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9"/>
  </p:notesMasterIdLst>
  <p:sldIdLst>
    <p:sldId id="282" r:id="rId3"/>
    <p:sldId id="273" r:id="rId4"/>
    <p:sldId id="283" r:id="rId5"/>
    <p:sldId id="284" r:id="rId6"/>
    <p:sldId id="285" r:id="rId7"/>
    <p:sldId id="286" r:id="rId8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92332D-7CA9-4D1A-8F13-9780F9DB2AA6}">
  <a:tblStyle styleId="{8992332D-7CA9-4D1A-8F13-9780F9DB2AA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B28143D-9104-4FEB-8884-29DC6CE47533}" styleName="Table_1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F229B30-3E95-4E82-B51E-F9AA108C494F}" styleName="Table_2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E331145-EF38-4A80-9F21-212196CB3C69}" styleName="Table_3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9C4EF83-C018-4624-BBA0-028FA173150A}" styleName="Table_4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40D1CA9-0285-4DC5-A471-A579C0430AA1}" styleName="Table_5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9D3E752-756B-4606-AC90-3C3FC86FB6B8}" styleName="Table_6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39CCD9F-DC54-4DEB-AA3B-F06C30A93F1A}" styleName="Table_7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C92B3F-37A6-4FBF-9A65-94D3B405898F}" styleName="Table_8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72AF793-C499-4367-82CE-957F932284A3}" styleName="Table_9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2" autoAdjust="0"/>
  </p:normalViewPr>
  <p:slideViewPr>
    <p:cSldViewPr>
      <p:cViewPr varScale="1">
        <p:scale>
          <a:sx n="88" d="100"/>
          <a:sy n="88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9880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-GB" sz="1100" b="0" i="0" u="none" strike="noStrike" cap="none" baseline="0" dirty="0" smtClean="0"/>
              <a:t>1 x 60 min lesson</a:t>
            </a:r>
            <a:endParaRPr sz="11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104868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22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06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3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00" cy="97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0" name="Shape 460"/>
          <p:cNvSpPr>
            <a:spLocks noGrp="1"/>
          </p:cNvSpPr>
          <p:nvPr>
            <p:ph type="pic" idx="2"/>
          </p:nvPr>
        </p:nvSpPr>
        <p:spPr>
          <a:xfrm>
            <a:off x="2903808" y="1484808"/>
            <a:ext cx="6247499" cy="5373300"/>
          </a:xfrm>
          <a:prstGeom prst="rect">
            <a:avLst/>
          </a:prstGeom>
          <a:solidFill>
            <a:srgbClr val="BCD0E1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414141"/>
              </a:buClr>
              <a:buFont typeface="Arial"/>
              <a:buNone/>
              <a:defRPr sz="3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9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400"/>
            </a:lvl1pPr>
            <a:lvl2pPr marL="457200" indent="0" rtl="0">
              <a:spcBef>
                <a:spcPts val="0"/>
              </a:spcBef>
              <a:buNone/>
              <a:defRPr sz="1200"/>
            </a:lvl2pPr>
            <a:lvl3pPr marL="914400" indent="0" rtl="0">
              <a:spcBef>
                <a:spcPts val="0"/>
              </a:spcBef>
              <a:buNone/>
              <a:defRPr sz="1000"/>
            </a:lvl3pPr>
            <a:lvl4pPr marL="1371600" indent="0" rtl="0">
              <a:spcBef>
                <a:spcPts val="0"/>
              </a:spcBef>
              <a:buNone/>
              <a:defRPr sz="900"/>
            </a:lvl4pPr>
            <a:lvl5pPr marL="1828800" indent="0" rtl="0">
              <a:spcBef>
                <a:spcPts val="0"/>
              </a:spcBef>
              <a:buNone/>
              <a:defRPr sz="900"/>
            </a:lvl5pPr>
            <a:lvl6pPr marL="2286000" indent="0" rtl="0">
              <a:spcBef>
                <a:spcPts val="0"/>
              </a:spcBef>
              <a:buNone/>
              <a:defRPr sz="900"/>
            </a:lvl6pPr>
            <a:lvl7pPr marL="2743200" indent="0" rtl="0">
              <a:spcBef>
                <a:spcPts val="0"/>
              </a:spcBef>
              <a:buNone/>
              <a:defRPr sz="900"/>
            </a:lvl7pPr>
            <a:lvl8pPr marL="3200400" indent="0" rtl="0">
              <a:spcBef>
                <a:spcPts val="0"/>
              </a:spcBef>
              <a:buNone/>
              <a:defRPr sz="900"/>
            </a:lvl8pPr>
            <a:lvl9pPr marL="3657600" indent="0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dt" idx="10"/>
          </p:nvPr>
        </p:nvSpPr>
        <p:spPr>
          <a:xfrm>
            <a:off x="164592" y="1170431"/>
            <a:ext cx="2523599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2855736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2855736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3035808" y="1170431"/>
            <a:ext cx="5193899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8339328" y="1170431"/>
            <a:ext cx="733799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endParaRPr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64592" y="155446"/>
            <a:ext cx="2525100" cy="978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2903808" y="1484808"/>
            <a:ext cx="6247499" cy="5373300"/>
          </a:xfrm>
          <a:prstGeom prst="rect">
            <a:avLst/>
          </a:prstGeom>
          <a:solidFill>
            <a:srgbClr val="BCD0E1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Arial"/>
              <a:buNone/>
              <a:defRPr sz="3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9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4592" y="1170430"/>
            <a:ext cx="2523599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Arial"/>
              <a:buNone/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855735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855735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35808" y="1170430"/>
            <a:ext cx="5193898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BBBB"/>
              </a:buClr>
              <a:buFont typeface="Arial"/>
              <a:buNone/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39328" y="1170430"/>
            <a:ext cx="733799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Arial"/>
              <a:buNone/>
            </a:pPr>
            <a:endParaRPr sz="1200" b="0" i="0" u="none" strike="noStrike" cap="none" baseline="0">
              <a:solidFill>
                <a:srgbClr val="41414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hape 76"/>
          <p:cNvCxnSpPr/>
          <p:nvPr/>
        </p:nvCxnSpPr>
        <p:spPr>
          <a:xfrm>
            <a:off x="487225" y="1036150"/>
            <a:ext cx="7639499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Shape 77"/>
          <p:cNvSpPr/>
          <p:nvPr/>
        </p:nvSpPr>
        <p:spPr>
          <a:xfrm>
            <a:off x="110988" y="100800"/>
            <a:ext cx="8945699" cy="1001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487225" y="191250"/>
            <a:ext cx="8503348" cy="8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GB" sz="1800" b="0" i="0" u="none" strike="noStrike" cap="none" baseline="0" dirty="0" smtClean="0">
                <a:solidFill>
                  <a:srgbClr val="000000"/>
                </a:solidFill>
                <a:rtl val="0"/>
              </a:rPr>
              <a:t>Today you </a:t>
            </a:r>
            <a:r>
              <a:rPr lang="en-GB" sz="1800" b="0" i="0" u="none" strike="noStrike" cap="none" baseline="0" dirty="0" smtClean="0">
                <a:solidFill>
                  <a:srgbClr val="000000"/>
                </a:solidFill>
                <a:rtl val="0"/>
              </a:rPr>
              <a:t>will...</a:t>
            </a:r>
            <a:endParaRPr lang="en-GB" sz="1800" b="0" i="0" u="none" strike="noStrike" cap="none" baseline="0" dirty="0" smtClean="0">
              <a:solidFill>
                <a:srgbClr val="000000"/>
              </a:solidFill>
              <a:rtl val="0"/>
            </a:endParaRPr>
          </a:p>
          <a:p>
            <a:pPr>
              <a:buClr>
                <a:srgbClr val="000000"/>
              </a:buClr>
            </a:pPr>
            <a:r>
              <a:rPr lang="en-GB" sz="2000" dirty="0" smtClean="0"/>
              <a:t>Investigate problems related to A – Level Maths</a:t>
            </a:r>
            <a:endParaRPr lang="en-GB" sz="2000" dirty="0"/>
          </a:p>
        </p:txBody>
      </p:sp>
      <p:grpSp>
        <p:nvGrpSpPr>
          <p:cNvPr id="81" name="Shape 81"/>
          <p:cNvGrpSpPr/>
          <p:nvPr/>
        </p:nvGrpSpPr>
        <p:grpSpPr>
          <a:xfrm>
            <a:off x="7740425" y="1210185"/>
            <a:ext cx="1323900" cy="1256507"/>
            <a:chOff x="7740525" y="3442562"/>
            <a:chExt cx="1323900" cy="1994486"/>
          </a:xfrm>
        </p:grpSpPr>
        <p:sp>
          <p:nvSpPr>
            <p:cNvPr id="82" name="Shape 82"/>
            <p:cNvSpPr/>
            <p:nvPr/>
          </p:nvSpPr>
          <p:spPr>
            <a:xfrm>
              <a:off x="7740525" y="3469650"/>
              <a:ext cx="1323900" cy="1967399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7814075" y="3442562"/>
              <a:ext cx="1176598" cy="1939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buClr>
                  <a:srgbClr val="000000"/>
                </a:buClr>
                <a:buSzPct val="25000"/>
              </a:pPr>
              <a:r>
                <a:rPr lang="en-GB" dirty="0"/>
                <a:t>Key Words:</a:t>
              </a:r>
            </a:p>
            <a:p>
              <a:pPr lvl="0" algn="ctr">
                <a:buClr>
                  <a:srgbClr val="000000"/>
                </a:buClr>
                <a:buSzPct val="25000"/>
              </a:pPr>
              <a:endParaRPr lang="en-GB" sz="1000" dirty="0"/>
            </a:p>
            <a:p>
              <a:pPr lvl="0" algn="ctr">
                <a:buClr>
                  <a:srgbClr val="000000"/>
                </a:buClr>
                <a:buSzPct val="25000"/>
              </a:pPr>
              <a:r>
                <a:rPr lang="en-GB" dirty="0" smtClean="0"/>
                <a:t>Investigate</a:t>
              </a:r>
            </a:p>
            <a:p>
              <a:pPr lvl="0" algn="ctr">
                <a:buClr>
                  <a:srgbClr val="000000"/>
                </a:buClr>
                <a:buSzPct val="25000"/>
              </a:pPr>
              <a:r>
                <a:rPr lang="en-GB" dirty="0" smtClean="0"/>
                <a:t>Research</a:t>
              </a:r>
            </a:p>
            <a:p>
              <a:pPr lvl="0" algn="ctr">
                <a:buClr>
                  <a:srgbClr val="000000"/>
                </a:buClr>
                <a:buSzPct val="25000"/>
              </a:pPr>
              <a:r>
                <a:rPr lang="en-GB" dirty="0" smtClean="0">
                  <a:rtl val="0"/>
                </a:rPr>
                <a:t>Key Words</a:t>
              </a:r>
              <a:endParaRPr lang="en-GB" dirty="0" smtClean="0">
                <a:rtl val="0"/>
              </a:endParaRP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7740425" y="2613169"/>
            <a:ext cx="1323900" cy="2760047"/>
            <a:chOff x="7740525" y="3442562"/>
            <a:chExt cx="1323900" cy="1994486"/>
          </a:xfrm>
        </p:grpSpPr>
        <p:sp>
          <p:nvSpPr>
            <p:cNvPr id="85" name="Shape 85"/>
            <p:cNvSpPr/>
            <p:nvPr/>
          </p:nvSpPr>
          <p:spPr>
            <a:xfrm>
              <a:off x="7740525" y="3469650"/>
              <a:ext cx="1323900" cy="1967399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7814075" y="3442562"/>
              <a:ext cx="1176599" cy="1939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rebuchet MS"/>
                <a:buNone/>
              </a:pPr>
              <a:r>
                <a:rPr lang="en-GB" sz="1400" b="0" i="0" u="none" strike="noStrike" cap="none" baseline="0" dirty="0" smtClean="0">
                  <a:solidFill>
                    <a:srgbClr val="000000"/>
                  </a:solidFill>
                  <a:rtl val="0"/>
                </a:rPr>
                <a:t>Skills:</a:t>
              </a:r>
              <a:endParaRPr lang="en-GB" sz="1400" b="0" i="0" u="none" strike="noStrike" cap="none" baseline="0" dirty="0">
                <a:solidFill>
                  <a:srgbClr val="000000"/>
                </a:solidFill>
                <a:rtl val="0"/>
              </a:endParaRPr>
            </a:p>
          </p:txBody>
        </p:sp>
      </p:grpSp>
      <p:sp>
        <p:nvSpPr>
          <p:cNvPr id="88" name="Shape 88"/>
          <p:cNvSpPr/>
          <p:nvPr/>
        </p:nvSpPr>
        <p:spPr>
          <a:xfrm>
            <a:off x="73550" y="99309"/>
            <a:ext cx="376799" cy="66566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 rot="5400000">
            <a:off x="-3063924" y="3181959"/>
            <a:ext cx="66566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GB" sz="1400" b="0" i="0" u="none" strike="noStrike" cap="none" baseline="0">
                <a:solidFill>
                  <a:srgbClr val="FFFFFF"/>
                </a:solidFill>
              </a:rPr>
              <a:t>SO THAT BY THE END OF THE LESSON...</a:t>
            </a:r>
          </a:p>
        </p:txBody>
      </p:sp>
      <p:graphicFrame>
        <p:nvGraphicFramePr>
          <p:cNvPr id="90" name="Shape 90"/>
          <p:cNvGraphicFramePr/>
          <p:nvPr>
            <p:extLst>
              <p:ext uri="{D42A27DB-BD31-4B8C-83A1-F6EECF244321}">
                <p14:modId xmlns:p14="http://schemas.microsoft.com/office/powerpoint/2010/main" val="3764242979"/>
              </p:ext>
            </p:extLst>
          </p:nvPr>
        </p:nvGraphicFramePr>
        <p:xfrm>
          <a:off x="450362" y="5589240"/>
          <a:ext cx="8638425" cy="1188630"/>
        </p:xfrm>
        <a:graphic>
          <a:graphicData uri="http://schemas.openxmlformats.org/drawingml/2006/table">
            <a:tbl>
              <a:tblPr>
                <a:noFill/>
                <a:tableStyleId>{7B28143D-9104-4FEB-8884-29DC6CE47533}</a:tableStyleId>
              </a:tblPr>
              <a:tblGrid>
                <a:gridCol w="219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GB" sz="1200" b="1" dirty="0" smtClean="0"/>
                        <a:t>First </a:t>
                      </a:r>
                      <a:r>
                        <a:rPr lang="en-GB" sz="1200" b="1" dirty="0" smtClean="0"/>
                        <a:t>Target</a:t>
                      </a:r>
                      <a:endParaRPr lang="en-GB" sz="1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GB" dirty="0" smtClean="0"/>
                        <a:t>Investigate </a:t>
                      </a:r>
                      <a:r>
                        <a:rPr lang="en-GB" dirty="0" smtClean="0"/>
                        <a:t>Pascal’s Triangle</a:t>
                      </a:r>
                      <a:endParaRPr lang="en-GB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GB" sz="1200" b="1" dirty="0" smtClean="0"/>
                        <a:t>Second </a:t>
                      </a:r>
                      <a:r>
                        <a:rPr lang="en-GB" sz="1200" b="1" dirty="0" smtClean="0"/>
                        <a:t>Target</a:t>
                      </a:r>
                      <a:endParaRPr lang="en-GB" sz="1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GB" dirty="0" smtClean="0"/>
                        <a:t>Research the meaning of recommended key words</a:t>
                      </a:r>
                      <a:endParaRPr lang="en-GB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Trebuchet MS"/>
                        <a:buNone/>
                      </a:pPr>
                      <a:r>
                        <a:rPr lang="en-GB" sz="1200" b="1" dirty="0" smtClean="0"/>
                        <a:t>Third </a:t>
                      </a:r>
                      <a:r>
                        <a:rPr lang="en-GB" sz="1200" b="1" dirty="0" smtClean="0"/>
                        <a:t>Target</a:t>
                      </a:r>
                      <a:endParaRPr lang="en-GB" sz="1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buSzPct val="25000"/>
                        <a:buFont typeface="Arial"/>
                        <a:buNone/>
                      </a:pPr>
                      <a:r>
                        <a:rPr lang="en-GB" dirty="0" smtClean="0"/>
                        <a:t>Investigate common Trig angles</a:t>
                      </a:r>
                      <a:endParaRPr lang="en-GB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020" y="3037648"/>
            <a:ext cx="1078505" cy="99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65784" y="1263383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215703" y="1263383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553855" y="2132856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340507" y="2138321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67203" y="2142334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211960" y="2997933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935622" y="2996953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730323" y="2997932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82748" y="2996952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848961" y="3862029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572623" y="3861049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67324" y="3862028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019749" y="3861048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180944" y="3866354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314996" y="4730522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038658" y="4729542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833359" y="4730521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485784" y="4729541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646979" y="4734847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88373" y="4734776"/>
            <a:ext cx="792088" cy="7525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22285" y="3090660"/>
            <a:ext cx="6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3161224" y="3090660"/>
            <a:ext cx="6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2532469" y="2211465"/>
            <a:ext cx="6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13452" y="2211360"/>
            <a:ext cx="6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3299" y="1370759"/>
            <a:ext cx="6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170222" y="1361293"/>
            <a:ext cx="6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5434623" y="1078371"/>
            <a:ext cx="2263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</a:rPr>
              <a:t>Complete this triangle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45" name="Shape 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1004" y="4159970"/>
            <a:ext cx="1042538" cy="103124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298613" y="1219384"/>
            <a:ext cx="22631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70C0"/>
                </a:solidFill>
              </a:rPr>
              <a:t>Task 1</a:t>
            </a:r>
            <a:endParaRPr lang="en-GB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64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0988" y="100800"/>
            <a:ext cx="8945699" cy="66390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Today you will learn to...</a:t>
            </a:r>
          </a:p>
          <a:p>
            <a:pPr>
              <a:buClr>
                <a:srgbClr val="000000"/>
              </a:buClr>
            </a:pPr>
            <a:r>
              <a:rPr lang="en-GB" sz="1800" dirty="0"/>
              <a:t>Investigate problems related to A – Level Maths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0988" y="911245"/>
            <a:ext cx="894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Expand and simplify these expressions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-34957" y="1549524"/>
                <a:ext cx="25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57" y="1549524"/>
                <a:ext cx="25922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34957" y="2420888"/>
                <a:ext cx="25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57" y="2420888"/>
                <a:ext cx="25922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7607" y="3501008"/>
            <a:ext cx="894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Compare the answers to Pascal’s triangle to find the simplified expansion of</a:t>
            </a:r>
            <a:endParaRPr lang="en-GB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1488" y="4658072"/>
                <a:ext cx="25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8" y="4658072"/>
                <a:ext cx="25922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hape 3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2400" y="0"/>
            <a:ext cx="971600" cy="911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856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0988" y="100800"/>
            <a:ext cx="8945699" cy="66390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Today you will learn to...</a:t>
            </a:r>
          </a:p>
          <a:p>
            <a:pPr>
              <a:buClr>
                <a:srgbClr val="000000"/>
              </a:buClr>
            </a:pPr>
            <a:r>
              <a:rPr lang="en-GB" sz="1800" dirty="0"/>
              <a:t>Investigate problems related to A – Level Maths</a:t>
            </a:r>
            <a:endParaRPr lang="en-GB" sz="1800" dirty="0"/>
          </a:p>
        </p:txBody>
      </p:sp>
      <p:pic>
        <p:nvPicPr>
          <p:cNvPr id="13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400" y="0"/>
            <a:ext cx="971600" cy="9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10988" y="1393612"/>
            <a:ext cx="894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Google the meaning of these key words</a:t>
            </a:r>
            <a:endParaRPr lang="en-GB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79981"/>
              </p:ext>
            </p:extLst>
          </p:nvPr>
        </p:nvGraphicFramePr>
        <p:xfrm>
          <a:off x="110988" y="2014056"/>
          <a:ext cx="8945698" cy="4079240"/>
        </p:xfrm>
        <a:graphic>
          <a:graphicData uri="http://schemas.openxmlformats.org/drawingml/2006/table">
            <a:tbl>
              <a:tblPr firstRow="1" bandRow="1">
                <a:tableStyleId>{8992332D-7CA9-4D1A-8F13-9780F9DB2AA6}</a:tableStyleId>
              </a:tblPr>
              <a:tblGrid>
                <a:gridCol w="2660812">
                  <a:extLst>
                    <a:ext uri="{9D8B030D-6E8A-4147-A177-3AD203B41FA5}">
                      <a16:colId xmlns:a16="http://schemas.microsoft.com/office/drawing/2014/main" val="1768671417"/>
                    </a:ext>
                  </a:extLst>
                </a:gridCol>
                <a:gridCol w="6284886">
                  <a:extLst>
                    <a:ext uri="{9D8B030D-6E8A-4147-A177-3AD203B41FA5}">
                      <a16:colId xmlns:a16="http://schemas.microsoft.com/office/drawing/2014/main" val="3890582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Word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Definition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Imaginary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2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Rational</a:t>
                      </a:r>
                      <a:r>
                        <a:rPr lang="en-GB" baseline="0" dirty="0" smtClean="0"/>
                        <a:t>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Irrational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Real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7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Natural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3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2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Derivative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8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Integral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Exponential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9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Logarithm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50548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10132" y="789598"/>
            <a:ext cx="22631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70C0"/>
                </a:solidFill>
              </a:rPr>
              <a:t>Task 2</a:t>
            </a:r>
            <a:endParaRPr lang="en-GB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53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0988" y="100800"/>
            <a:ext cx="8945699" cy="66390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Today you will learn to...</a:t>
            </a:r>
          </a:p>
          <a:p>
            <a:pPr>
              <a:buClr>
                <a:srgbClr val="000000"/>
              </a:buClr>
            </a:pPr>
            <a:r>
              <a:rPr lang="en-GB" sz="1800" dirty="0"/>
              <a:t>Investigate problems related to A – Level Maths</a:t>
            </a:r>
            <a:endParaRPr lang="en-GB" sz="1800" dirty="0"/>
          </a:p>
        </p:txBody>
      </p:sp>
      <p:pic>
        <p:nvPicPr>
          <p:cNvPr id="13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400" y="0"/>
            <a:ext cx="971600" cy="911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10988" y="1393612"/>
            <a:ext cx="894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Common Trig Angles Investigation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0132" y="789598"/>
            <a:ext cx="22631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u="sng" dirty="0" smtClean="0">
                <a:solidFill>
                  <a:srgbClr val="0070C0"/>
                </a:solidFill>
              </a:rPr>
              <a:t>Task 3</a:t>
            </a:r>
            <a:endParaRPr lang="en-GB" sz="3600" b="1" u="sng" dirty="0">
              <a:solidFill>
                <a:srgbClr val="0070C0"/>
              </a:solidFill>
            </a:endParaRPr>
          </a:p>
        </p:txBody>
      </p:sp>
      <p:pic>
        <p:nvPicPr>
          <p:cNvPr id="9" name="Shape 168" descr="Screen Clipping"/>
          <p:cNvPicPr preferRelativeResize="0"/>
          <p:nvPr/>
        </p:nvPicPr>
        <p:blipFill rotWithShape="1">
          <a:blip r:embed="rId4">
            <a:alphaModFix/>
          </a:blip>
          <a:srcRect t="18483" r="26454" b="19762"/>
          <a:stretch/>
        </p:blipFill>
        <p:spPr>
          <a:xfrm>
            <a:off x="2197478" y="1946975"/>
            <a:ext cx="388843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0988" y="5547375"/>
            <a:ext cx="894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Complete this table of values using the three Trig Graphs and the two triangle diagrams on the next two page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853973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0988" y="100800"/>
            <a:ext cx="8945699" cy="66390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Today you will learn to...</a:t>
            </a:r>
          </a:p>
          <a:p>
            <a:pPr>
              <a:buClr>
                <a:srgbClr val="000000"/>
              </a:buClr>
            </a:pPr>
            <a:r>
              <a:rPr lang="en-GB" sz="1800" dirty="0"/>
              <a:t>Investigate problems related to A – Level Maths</a:t>
            </a:r>
            <a:endParaRPr lang="en-GB" sz="1800" dirty="0"/>
          </a:p>
        </p:txBody>
      </p:sp>
      <p:pic>
        <p:nvPicPr>
          <p:cNvPr id="13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400" y="0"/>
            <a:ext cx="971600" cy="911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10988" y="879332"/>
            <a:ext cx="5613142" cy="1872209"/>
            <a:chOff x="99335" y="3717031"/>
            <a:chExt cx="5613142" cy="1872209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9" b="20985"/>
            <a:stretch/>
          </p:blipFill>
          <p:spPr>
            <a:xfrm>
              <a:off x="99335" y="3717031"/>
              <a:ext cx="5613142" cy="18722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47664" y="4725144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90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53878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180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1149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270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0939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360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0988" y="2901329"/>
            <a:ext cx="5613142" cy="1872209"/>
            <a:chOff x="99335" y="3717031"/>
            <a:chExt cx="5613142" cy="1872209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9" b="20985"/>
            <a:stretch/>
          </p:blipFill>
          <p:spPr>
            <a:xfrm>
              <a:off x="99335" y="3717031"/>
              <a:ext cx="5613142" cy="187220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47664" y="4725144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90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53878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180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1149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270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0939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360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7810" y="4905612"/>
            <a:ext cx="5613142" cy="1872209"/>
            <a:chOff x="99335" y="3717031"/>
            <a:chExt cx="5613142" cy="1872209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9" b="20985"/>
            <a:stretch/>
          </p:blipFill>
          <p:spPr>
            <a:xfrm>
              <a:off x="99335" y="3717031"/>
              <a:ext cx="5613142" cy="187220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47664" y="4725144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90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3878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180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31149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270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50939" y="4725144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360</a:t>
              </a:r>
              <a:endParaRPr lang="en-GB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1520" y="4905612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6433591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68144" y="1518113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18113"/>
                <a:ext cx="18722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725753" y="3575823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753" y="3575823"/>
                <a:ext cx="18722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685591" y="5544393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91" y="5544393"/>
                <a:ext cx="187220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5400000">
            <a:off x="5698197" y="3318604"/>
            <a:ext cx="5832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You can Google the shapes if you can’t remember them …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59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0988" y="100800"/>
            <a:ext cx="8945699" cy="66390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Today you will learn to...</a:t>
            </a:r>
          </a:p>
          <a:p>
            <a:pPr>
              <a:buClr>
                <a:srgbClr val="000000"/>
              </a:buClr>
            </a:pPr>
            <a:r>
              <a:rPr lang="en-GB" sz="1800" dirty="0"/>
              <a:t>Investigate problems related to A – Level Maths</a:t>
            </a:r>
            <a:endParaRPr lang="en-GB" sz="1800" dirty="0"/>
          </a:p>
        </p:txBody>
      </p:sp>
      <p:pic>
        <p:nvPicPr>
          <p:cNvPr id="13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400" y="0"/>
            <a:ext cx="971600" cy="91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75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42" y="928690"/>
            <a:ext cx="7628389" cy="5766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14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276</Words>
  <Application>Microsoft Office PowerPoint</Application>
  <PresentationFormat>On-screen Show (4:3)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Cambria Math</vt:lpstr>
      <vt:lpstr>Courier New</vt:lpstr>
      <vt:lpstr>Trebuchet MS</vt:lpstr>
      <vt:lpstr>Calibri</vt:lpstr>
      <vt:lpstr>Wingdings</vt:lpstr>
      <vt:lpstr>Custom Theme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</dc:creator>
  <cp:lastModifiedBy>E Hunter</cp:lastModifiedBy>
  <cp:revision>68</cp:revision>
  <dcterms:modified xsi:type="dcterms:W3CDTF">2025-06-02T14:59:04Z</dcterms:modified>
</cp:coreProperties>
</file>