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8"/>
      <p:bold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154738-02F7-4299-8C75-697263585DB1}">
  <a:tblStyle styleId="{E9154738-02F7-4299-8C75-697263585D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49df4ae14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849df4ae14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849df4ae1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849df4ae1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49df4ae14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849df4ae14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849df4ae1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849df4ae1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849df4ae1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849df4ae1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849df4ae14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849df4ae14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87e2b7e5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87e2b7e5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87e2b7e5f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87e2b7e5f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849df4ae1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849df4ae1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87e2b7e5f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87e2b7e5f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6677113a49_0_0:notes"/>
          <p:cNvSpPr txBox="1">
            <a:spLocks noGrp="1"/>
          </p:cNvSpPr>
          <p:nvPr>
            <p:ph type="body" idx="1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400" tIns="43700" rIns="87400" bIns="43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36677113a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ada62524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ada62524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677113a49_0_9:notes"/>
          <p:cNvSpPr txBox="1">
            <a:spLocks noGrp="1"/>
          </p:cNvSpPr>
          <p:nvPr>
            <p:ph type="body" idx="1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400" tIns="43700" rIns="87400" bIns="43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36677113a4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849df4ae14_1_0:notes"/>
          <p:cNvSpPr txBox="1">
            <a:spLocks noGrp="1"/>
          </p:cNvSpPr>
          <p:nvPr>
            <p:ph type="body" idx="1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400" tIns="43700" rIns="87400" bIns="43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3849df4ae1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849df4ae14_1_8:notes"/>
          <p:cNvSpPr txBox="1">
            <a:spLocks noGrp="1"/>
          </p:cNvSpPr>
          <p:nvPr>
            <p:ph type="body" idx="1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400" tIns="43700" rIns="87400" bIns="43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3849df4ae1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849df4ae14_1_16:notes"/>
          <p:cNvSpPr txBox="1">
            <a:spLocks noGrp="1"/>
          </p:cNvSpPr>
          <p:nvPr>
            <p:ph type="body" idx="1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400" tIns="43700" rIns="87400" bIns="43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3849df4ae14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849df4ae14_1_24:notes"/>
          <p:cNvSpPr txBox="1">
            <a:spLocks noGrp="1"/>
          </p:cNvSpPr>
          <p:nvPr>
            <p:ph type="body" idx="1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400" tIns="43700" rIns="87400" bIns="43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3849df4ae14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49df4ae14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849df4ae14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849df4ae1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849df4ae1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849df4ae1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849df4ae1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849df4ae1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008" y="1095454"/>
            <a:ext cx="5480100" cy="29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3849df4ae14_0_182:notes"/>
          <p:cNvSpPr txBox="1">
            <a:spLocks noGrp="1"/>
          </p:cNvSpPr>
          <p:nvPr>
            <p:ph type="body" idx="1"/>
          </p:nvPr>
        </p:nvSpPr>
        <p:spPr>
          <a:xfrm>
            <a:off x="685009" y="4217265"/>
            <a:ext cx="54801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25" tIns="43050" rIns="86125" bIns="43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KM instead of miles</a:t>
            </a:r>
            <a:endParaRPr/>
          </a:p>
        </p:txBody>
      </p:sp>
      <p:sp>
        <p:nvSpPr>
          <p:cNvPr id="177" name="Google Shape;177;g3849df4ae14_0_182:notes"/>
          <p:cNvSpPr txBox="1">
            <a:spLocks noGrp="1"/>
          </p:cNvSpPr>
          <p:nvPr>
            <p:ph type="sldNum" idx="12"/>
          </p:nvPr>
        </p:nvSpPr>
        <p:spPr>
          <a:xfrm>
            <a:off x="3879618" y="8324827"/>
            <a:ext cx="29691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25" tIns="43050" rIns="86125" bIns="430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49df4ae1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008" y="1095454"/>
            <a:ext cx="5480100" cy="29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3849df4ae14_0_189:notes"/>
          <p:cNvSpPr txBox="1">
            <a:spLocks noGrp="1"/>
          </p:cNvSpPr>
          <p:nvPr>
            <p:ph type="body" idx="1"/>
          </p:nvPr>
        </p:nvSpPr>
        <p:spPr>
          <a:xfrm>
            <a:off x="685009" y="4217265"/>
            <a:ext cx="54801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25" tIns="43050" rIns="86125" bIns="43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KM instead of miles</a:t>
            </a:r>
            <a:endParaRPr/>
          </a:p>
        </p:txBody>
      </p:sp>
      <p:sp>
        <p:nvSpPr>
          <p:cNvPr id="186" name="Google Shape;186;g3849df4ae14_0_189:notes"/>
          <p:cNvSpPr txBox="1">
            <a:spLocks noGrp="1"/>
          </p:cNvSpPr>
          <p:nvPr>
            <p:ph type="sldNum" idx="12"/>
          </p:nvPr>
        </p:nvSpPr>
        <p:spPr>
          <a:xfrm>
            <a:off x="3879618" y="8324827"/>
            <a:ext cx="29691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25" tIns="43050" rIns="86125" bIns="430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 sz="1400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849df4ae1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008" y="1095454"/>
            <a:ext cx="5480100" cy="29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3849df4ae14_0_196:notes"/>
          <p:cNvSpPr txBox="1">
            <a:spLocks noGrp="1"/>
          </p:cNvSpPr>
          <p:nvPr>
            <p:ph type="body" idx="1"/>
          </p:nvPr>
        </p:nvSpPr>
        <p:spPr>
          <a:xfrm>
            <a:off x="685009" y="4217265"/>
            <a:ext cx="54801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25" tIns="43050" rIns="86125" bIns="43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KM instead of miles</a:t>
            </a:r>
            <a:endParaRPr/>
          </a:p>
        </p:txBody>
      </p:sp>
      <p:sp>
        <p:nvSpPr>
          <p:cNvPr id="195" name="Google Shape;195;g3849df4ae14_0_196:notes"/>
          <p:cNvSpPr txBox="1">
            <a:spLocks noGrp="1"/>
          </p:cNvSpPr>
          <p:nvPr>
            <p:ph type="sldNum" idx="12"/>
          </p:nvPr>
        </p:nvSpPr>
        <p:spPr>
          <a:xfrm>
            <a:off x="3879618" y="8324827"/>
            <a:ext cx="29691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25" tIns="43050" rIns="86125" bIns="430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 sz="1400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49df4ae1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008" y="1095454"/>
            <a:ext cx="5480100" cy="29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3849df4ae14_0_203:notes"/>
          <p:cNvSpPr txBox="1">
            <a:spLocks noGrp="1"/>
          </p:cNvSpPr>
          <p:nvPr>
            <p:ph type="body" idx="1"/>
          </p:nvPr>
        </p:nvSpPr>
        <p:spPr>
          <a:xfrm>
            <a:off x="685009" y="4217265"/>
            <a:ext cx="54801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25" tIns="43050" rIns="86125" bIns="43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KM instead of miles</a:t>
            </a:r>
            <a:endParaRPr/>
          </a:p>
        </p:txBody>
      </p:sp>
      <p:sp>
        <p:nvSpPr>
          <p:cNvPr id="204" name="Google Shape;204;g3849df4ae14_0_203:notes"/>
          <p:cNvSpPr txBox="1">
            <a:spLocks noGrp="1"/>
          </p:cNvSpPr>
          <p:nvPr>
            <p:ph type="sldNum" idx="12"/>
          </p:nvPr>
        </p:nvSpPr>
        <p:spPr>
          <a:xfrm>
            <a:off x="3879618" y="8324827"/>
            <a:ext cx="29691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25" tIns="43050" rIns="86125" bIns="430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 sz="1400"/>
              <a:t>9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0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940301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 rot="5400000">
            <a:off x="1349476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dn.sanity.io/files/p28bar15/green/afe4c169d2ce96e8b9322b0a58f93fb4cd3fb076.pdf?_gl=1*1sw23re*_gcl_au*MjkyOTYxODE2LjE3NTkxNjAwMzA.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hysicsandmathstutor.com/chemistry-revision/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athsgenie.co.uk/papers/1hnov2019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athsgeni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1stclassmath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onmath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orbettmath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ctrTitle"/>
          </p:nvPr>
        </p:nvSpPr>
        <p:spPr>
          <a:xfrm>
            <a:off x="311700" y="-143425"/>
            <a:ext cx="8520600" cy="10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latin typeface="Montserrat"/>
                <a:ea typeface="Montserrat"/>
                <a:cs typeface="Montserrat"/>
                <a:sym typeface="Montserrat"/>
              </a:rPr>
              <a:t>Revision evening October 2025</a:t>
            </a:r>
            <a:endParaRPr sz="2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5775" y="1326300"/>
            <a:ext cx="4132976" cy="26409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7" name="Google Shape;137;p26"/>
          <p:cNvGraphicFramePr/>
          <p:nvPr/>
        </p:nvGraphicFramePr>
        <p:xfrm>
          <a:off x="85225" y="4710850"/>
          <a:ext cx="8985600" cy="373775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Google Shape;214;p35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5" name="Google Shape;2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 txBox="1"/>
          <p:nvPr/>
        </p:nvSpPr>
        <p:spPr>
          <a:xfrm>
            <a:off x="202025" y="194550"/>
            <a:ext cx="7587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Science - what you need to know? 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359175" y="853050"/>
            <a:ext cx="83808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538700" y="974100"/>
            <a:ext cx="1357800" cy="1254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Biology P1</a:t>
            </a:r>
            <a:endParaRPr/>
          </a:p>
        </p:txBody>
      </p:sp>
      <p:sp>
        <p:nvSpPr>
          <p:cNvPr id="219" name="Google Shape;219;p35"/>
          <p:cNvSpPr/>
          <p:nvPr/>
        </p:nvSpPr>
        <p:spPr>
          <a:xfrm>
            <a:off x="538700" y="2533500"/>
            <a:ext cx="1357800" cy="12546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Biology P2</a:t>
            </a:r>
            <a:endParaRPr/>
          </a:p>
        </p:txBody>
      </p:sp>
      <p:sp>
        <p:nvSpPr>
          <p:cNvPr id="220" name="Google Shape;220;p35"/>
          <p:cNvSpPr/>
          <p:nvPr/>
        </p:nvSpPr>
        <p:spPr>
          <a:xfrm>
            <a:off x="2353700" y="2533500"/>
            <a:ext cx="1357800" cy="1254600"/>
          </a:xfrm>
          <a:prstGeom prst="foldedCorner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Chemistry P2</a:t>
            </a:r>
            <a:endParaRPr/>
          </a:p>
        </p:txBody>
      </p:sp>
      <p:sp>
        <p:nvSpPr>
          <p:cNvPr id="221" name="Google Shape;221;p35"/>
          <p:cNvSpPr/>
          <p:nvPr/>
        </p:nvSpPr>
        <p:spPr>
          <a:xfrm>
            <a:off x="4100100" y="2533500"/>
            <a:ext cx="1357800" cy="1254600"/>
          </a:xfrm>
          <a:prstGeom prst="foldedCorner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Physics P2</a:t>
            </a:r>
            <a:endParaRPr/>
          </a:p>
        </p:txBody>
      </p:sp>
      <p:sp>
        <p:nvSpPr>
          <p:cNvPr id="222" name="Google Shape;222;p35"/>
          <p:cNvSpPr/>
          <p:nvPr/>
        </p:nvSpPr>
        <p:spPr>
          <a:xfrm>
            <a:off x="4100100" y="974100"/>
            <a:ext cx="1357800" cy="12546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Physics P1</a:t>
            </a:r>
            <a:endParaRPr/>
          </a:p>
        </p:txBody>
      </p:sp>
      <p:sp>
        <p:nvSpPr>
          <p:cNvPr id="223" name="Google Shape;223;p35"/>
          <p:cNvSpPr/>
          <p:nvPr/>
        </p:nvSpPr>
        <p:spPr>
          <a:xfrm>
            <a:off x="2353700" y="974100"/>
            <a:ext cx="1357800" cy="1254600"/>
          </a:xfrm>
          <a:prstGeom prst="foldedCorner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Chemistry P1</a:t>
            </a:r>
            <a:endParaRPr/>
          </a:p>
        </p:txBody>
      </p:sp>
      <p:sp>
        <p:nvSpPr>
          <p:cNvPr id="224" name="Google Shape;224;p35"/>
          <p:cNvSpPr txBox="1"/>
          <p:nvPr/>
        </p:nvSpPr>
        <p:spPr>
          <a:xfrm>
            <a:off x="5689575" y="1099550"/>
            <a:ext cx="2553300" cy="25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Combined Science 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Each paper = 70 marks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(1hr 15)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Separate Science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Each paper = 100 marks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(1hr 45)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Google Shape;229;p36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0" name="Google Shape;23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 txBox="1"/>
          <p:nvPr/>
        </p:nvSpPr>
        <p:spPr>
          <a:xfrm>
            <a:off x="202025" y="194550"/>
            <a:ext cx="7587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Science - what you need to know? 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359175" y="853050"/>
            <a:ext cx="83808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33" name="Google Shape;233;p36"/>
          <p:cNvSpPr/>
          <p:nvPr/>
        </p:nvSpPr>
        <p:spPr>
          <a:xfrm>
            <a:off x="538700" y="974100"/>
            <a:ext cx="1830000" cy="17712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Biology P1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1.Cell Biology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2.Organisation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3.Infection &amp; Response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4.Bioenergetics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6"/>
          <p:cNvSpPr/>
          <p:nvPr/>
        </p:nvSpPr>
        <p:spPr>
          <a:xfrm>
            <a:off x="538700" y="2533500"/>
            <a:ext cx="1830000" cy="17712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Biology P2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5.Homeostasis &amp; response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6.Inheritance, variance &amp; evolution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7. Ecology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6"/>
          <p:cNvSpPr/>
          <p:nvPr/>
        </p:nvSpPr>
        <p:spPr>
          <a:xfrm>
            <a:off x="3106500" y="2533500"/>
            <a:ext cx="1800600" cy="1695000"/>
          </a:xfrm>
          <a:prstGeom prst="foldedCorner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Chemistry P2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6. Rate and extent of chemical change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7. Organic chemistry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8. Chemical Analysis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9. Chemistry of the Atmosphere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10. Using Resources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6"/>
          <p:cNvSpPr/>
          <p:nvPr/>
        </p:nvSpPr>
        <p:spPr>
          <a:xfrm>
            <a:off x="5822400" y="2503975"/>
            <a:ext cx="1859700" cy="1724400"/>
          </a:xfrm>
          <a:prstGeom prst="foldedCorner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Physics P2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5.Forces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6.Waves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7.Magnetism &amp; electromagnetism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6"/>
          <p:cNvSpPr/>
          <p:nvPr/>
        </p:nvSpPr>
        <p:spPr>
          <a:xfrm>
            <a:off x="5822400" y="974100"/>
            <a:ext cx="1859700" cy="16950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Physics P1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1.Energy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2.Electricity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3.Particle model of matter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4.Atomic structure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6"/>
          <p:cNvSpPr/>
          <p:nvPr/>
        </p:nvSpPr>
        <p:spPr>
          <a:xfrm>
            <a:off x="3106500" y="974100"/>
            <a:ext cx="1830000" cy="1597800"/>
          </a:xfrm>
          <a:prstGeom prst="foldedCorner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Chemistry P1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1. Atomic structure and periodic table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2.Bonding, structure and properties of matter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3.Quantitative Chemistry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4.Chemical Changes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5.Energy Changes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Google Shape;243;p37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4" name="Google Shape;24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829" y="990625"/>
            <a:ext cx="2843599" cy="28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7"/>
          <p:cNvSpPr txBox="1"/>
          <p:nvPr/>
        </p:nvSpPr>
        <p:spPr>
          <a:xfrm>
            <a:off x="202025" y="194550"/>
            <a:ext cx="7587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Science - how to revise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3357675" y="996225"/>
            <a:ext cx="4431900" cy="3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GB" sz="1800">
                <a:solidFill>
                  <a:schemeClr val="dk2"/>
                </a:solidFill>
              </a:rPr>
              <a:t>Use flashcards to remember key terms (and get someone to test you)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GB" sz="1800">
                <a:solidFill>
                  <a:schemeClr val="dk2"/>
                </a:solidFill>
              </a:rPr>
              <a:t>Make sure you know any formula you need to learn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GB" sz="1800">
                <a:solidFill>
                  <a:schemeClr val="dk2"/>
                </a:solidFill>
              </a:rPr>
              <a:t>Get familiar with the structure of the paper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5"/>
              </a:rPr>
              <a:t>Question paper (Foundation) : Paper 1 Chemistry - June 2023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Google Shape;252;p38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3" name="Google Shape;25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8"/>
          <p:cNvPicPr preferRelativeResize="0"/>
          <p:nvPr/>
        </p:nvPicPr>
        <p:blipFill rotWithShape="1">
          <a:blip r:embed="rId4">
            <a:alphaModFix/>
          </a:blip>
          <a:srcRect t="46592" b="27156"/>
          <a:stretch/>
        </p:blipFill>
        <p:spPr>
          <a:xfrm>
            <a:off x="268775" y="228725"/>
            <a:ext cx="7344550" cy="250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 txBox="1"/>
          <p:nvPr/>
        </p:nvSpPr>
        <p:spPr>
          <a:xfrm>
            <a:off x="723175" y="3165800"/>
            <a:ext cx="5032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5"/>
              </a:rPr>
              <a:t>Chemistry Revision - PMT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Google Shape;260;p39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1" name="Google Shape;26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 txBox="1"/>
          <p:nvPr/>
        </p:nvSpPr>
        <p:spPr>
          <a:xfrm>
            <a:off x="202025" y="194550"/>
            <a:ext cx="7587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Science - required practicals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9" descr="a drawing of two test tubes with liquid coming out of them . (provided by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25" y="2633525"/>
            <a:ext cx="1954825" cy="19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 txBox="1"/>
          <p:nvPr/>
        </p:nvSpPr>
        <p:spPr>
          <a:xfrm>
            <a:off x="2381100" y="973725"/>
            <a:ext cx="6466200" cy="3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At least 15% of the marks in the exams are based on the required practicals.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There are 21 required practicals which students will have carried out and need to be able to answer questions about.  This includes describing the method and the apparatus needed.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Google Shape;269;p40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0" name="Google Shape;27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 txBox="1"/>
          <p:nvPr/>
        </p:nvSpPr>
        <p:spPr>
          <a:xfrm>
            <a:off x="202025" y="194550"/>
            <a:ext cx="7587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English Language - what you need to know? 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0"/>
          <p:cNvSpPr txBox="1"/>
          <p:nvPr/>
        </p:nvSpPr>
        <p:spPr>
          <a:xfrm>
            <a:off x="359175" y="853050"/>
            <a:ext cx="83808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73" name="Google Shape;273;p40"/>
          <p:cNvSpPr/>
          <p:nvPr/>
        </p:nvSpPr>
        <p:spPr>
          <a:xfrm>
            <a:off x="4949550" y="1327025"/>
            <a:ext cx="1830000" cy="17712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Paper 2: Writers Viewpoints and Perspectives’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1h 45 minutes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Two non-fiction extracts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Section A:  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4 questions comparing  and analysing the opinions and arguments.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B: 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piece of persuasive writing written on a particular prompt.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1779725" y="1413725"/>
            <a:ext cx="1830000" cy="1597800"/>
          </a:xfrm>
          <a:prstGeom prst="foldedCorner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1: </a:t>
            </a: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Explorations in Creative Reading and Writing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1h 45 minutes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One fiction extract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Section A: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 4 questions analysing the writer’s craft.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Section B: 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A piece of creative writing-choice of two options.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1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0" name="Google Shape;28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1"/>
          <p:cNvSpPr txBox="1"/>
          <p:nvPr/>
        </p:nvSpPr>
        <p:spPr>
          <a:xfrm>
            <a:off x="0" y="194550"/>
            <a:ext cx="77895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English Language- Spoken Language Endorsement</a:t>
            </a:r>
            <a:endParaRPr sz="29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1"/>
          <p:cNvSpPr txBox="1"/>
          <p:nvPr/>
        </p:nvSpPr>
        <p:spPr>
          <a:xfrm>
            <a:off x="359175" y="853050"/>
            <a:ext cx="83808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Students must also write and present a persuasive piece and deliver it to an audience. This is usually done in Year 10 and is non-negotiable. 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For this component, students are given: Pass, Merit or Distinction. While it is a necessary component, it does not affect the overall grade.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" name="Google Shape;287;p42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8" name="Google Shape;28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 txBox="1"/>
          <p:nvPr/>
        </p:nvSpPr>
        <p:spPr>
          <a:xfrm>
            <a:off x="0" y="194550"/>
            <a:ext cx="77895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English Literature - what you need to know? 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2"/>
          <p:cNvSpPr txBox="1"/>
          <p:nvPr/>
        </p:nvSpPr>
        <p:spPr>
          <a:xfrm>
            <a:off x="359175" y="853050"/>
            <a:ext cx="83808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91" name="Google Shape;291;p42"/>
          <p:cNvSpPr/>
          <p:nvPr/>
        </p:nvSpPr>
        <p:spPr>
          <a:xfrm>
            <a:off x="620950" y="1727700"/>
            <a:ext cx="1830000" cy="1597800"/>
          </a:xfrm>
          <a:prstGeom prst="foldedCorner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1: </a:t>
            </a: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Shakespeare and the 19th Century Novel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1hr 45 mins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Q1: Macbeth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Q2: A Christmas Carol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2"/>
          <p:cNvSpPr/>
          <p:nvPr/>
        </p:nvSpPr>
        <p:spPr>
          <a:xfrm>
            <a:off x="4022525" y="1641000"/>
            <a:ext cx="1830000" cy="17712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Paper 2: Modern Texts and Poetry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2hr 15 minutes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Q1: An Inspector Calls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Q2: Power and Conflict Poetry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Q3: Unseen poem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Q4 Comparison of 2 unseen poems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p43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8" name="Google Shape;29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3"/>
          <p:cNvSpPr txBox="1"/>
          <p:nvPr/>
        </p:nvSpPr>
        <p:spPr>
          <a:xfrm>
            <a:off x="0" y="194550"/>
            <a:ext cx="77895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English -How to revise? 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3"/>
          <p:cNvSpPr txBox="1"/>
          <p:nvPr/>
        </p:nvSpPr>
        <p:spPr>
          <a:xfrm>
            <a:off x="359175" y="853050"/>
            <a:ext cx="83808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Read!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Quote flashcards–although these must be in context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Plot timelines and ‘story rivers’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Theme mind maps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Re-read texts where possible.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BBC Bitesize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Mr Bruff (youtube)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TikTok–great for creative writing tips.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Past Papers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Podcasts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dk2"/>
                </a:solidFill>
              </a:rPr>
              <a:t>We strongly recommend students have their own copies of the course texts. </a:t>
            </a:r>
            <a:endParaRPr sz="1800"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/>
          <p:nvPr/>
        </p:nvSpPr>
        <p:spPr>
          <a:xfrm>
            <a:off x="2286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4"/>
          <p:cNvSpPr/>
          <p:nvPr/>
        </p:nvSpPr>
        <p:spPr>
          <a:xfrm>
            <a:off x="0" y="0"/>
            <a:ext cx="55425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862"/>
                </a:srgbClr>
              </a:gs>
              <a:gs pos="35000">
                <a:srgbClr val="FFFFFF">
                  <a:alpha val="76078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4"/>
          <p:cNvSpPr txBox="1">
            <a:spLocks noGrp="1"/>
          </p:cNvSpPr>
          <p:nvPr>
            <p:ph type="title"/>
          </p:nvPr>
        </p:nvSpPr>
        <p:spPr>
          <a:xfrm>
            <a:off x="458460" y="123324"/>
            <a:ext cx="7886700" cy="773400"/>
          </a:xfrm>
          <a:prstGeom prst="rect">
            <a:avLst/>
          </a:prstGeom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sz="3000" b="1"/>
              <a:t>Top 10 revision tips</a:t>
            </a:r>
            <a:endParaRPr sz="3000" b="1"/>
          </a:p>
        </p:txBody>
      </p:sp>
      <p:sp>
        <p:nvSpPr>
          <p:cNvPr id="308" name="Google Shape;308;p44"/>
          <p:cNvSpPr txBox="1">
            <a:spLocks noGrp="1"/>
          </p:cNvSpPr>
          <p:nvPr>
            <p:ph type="body" idx="1"/>
          </p:nvPr>
        </p:nvSpPr>
        <p:spPr>
          <a:xfrm>
            <a:off x="524874" y="830194"/>
            <a:ext cx="7886700" cy="3263400"/>
          </a:xfrm>
          <a:prstGeom prst="rect">
            <a:avLst/>
          </a:prstGeom>
        </p:spPr>
        <p:txBody>
          <a:bodyPr spcFirstLastPara="1" wrap="square" lIns="79125" tIns="39550" rIns="79125" bIns="39550" anchor="t" anchorCtr="0">
            <a:normAutofit/>
          </a:bodyPr>
          <a:lstStyle/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Make a revision timetable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Make sure you know which topics are being assessed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Practise lots of exam style questions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Get someone test you on key facts / formulas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Sleep well and eat well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Take regular breaks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Vary the topics and subjects you revise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Go back more regularly to topics you find harder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Block time out for the things you enjoy that aren’t revising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It’s never too early to start!!!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9" name="Google Shape;309;p44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0" name="Google Shape;31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24" y="36124"/>
            <a:ext cx="8582349" cy="4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/>
          <p:nvPr/>
        </p:nvSpPr>
        <p:spPr>
          <a:xfrm>
            <a:off x="2286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5"/>
          <p:cNvSpPr/>
          <p:nvPr/>
        </p:nvSpPr>
        <p:spPr>
          <a:xfrm>
            <a:off x="0" y="0"/>
            <a:ext cx="55425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862"/>
                </a:srgbClr>
              </a:gs>
              <a:gs pos="35000">
                <a:srgbClr val="FFFFFF">
                  <a:alpha val="76078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5"/>
          <p:cNvSpPr txBox="1">
            <a:spLocks noGrp="1"/>
          </p:cNvSpPr>
          <p:nvPr>
            <p:ph type="title"/>
          </p:nvPr>
        </p:nvSpPr>
        <p:spPr>
          <a:xfrm>
            <a:off x="458460" y="123324"/>
            <a:ext cx="7886700" cy="773400"/>
          </a:xfrm>
          <a:prstGeom prst="rect">
            <a:avLst/>
          </a:prstGeom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sz="3000" b="1"/>
              <a:t>Exam timeline</a:t>
            </a:r>
            <a:endParaRPr sz="3000" b="1"/>
          </a:p>
        </p:txBody>
      </p:sp>
      <p:sp>
        <p:nvSpPr>
          <p:cNvPr id="318" name="Google Shape;318;p45"/>
          <p:cNvSpPr txBox="1">
            <a:spLocks noGrp="1"/>
          </p:cNvSpPr>
          <p:nvPr>
            <p:ph type="body" idx="1"/>
          </p:nvPr>
        </p:nvSpPr>
        <p:spPr>
          <a:xfrm>
            <a:off x="524874" y="830194"/>
            <a:ext cx="7886700" cy="3263400"/>
          </a:xfrm>
          <a:prstGeom prst="rect">
            <a:avLst/>
          </a:prstGeom>
        </p:spPr>
        <p:txBody>
          <a:bodyPr spcFirstLastPara="1" wrap="square" lIns="79125" tIns="39550" rIns="79125" bIns="39550" anchor="t" anchorCtr="0">
            <a:norm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b="1"/>
              <a:t>Mock exams (Y11)</a:t>
            </a:r>
            <a:endParaRPr b="1"/>
          </a:p>
          <a:p>
            <a:pPr marL="393700" lvl="0" indent="-292100" algn="l" rtl="0">
              <a:spcBef>
                <a:spcPts val="900"/>
              </a:spcBef>
              <a:spcAft>
                <a:spcPts val="0"/>
              </a:spcAft>
              <a:buSzPts val="1600"/>
              <a:buChar char="➔"/>
            </a:pPr>
            <a:r>
              <a:rPr lang="en-GB"/>
              <a:t>17th - 28th November 2025</a:t>
            </a:r>
            <a:endParaRPr/>
          </a:p>
          <a:p>
            <a:pPr marL="393700" lvl="0" indent="-2921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-GB"/>
              <a:t>23rd February - 4th March 2026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b="1"/>
              <a:t>Mock exams (Y10)</a:t>
            </a:r>
            <a:endParaRPr b="1"/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SzPts val="1600"/>
              <a:buChar char="➔"/>
            </a:pPr>
            <a:r>
              <a:rPr lang="en-GB"/>
              <a:t>22nd June - 1st July 2026</a:t>
            </a:r>
            <a:endParaRPr/>
          </a:p>
          <a:p>
            <a:pPr marL="3937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00"/>
          </a:p>
        </p:txBody>
      </p:sp>
      <p:graphicFrame>
        <p:nvGraphicFramePr>
          <p:cNvPr id="319" name="Google Shape;319;p45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0" name="Google Shape;32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/>
          <p:nvPr/>
        </p:nvSpPr>
        <p:spPr>
          <a:xfrm>
            <a:off x="2286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6"/>
          <p:cNvSpPr/>
          <p:nvPr/>
        </p:nvSpPr>
        <p:spPr>
          <a:xfrm>
            <a:off x="0" y="0"/>
            <a:ext cx="55425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862"/>
                </a:srgbClr>
              </a:gs>
              <a:gs pos="35000">
                <a:srgbClr val="FFFFFF">
                  <a:alpha val="76078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6"/>
          <p:cNvSpPr txBox="1">
            <a:spLocks noGrp="1"/>
          </p:cNvSpPr>
          <p:nvPr>
            <p:ph type="title"/>
          </p:nvPr>
        </p:nvSpPr>
        <p:spPr>
          <a:xfrm>
            <a:off x="458460" y="123324"/>
            <a:ext cx="7886700" cy="773400"/>
          </a:xfrm>
          <a:prstGeom prst="rect">
            <a:avLst/>
          </a:prstGeom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sz="3000" b="1"/>
              <a:t>Exam timeline</a:t>
            </a:r>
            <a:endParaRPr sz="3000" b="1"/>
          </a:p>
        </p:txBody>
      </p:sp>
      <p:sp>
        <p:nvSpPr>
          <p:cNvPr id="328" name="Google Shape;328;p46"/>
          <p:cNvSpPr txBox="1">
            <a:spLocks noGrp="1"/>
          </p:cNvSpPr>
          <p:nvPr>
            <p:ph type="body" idx="1"/>
          </p:nvPr>
        </p:nvSpPr>
        <p:spPr>
          <a:xfrm>
            <a:off x="524874" y="830194"/>
            <a:ext cx="7886700" cy="3263400"/>
          </a:xfrm>
          <a:prstGeom prst="rect">
            <a:avLst/>
          </a:prstGeom>
        </p:spPr>
        <p:txBody>
          <a:bodyPr spcFirstLastPara="1" wrap="square" lIns="79125" tIns="39550" rIns="79125" bIns="39550" anchor="t" anchorCtr="0">
            <a:normAutofit lnSpcReduction="20000"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b="1"/>
              <a:t>Written exams</a:t>
            </a:r>
            <a:endParaRPr b="1"/>
          </a:p>
          <a:p>
            <a:pPr marL="393700" lvl="0" indent="-292100" algn="l" rtl="0">
              <a:spcBef>
                <a:spcPts val="900"/>
              </a:spcBef>
              <a:spcAft>
                <a:spcPts val="0"/>
              </a:spcAft>
              <a:buSzPts val="1600"/>
              <a:buChar char="➔"/>
            </a:pPr>
            <a:r>
              <a:rPr lang="en-GB"/>
              <a:t>Thursday 7th May - Wednesday 17th June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b="1"/>
              <a:t>Speaking / Art / Photography exams</a:t>
            </a:r>
            <a:endParaRPr b="1"/>
          </a:p>
          <a:p>
            <a:pPr marL="393700" lvl="0" indent="-292100" algn="l" rtl="0">
              <a:spcBef>
                <a:spcPts val="900"/>
              </a:spcBef>
              <a:spcAft>
                <a:spcPts val="0"/>
              </a:spcAft>
              <a:buSzPts val="1600"/>
              <a:buChar char="➔"/>
            </a:pPr>
            <a:r>
              <a:rPr lang="en-GB"/>
              <a:t>Completed prior to written exams starting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Contingency Day - Wednesday 24th June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We make exam entries by the end of February (we can change tiers of entry after this)</a:t>
            </a:r>
            <a:endParaRPr/>
          </a:p>
          <a:p>
            <a:pPr marL="3937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00"/>
          </a:p>
        </p:txBody>
      </p:sp>
      <p:graphicFrame>
        <p:nvGraphicFramePr>
          <p:cNvPr id="329" name="Google Shape;329;p46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0" name="Google Shape;33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/>
          <p:nvPr/>
        </p:nvSpPr>
        <p:spPr>
          <a:xfrm>
            <a:off x="2286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7"/>
          <p:cNvSpPr/>
          <p:nvPr/>
        </p:nvSpPr>
        <p:spPr>
          <a:xfrm>
            <a:off x="0" y="0"/>
            <a:ext cx="55425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862"/>
                </a:srgbClr>
              </a:gs>
              <a:gs pos="35000">
                <a:srgbClr val="FFFFFF">
                  <a:alpha val="76078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7"/>
          <p:cNvSpPr txBox="1">
            <a:spLocks noGrp="1"/>
          </p:cNvSpPr>
          <p:nvPr>
            <p:ph type="title"/>
          </p:nvPr>
        </p:nvSpPr>
        <p:spPr>
          <a:xfrm>
            <a:off x="221756" y="60968"/>
            <a:ext cx="7886700" cy="773400"/>
          </a:xfrm>
          <a:prstGeom prst="rect">
            <a:avLst/>
          </a:prstGeom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1981200" lvl="0" indent="39370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sz="3000" b="1"/>
              <a:t>Tiers</a:t>
            </a:r>
            <a:endParaRPr sz="3000" b="1"/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578" y="682671"/>
            <a:ext cx="2773032" cy="37781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9" name="Google Shape;339;p47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0" name="Google Shape;34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/>
          <p:nvPr/>
        </p:nvSpPr>
        <p:spPr>
          <a:xfrm>
            <a:off x="2286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8"/>
          <p:cNvSpPr/>
          <p:nvPr/>
        </p:nvSpPr>
        <p:spPr>
          <a:xfrm>
            <a:off x="0" y="0"/>
            <a:ext cx="55425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862"/>
                </a:srgbClr>
              </a:gs>
              <a:gs pos="35000">
                <a:srgbClr val="FFFFFF">
                  <a:alpha val="76078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8"/>
          <p:cNvSpPr txBox="1">
            <a:spLocks noGrp="1"/>
          </p:cNvSpPr>
          <p:nvPr>
            <p:ph type="title"/>
          </p:nvPr>
        </p:nvSpPr>
        <p:spPr>
          <a:xfrm>
            <a:off x="487985" y="1053149"/>
            <a:ext cx="7886700" cy="773400"/>
          </a:xfrm>
          <a:prstGeom prst="rect">
            <a:avLst/>
          </a:prstGeom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sz="3000" b="1"/>
              <a:t>Exam arrangements - during the exam</a:t>
            </a:r>
            <a:endParaRPr sz="3000" b="1"/>
          </a:p>
        </p:txBody>
      </p:sp>
      <p:sp>
        <p:nvSpPr>
          <p:cNvPr id="348" name="Google Shape;348;p48"/>
          <p:cNvSpPr txBox="1">
            <a:spLocks noGrp="1"/>
          </p:cNvSpPr>
          <p:nvPr>
            <p:ph type="body" idx="1"/>
          </p:nvPr>
        </p:nvSpPr>
        <p:spPr>
          <a:xfrm>
            <a:off x="487974" y="1826419"/>
            <a:ext cx="7886700" cy="3263400"/>
          </a:xfrm>
          <a:prstGeom prst="rect">
            <a:avLst/>
          </a:prstGeom>
        </p:spPr>
        <p:txBody>
          <a:bodyPr spcFirstLastPara="1" wrap="square" lIns="79125" tIns="39550" rIns="79125" bIns="39550" anchor="t" anchorCtr="0">
            <a:normAutofit lnSpcReduction="20000"/>
          </a:bodyPr>
          <a:lstStyle/>
          <a:p>
            <a:pPr marL="393700" lvl="0" indent="-323850" algn="l" rtl="0">
              <a:spcBef>
                <a:spcPts val="900"/>
              </a:spcBef>
              <a:spcAft>
                <a:spcPts val="0"/>
              </a:spcAft>
              <a:buSzPts val="2100"/>
              <a:buChar char="★"/>
            </a:pPr>
            <a:r>
              <a:rPr lang="en-GB" sz="2100"/>
              <a:t>Phones and watches</a:t>
            </a:r>
            <a:endParaRPr sz="2100"/>
          </a:p>
          <a:p>
            <a:pPr marL="393700" lvl="0" indent="-323850" algn="l" rtl="0">
              <a:spcBef>
                <a:spcPts val="0"/>
              </a:spcBef>
              <a:spcAft>
                <a:spcPts val="0"/>
              </a:spcAft>
              <a:buSzPts val="2100"/>
              <a:buChar char="★"/>
            </a:pPr>
            <a:r>
              <a:rPr lang="en-GB" sz="2100"/>
              <a:t>Behaviour</a:t>
            </a:r>
            <a:endParaRPr sz="2100"/>
          </a:p>
          <a:p>
            <a:pPr marL="393700" lvl="0" indent="-323850" algn="l" rtl="0">
              <a:spcBef>
                <a:spcPts val="0"/>
              </a:spcBef>
              <a:spcAft>
                <a:spcPts val="0"/>
              </a:spcAft>
              <a:buSzPts val="2100"/>
              <a:buChar char="★"/>
            </a:pPr>
            <a:r>
              <a:rPr lang="en-GB" sz="2100"/>
              <a:t>Issues with papers / equipment</a:t>
            </a:r>
            <a:endParaRPr sz="2100"/>
          </a:p>
          <a:p>
            <a:pPr marL="393700" lvl="0" indent="-323850" algn="l" rtl="0">
              <a:spcBef>
                <a:spcPts val="0"/>
              </a:spcBef>
              <a:spcAft>
                <a:spcPts val="0"/>
              </a:spcAft>
              <a:buSzPts val="2100"/>
              <a:buChar char="★"/>
            </a:pPr>
            <a:r>
              <a:rPr lang="en-GB" sz="2100"/>
              <a:t>Bags / coats</a:t>
            </a:r>
            <a:endParaRPr sz="2100"/>
          </a:p>
          <a:p>
            <a:pPr marL="393700" lvl="0" indent="-323850" algn="l" rtl="0">
              <a:spcBef>
                <a:spcPts val="0"/>
              </a:spcBef>
              <a:spcAft>
                <a:spcPts val="0"/>
              </a:spcAft>
              <a:buSzPts val="2100"/>
              <a:buChar char="★"/>
            </a:pPr>
            <a:r>
              <a:rPr lang="en-GB" sz="2100"/>
              <a:t>Pencil cases and water bottles</a:t>
            </a:r>
            <a:endParaRPr sz="2100"/>
          </a:p>
          <a:p>
            <a:pPr marL="393700" lvl="0" indent="-323850" algn="l" rtl="0">
              <a:spcBef>
                <a:spcPts val="0"/>
              </a:spcBef>
              <a:spcAft>
                <a:spcPts val="0"/>
              </a:spcAft>
              <a:buSzPts val="2100"/>
              <a:buChar char="★"/>
            </a:pPr>
            <a:r>
              <a:rPr lang="en-GB" sz="2100"/>
              <a:t>notes and revision materials </a:t>
            </a:r>
            <a:endParaRPr sz="2100"/>
          </a:p>
          <a:p>
            <a:pPr marL="393700" lvl="0" indent="-323850" algn="l" rtl="0">
              <a:spcBef>
                <a:spcPts val="0"/>
              </a:spcBef>
              <a:spcAft>
                <a:spcPts val="0"/>
              </a:spcAft>
              <a:buSzPts val="2100"/>
              <a:buChar char="★"/>
            </a:pPr>
            <a:r>
              <a:rPr lang="en-GB" sz="2100"/>
              <a:t>If there is an issue / you need to leave the room for any reason</a:t>
            </a:r>
            <a:endParaRPr sz="21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00"/>
          </a:p>
          <a:p>
            <a:pPr marL="3937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00"/>
          </a:p>
          <a:p>
            <a:pPr marL="3937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00"/>
          </a:p>
        </p:txBody>
      </p:sp>
      <p:graphicFrame>
        <p:nvGraphicFramePr>
          <p:cNvPr id="349" name="Google Shape;349;p48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0" name="Google Shape;35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9"/>
          <p:cNvSpPr/>
          <p:nvPr/>
        </p:nvSpPr>
        <p:spPr>
          <a:xfrm>
            <a:off x="2286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9"/>
          <p:cNvSpPr/>
          <p:nvPr/>
        </p:nvSpPr>
        <p:spPr>
          <a:xfrm>
            <a:off x="0" y="0"/>
            <a:ext cx="55425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862"/>
                </a:srgbClr>
              </a:gs>
              <a:gs pos="35000">
                <a:srgbClr val="FFFFFF">
                  <a:alpha val="76078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9"/>
          <p:cNvSpPr txBox="1">
            <a:spLocks noGrp="1"/>
          </p:cNvSpPr>
          <p:nvPr>
            <p:ph type="title"/>
          </p:nvPr>
        </p:nvSpPr>
        <p:spPr>
          <a:xfrm>
            <a:off x="487985" y="1053149"/>
            <a:ext cx="7886700" cy="773400"/>
          </a:xfrm>
          <a:prstGeom prst="rect">
            <a:avLst/>
          </a:prstGeom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sz="3000" b="1"/>
              <a:t>Exam arrangements - lateness and illness</a:t>
            </a:r>
            <a:endParaRPr sz="3000" b="1"/>
          </a:p>
        </p:txBody>
      </p:sp>
      <p:sp>
        <p:nvSpPr>
          <p:cNvPr id="358" name="Google Shape;358;p49"/>
          <p:cNvSpPr txBox="1">
            <a:spLocks noGrp="1"/>
          </p:cNvSpPr>
          <p:nvPr>
            <p:ph type="body" idx="1"/>
          </p:nvPr>
        </p:nvSpPr>
        <p:spPr>
          <a:xfrm>
            <a:off x="487974" y="1826419"/>
            <a:ext cx="7886700" cy="3263400"/>
          </a:xfrm>
          <a:prstGeom prst="rect">
            <a:avLst/>
          </a:prstGeom>
        </p:spPr>
        <p:txBody>
          <a:bodyPr spcFirstLastPara="1" wrap="square" lIns="79125" tIns="39550" rIns="79125" bIns="39550" anchor="t" anchorCtr="0">
            <a:normAutofit fontScale="77500" lnSpcReduction="20000"/>
          </a:bodyPr>
          <a:lstStyle/>
          <a:p>
            <a:pPr marL="393700" lvl="0" indent="-293846" algn="l" rtl="0">
              <a:spcBef>
                <a:spcPts val="900"/>
              </a:spcBef>
              <a:spcAft>
                <a:spcPts val="0"/>
              </a:spcAft>
              <a:buSzPct val="100000"/>
              <a:buChar char="★"/>
            </a:pPr>
            <a:r>
              <a:rPr lang="en-GB" sz="2100"/>
              <a:t>After a certain point no students are allowed to enter the exam hall - you must be on time to every exam</a:t>
            </a:r>
            <a:endParaRPr sz="2100"/>
          </a:p>
          <a:p>
            <a:pPr marL="39370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2100"/>
              <a:t> </a:t>
            </a:r>
            <a:endParaRPr sz="2100"/>
          </a:p>
          <a:p>
            <a:pPr marL="393700" lvl="0" indent="-293846" algn="l" rtl="0">
              <a:spcBef>
                <a:spcPts val="900"/>
              </a:spcBef>
              <a:spcAft>
                <a:spcPts val="0"/>
              </a:spcAft>
              <a:buSzPct val="100000"/>
              <a:buChar char="★"/>
            </a:pPr>
            <a:r>
              <a:rPr lang="en-GB" sz="2100"/>
              <a:t>If you are ill you still need to come in for every exam - you must sit all papers for each subject to get your grade</a:t>
            </a:r>
            <a:endParaRPr sz="2100"/>
          </a:p>
          <a:p>
            <a:pPr marL="3937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00"/>
          </a:p>
          <a:p>
            <a:pPr marL="393700" lvl="0" indent="-293846" algn="l" rtl="0">
              <a:spcBef>
                <a:spcPts val="900"/>
              </a:spcBef>
              <a:spcAft>
                <a:spcPts val="0"/>
              </a:spcAft>
              <a:buSzPct val="100000"/>
              <a:buChar char="★"/>
            </a:pPr>
            <a:r>
              <a:rPr lang="en-GB" sz="2100"/>
              <a:t>If you have a serious medical emergency during exam season we would need medical evidence to submit to the exam board</a:t>
            </a:r>
            <a:endParaRPr sz="21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00"/>
          </a:p>
          <a:p>
            <a:pPr marL="393700" lvl="0" indent="-293846" algn="l" rtl="0">
              <a:spcBef>
                <a:spcPts val="900"/>
              </a:spcBef>
              <a:spcAft>
                <a:spcPts val="0"/>
              </a:spcAft>
              <a:buSzPct val="100000"/>
              <a:buChar char="★"/>
            </a:pPr>
            <a:r>
              <a:rPr lang="en-GB" sz="2100"/>
              <a:t>You will be charged if you miss exams</a:t>
            </a:r>
            <a:endParaRPr sz="2100"/>
          </a:p>
          <a:p>
            <a:pPr marL="3937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00"/>
          </a:p>
          <a:p>
            <a:pPr marL="3937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00"/>
          </a:p>
        </p:txBody>
      </p:sp>
      <p:graphicFrame>
        <p:nvGraphicFramePr>
          <p:cNvPr id="359" name="Google Shape;359;p49"/>
          <p:cNvGraphicFramePr/>
          <p:nvPr/>
        </p:nvGraphicFramePr>
        <p:xfrm>
          <a:off x="85225" y="4710850"/>
          <a:ext cx="8985600" cy="373775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0" name="Google Shape;36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28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202025" y="194550"/>
            <a:ext cx="7587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Aim of this session 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359175" y="853050"/>
            <a:ext cx="83808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GB" sz="1800">
                <a:solidFill>
                  <a:schemeClr val="dk2"/>
                </a:solidFill>
              </a:rPr>
              <a:t>Key things you need to know about the exams all students will sit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GB" sz="1800">
                <a:solidFill>
                  <a:schemeClr val="dk2"/>
                </a:solidFill>
              </a:rPr>
              <a:t>How you can help support revision for Maths, English and Science 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GB" sz="1800">
                <a:solidFill>
                  <a:schemeClr val="dk2"/>
                </a:solidFill>
              </a:rPr>
              <a:t>What you need to know about the exams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29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202025" y="194550"/>
            <a:ext cx="7587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Maths - what you need to know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P58866A_GCSE_Maths_1MA1_1H_Nov19 .pdf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9"/>
          <p:cNvSpPr/>
          <p:nvPr/>
        </p:nvSpPr>
        <p:spPr>
          <a:xfrm>
            <a:off x="636025" y="1047600"/>
            <a:ext cx="2304600" cy="23271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Paper 1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Non- Calculator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80 marks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Paper gets progressively harder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1hr 30</a:t>
            </a:r>
            <a:endParaRPr/>
          </a:p>
        </p:txBody>
      </p:sp>
      <p:sp>
        <p:nvSpPr>
          <p:cNvPr id="159" name="Google Shape;159;p29"/>
          <p:cNvSpPr/>
          <p:nvPr/>
        </p:nvSpPr>
        <p:spPr>
          <a:xfrm>
            <a:off x="6116175" y="1047600"/>
            <a:ext cx="2304600" cy="2327100"/>
          </a:xfrm>
          <a:prstGeom prst="foldedCorner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Paper 3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Calculator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80 marks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Paper gets progressively harder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1hr 30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" name="Google Shape;160;p29"/>
          <p:cNvSpPr/>
          <p:nvPr/>
        </p:nvSpPr>
        <p:spPr>
          <a:xfrm>
            <a:off x="3395200" y="1047600"/>
            <a:ext cx="2304600" cy="23271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Paper 2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Calculator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80 marks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Paper gets progressively harder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1hr 30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448975" y="3599225"/>
            <a:ext cx="81861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Almost any topic can be on any paper.  Students cannot assume because something is assessed on one paper it won’t be on another paper.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The grade is based on the total across the three papers.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30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050" y="0"/>
            <a:ext cx="1217950" cy="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/>
        </p:nvSpPr>
        <p:spPr>
          <a:xfrm>
            <a:off x="202025" y="194550"/>
            <a:ext cx="75876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Maths - what you need to know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4670800" y="1047600"/>
            <a:ext cx="1141200" cy="1135800"/>
          </a:xfrm>
          <a:prstGeom prst="foldedCorner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Paper 3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Calculator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3395200" y="1047600"/>
            <a:ext cx="1176900" cy="1135800"/>
          </a:xfrm>
          <a:prstGeom prst="foldedCorner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Paper 2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Calculator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 rotWithShape="1">
          <a:blip r:embed="rId4">
            <a:alphaModFix/>
          </a:blip>
          <a:srcRect r="60589"/>
          <a:stretch/>
        </p:blipFill>
        <p:spPr>
          <a:xfrm>
            <a:off x="966400" y="997950"/>
            <a:ext cx="1664734" cy="23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7250" y="997950"/>
            <a:ext cx="1754850" cy="1972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/>
          <p:nvPr/>
        </p:nvSpPr>
        <p:spPr>
          <a:xfrm>
            <a:off x="2951650" y="2502800"/>
            <a:ext cx="34995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All students need a scientific calculator. 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They need to bring it to lessons and ensure they are familiar with all of the functions and settings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72" y="143063"/>
            <a:ext cx="1073410" cy="71247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/>
          <p:nvPr/>
        </p:nvSpPr>
        <p:spPr>
          <a:xfrm>
            <a:off x="1925608" y="586706"/>
            <a:ext cx="51150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Maths genie</a:t>
            </a:r>
            <a:endParaRPr sz="2900" b="1" i="0" u="none" strike="noStrike" cap="none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433269" y="1359206"/>
            <a:ext cx="8580900" cy="2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t" anchorCtr="0">
            <a:spAutoFit/>
          </a:bodyPr>
          <a:lstStyle/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https://www.mathsgenie.co.uk/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How can it help?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-2921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600"/>
              <a:buChar char="➔"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Topic by topic videos, exam questions and solutions by grade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-2921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600"/>
              <a:buChar char="➔"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Provides all exam papers, mark schemes and worked solutions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-2921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600"/>
              <a:buChar char="➔"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Walkthrough explanations of each paper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2" name="Google Shape;182;p31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72" y="143063"/>
            <a:ext cx="1073410" cy="71247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2"/>
          <p:cNvSpPr txBox="1"/>
          <p:nvPr/>
        </p:nvSpPr>
        <p:spPr>
          <a:xfrm>
            <a:off x="1925608" y="586706"/>
            <a:ext cx="51150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1st class maths</a:t>
            </a:r>
            <a:endParaRPr sz="2900" b="1" i="0" u="none" strike="noStrike" cap="none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433269" y="1359206"/>
            <a:ext cx="85809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t" anchorCtr="0">
            <a:spAutoFit/>
          </a:bodyPr>
          <a:lstStyle/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https://www.1stclassmaths.com/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How can it help?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-2921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600"/>
              <a:buChar char="➔"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Topic by topic videos, exam questions and solutions by grade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-2921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600"/>
              <a:buChar char="➔"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Provides frequency of topic appearance on exams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-2921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600"/>
              <a:buChar char="➔"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Ultimate revision booklets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-2921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600"/>
              <a:buChar char="➔"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‘spicy’ questions to push grade 8/9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</p:txBody>
      </p:sp>
      <p:graphicFrame>
        <p:nvGraphicFramePr>
          <p:cNvPr id="191" name="Google Shape;191;p32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72" y="143063"/>
            <a:ext cx="1073410" cy="71247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1925608" y="586706"/>
            <a:ext cx="51150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On Maths</a:t>
            </a:r>
            <a:endParaRPr sz="2900" b="1" i="0" u="none" strike="noStrike" cap="none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433269" y="1359206"/>
            <a:ext cx="8580900" cy="2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t" anchorCtr="0">
            <a:spAutoFit/>
          </a:bodyPr>
          <a:lstStyle/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https://www.onmaths.com/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How can it help?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-2921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600"/>
              <a:buChar char="➔"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Topic based papers which are marked 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-2921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600"/>
              <a:buChar char="➔"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Predicted papers for Summer exams 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0" name="Google Shape;200;p33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72" y="143063"/>
            <a:ext cx="1073410" cy="71247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 txBox="1"/>
          <p:nvPr/>
        </p:nvSpPr>
        <p:spPr>
          <a:xfrm>
            <a:off x="1925608" y="586706"/>
            <a:ext cx="51150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GB" sz="2900" b="1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Corbett maths</a:t>
            </a:r>
            <a:endParaRPr sz="2900" b="1" i="0" u="none" strike="noStrike" cap="none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433269" y="1359206"/>
            <a:ext cx="8580900" cy="3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t" anchorCtr="0">
            <a:spAutoFit/>
          </a:bodyPr>
          <a:lstStyle/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https://corbettmaths.com/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How can it help?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-2921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600"/>
              <a:buChar char="➔"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video revision with questions to complete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-2921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600"/>
              <a:buChar char="➔"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Exam papers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-29210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600"/>
              <a:buChar char="➔"/>
            </a:pPr>
            <a:r>
              <a:rPr lang="en-GB" sz="1600">
                <a:solidFill>
                  <a:srgbClr val="0B0C0C"/>
                </a:solidFill>
                <a:highlight>
                  <a:srgbClr val="FFFFFF"/>
                </a:highlight>
              </a:rPr>
              <a:t>revision checklists</a:t>
            </a: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393700" marR="0" lvl="0" indent="0" algn="l" rtl="0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9" name="Google Shape;209;p34"/>
          <p:cNvGraphicFramePr/>
          <p:nvPr/>
        </p:nvGraphicFramePr>
        <p:xfrm>
          <a:off x="85225" y="471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{E9154738-02F7-4299-8C75-697263585DB1}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Kindness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D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Integrity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AD1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041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Determination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58B3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Manners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F8A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Ambition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AF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Positivity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61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Office PowerPoint</Application>
  <PresentationFormat>On-screen Show (16:9)</PresentationFormat>
  <Paragraphs>365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Montserrat</vt:lpstr>
      <vt:lpstr>Arial</vt:lpstr>
      <vt:lpstr>Calibri</vt:lpstr>
      <vt:lpstr>Amatic SC</vt:lpstr>
      <vt:lpstr>Simple Light</vt:lpstr>
      <vt:lpstr>Office Theme</vt:lpstr>
      <vt:lpstr>Revision evening October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10 revision tips</vt:lpstr>
      <vt:lpstr>Exam timeline</vt:lpstr>
      <vt:lpstr>Exam timeline</vt:lpstr>
      <vt:lpstr>Tiers</vt:lpstr>
      <vt:lpstr>Exam arrangements - during the exam</vt:lpstr>
      <vt:lpstr>Exam arrangements - lateness and illness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 Willis</cp:lastModifiedBy>
  <cp:revision>1</cp:revision>
  <dcterms:modified xsi:type="dcterms:W3CDTF">2025-10-06T08:37:44Z</dcterms:modified>
</cp:coreProperties>
</file>