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76B2B8-4F5A-4D8A-A2D2-0592FC12B591}">
  <a:tblStyle styleId="{9976B2B8-4F5A-4D8A-A2D2-0592FC12B5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036eb0a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036eb0a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a036eb0ab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a036eb0ab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a036eb0ab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a036eb0ab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036eb0ab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a036eb0ab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a036eb0ab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a036eb0ab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a21062c9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a21062c9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0" y="60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{9976B2B8-4F5A-4D8A-A2D2-0592FC12B591}</a:tableStyleId>
              </a:tblPr>
              <a:tblGrid>
                <a:gridCol w="800050"/>
                <a:gridCol w="2764175"/>
                <a:gridCol w="2764175"/>
                <a:gridCol w="2764175"/>
              </a:tblGrid>
              <a:tr h="36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Autumn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Summer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21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10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Infection and Response (Biology)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Bioenergetics (Biology)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Quantitative Chemistry (Chemistry)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Chemical changes (Chemistry)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Forces (Physics)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Homeostasis</a:t>
                      </a: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Response (Biology)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Ecology (Biology)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Chemical changes continued (Chemistry)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Changes (Chemistry)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 and extent of </a:t>
                      </a: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chemical</a:t>
                      </a: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change (Chemistry)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Electricity (Physics)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Ecology continued (Biology)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Inheritance (Biology)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 and extent of chemical change (Chemistry)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Organic Chemistry (Chemistry)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Magnets and Electromagnets (Physics)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Waves (Physics)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55" name="Google Shape;55;p13"/>
          <p:cNvSpPr txBox="1"/>
          <p:nvPr/>
        </p:nvSpPr>
        <p:spPr>
          <a:xfrm>
            <a:off x="0" y="0"/>
            <a:ext cx="91440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</a:rPr>
              <a:t>Y10 GCSE </a:t>
            </a:r>
            <a:r>
              <a:rPr b="1" lang="en-GB" sz="3100">
                <a:solidFill>
                  <a:schemeClr val="dk2"/>
                </a:solidFill>
              </a:rPr>
              <a:t>Science - Discovery </a:t>
            </a:r>
            <a:endParaRPr b="1" sz="3100">
              <a:solidFill>
                <a:schemeClr val="dk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2995100"/>
            <a:ext cx="4195200" cy="206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</a:rPr>
              <a:t>Science Homework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Homework is posted fortnightly on </a:t>
            </a:r>
            <a:r>
              <a:rPr b="1" lang="en-GB" sz="1200">
                <a:solidFill>
                  <a:schemeClr val="dk2"/>
                </a:solidFill>
              </a:rPr>
              <a:t>G</a:t>
            </a:r>
            <a:r>
              <a:rPr b="1" lang="en-GB" sz="1200">
                <a:solidFill>
                  <a:schemeClr val="dk2"/>
                </a:solidFill>
              </a:rPr>
              <a:t>oogle Classroom. 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Each homework contains tasks set by </a:t>
            </a:r>
            <a:r>
              <a:rPr b="1" lang="en-GB" sz="1200">
                <a:solidFill>
                  <a:schemeClr val="dk2"/>
                </a:solidFill>
              </a:rPr>
              <a:t>GCSE POD</a:t>
            </a:r>
            <a:r>
              <a:rPr lang="en-GB" sz="1200">
                <a:solidFill>
                  <a:schemeClr val="dk2"/>
                </a:solidFill>
              </a:rPr>
              <a:t>, but also contains an additional task at the bottom that will </a:t>
            </a:r>
            <a:r>
              <a:rPr b="1" lang="en-GB" sz="1200">
                <a:solidFill>
                  <a:schemeClr val="dk2"/>
                </a:solidFill>
              </a:rPr>
              <a:t>support </a:t>
            </a:r>
            <a:r>
              <a:rPr lang="en-GB" sz="1200">
                <a:solidFill>
                  <a:schemeClr val="dk2"/>
                </a:solidFill>
              </a:rPr>
              <a:t>their </a:t>
            </a:r>
            <a:r>
              <a:rPr b="1" lang="en-GB" sz="1200">
                <a:solidFill>
                  <a:schemeClr val="dk2"/>
                </a:solidFill>
              </a:rPr>
              <a:t>revision </a:t>
            </a:r>
            <a:r>
              <a:rPr lang="en-GB" sz="1200">
                <a:solidFill>
                  <a:schemeClr val="dk2"/>
                </a:solidFill>
              </a:rPr>
              <a:t>and </a:t>
            </a:r>
            <a:r>
              <a:rPr b="1" lang="en-GB" sz="1200">
                <a:solidFill>
                  <a:schemeClr val="dk2"/>
                </a:solidFill>
              </a:rPr>
              <a:t>progress </a:t>
            </a:r>
            <a:r>
              <a:rPr lang="en-GB" sz="1200">
                <a:solidFill>
                  <a:schemeClr val="dk2"/>
                </a:solidFill>
              </a:rPr>
              <a:t>moving forward.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038125" y="3054600"/>
            <a:ext cx="3987600" cy="200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Supporting home learning.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GB" sz="1200">
                <a:solidFill>
                  <a:schemeClr val="dk2"/>
                </a:solidFill>
              </a:rPr>
              <a:t>Free science lessons (YouTube)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GB" sz="1200">
                <a:solidFill>
                  <a:schemeClr val="dk2"/>
                </a:solidFill>
              </a:rPr>
              <a:t>Physics</a:t>
            </a:r>
            <a:r>
              <a:rPr lang="en-GB" sz="1200">
                <a:solidFill>
                  <a:schemeClr val="dk2"/>
                </a:solidFill>
              </a:rPr>
              <a:t> &amp; maths tutor (website) - this contains past papers and notes for multiple subjects.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GB" sz="1200">
                <a:solidFill>
                  <a:schemeClr val="dk2"/>
                </a:solidFill>
              </a:rPr>
              <a:t>GCSE POD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4873" y="4176723"/>
            <a:ext cx="1392000" cy="6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9543" y="4176725"/>
            <a:ext cx="1535500" cy="8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Google Shape;64;p14"/>
          <p:cNvGraphicFramePr/>
          <p:nvPr/>
        </p:nvGraphicFramePr>
        <p:xfrm>
          <a:off x="59525" y="320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{9976B2B8-4F5A-4D8A-A2D2-0592FC12B591}</a:tableStyleId>
              </a:tblPr>
              <a:tblGrid>
                <a:gridCol w="791400"/>
                <a:gridCol w="2734325"/>
                <a:gridCol w="2734325"/>
                <a:gridCol w="2734325"/>
              </a:tblGrid>
              <a:tr h="36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Biology Paper 1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Chemistry Paper 1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Physics Paper 1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21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10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 Biology (Y9)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Organisation (Y9)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Infection and Response (Y10)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Bioenergetics (Y10)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Atomic structure and the </a:t>
                      </a: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periodic</a:t>
                      </a: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table (Y9)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Structure and bonding (Y9)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Quantitative</a:t>
                      </a: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Chemistry (Y10)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Chemical changes (Y10)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Changes (Y10)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(Y9)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Electricity (Y10)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Particle model of Matter (Y9)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Atomic Structure (Y9)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65" name="Google Shape;65;p14"/>
          <p:cNvSpPr txBox="1"/>
          <p:nvPr/>
        </p:nvSpPr>
        <p:spPr>
          <a:xfrm>
            <a:off x="0" y="0"/>
            <a:ext cx="91440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</a:rPr>
              <a:t>Y10 Mock exams</a:t>
            </a:r>
            <a:endParaRPr b="1" sz="3100">
              <a:solidFill>
                <a:schemeClr val="dk2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9525" y="604950"/>
            <a:ext cx="8896200" cy="169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Y10 students will sit mock examinations in the </a:t>
            </a:r>
            <a:r>
              <a:rPr b="1" lang="en-GB" sz="1200">
                <a:solidFill>
                  <a:schemeClr val="dk2"/>
                </a:solidFill>
              </a:rPr>
              <a:t>Summer term</a:t>
            </a:r>
            <a:r>
              <a:rPr lang="en-GB" sz="1200">
                <a:solidFill>
                  <a:schemeClr val="dk2"/>
                </a:solidFill>
              </a:rPr>
              <a:t> of Y10.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In science these will be GCSE Combined Sciences papers - based around the content, knowledge and skills of Paper 1.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</a:rPr>
              <a:t>Some of this content was taught to the students in Y9 and some in Y10.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Below will indicate the topics that will be covered in the Summer term mocks.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Google Shape;71;p15"/>
          <p:cNvGraphicFramePr/>
          <p:nvPr/>
        </p:nvGraphicFramePr>
        <p:xfrm>
          <a:off x="0" y="60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{9976B2B8-4F5A-4D8A-A2D2-0592FC12B591}</a:tableStyleId>
              </a:tblPr>
              <a:tblGrid>
                <a:gridCol w="800050"/>
                <a:gridCol w="2764175"/>
                <a:gridCol w="2764175"/>
                <a:gridCol w="2764175"/>
              </a:tblGrid>
              <a:tr h="36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Autumn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 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Summer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21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11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Inheritance continued</a:t>
                      </a: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(Biology)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Chemical analysis (Chemistry)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Chemistry of the atmosphere (Chemistry)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resources (Chemistry)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Forces higher tier content (Physics)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cycle (Physics)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cycle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Triple content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cycle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Triple content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72" name="Google Shape;72;p15"/>
          <p:cNvSpPr txBox="1"/>
          <p:nvPr/>
        </p:nvSpPr>
        <p:spPr>
          <a:xfrm>
            <a:off x="0" y="0"/>
            <a:ext cx="91440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</a:rPr>
              <a:t>Y11 GCSE Science - Discovery </a:t>
            </a:r>
            <a:endParaRPr b="1" sz="3100">
              <a:solidFill>
                <a:schemeClr val="dk2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0" y="2995100"/>
            <a:ext cx="4195200" cy="206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</a:rPr>
              <a:t>Science Homework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Homework is posted weekly on </a:t>
            </a:r>
            <a:r>
              <a:rPr b="1" lang="en-GB" sz="1200">
                <a:solidFill>
                  <a:schemeClr val="dk2"/>
                </a:solidFill>
              </a:rPr>
              <a:t>G</a:t>
            </a:r>
            <a:r>
              <a:rPr b="1" lang="en-GB" sz="1200">
                <a:solidFill>
                  <a:schemeClr val="dk2"/>
                </a:solidFill>
              </a:rPr>
              <a:t>oogle Classroom. 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Each homework contains tasks set by the science department. These are exam-style questions focussing on recall elements of the course.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038125" y="3054600"/>
            <a:ext cx="3987600" cy="200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Supporting home learning.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GB" sz="1200">
                <a:solidFill>
                  <a:schemeClr val="dk2"/>
                </a:solidFill>
              </a:rPr>
              <a:t>Free science lessons (YouTube)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GB" sz="1200">
                <a:solidFill>
                  <a:schemeClr val="dk2"/>
                </a:solidFill>
              </a:rPr>
              <a:t>Physics &amp; maths tutor (website) - this contains past papers and notes for multiple subjects.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GB" sz="1200">
                <a:solidFill>
                  <a:schemeClr val="dk2"/>
                </a:solidFill>
              </a:rPr>
              <a:t>GCSE POD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4873" y="4176723"/>
            <a:ext cx="1392000" cy="6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9543" y="4176725"/>
            <a:ext cx="1535500" cy="8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p16"/>
          <p:cNvGraphicFramePr/>
          <p:nvPr/>
        </p:nvGraphicFramePr>
        <p:xfrm>
          <a:off x="74813" y="2411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{9976B2B8-4F5A-4D8A-A2D2-0592FC12B591}</a:tableStyleId>
              </a:tblPr>
              <a:tblGrid>
                <a:gridCol w="791400"/>
                <a:gridCol w="2734325"/>
                <a:gridCol w="2734325"/>
                <a:gridCol w="2734325"/>
              </a:tblGrid>
              <a:tr h="36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Biology Paper 2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Chemistry Paper 2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Physics Paper 2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21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10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Homeostasis</a:t>
                      </a: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Response (Y10)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Inheritance, Variation and Evolution (Y10 &amp; Y11)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Ecology (Y10)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 and extent of chemical change (Y10)</a:t>
                      </a:r>
                      <a:endParaRPr b="1" sz="13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Organic Chemistry (Y10)</a:t>
                      </a:r>
                      <a:endParaRPr b="1" sz="13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Chemical analysis (Y11)</a:t>
                      </a:r>
                      <a:endParaRPr b="1" sz="13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Chemistry of the atmosphere (Y11)</a:t>
                      </a:r>
                      <a:endParaRPr b="1" sz="13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Resources (Y11)</a:t>
                      </a:r>
                      <a:endParaRPr b="1" sz="13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Forces (Y10 &amp; Y11)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Waves (Y10)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●"/>
                      </a:pPr>
                      <a:r>
                        <a:rPr b="1"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Magnetism and Electromagnetism (Y10 &amp; Y11)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82" name="Google Shape;82;p16"/>
          <p:cNvSpPr txBox="1"/>
          <p:nvPr/>
        </p:nvSpPr>
        <p:spPr>
          <a:xfrm>
            <a:off x="0" y="0"/>
            <a:ext cx="91440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</a:rPr>
              <a:t>Y11 Mock exams</a:t>
            </a:r>
            <a:endParaRPr b="1" sz="3100">
              <a:solidFill>
                <a:schemeClr val="dk2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9525" y="604950"/>
            <a:ext cx="8896200" cy="169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Y11 students will sit mock examinations in the </a:t>
            </a:r>
            <a:r>
              <a:rPr b="1" lang="en-GB" sz="1200">
                <a:solidFill>
                  <a:schemeClr val="dk2"/>
                </a:solidFill>
              </a:rPr>
              <a:t>November </a:t>
            </a:r>
            <a:r>
              <a:rPr lang="en-GB" sz="1200">
                <a:solidFill>
                  <a:schemeClr val="dk2"/>
                </a:solidFill>
              </a:rPr>
              <a:t>of Y11.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In science these will be GCSE Combined Sciences papers - based around the content, knowledge and skills of Paper 2.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</a:rPr>
              <a:t>Some of this content was taught in Y10 and some in Y11.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</a:rPr>
              <a:t>Below will indicate the topics that will be covered in the Summer term mocks.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Revision for your budding scientists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6046449" cy="282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7625" y="2729350"/>
            <a:ext cx="5456375" cy="223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6125" y="469125"/>
            <a:ext cx="4449000" cy="15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927" y="2100613"/>
            <a:ext cx="3428700" cy="349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Dr. Rosbrook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gro@longbenton.org.uk</a:t>
            </a:r>
            <a:endParaRPr/>
          </a:p>
        </p:txBody>
      </p:sp>
      <p:sp>
        <p:nvSpPr>
          <p:cNvPr id="98" name="Google Shape;98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