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8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y="6858000" cx="12192000"/>
  <p:notesSz cx="6858000" cy="9144000"/>
  <p:embeddedFontLst>
    <p:embeddedFont>
      <p:font typeface="Montserrat"/>
      <p:regular r:id="rId37"/>
      <p:bold r:id="rId38"/>
      <p:italic r:id="rId39"/>
      <p:boldItalic r:id="rId40"/>
    </p:embeddedFont>
    <p:embeddedFont>
      <p:font typeface="Noto Sans Symbols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3" roundtripDataSignature="AMtx7mi3Ks3RK6Gn3EaX4PCObOEmLuHk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29BA6A1-85DB-491B-87B0-16E3991DEF58}">
  <a:tblStyle styleId="{429BA6A1-85DB-491B-87B0-16E3991DEF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593BFA6-B0AB-4C40-8C14-42CDE82A3FC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3.xml"/><Relationship Id="rId42" Type="http://schemas.openxmlformats.org/officeDocument/2006/relationships/font" Target="fonts/NotoSansSymbols-bold.fntdata"/><Relationship Id="rId41" Type="http://schemas.openxmlformats.org/officeDocument/2006/relationships/font" Target="fonts/NotoSansSymbols-regular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43" Type="http://customschemas.google.com/relationships/presentationmetadata" Target="meta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9.xml"/><Relationship Id="rId38" Type="http://schemas.openxmlformats.org/officeDocument/2006/relationships/font" Target="fonts/Montserrat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89f4706e8a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389f4706e8a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89f4706e8a_0_3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Google Shape;285;g389f4706e8a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g389f4706e8a_0_34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89f4706e8a_0_3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g389f4706e8a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g389f4706e8a_0_3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89f4706e8a_0_6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Google Shape;299;g389f4706e8a_0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g389f4706e8a_0_6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89f4706e8a_0_3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Google Shape;311;g389f4706e8a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g389f4706e8a_0_33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89f4706e8a_0_3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Google Shape;320;g389f4706e8a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g389f4706e8a_0_39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89f4706e8a_0_3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Google Shape;329;g389f4706e8a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g389f4706e8a_0_36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8bd771e72a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g38bd771e72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g38bd771e72a_0_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89f4706e8a_0_3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g389f4706e8a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6" name="Google Shape;346;g389f4706e8a_0_38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89f4706e8a_0_3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Google Shape;354;g389f4706e8a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g389f4706e8a_0_35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89f4706e8a_0_4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Google Shape;362;g389f4706e8a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g389f4706e8a_0_4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89f4706e8a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g389f4706e8a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389f4706e8a_0_8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89f4706e8a_0_4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389f4706e8a_0_4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1" name="Google Shape;371;g389f4706e8a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89f4706e8a_0_4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389f4706e8a_0_4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9" name="Google Shape;379;g389f4706e8a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89f4706e8a_0_43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389f4706e8a_0_4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7" name="Google Shape;387;g389f4706e8a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89f4706e8a_0_44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389f4706e8a_0_4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5" name="Google Shape;395;g389f4706e8a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89f4706e8a_0_44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389f4706e8a_0_4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3" name="Google Shape;403;g389f4706e8a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89f4706e8a_0_4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" name="Google Shape;410;g389f4706e8a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1" name="Google Shape;411;g389f4706e8a_0_45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89f4706e8a_0_46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389f4706e8a_0_4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9" name="Google Shape;419;g389f4706e8a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89f4706e8a_0_4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6" name="Google Shape;426;g389f4706e8a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g389f4706e8a_0_46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89f4706e8a_0_4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4" name="Google Shape;434;g389f4706e8a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5" name="Google Shape;435;g389f4706e8a_0_47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89f4706e8a_0_5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2" name="Google Shape;442;g389f4706e8a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3" name="Google Shape;443;g389f4706e8a_0_58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89f4706e8a_0_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g389f4706e8a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389f4706e8a_0_16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89f4706e8a_0_2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389f4706e8a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389f4706e8a_0_28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89f4706e8a_0_2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Google Shape;242;g389f4706e8a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389f4706e8a_0_29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89f4706e8a_0_2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Google Shape;250;g389f4706e8a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389f4706e8a_0_29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89f4706e8a_0_3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g389f4706e8a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g389f4706e8a_0_33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89f4706e8a_0_5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Google Shape;266;g389f4706e8a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g389f4706e8a_0_59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89f4706e8a_0_3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g389f4706e8a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389f4706e8a_0_39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AndLine" id="12" name="Google Shape;12;p39"/>
          <p:cNvSpPr/>
          <p:nvPr/>
        </p:nvSpPr>
        <p:spPr>
          <a:xfrm>
            <a:off x="838200" y="4736883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9"/>
          <p:cNvSpPr txBox="1"/>
          <p:nvPr>
            <p:ph type="ctr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9"/>
          <p:cNvSpPr txBox="1"/>
          <p:nvPr>
            <p:ph idx="1" type="subTitle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9f4706e8a_0_9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g389f4706e8a_0_9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g389f4706e8a_0_9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389f4706e8a_0_9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389f4706e8a_0_9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89f4706e8a_0_103"/>
          <p:cNvSpPr txBox="1"/>
          <p:nvPr>
            <p:ph type="title"/>
          </p:nvPr>
        </p:nvSpPr>
        <p:spPr>
          <a:xfrm rot="5400000">
            <a:off x="7133401" y="1956626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g389f4706e8a_0_103"/>
          <p:cNvSpPr txBox="1"/>
          <p:nvPr>
            <p:ph idx="1" type="body"/>
          </p:nvPr>
        </p:nvSpPr>
        <p:spPr>
          <a:xfrm rot="5400000">
            <a:off x="1799401" y="-596076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g389f4706e8a_0_10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389f4706e8a_0_10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389f4706e8a_0_10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89f4706e8a_0_10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g389f4706e8a_0_109"/>
          <p:cNvSpPr txBox="1"/>
          <p:nvPr>
            <p:ph idx="1" type="body"/>
          </p:nvPr>
        </p:nvSpPr>
        <p:spPr>
          <a:xfrm rot="5400000">
            <a:off x="3920401" y="-1256576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g389f4706e8a_0_10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389f4706e8a_0_10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389f4706e8a_0_10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89f4706e8a_0_115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389f4706e8a_0_115"/>
          <p:cNvSpPr/>
          <p:nvPr>
            <p:ph idx="2" type="pic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g389f4706e8a_0_115"/>
          <p:cNvSpPr txBox="1"/>
          <p:nvPr>
            <p:ph idx="1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07" name="Google Shape;107;g389f4706e8a_0_1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389f4706e8a_0_1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389f4706e8a_0_1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89f4706e8a_0_122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389f4706e8a_0_122"/>
          <p:cNvSpPr txBox="1"/>
          <p:nvPr>
            <p:ph idx="1" type="body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3" name="Google Shape;113;g389f4706e8a_0_122"/>
          <p:cNvSpPr txBox="1"/>
          <p:nvPr>
            <p:ph idx="2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14" name="Google Shape;114;g389f4706e8a_0_1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389f4706e8a_0_1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g389f4706e8a_0_1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89f4706e8a_0_1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g389f4706e8a_0_1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g389f4706e8a_0_1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89f4706e8a_0_1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389f4706e8a_0_13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389f4706e8a_0_1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g389f4706e8a_0_1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89f4706e8a_0_138"/>
          <p:cNvSpPr txBox="1"/>
          <p:nvPr>
            <p:ph type="title"/>
          </p:nvPr>
        </p:nvSpPr>
        <p:spPr>
          <a:xfrm>
            <a:off x="839788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389f4706e8a_0_138"/>
          <p:cNvSpPr txBox="1"/>
          <p:nvPr>
            <p:ph idx="1" type="body"/>
          </p:nvPr>
        </p:nvSpPr>
        <p:spPr>
          <a:xfrm>
            <a:off x="839789" y="1681163"/>
            <a:ext cx="5157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9" name="Google Shape;129;g389f4706e8a_0_138"/>
          <p:cNvSpPr txBox="1"/>
          <p:nvPr>
            <p:ph idx="2" type="body"/>
          </p:nvPr>
        </p:nvSpPr>
        <p:spPr>
          <a:xfrm>
            <a:off x="839789" y="2505075"/>
            <a:ext cx="51576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g389f4706e8a_0_138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1" name="Google Shape;131;g389f4706e8a_0_138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g389f4706e8a_0_13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g389f4706e8a_0_13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389f4706e8a_0_1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89f4706e8a_0_14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g389f4706e8a_0_147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g389f4706e8a_0_147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g389f4706e8a_0_14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g389f4706e8a_0_14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389f4706e8a_0_1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89f4706e8a_0_154"/>
          <p:cNvSpPr txBox="1"/>
          <p:nvPr>
            <p:ph type="title"/>
          </p:nvPr>
        </p:nvSpPr>
        <p:spPr>
          <a:xfrm>
            <a:off x="831851" y="1709739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389f4706e8a_0_154"/>
          <p:cNvSpPr txBox="1"/>
          <p:nvPr>
            <p:ph idx="1" type="body"/>
          </p:nvPr>
        </p:nvSpPr>
        <p:spPr>
          <a:xfrm>
            <a:off x="831851" y="4589464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5" name="Google Shape;145;g389f4706e8a_0_15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389f4706e8a_0_15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389f4706e8a_0_15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0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24" name="Google Shape;24;p40"/>
          <p:cNvSpPr/>
          <p:nvPr/>
        </p:nvSpPr>
        <p:spPr>
          <a:xfrm>
            <a:off x="838199" y="1709928"/>
            <a:ext cx="10515600" cy="27432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9f4706e8a_0_16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g389f4706e8a_0_16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1" name="Google Shape;151;g389f4706e8a_0_16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389f4706e8a_0_16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389f4706e8a_0_16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89f4706e8a_0_571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g389f4706e8a_0_571"/>
          <p:cNvSpPr txBox="1"/>
          <p:nvPr>
            <p:ph idx="1" type="body"/>
          </p:nvPr>
        </p:nvSpPr>
        <p:spPr>
          <a:xfrm>
            <a:off x="914400" y="1981200"/>
            <a:ext cx="5079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g389f4706e8a_0_571"/>
          <p:cNvSpPr txBox="1"/>
          <p:nvPr>
            <p:ph idx="2" type="body"/>
          </p:nvPr>
        </p:nvSpPr>
        <p:spPr>
          <a:xfrm>
            <a:off x="6197600" y="1981200"/>
            <a:ext cx="5079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g389f4706e8a_0_57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g389f4706e8a_0_57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389f4706e8a_0_57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89f4706e8a_0_24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67" name="Google Shape;167;g389f4706e8a_0_24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8" name="Google Shape;168;g389f4706e8a_0_24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89f4706e8a_0_246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1" name="Google Shape;171;g389f4706e8a_0_24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9f4706e8a_0_24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74" name="Google Shape;174;g389f4706e8a_0_24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75" name="Google Shape;175;g389f4706e8a_0_24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89f4706e8a_0_25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78" name="Google Shape;178;g389f4706e8a_0_253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79" name="Google Shape;179;g389f4706e8a_0_253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0" name="Google Shape;180;g389f4706e8a_0_25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89f4706e8a_0_25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3" name="Google Shape;183;g389f4706e8a_0_2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89f4706e8a_0_261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86" name="Google Shape;186;g389f4706e8a_0_261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7" name="Google Shape;187;g389f4706e8a_0_26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89f4706e8a_0_265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90" name="Google Shape;190;g389f4706e8a_0_2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89f4706e8a_0_26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389f4706e8a_0_268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94" name="Google Shape;194;g389f4706e8a_0_26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5" name="Google Shape;195;g389f4706e8a_0_268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6" name="Google Shape;196;g389f4706e8a_0_26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2"/>
          <p:cNvSpPr txBox="1"/>
          <p:nvPr>
            <p:ph type="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2"/>
          <p:cNvSpPr txBox="1"/>
          <p:nvPr>
            <p:ph idx="1" type="body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31" name="Google Shape;31;p42"/>
          <p:cNvSpPr/>
          <p:nvPr/>
        </p:nvSpPr>
        <p:spPr>
          <a:xfrm>
            <a:off x="838200" y="4736883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89f4706e8a_0_274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99" name="Google Shape;199;g389f4706e8a_0_27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89f4706e8a_0_277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2" name="Google Shape;202;g389f4706e8a_0_277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03" name="Google Shape;203;g389f4706e8a_0_2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89f4706e8a_0_2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3"/>
          <p:cNvSpPr txBox="1"/>
          <p:nvPr>
            <p:ph idx="1" type="body"/>
          </p:nvPr>
        </p:nvSpPr>
        <p:spPr>
          <a:xfrm>
            <a:off x="838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3"/>
          <p:cNvSpPr txBox="1"/>
          <p:nvPr>
            <p:ph idx="2" type="body"/>
          </p:nvPr>
        </p:nvSpPr>
        <p:spPr>
          <a:xfrm>
            <a:off x="6172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39" name="Google Shape;39;p43"/>
          <p:cNvSpPr/>
          <p:nvPr/>
        </p:nvSpPr>
        <p:spPr>
          <a:xfrm>
            <a:off x="838199" y="1709928"/>
            <a:ext cx="10515600" cy="27432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4"/>
          <p:cNvSpPr txBox="1"/>
          <p:nvPr>
            <p:ph idx="1" type="body"/>
          </p:nvPr>
        </p:nvSpPr>
        <p:spPr>
          <a:xfrm>
            <a:off x="839788" y="193852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4"/>
          <p:cNvSpPr txBox="1"/>
          <p:nvPr>
            <p:ph idx="2" type="body"/>
          </p:nvPr>
        </p:nvSpPr>
        <p:spPr>
          <a:xfrm>
            <a:off x="839788" y="2926080"/>
            <a:ext cx="5157787" cy="3264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4"/>
          <p:cNvSpPr txBox="1"/>
          <p:nvPr>
            <p:ph idx="3" type="body"/>
          </p:nvPr>
        </p:nvSpPr>
        <p:spPr>
          <a:xfrm>
            <a:off x="6172200" y="193852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4"/>
          <p:cNvSpPr txBox="1"/>
          <p:nvPr>
            <p:ph idx="4" type="body"/>
          </p:nvPr>
        </p:nvSpPr>
        <p:spPr>
          <a:xfrm>
            <a:off x="6172200" y="2926080"/>
            <a:ext cx="5183188" cy="3264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49" name="Google Shape;49;p44"/>
          <p:cNvSpPr/>
          <p:nvPr/>
        </p:nvSpPr>
        <p:spPr>
          <a:xfrm>
            <a:off x="838199" y="1709928"/>
            <a:ext cx="10515600" cy="27432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6"/>
          <p:cNvSpPr txBox="1"/>
          <p:nvPr>
            <p:ph type="title"/>
          </p:nvPr>
        </p:nvSpPr>
        <p:spPr>
          <a:xfrm>
            <a:off x="839788" y="457200"/>
            <a:ext cx="3932237" cy="34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6"/>
          <p:cNvSpPr txBox="1"/>
          <p:nvPr>
            <p:ph idx="1" type="body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" name="Google Shape;53;p46"/>
          <p:cNvSpPr txBox="1"/>
          <p:nvPr>
            <p:ph idx="2" type="body"/>
          </p:nvPr>
        </p:nvSpPr>
        <p:spPr>
          <a:xfrm>
            <a:off x="839788" y="3977640"/>
            <a:ext cx="3932237" cy="2002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57" name="Google Shape;57;p46"/>
          <p:cNvSpPr/>
          <p:nvPr/>
        </p:nvSpPr>
        <p:spPr>
          <a:xfrm rot="5400000">
            <a:off x="2797492" y="3254143"/>
            <a:ext cx="4480560" cy="27432"/>
          </a:xfrm>
          <a:custGeom>
            <a:rect b="b" l="l" r="r" t="t"/>
            <a:pathLst>
              <a:path extrusionOk="0" fill="none" h="27432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444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/>
          <p:nvPr>
            <p:ph type="title"/>
          </p:nvPr>
        </p:nvSpPr>
        <p:spPr>
          <a:xfrm>
            <a:off x="839788" y="457200"/>
            <a:ext cx="393192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7"/>
          <p:cNvSpPr/>
          <p:nvPr>
            <p:ph idx="2" type="pic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7"/>
          <p:cNvSpPr txBox="1"/>
          <p:nvPr>
            <p:ph idx="1" type="body"/>
          </p:nvPr>
        </p:nvSpPr>
        <p:spPr>
          <a:xfrm>
            <a:off x="839788" y="3977640"/>
            <a:ext cx="3931920" cy="2002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65" name="Google Shape;65;p47"/>
          <p:cNvSpPr/>
          <p:nvPr/>
        </p:nvSpPr>
        <p:spPr>
          <a:xfrm rot="5400000">
            <a:off x="2798064" y="3254143"/>
            <a:ext cx="4480560" cy="27432"/>
          </a:xfrm>
          <a:custGeom>
            <a:rect b="b" l="l" r="r" t="t"/>
            <a:pathLst>
              <a:path extrusionOk="0" fill="none" h="27432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444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89f4706e8a_0_9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g389f4706e8a_0_9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g389f4706e8a_0_9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g389f4706e8a_0_9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389f4706e8a_0_9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4" name="Google Shape;84;g389f4706e8a_0_90"/>
          <p:cNvGraphicFramePr/>
          <p:nvPr/>
        </p:nvGraphicFramePr>
        <p:xfrm>
          <a:off x="105600" y="6484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{429BA6A1-85DB-491B-87B0-16E3991DEF58}</a:tableStyleId>
              </a:tblPr>
              <a:tblGrid>
                <a:gridCol w="1996800"/>
                <a:gridCol w="1996800"/>
                <a:gridCol w="1996800"/>
                <a:gridCol w="1996800"/>
                <a:gridCol w="1996800"/>
                <a:gridCol w="1996800"/>
              </a:tblGrid>
              <a:tr h="373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AD1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AD1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AD1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AD1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AD1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Manners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661750"/>
                    </a:solidFill>
                  </a:tcPr>
                </a:tc>
              </a:tr>
            </a:tbl>
          </a:graphicData>
        </a:graphic>
      </p:graphicFrame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89f4706e8a_0_23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3" name="Google Shape;163;g389f4706e8a_0_23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4" name="Google Shape;164;g389f4706e8a_0_23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unifrog.org/sign-in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89f4706e8a_0_229"/>
          <p:cNvSpPr/>
          <p:nvPr/>
        </p:nvSpPr>
        <p:spPr>
          <a:xfrm>
            <a:off x="6380233" y="89233"/>
            <a:ext cx="4638000" cy="4701900"/>
          </a:xfrm>
          <a:prstGeom prst="ellipse">
            <a:avLst/>
          </a:prstGeom>
          <a:solidFill>
            <a:srgbClr val="741B4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89f4706e8a_0_229"/>
          <p:cNvSpPr txBox="1"/>
          <p:nvPr/>
        </p:nvSpPr>
        <p:spPr>
          <a:xfrm>
            <a:off x="6932833" y="1643300"/>
            <a:ext cx="3532800" cy="12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Thursday 9 October</a:t>
            </a:r>
            <a:r>
              <a:rPr lang="en-U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2025</a:t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2" name="Google Shape;212;g389f4706e8a_0_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3467" y="4791223"/>
            <a:ext cx="2852702" cy="182282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389f4706e8a_0_229"/>
          <p:cNvSpPr/>
          <p:nvPr/>
        </p:nvSpPr>
        <p:spPr>
          <a:xfrm>
            <a:off x="5623367" y="5087733"/>
            <a:ext cx="2365200" cy="22317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389f4706e8a_0_229"/>
          <p:cNvSpPr/>
          <p:nvPr/>
        </p:nvSpPr>
        <p:spPr>
          <a:xfrm>
            <a:off x="431433" y="193367"/>
            <a:ext cx="1675200" cy="1581900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389f4706e8a_0_229"/>
          <p:cNvSpPr txBox="1"/>
          <p:nvPr/>
        </p:nvSpPr>
        <p:spPr>
          <a:xfrm>
            <a:off x="353500" y="2156367"/>
            <a:ext cx="5455500" cy="3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lang="en-US" sz="5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Year 10 </a:t>
            </a:r>
            <a:r>
              <a:rPr b="1" lang="en-US" sz="5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Information</a:t>
            </a:r>
            <a:r>
              <a:rPr b="1" lang="en-US" sz="5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Evening</a:t>
            </a:r>
            <a:endParaRPr b="0" i="0" sz="53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g389f4706e8a_0_3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4005" y="265725"/>
            <a:ext cx="2119712" cy="14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389f4706e8a_0_345"/>
          <p:cNvSpPr txBox="1"/>
          <p:nvPr/>
        </p:nvSpPr>
        <p:spPr>
          <a:xfrm>
            <a:off x="423325" y="490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</a:rPr>
              <a:t>Attendance</a:t>
            </a:r>
            <a:endParaRPr b="1"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g389f4706e8a_0_345"/>
          <p:cNvSpPr txBox="1"/>
          <p:nvPr/>
        </p:nvSpPr>
        <p:spPr>
          <a:xfrm>
            <a:off x="634800" y="1988100"/>
            <a:ext cx="10922400" cy="4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•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73% of students who had above 90% attendance last year achieved a 4+ in English and Maths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•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24% of students who had </a:t>
            </a: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</a:t>
            </a: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under 90% last year achieved a 4+ in English and Maths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g389f4706e8a_0_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1450" y="0"/>
            <a:ext cx="8788890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g389f4706e8a_0_6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63" y="-273325"/>
            <a:ext cx="11759674" cy="622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389f4706e8a_0_621"/>
          <p:cNvSpPr txBox="1"/>
          <p:nvPr/>
        </p:nvSpPr>
        <p:spPr>
          <a:xfrm>
            <a:off x="2097200" y="5802025"/>
            <a:ext cx="38265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grades given for Science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4" name="Google Shape;304;g389f4706e8a_0_621"/>
          <p:cNvCxnSpPr/>
          <p:nvPr/>
        </p:nvCxnSpPr>
        <p:spPr>
          <a:xfrm flipH="1">
            <a:off x="4159475" y="5702625"/>
            <a:ext cx="894600" cy="273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5" name="Google Shape;305;g389f4706e8a_0_621"/>
          <p:cNvSpPr txBox="1"/>
          <p:nvPr/>
        </p:nvSpPr>
        <p:spPr>
          <a:xfrm>
            <a:off x="606325" y="1453650"/>
            <a:ext cx="3130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Vocational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6" name="Google Shape;306;g389f4706e8a_0_621"/>
          <p:cNvCxnSpPr>
            <a:stCxn id="305" idx="2"/>
          </p:cNvCxnSpPr>
          <p:nvPr/>
        </p:nvCxnSpPr>
        <p:spPr>
          <a:xfrm>
            <a:off x="2171725" y="1950450"/>
            <a:ext cx="2832600" cy="1341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7" name="Google Shape;307;g389f4706e8a_0_621"/>
          <p:cNvSpPr txBox="1"/>
          <p:nvPr/>
        </p:nvSpPr>
        <p:spPr>
          <a:xfrm>
            <a:off x="8731575" y="534300"/>
            <a:ext cx="31308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Determination, Ambition and Positivity scaled from 1 - 3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is the highest, 3 is the lowest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8" name="Google Shape;308;g389f4706e8a_0_621"/>
          <p:cNvCxnSpPr/>
          <p:nvPr/>
        </p:nvCxnSpPr>
        <p:spPr>
          <a:xfrm flipH="1" rot="10800000">
            <a:off x="8284300" y="2050100"/>
            <a:ext cx="1590300" cy="109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89f4706e8a_0_331"/>
          <p:cNvSpPr txBox="1"/>
          <p:nvPr/>
        </p:nvSpPr>
        <p:spPr>
          <a:xfrm>
            <a:off x="423325" y="490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</a:rPr>
              <a:t>English - AQA</a:t>
            </a:r>
            <a:endParaRPr b="1"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g389f4706e8a_0_331"/>
          <p:cNvSpPr txBox="1"/>
          <p:nvPr/>
        </p:nvSpPr>
        <p:spPr>
          <a:xfrm>
            <a:off x="845747" y="1551150"/>
            <a:ext cx="4884900" cy="2893800"/>
          </a:xfrm>
          <a:prstGeom prst="rect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900" u="sng">
                <a:solidFill>
                  <a:srgbClr val="7030A0"/>
                </a:solidFill>
              </a:rPr>
              <a:t>AQA English Language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solidFill>
                  <a:srgbClr val="7030A0"/>
                </a:solidFill>
              </a:rPr>
              <a:t> 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en-US" sz="2900">
                <a:solidFill>
                  <a:srgbClr val="7030A0"/>
                </a:solidFill>
              </a:rPr>
              <a:t>Paper 1 </a:t>
            </a:r>
            <a:r>
              <a:rPr lang="en-US" sz="2900">
                <a:solidFill>
                  <a:srgbClr val="7030A0"/>
                </a:solidFill>
              </a:rPr>
              <a:t>– Explorations in creative reading and writing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>
                <a:solidFill>
                  <a:srgbClr val="7030A0"/>
                </a:solidFill>
              </a:rPr>
              <a:t> 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en-US" sz="2900">
                <a:solidFill>
                  <a:srgbClr val="7030A0"/>
                </a:solidFill>
              </a:rPr>
              <a:t>Paper 2 </a:t>
            </a:r>
            <a:r>
              <a:rPr lang="en-US" sz="2900">
                <a:solidFill>
                  <a:srgbClr val="7030A0"/>
                </a:solidFill>
              </a:rPr>
              <a:t>– Writers’ viewpoints and perspectives</a:t>
            </a:r>
            <a:endParaRPr b="1" sz="43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389f4706e8a_0_331"/>
          <p:cNvSpPr txBox="1"/>
          <p:nvPr/>
        </p:nvSpPr>
        <p:spPr>
          <a:xfrm>
            <a:off x="6247100" y="1197150"/>
            <a:ext cx="4884900" cy="3247800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400" u="sng">
                <a:solidFill>
                  <a:srgbClr val="00B050"/>
                </a:solidFill>
              </a:rPr>
              <a:t>AQA English Literature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300">
                <a:solidFill>
                  <a:srgbClr val="00B050"/>
                </a:solidFill>
              </a:rPr>
              <a:t> </a:t>
            </a:r>
            <a:endParaRPr b="1" sz="1200">
              <a:solidFill>
                <a:srgbClr val="00B050"/>
              </a:solidFill>
            </a:endParaRPr>
          </a:p>
          <a:p>
            <a:pPr indent="-368300" lvl="0" marL="34290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Char char="•"/>
            </a:pPr>
            <a:r>
              <a:rPr i="1" lang="en-US" sz="2400">
                <a:solidFill>
                  <a:srgbClr val="00B050"/>
                </a:solidFill>
              </a:rPr>
              <a:t>An Inspector Calls,</a:t>
            </a:r>
            <a:r>
              <a:rPr lang="en-US" sz="2400">
                <a:solidFill>
                  <a:srgbClr val="00B050"/>
                </a:solidFill>
              </a:rPr>
              <a:t> J.B. Priestley</a:t>
            </a:r>
            <a:endParaRPr sz="1800">
              <a:solidFill>
                <a:srgbClr val="00B050"/>
              </a:solidFill>
            </a:endParaRPr>
          </a:p>
          <a:p>
            <a:pPr indent="-368300" lvl="0" marL="34290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Char char="•"/>
            </a:pPr>
            <a:r>
              <a:rPr i="1" lang="en-US" sz="2400">
                <a:solidFill>
                  <a:srgbClr val="00B050"/>
                </a:solidFill>
              </a:rPr>
              <a:t>A Christmas Carol,</a:t>
            </a:r>
            <a:r>
              <a:rPr lang="en-US" sz="2400">
                <a:solidFill>
                  <a:srgbClr val="00B050"/>
                </a:solidFill>
              </a:rPr>
              <a:t> Charles Dickens</a:t>
            </a:r>
            <a:endParaRPr sz="1800">
              <a:solidFill>
                <a:srgbClr val="00B050"/>
              </a:solidFill>
            </a:endParaRPr>
          </a:p>
          <a:p>
            <a:pPr indent="-368300" lvl="0" marL="34290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Char char="•"/>
            </a:pPr>
            <a:r>
              <a:rPr i="1" lang="en-US" sz="2400">
                <a:solidFill>
                  <a:srgbClr val="00B050"/>
                </a:solidFill>
              </a:rPr>
              <a:t>Macbeth</a:t>
            </a:r>
            <a:r>
              <a:rPr lang="en-US" sz="2400">
                <a:solidFill>
                  <a:srgbClr val="00B050"/>
                </a:solidFill>
              </a:rPr>
              <a:t>, William Shakespeare</a:t>
            </a:r>
            <a:endParaRPr sz="2400">
              <a:solidFill>
                <a:srgbClr val="00B050"/>
              </a:solidFill>
            </a:endParaRPr>
          </a:p>
          <a:p>
            <a:pPr indent="-368300" lvl="0" marL="34290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Char char="•"/>
            </a:pPr>
            <a:r>
              <a:rPr i="1" lang="en-US" sz="2400">
                <a:solidFill>
                  <a:srgbClr val="00B050"/>
                </a:solidFill>
              </a:rPr>
              <a:t>Power and Conflict</a:t>
            </a:r>
            <a:r>
              <a:rPr lang="en-US" sz="2400">
                <a:solidFill>
                  <a:srgbClr val="00B050"/>
                </a:solidFill>
              </a:rPr>
              <a:t> Anthology</a:t>
            </a:r>
            <a:endParaRPr sz="2400">
              <a:solidFill>
                <a:srgbClr val="00B050"/>
              </a:solidFill>
            </a:endParaRPr>
          </a:p>
          <a:p>
            <a:pPr indent="-368300" lvl="0" marL="34290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Char char="•"/>
            </a:pPr>
            <a:r>
              <a:rPr lang="en-US" sz="2400">
                <a:solidFill>
                  <a:srgbClr val="00B050"/>
                </a:solidFill>
              </a:rPr>
              <a:t>Unseen poetry</a:t>
            </a:r>
            <a:endParaRPr b="1" sz="3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389f4706e8a_0_331"/>
          <p:cNvSpPr txBox="1"/>
          <p:nvPr/>
        </p:nvSpPr>
        <p:spPr>
          <a:xfrm>
            <a:off x="423326" y="4987300"/>
            <a:ext cx="10942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Revision guides for each of the literature texts can be bought for £3 each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89f4706e8a_0_391"/>
          <p:cNvSpPr txBox="1"/>
          <p:nvPr/>
        </p:nvSpPr>
        <p:spPr>
          <a:xfrm>
            <a:off x="423325" y="490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</a:rPr>
              <a:t>Maths - Edexcel / Pearson</a:t>
            </a:r>
            <a:endParaRPr b="1"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g389f4706e8a_0_391"/>
          <p:cNvSpPr txBox="1"/>
          <p:nvPr/>
        </p:nvSpPr>
        <p:spPr>
          <a:xfrm>
            <a:off x="845747" y="1551150"/>
            <a:ext cx="4884900" cy="3232500"/>
          </a:xfrm>
          <a:prstGeom prst="rect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Foundation</a:t>
            </a:r>
            <a:endParaRPr i="0" sz="34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Grades 1 to 5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Paper 1 – non calculator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Paper 2 and 3 – calculator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All papers 80 marks &amp; 90 minutes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389f4706e8a_0_391"/>
          <p:cNvSpPr txBox="1"/>
          <p:nvPr/>
        </p:nvSpPr>
        <p:spPr>
          <a:xfrm>
            <a:off x="6259025" y="1551150"/>
            <a:ext cx="4884900" cy="3232500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Higher</a:t>
            </a:r>
            <a:endParaRPr i="0" sz="34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Grades 3 to 9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Paper 1 – non calculator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Paper 2 and 3 – calculator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All papers 80 marks &amp; 90 minutes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389f4706e8a_0_391"/>
          <p:cNvSpPr txBox="1"/>
          <p:nvPr/>
        </p:nvSpPr>
        <p:spPr>
          <a:xfrm>
            <a:off x="423326" y="4987300"/>
            <a:ext cx="10942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Revision guides and workbooks can be bought from Mr Hunter in EV15 for £3.25 each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g389f4706e8a_0_3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4005" y="265725"/>
            <a:ext cx="2119712" cy="14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389f4706e8a_0_360"/>
          <p:cNvSpPr txBox="1"/>
          <p:nvPr/>
        </p:nvSpPr>
        <p:spPr>
          <a:xfrm>
            <a:off x="423325" y="490125"/>
            <a:ext cx="9625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Montserrat"/>
                <a:ea typeface="Montserrat"/>
                <a:cs typeface="Montserrat"/>
                <a:sym typeface="Montserrat"/>
              </a:rPr>
              <a:t>Science - AQA Trilogy Combined</a:t>
            </a:r>
            <a:r>
              <a:rPr b="1" i="1" lang="en-US" sz="2700">
                <a:solidFill>
                  <a:schemeClr val="dk1"/>
                </a:solidFill>
              </a:rPr>
              <a:t> / </a:t>
            </a:r>
            <a:r>
              <a:rPr b="1" lang="en-US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Separate Science</a:t>
            </a:r>
            <a:endParaRPr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34" name="Google Shape;334;g389f4706e8a_0_360"/>
          <p:cNvGraphicFramePr/>
          <p:nvPr/>
        </p:nvGraphicFramePr>
        <p:xfrm>
          <a:off x="423316" y="1384109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{5593BFA6-B0AB-4C40-8C14-42CDE82A3FCF}</a:tableStyleId>
              </a:tblPr>
              <a:tblGrid>
                <a:gridCol w="2651475"/>
                <a:gridCol w="2647650"/>
                <a:gridCol w="2674375"/>
              </a:tblGrid>
              <a:tr h="236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cap="none" strike="noStrike"/>
                        <a:t>Biology Paper 1</a:t>
                      </a:r>
                      <a:endParaRPr sz="1600" u="none" cap="none" strike="noStrike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Cell biology</a:t>
                      </a:r>
                      <a:endParaRPr sz="1800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Organisation</a:t>
                      </a:r>
                      <a:endParaRPr sz="1800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Infection and response</a:t>
                      </a:r>
                      <a:endParaRPr sz="1800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Bioenergetics</a:t>
                      </a:r>
                      <a:endParaRPr sz="1600" u="none" cap="none" strike="noStrike"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</a:txBody>
                  <a:tcPr marT="0" marB="0" marR="68575" marL="68575">
                    <a:solidFill>
                      <a:srgbClr val="CAD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cap="none" strike="noStrike"/>
                        <a:t>Chemistry Paper 1</a:t>
                      </a:r>
                      <a:endParaRPr sz="1600" u="none" cap="none" strike="noStrike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Atomic structure and the periodic table</a:t>
                      </a:r>
                      <a:endParaRPr sz="1800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Bonding</a:t>
                      </a:r>
                      <a:endParaRPr sz="1800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Quantitative chemistry</a:t>
                      </a:r>
                      <a:endParaRPr sz="1800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Chemical changes</a:t>
                      </a:r>
                      <a:endParaRPr sz="1800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Energy changes</a:t>
                      </a:r>
                      <a:endParaRPr sz="1600" u="none" cap="none" strike="noStrike"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</a:txBody>
                  <a:tcPr marT="0" marB="0" marR="68575" marL="68575">
                    <a:solidFill>
                      <a:srgbClr val="E8D4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cap="none" strike="noStrike"/>
                        <a:t>Physics Paper 1</a:t>
                      </a:r>
                      <a:endParaRPr sz="1600" u="none" cap="none" strike="noStrike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Energy</a:t>
                      </a:r>
                      <a:endParaRPr sz="1800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Electricity</a:t>
                      </a:r>
                      <a:endParaRPr sz="1800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The particle model of matter</a:t>
                      </a:r>
                      <a:endParaRPr sz="1800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Atomic structure</a:t>
                      </a:r>
                      <a:endParaRPr sz="1600" u="none" cap="none" strike="noStrike"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</a:txBody>
                  <a:tcPr marT="0" marB="0" marR="68575" marL="68575">
                    <a:solidFill>
                      <a:srgbClr val="E3CACF"/>
                    </a:solidFill>
                  </a:tcPr>
                </a:tc>
              </a:tr>
              <a:tr h="236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cap="none" strike="noStrike"/>
                        <a:t>Biology Paper 2</a:t>
                      </a:r>
                      <a:endParaRPr sz="1600" u="none" cap="none" strike="noStrike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Homeostasis and response</a:t>
                      </a:r>
                      <a:endParaRPr sz="1800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Inheritance, variation and evolution</a:t>
                      </a:r>
                      <a:endParaRPr sz="1800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Ecology</a:t>
                      </a:r>
                      <a:endParaRPr sz="1600" u="none" cap="none" strike="noStrike"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</a:txBody>
                  <a:tcPr marT="0" marB="0" marR="68575" marL="68575">
                    <a:solidFill>
                      <a:srgbClr val="CAD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cap="none" strike="noStrike"/>
                        <a:t>Chemistry Paper 2</a:t>
                      </a:r>
                      <a:endParaRPr sz="1600" u="none" cap="none" strike="noStrike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The rate and extent of chemical change</a:t>
                      </a:r>
                      <a:endParaRPr sz="1800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Organic chemistry</a:t>
                      </a:r>
                      <a:endParaRPr sz="1800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Chemical analysis</a:t>
                      </a:r>
                      <a:endParaRPr sz="1800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Chemistry of the atmosphere</a:t>
                      </a:r>
                      <a:endParaRPr sz="1800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Using resources</a:t>
                      </a:r>
                      <a:endParaRPr sz="1600" u="none" cap="none" strike="noStrike"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</a:txBody>
                  <a:tcPr marT="0" marB="0" marR="68575" marL="68575">
                    <a:solidFill>
                      <a:srgbClr val="E8D4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cap="none" strike="noStrike"/>
                        <a:t>Physics Paper 2</a:t>
                      </a:r>
                      <a:endParaRPr sz="1600" u="none" cap="none" strike="noStrike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Forces</a:t>
                      </a:r>
                      <a:endParaRPr sz="1800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Waves</a:t>
                      </a:r>
                      <a:endParaRPr sz="1800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Magnetism and electromagnetism</a:t>
                      </a:r>
                      <a:endParaRPr sz="1800"/>
                    </a:p>
                    <a:p>
                      <a:pPr indent="-3683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Space physics (Triple science only)</a:t>
                      </a:r>
                      <a:endParaRPr sz="1600" u="none" cap="none" strike="noStrike"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</a:txBody>
                  <a:tcPr marT="0" marB="0" marR="68575" marL="68575">
                    <a:solidFill>
                      <a:srgbClr val="E3CACF"/>
                    </a:solidFill>
                  </a:tcPr>
                </a:tc>
              </a:tr>
            </a:tbl>
          </a:graphicData>
        </a:graphic>
      </p:graphicFrame>
      <p:sp>
        <p:nvSpPr>
          <p:cNvPr id="335" name="Google Shape;335;g389f4706e8a_0_360"/>
          <p:cNvSpPr txBox="1"/>
          <p:nvPr/>
        </p:nvSpPr>
        <p:spPr>
          <a:xfrm>
            <a:off x="8777850" y="2608375"/>
            <a:ext cx="32649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 guides are available through school for £6.25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8bd771e72a_0_7"/>
          <p:cNvSpPr txBox="1"/>
          <p:nvPr/>
        </p:nvSpPr>
        <p:spPr>
          <a:xfrm>
            <a:off x="423325" y="490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</a:rPr>
              <a:t>Additional Information</a:t>
            </a:r>
            <a:endParaRPr b="1"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g38bd771e72a_0_7"/>
          <p:cNvSpPr txBox="1"/>
          <p:nvPr/>
        </p:nvSpPr>
        <p:spPr>
          <a:xfrm>
            <a:off x="423325" y="1585425"/>
            <a:ext cx="109422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Familiarise yourself with which 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course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and exam board you are studying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If you are buying revision guides / looking at past 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papers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etc - check they are correct for you course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Information for all subjects can be found on the website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389f4706e8a_0_3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4005" y="265725"/>
            <a:ext cx="2119712" cy="14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389f4706e8a_0_380"/>
          <p:cNvSpPr txBox="1"/>
          <p:nvPr/>
        </p:nvSpPr>
        <p:spPr>
          <a:xfrm>
            <a:off x="423325" y="490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</a:rPr>
              <a:t>Equipment</a:t>
            </a:r>
            <a:endParaRPr b="1"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g389f4706e8a_0_380"/>
          <p:cNvSpPr txBox="1"/>
          <p:nvPr/>
        </p:nvSpPr>
        <p:spPr>
          <a:xfrm>
            <a:off x="634800" y="1673925"/>
            <a:ext cx="7425900" cy="4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Scientific calculator - Casio classwiz </a:t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Clear pencil case</a:t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Black / blue pens</a:t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Pencil</a:t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Ruler</a:t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Compass</a:t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Protractor</a:t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351" name="Google Shape;351;g389f4706e8a_0_3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0575" y="2154350"/>
            <a:ext cx="3861475" cy="34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389f4706e8a_0_3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4005" y="265725"/>
            <a:ext cx="2119712" cy="14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389f4706e8a_0_352"/>
          <p:cNvSpPr txBox="1"/>
          <p:nvPr/>
        </p:nvSpPr>
        <p:spPr>
          <a:xfrm>
            <a:off x="423325" y="490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</a:rPr>
              <a:t>Make the most of opportunities</a:t>
            </a:r>
            <a:endParaRPr b="1"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g389f4706e8a_0_352"/>
          <p:cNvSpPr txBox="1"/>
          <p:nvPr/>
        </p:nvSpPr>
        <p:spPr>
          <a:xfrm>
            <a:off x="634800" y="2186875"/>
            <a:ext cx="10922400" cy="4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Duke of Edinburgh Award</a:t>
            </a:r>
            <a:endParaRPr sz="3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Careers Fair</a:t>
            </a:r>
            <a:endParaRPr sz="3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Work Experience</a:t>
            </a:r>
            <a:endParaRPr sz="3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Work Placements through local businesses</a:t>
            </a:r>
            <a:endParaRPr sz="3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Inspire clubs</a:t>
            </a:r>
            <a:endParaRPr sz="3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89f4706e8a_0_412"/>
          <p:cNvSpPr txBox="1"/>
          <p:nvPr>
            <p:ph type="title"/>
          </p:nvPr>
        </p:nvSpPr>
        <p:spPr>
          <a:xfrm>
            <a:off x="2734733" y="365125"/>
            <a:ext cx="86193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53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Careers Education, Information &amp; Guidance</a:t>
            </a:r>
            <a:br>
              <a:rPr i="0" lang="en-US" sz="53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endParaRPr/>
          </a:p>
        </p:txBody>
      </p:sp>
      <p:sp>
        <p:nvSpPr>
          <p:cNvPr id="366" name="Google Shape;366;g389f4706e8a_0_412"/>
          <p:cNvSpPr txBox="1"/>
          <p:nvPr>
            <p:ph idx="1" type="body"/>
          </p:nvPr>
        </p:nvSpPr>
        <p:spPr>
          <a:xfrm>
            <a:off x="838200" y="2205037"/>
            <a:ext cx="10515600" cy="3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Experience</a:t>
            </a:r>
            <a:endParaRPr sz="4800"/>
          </a:p>
          <a:p>
            <a:pPr indent="0" lvl="0" marL="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Longbenton </a:t>
            </a:r>
            <a:r>
              <a:rPr lang="en-US" sz="4800"/>
              <a:t>H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igh School</a:t>
            </a: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/>
              <a:t>23rd - 27th March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</a:t>
            </a:r>
            <a:r>
              <a:rPr lang="en-US" sz="4800"/>
              <a:t>6</a:t>
            </a:r>
            <a:b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/>
          </a:p>
        </p:txBody>
      </p:sp>
      <p:pic>
        <p:nvPicPr>
          <p:cNvPr id="367" name="Google Shape;367;g389f4706e8a_0_4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549" y="227775"/>
            <a:ext cx="2595076" cy="17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g389f4706e8a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4005" y="265725"/>
            <a:ext cx="2119712" cy="14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389f4706e8a_0_83"/>
          <p:cNvSpPr txBox="1"/>
          <p:nvPr/>
        </p:nvSpPr>
        <p:spPr>
          <a:xfrm>
            <a:off x="423325" y="490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</a:rPr>
              <a:t>Welcome!</a:t>
            </a:r>
            <a:endParaRPr b="1"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g389f4706e8a_0_83"/>
          <p:cNvSpPr txBox="1"/>
          <p:nvPr/>
        </p:nvSpPr>
        <p:spPr>
          <a:xfrm>
            <a:off x="634800" y="1232550"/>
            <a:ext cx="10922400" cy="4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Mrs N McPherson</a:t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Associate </a:t>
            </a:r>
            <a:r>
              <a:rPr lang="en-US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Assistant</a:t>
            </a:r>
            <a:r>
              <a:rPr lang="en-US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Headteacher, Years 9 and 10</a:t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Mr D Harold</a:t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Year Leader, Years 9 and 10</a:t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Mrs A Maughan</a:t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Assistant</a:t>
            </a:r>
            <a:r>
              <a:rPr lang="en-US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Headteacher, Personal Development</a:t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89f4706e8a_0_419"/>
          <p:cNvSpPr txBox="1"/>
          <p:nvPr>
            <p:ph type="title"/>
          </p:nvPr>
        </p:nvSpPr>
        <p:spPr>
          <a:xfrm>
            <a:off x="1828808" y="47625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48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is Work Experience?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g389f4706e8a_0_419"/>
          <p:cNvSpPr txBox="1"/>
          <p:nvPr>
            <p:ph idx="1" type="body"/>
          </p:nvPr>
        </p:nvSpPr>
        <p:spPr>
          <a:xfrm>
            <a:off x="391967" y="1989125"/>
            <a:ext cx="113793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1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An unpaid opportunity to experience working life, whilst still at school</a:t>
            </a:r>
            <a:endParaRPr b="0" i="0" sz="31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595959"/>
              </a:solidFill>
            </a:endParaRPr>
          </a:p>
          <a:p>
            <a:pPr indent="-19050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1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 chance to develop and practice new skills and become more confident in abilities</a:t>
            </a:r>
            <a:endParaRPr b="0" i="0" sz="31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595959"/>
              </a:solidFill>
            </a:endParaRPr>
          </a:p>
          <a:p>
            <a:pPr indent="-19050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1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Usually non – vocational: it’s a general experience of work</a:t>
            </a:r>
            <a:endParaRPr b="0" i="0" sz="31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595959"/>
              </a:solidFill>
            </a:endParaRPr>
          </a:p>
          <a:p>
            <a:pPr indent="-19050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1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May help to refocus on education and form future career choices </a:t>
            </a:r>
            <a:endParaRPr sz="2400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Google Shape;375;g389f4706e8a_0_4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667" y="476250"/>
            <a:ext cx="1362076" cy="90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89f4706e8a_0_426"/>
          <p:cNvSpPr txBox="1"/>
          <p:nvPr>
            <p:ph type="title"/>
          </p:nvPr>
        </p:nvSpPr>
        <p:spPr>
          <a:xfrm>
            <a:off x="1506683" y="47625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48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Why Do Work Experience?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g389f4706e8a_0_426"/>
          <p:cNvSpPr txBox="1"/>
          <p:nvPr>
            <p:ph idx="1" type="body"/>
          </p:nvPr>
        </p:nvSpPr>
        <p:spPr>
          <a:xfrm>
            <a:off x="914400" y="1989137"/>
            <a:ext cx="10363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6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Key “soft” Skills employers want</a:t>
            </a:r>
            <a:endParaRPr sz="3600">
              <a:solidFill>
                <a:srgbClr val="595959"/>
              </a:solidFill>
            </a:endParaRPr>
          </a:p>
          <a:p>
            <a:pPr indent="-2540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Independence</a:t>
            </a:r>
            <a:endParaRPr sz="3600">
              <a:solidFill>
                <a:srgbClr val="595959"/>
              </a:solidFill>
            </a:endParaRPr>
          </a:p>
          <a:p>
            <a:pPr indent="-2540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endParaRPr sz="3600">
              <a:solidFill>
                <a:srgbClr val="595959"/>
              </a:solidFill>
            </a:endParaRPr>
          </a:p>
          <a:p>
            <a:pPr indent="-2540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Initiative</a:t>
            </a:r>
            <a:endParaRPr sz="3600">
              <a:solidFill>
                <a:srgbClr val="595959"/>
              </a:solidFill>
            </a:endParaRPr>
          </a:p>
          <a:p>
            <a:pPr indent="-2540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Responsibility</a:t>
            </a:r>
            <a:endParaRPr sz="3600">
              <a:solidFill>
                <a:srgbClr val="595959"/>
              </a:solidFill>
            </a:endParaRPr>
          </a:p>
          <a:p>
            <a:pPr indent="-2540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sz="3600">
              <a:solidFill>
                <a:srgbClr val="595959"/>
              </a:solidFill>
            </a:endParaRPr>
          </a:p>
        </p:txBody>
      </p:sp>
      <p:pic>
        <p:nvPicPr>
          <p:cNvPr id="383" name="Google Shape;383;g389f4706e8a_0_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667" y="476250"/>
            <a:ext cx="1362076" cy="90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89f4706e8a_0_433"/>
          <p:cNvSpPr txBox="1"/>
          <p:nvPr>
            <p:ph type="title"/>
          </p:nvPr>
        </p:nvSpPr>
        <p:spPr>
          <a:xfrm>
            <a:off x="1655783" y="47625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48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Work Experience Feedback</a:t>
            </a:r>
            <a:endParaRPr b="1"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0" name="Google Shape;390;g389f4706e8a_0_433"/>
          <p:cNvSpPr txBox="1"/>
          <p:nvPr>
            <p:ph idx="1" type="body"/>
          </p:nvPr>
        </p:nvSpPr>
        <p:spPr>
          <a:xfrm>
            <a:off x="914400" y="1700200"/>
            <a:ext cx="108759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35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Students said…</a:t>
            </a:r>
            <a:endParaRPr sz="3500">
              <a:solidFill>
                <a:srgbClr val="595959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35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500">
              <a:solidFill>
                <a:srgbClr val="595959"/>
              </a:solidFill>
            </a:endParaRPr>
          </a:p>
          <a:p>
            <a:pPr indent="-4445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500"/>
              <a:buFont typeface="Arial"/>
              <a:buChar char="•"/>
            </a:pPr>
            <a:r>
              <a:rPr lang="en-US" sz="3500">
                <a:solidFill>
                  <a:srgbClr val="595959"/>
                </a:solidFill>
              </a:rPr>
              <a:t>Last year </a:t>
            </a:r>
            <a:r>
              <a:rPr b="0" i="0" lang="en-US" sz="35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students either strongly or completely agreed that they had ‘enjoyed their Work Experience placements’</a:t>
            </a:r>
            <a:endParaRPr b="0" i="0" sz="3500" u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595959"/>
              </a:solidFill>
            </a:endParaRPr>
          </a:p>
          <a:p>
            <a:pPr indent="-4445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500"/>
              <a:buFont typeface="Arial"/>
              <a:buChar char="•"/>
            </a:pPr>
            <a:r>
              <a:rPr b="0" i="0" lang="en-US" sz="35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They agreed to a similar level that they had learned about what it is like to be employed; they had increased in confidence; become more independent and learned new skills</a:t>
            </a:r>
            <a:endParaRPr sz="3500">
              <a:solidFill>
                <a:srgbClr val="595959"/>
              </a:solidFill>
            </a:endParaRPr>
          </a:p>
        </p:txBody>
      </p:sp>
      <p:pic>
        <p:nvPicPr>
          <p:cNvPr id="391" name="Google Shape;391;g389f4706e8a_0_4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667" y="476250"/>
            <a:ext cx="1362076" cy="90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89f4706e8a_0_440"/>
          <p:cNvSpPr txBox="1"/>
          <p:nvPr>
            <p:ph idx="1" type="body"/>
          </p:nvPr>
        </p:nvSpPr>
        <p:spPr>
          <a:xfrm>
            <a:off x="914400" y="1989123"/>
            <a:ext cx="103632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Employers said…</a:t>
            </a:r>
            <a:endParaRPr sz="2800">
              <a:solidFill>
                <a:srgbClr val="595959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rgbClr val="595959"/>
              </a:solidFill>
            </a:endParaRPr>
          </a:p>
          <a:p>
            <a:pPr indent="-25400" lvl="0" marL="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“The student had a great week. She is hardworking, conscientious individual whose confidence grew throughout the week.”</a:t>
            </a:r>
            <a:endParaRPr b="0" i="0" sz="2800" u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  <a:p>
            <a:pPr indent="-25400" lvl="0" marL="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“She threw herself into everything, was so helpful and showed great initiative. I’m sure she will go far. Happy to have her back any time!”</a:t>
            </a:r>
            <a:endParaRPr b="0" i="0" sz="2800" u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  <a:p>
            <a:pPr indent="-25400" lvl="0" marL="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“The student had a fantastic approach to the week and was enthusiastic when trying a variety of tasks. He was a pleasure to have.”</a:t>
            </a:r>
            <a:endParaRPr sz="2800">
              <a:solidFill>
                <a:srgbClr val="595959"/>
              </a:solidFill>
            </a:endParaRPr>
          </a:p>
        </p:txBody>
      </p:sp>
      <p:pic>
        <p:nvPicPr>
          <p:cNvPr id="398" name="Google Shape;398;g389f4706e8a_0_4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667" y="476250"/>
            <a:ext cx="1362076" cy="904874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389f4706e8a_0_440"/>
          <p:cNvSpPr txBox="1"/>
          <p:nvPr>
            <p:ph type="title"/>
          </p:nvPr>
        </p:nvSpPr>
        <p:spPr>
          <a:xfrm>
            <a:off x="1655783" y="47625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48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Work Experience Feedback</a:t>
            </a:r>
            <a:endParaRPr b="1" sz="4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89f4706e8a_0_447"/>
          <p:cNvSpPr txBox="1"/>
          <p:nvPr>
            <p:ph type="title"/>
          </p:nvPr>
        </p:nvSpPr>
        <p:spPr>
          <a:xfrm>
            <a:off x="912283" y="382587"/>
            <a:ext cx="10363200" cy="10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48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‘Own Placements’</a:t>
            </a:r>
            <a:br>
              <a:rPr b="1" i="0" lang="en-US" sz="48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48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can you help?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6" name="Google Shape;406;g389f4706e8a_0_447"/>
          <p:cNvSpPr txBox="1"/>
          <p:nvPr>
            <p:ph idx="1" type="body"/>
          </p:nvPr>
        </p:nvSpPr>
        <p:spPr>
          <a:xfrm>
            <a:off x="719667" y="1628775"/>
            <a:ext cx="10845900" cy="48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400"/>
              <a:buFont typeface="Arial"/>
              <a:buChar char="•"/>
            </a:pPr>
            <a:r>
              <a:rPr b="0" i="0" lang="en-US" sz="34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Employers in some occupations prefer direct approach by students, who do you know?</a:t>
            </a:r>
            <a:endParaRPr sz="2700">
              <a:solidFill>
                <a:srgbClr val="595959"/>
              </a:solidFill>
            </a:endParaRPr>
          </a:p>
          <a:p>
            <a:pPr indent="-387350" lvl="0" marL="3429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400"/>
              <a:buFont typeface="Arial"/>
              <a:buChar char="•"/>
            </a:pPr>
            <a:r>
              <a:rPr b="0" i="0" lang="en-US" sz="34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Employers like students who show initiative, so be proactive</a:t>
            </a:r>
            <a:endParaRPr sz="2700">
              <a:solidFill>
                <a:srgbClr val="595959"/>
              </a:solidFill>
            </a:endParaRPr>
          </a:p>
          <a:p>
            <a:pPr indent="-387350" lvl="0" marL="3429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400"/>
              <a:buFont typeface="Arial"/>
              <a:buChar char="•"/>
            </a:pPr>
            <a:r>
              <a:rPr b="0" i="0" lang="en-US" sz="34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Placements could be anywhere in England(or abroad!)</a:t>
            </a:r>
            <a:endParaRPr sz="2700">
              <a:solidFill>
                <a:srgbClr val="595959"/>
              </a:solidFill>
            </a:endParaRPr>
          </a:p>
          <a:p>
            <a:pPr indent="-387350" lvl="0" marL="3429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400"/>
              <a:buFont typeface="Arial"/>
              <a:buChar char="•"/>
            </a:pPr>
            <a:r>
              <a:rPr b="0" i="0" lang="en-US" sz="34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Placements can be with a direct family member </a:t>
            </a:r>
            <a:endParaRPr sz="2700">
              <a:solidFill>
                <a:srgbClr val="595959"/>
              </a:solidFill>
            </a:endParaRPr>
          </a:p>
          <a:p>
            <a:pPr indent="-387350" lvl="0" marL="3429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400"/>
              <a:buFont typeface="Arial"/>
              <a:buChar char="•"/>
            </a:pPr>
            <a:r>
              <a:rPr b="0" i="0" lang="en-US" sz="34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Prepare an introductory email</a:t>
            </a:r>
            <a:endParaRPr sz="2700">
              <a:solidFill>
                <a:srgbClr val="595959"/>
              </a:solidFill>
            </a:endParaRPr>
          </a:p>
          <a:p>
            <a:pPr indent="-387350" lvl="0" marL="3429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400"/>
              <a:buFont typeface="Arial"/>
              <a:buChar char="•"/>
            </a:pPr>
            <a:r>
              <a:rPr b="0" i="0" lang="en-US" sz="34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Check the journey route, times and the cost</a:t>
            </a:r>
            <a:endParaRPr sz="2700">
              <a:solidFill>
                <a:srgbClr val="595959"/>
              </a:solidFill>
            </a:endParaRPr>
          </a:p>
          <a:p>
            <a:pPr indent="-387350" lvl="0" marL="3429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400"/>
              <a:buFont typeface="Arial"/>
              <a:buChar char="•"/>
            </a:pPr>
            <a:r>
              <a:rPr b="0" i="0" lang="en-US" sz="34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 realistic about what work you will do in that job role</a:t>
            </a:r>
            <a:endParaRPr sz="2700">
              <a:solidFill>
                <a:srgbClr val="595959"/>
              </a:solidFill>
            </a:endParaRPr>
          </a:p>
          <a:p>
            <a:pPr indent="-171450" lvl="0" marL="3429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g389f4706e8a_0_4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667" y="476250"/>
            <a:ext cx="1362076" cy="90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89f4706e8a_0_454"/>
          <p:cNvSpPr txBox="1"/>
          <p:nvPr>
            <p:ph type="title"/>
          </p:nvPr>
        </p:nvSpPr>
        <p:spPr>
          <a:xfrm>
            <a:off x="1102783" y="333375"/>
            <a:ext cx="103632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48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During the Placement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4" name="Google Shape;414;g389f4706e8a_0_454"/>
          <p:cNvSpPr txBox="1"/>
          <p:nvPr>
            <p:ph idx="1" type="body"/>
          </p:nvPr>
        </p:nvSpPr>
        <p:spPr>
          <a:xfrm>
            <a:off x="1102783" y="1700212"/>
            <a:ext cx="10363200" cy="45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1714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300"/>
              <a:buFont typeface="Arial"/>
              <a:buChar char="•"/>
            </a:pPr>
            <a:r>
              <a:rPr lang="en-US" sz="3300">
                <a:solidFill>
                  <a:srgbClr val="595959"/>
                </a:solidFill>
              </a:rPr>
              <a:t>They </a:t>
            </a:r>
            <a:r>
              <a:rPr b="0" i="0" lang="en-US" sz="33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will be expected to work business hours. This is anything up to a maximum of 40 hours per week!</a:t>
            </a:r>
            <a:endParaRPr sz="3300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3300" u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1714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300"/>
              <a:buFont typeface="Arial"/>
              <a:buChar char="•"/>
            </a:pPr>
            <a:r>
              <a:rPr lang="en-US" sz="3300">
                <a:solidFill>
                  <a:srgbClr val="595959"/>
                </a:solidFill>
              </a:rPr>
              <a:t>They</a:t>
            </a:r>
            <a:r>
              <a:rPr b="0" i="0" lang="en-US" sz="33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must contact their employer if </a:t>
            </a:r>
            <a:r>
              <a:rPr lang="en-US" sz="3300">
                <a:solidFill>
                  <a:srgbClr val="595959"/>
                </a:solidFill>
              </a:rPr>
              <a:t>they</a:t>
            </a:r>
            <a:r>
              <a:rPr b="0" i="0" lang="en-US" sz="33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are ill, running late or attending an appointment as well</a:t>
            </a:r>
            <a:r>
              <a:rPr lang="en-US" sz="3300">
                <a:solidFill>
                  <a:srgbClr val="595959"/>
                </a:solidFill>
              </a:rPr>
              <a:t> as LHS.</a:t>
            </a:r>
            <a:endParaRPr sz="3300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3300" u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1714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LHS will be advised if </a:t>
            </a:r>
            <a:r>
              <a:rPr lang="en-US" sz="3300">
                <a:solidFill>
                  <a:srgbClr val="595959"/>
                </a:solidFill>
              </a:rPr>
              <a:t>they</a:t>
            </a:r>
            <a:r>
              <a:rPr b="0" i="0" lang="en-US" sz="33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do not attend placement</a:t>
            </a:r>
            <a:endParaRPr sz="3300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3300" u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1714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3300">
                <a:solidFill>
                  <a:srgbClr val="595959"/>
                </a:solidFill>
              </a:rPr>
              <a:t>they</a:t>
            </a:r>
            <a:r>
              <a:rPr b="0" i="0" lang="en-US" sz="33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have any issues during </a:t>
            </a:r>
            <a:r>
              <a:rPr lang="en-US" sz="3300">
                <a:solidFill>
                  <a:srgbClr val="595959"/>
                </a:solidFill>
              </a:rPr>
              <a:t>the </a:t>
            </a:r>
            <a:r>
              <a:rPr b="0" i="0" lang="en-US" sz="33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placement </a:t>
            </a:r>
            <a:r>
              <a:rPr lang="en-US" sz="3300">
                <a:solidFill>
                  <a:srgbClr val="595959"/>
                </a:solidFill>
              </a:rPr>
              <a:t>they</a:t>
            </a:r>
            <a:r>
              <a:rPr b="0" i="0" lang="en-US" sz="33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must contact the school</a:t>
            </a:r>
            <a:endParaRPr b="0" i="0" sz="3300" u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g389f4706e8a_0_4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667" y="476250"/>
            <a:ext cx="1362076" cy="90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89f4706e8a_0_461"/>
          <p:cNvSpPr txBox="1"/>
          <p:nvPr>
            <p:ph type="title"/>
          </p:nvPr>
        </p:nvSpPr>
        <p:spPr>
          <a:xfrm>
            <a:off x="1680633" y="47625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48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Work Experience Timeline</a:t>
            </a:r>
            <a:endParaRPr b="1"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g389f4706e8a_0_461"/>
          <p:cNvSpPr txBox="1"/>
          <p:nvPr>
            <p:ph idx="1" type="body"/>
          </p:nvPr>
        </p:nvSpPr>
        <p:spPr>
          <a:xfrm>
            <a:off x="914400" y="1989137"/>
            <a:ext cx="10363200" cy="3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2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900"/>
              <a:buChar char="➔"/>
            </a:pPr>
            <a:r>
              <a:rPr lang="en-US" sz="2900">
                <a:solidFill>
                  <a:srgbClr val="595959"/>
                </a:solidFill>
              </a:rPr>
              <a:t>Oct </a:t>
            </a:r>
            <a:r>
              <a:rPr b="0" i="0" lang="en-US" sz="29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sz="2900">
                <a:solidFill>
                  <a:srgbClr val="595959"/>
                </a:solidFill>
              </a:rPr>
              <a:t>5</a:t>
            </a:r>
            <a:r>
              <a:rPr b="0" i="0" lang="en-US" sz="29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Initial letter issued to parents</a:t>
            </a:r>
            <a:endParaRPr sz="2600">
              <a:solidFill>
                <a:srgbClr val="595959"/>
              </a:solidFill>
            </a:endParaRPr>
          </a:p>
          <a:p>
            <a:pPr indent="-412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900"/>
              <a:buChar char="➔"/>
            </a:pPr>
            <a:r>
              <a:rPr lang="en-US" sz="2900">
                <a:solidFill>
                  <a:srgbClr val="595959"/>
                </a:solidFill>
              </a:rPr>
              <a:t>Preparation work in careers lessons and tutor periods</a:t>
            </a:r>
            <a:endParaRPr sz="2900">
              <a:solidFill>
                <a:srgbClr val="595959"/>
              </a:solidFill>
            </a:endParaRPr>
          </a:p>
          <a:p>
            <a:pPr indent="-412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900"/>
              <a:buChar char="➔"/>
            </a:pPr>
            <a:r>
              <a:rPr lang="en-US" sz="2900">
                <a:solidFill>
                  <a:srgbClr val="595959"/>
                </a:solidFill>
              </a:rPr>
              <a:t>Oct 2025 Parent Information Evening Information </a:t>
            </a:r>
            <a:endParaRPr sz="2900">
              <a:solidFill>
                <a:srgbClr val="595959"/>
              </a:solidFill>
            </a:endParaRPr>
          </a:p>
          <a:p>
            <a:pPr indent="-412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900"/>
              <a:buChar char="➔"/>
            </a:pPr>
            <a:r>
              <a:rPr lang="en-US" sz="2900">
                <a:solidFill>
                  <a:srgbClr val="595959"/>
                </a:solidFill>
              </a:rPr>
              <a:t>Jan 2026 - </a:t>
            </a:r>
            <a:r>
              <a:rPr b="0" i="0" lang="en-US" sz="29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Complete placement information in Unifrog</a:t>
            </a:r>
            <a:endParaRPr sz="2900">
              <a:solidFill>
                <a:srgbClr val="595959"/>
              </a:solidFill>
            </a:endParaRPr>
          </a:p>
          <a:p>
            <a:pPr indent="-412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900"/>
              <a:buChar char="➔"/>
            </a:pPr>
            <a:r>
              <a:rPr lang="en-US" sz="2900">
                <a:solidFill>
                  <a:srgbClr val="595959"/>
                </a:solidFill>
              </a:rPr>
              <a:t>Feb Half Term 2026 - </a:t>
            </a:r>
            <a:r>
              <a:rPr b="0" i="0" lang="en-US" sz="29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Employer and parent information completed on Unifrog</a:t>
            </a:r>
            <a:endParaRPr sz="2600">
              <a:solidFill>
                <a:srgbClr val="595959"/>
              </a:solidFill>
            </a:endParaRPr>
          </a:p>
          <a:p>
            <a:pPr indent="-412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900"/>
              <a:buChar char="➔"/>
            </a:pPr>
            <a:r>
              <a:rPr lang="en-US" sz="2900">
                <a:solidFill>
                  <a:srgbClr val="595959"/>
                </a:solidFill>
              </a:rPr>
              <a:t>1st March 2026 - Placement confirmed</a:t>
            </a:r>
            <a:endParaRPr sz="2600">
              <a:solidFill>
                <a:srgbClr val="595959"/>
              </a:solidFill>
            </a:endParaRPr>
          </a:p>
          <a:p>
            <a:pPr indent="-412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900"/>
              <a:buChar char="➔"/>
            </a:pPr>
            <a:r>
              <a:rPr lang="en-US" sz="2900">
                <a:solidFill>
                  <a:srgbClr val="595959"/>
                </a:solidFill>
              </a:rPr>
              <a:t>23rd - 27th March 2026</a:t>
            </a:r>
            <a:r>
              <a:rPr b="0" i="0" lang="en-US" sz="29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- Work Experience Week</a:t>
            </a:r>
            <a:endParaRPr sz="2600">
              <a:solidFill>
                <a:srgbClr val="595959"/>
              </a:solidFill>
            </a:endParaRPr>
          </a:p>
        </p:txBody>
      </p:sp>
      <p:pic>
        <p:nvPicPr>
          <p:cNvPr id="423" name="Google Shape;423;g389f4706e8a_0_4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667" y="476250"/>
            <a:ext cx="1362076" cy="90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89f4706e8a_0_468"/>
          <p:cNvSpPr txBox="1"/>
          <p:nvPr>
            <p:ph type="title"/>
          </p:nvPr>
        </p:nvSpPr>
        <p:spPr>
          <a:xfrm>
            <a:off x="914400" y="115887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48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After the Placement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0" name="Google Shape;430;g389f4706e8a_0_468"/>
          <p:cNvSpPr txBox="1"/>
          <p:nvPr>
            <p:ph idx="1" type="body"/>
          </p:nvPr>
        </p:nvSpPr>
        <p:spPr>
          <a:xfrm>
            <a:off x="914400" y="161925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400"/>
              <a:buFont typeface="Arial"/>
              <a:buChar char="•"/>
            </a:pPr>
            <a:r>
              <a:rPr b="0" i="0" lang="en-US" sz="34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On completion of Work Experience employers will leave feedback!</a:t>
            </a:r>
            <a:endParaRPr sz="2700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3400" u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400"/>
              <a:buFont typeface="Arial"/>
              <a:buChar char="•"/>
            </a:pPr>
            <a:r>
              <a:rPr lang="en-US" sz="3400">
                <a:solidFill>
                  <a:srgbClr val="595959"/>
                </a:solidFill>
              </a:rPr>
              <a:t>Students</a:t>
            </a:r>
            <a:r>
              <a:rPr b="0" i="0" lang="en-US" sz="34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will complete </a:t>
            </a:r>
            <a:r>
              <a:rPr lang="en-US" sz="3400">
                <a:solidFill>
                  <a:srgbClr val="595959"/>
                </a:solidFill>
              </a:rPr>
              <a:t>their</a:t>
            </a:r>
            <a:r>
              <a:rPr b="0" i="0" lang="en-US" sz="34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own journal and feedback form in Unifrog in their Careers Lessons</a:t>
            </a:r>
            <a:endParaRPr sz="2700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3400" u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3400"/>
              <a:buFont typeface="Arial"/>
              <a:buChar char="•"/>
            </a:pPr>
            <a:r>
              <a:rPr b="0" i="0" lang="en-US" sz="34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Some successful placements can lead to employment</a:t>
            </a:r>
            <a:endParaRPr sz="2700">
              <a:solidFill>
                <a:srgbClr val="595959"/>
              </a:solidFill>
            </a:endParaRPr>
          </a:p>
          <a:p>
            <a:pPr indent="-171450" lvl="0" marL="17145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g389f4706e8a_0_4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667" y="476250"/>
            <a:ext cx="1362076" cy="90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89f4706e8a_0_475"/>
          <p:cNvSpPr txBox="1"/>
          <p:nvPr>
            <p:ph type="title"/>
          </p:nvPr>
        </p:nvSpPr>
        <p:spPr>
          <a:xfrm>
            <a:off x="1560450" y="115887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48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you need to do now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g389f4706e8a_0_475"/>
          <p:cNvSpPr txBox="1"/>
          <p:nvPr>
            <p:ph idx="1" type="body"/>
          </p:nvPr>
        </p:nvSpPr>
        <p:spPr>
          <a:xfrm>
            <a:off x="719667" y="1619250"/>
            <a:ext cx="10808400" cy="4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46628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34"/>
              <a:buFont typeface="Calibri"/>
              <a:buAutoNum type="arabicPeriod"/>
            </a:pPr>
            <a:r>
              <a:rPr lang="en-US" sz="2233"/>
              <a:t>Login to </a:t>
            </a:r>
            <a:r>
              <a:rPr lang="en-US" sz="2233" u="sng">
                <a:solidFill>
                  <a:schemeClr val="hlink"/>
                </a:solidFill>
                <a:hlinkClick r:id="rId3"/>
              </a:rPr>
              <a:t>Unifrog</a:t>
            </a:r>
            <a:r>
              <a:rPr lang="en-US" sz="2233"/>
              <a:t> account</a:t>
            </a:r>
            <a:endParaRPr sz="2233"/>
          </a:p>
          <a:p>
            <a:pPr indent="-446628" lvl="0" marL="4572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34"/>
              <a:buFont typeface="Calibri"/>
              <a:buAutoNum type="arabicPeriod"/>
            </a:pPr>
            <a:r>
              <a:rPr lang="en-US" sz="2233"/>
              <a:t>Research placement opportunities</a:t>
            </a:r>
            <a:endParaRPr sz="2233"/>
          </a:p>
          <a:p>
            <a:pPr indent="-446628" lvl="0" marL="4572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34"/>
              <a:buFont typeface="Calibri"/>
              <a:buAutoNum type="arabicPeriod"/>
            </a:pPr>
            <a:r>
              <a:rPr lang="en-US" sz="2233"/>
              <a:t>Email potential employers to see if they will accept them on placement</a:t>
            </a:r>
            <a:endParaRPr sz="2233"/>
          </a:p>
          <a:p>
            <a:pPr indent="-446628" lvl="0" marL="4572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34"/>
              <a:buFont typeface="Calibri"/>
              <a:buAutoNum type="arabicPeriod"/>
            </a:pPr>
            <a:r>
              <a:rPr lang="en-US" sz="2233"/>
              <a:t>Complete the placement section on Unifrog</a:t>
            </a:r>
            <a:endParaRPr sz="2233"/>
          </a:p>
          <a:p>
            <a:pPr indent="-304800" lvl="0" marL="4572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sz="1633"/>
          </a:p>
          <a:p>
            <a:pPr indent="-457200" lvl="0" marL="4572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233"/>
              <a:t>If students or you need any support then please speak to the following:</a:t>
            </a:r>
            <a:endParaRPr sz="2233"/>
          </a:p>
          <a:p>
            <a:pPr indent="-370428" lvl="0" marL="4572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234"/>
              <a:buChar char="•"/>
            </a:pPr>
            <a:r>
              <a:rPr lang="en-US" sz="2233"/>
              <a:t>Careers teacher</a:t>
            </a:r>
            <a:endParaRPr sz="2233"/>
          </a:p>
          <a:p>
            <a:pPr indent="-370428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34"/>
              <a:buChar char="•"/>
            </a:pPr>
            <a:r>
              <a:rPr lang="en-US" sz="2233"/>
              <a:t>Tutor</a:t>
            </a:r>
            <a:endParaRPr sz="2233"/>
          </a:p>
          <a:p>
            <a:pPr indent="-3703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33"/>
              <a:buChar char="•"/>
            </a:pPr>
            <a:r>
              <a:rPr lang="en-US" sz="2233"/>
              <a:t>Mr Harold</a:t>
            </a:r>
            <a:endParaRPr sz="2233"/>
          </a:p>
          <a:p>
            <a:pPr indent="-3703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33"/>
              <a:buChar char="•"/>
            </a:pPr>
            <a:r>
              <a:rPr lang="en-US" sz="2233"/>
              <a:t>Ms McPherson</a:t>
            </a:r>
            <a:endParaRPr sz="2233"/>
          </a:p>
          <a:p>
            <a:pPr indent="-370428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34"/>
              <a:buChar char="•"/>
            </a:pPr>
            <a:r>
              <a:rPr lang="en-US" sz="2233"/>
              <a:t>Ms Maughan</a:t>
            </a:r>
            <a:endParaRPr sz="2233"/>
          </a:p>
          <a:p>
            <a:pPr indent="-3703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33"/>
              <a:buChar char="•"/>
            </a:pPr>
            <a:r>
              <a:rPr lang="en-US" sz="2233"/>
              <a:t>Ms Anderson</a:t>
            </a:r>
            <a:endParaRPr sz="2233"/>
          </a:p>
        </p:txBody>
      </p:sp>
      <p:pic>
        <p:nvPicPr>
          <p:cNvPr id="439" name="Google Shape;439;g389f4706e8a_0_4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667" y="476250"/>
            <a:ext cx="1362076" cy="90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g389f4706e8a_0_5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4005" y="265725"/>
            <a:ext cx="2119712" cy="14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g389f4706e8a_0_588"/>
          <p:cNvSpPr txBox="1"/>
          <p:nvPr/>
        </p:nvSpPr>
        <p:spPr>
          <a:xfrm>
            <a:off x="423325" y="490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</a:rPr>
              <a:t>Any questions?</a:t>
            </a:r>
            <a:endParaRPr b="1"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7" name="Google Shape;447;g389f4706e8a_0_588"/>
          <p:cNvSpPr txBox="1"/>
          <p:nvPr/>
        </p:nvSpPr>
        <p:spPr>
          <a:xfrm>
            <a:off x="634800" y="1232550"/>
            <a:ext cx="10922400" cy="4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Feel free to stay behind to ask individual questions</a:t>
            </a:r>
            <a:endParaRPr sz="39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g389f4706e8a_0_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4005" y="265725"/>
            <a:ext cx="2119712" cy="14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389f4706e8a_0_168"/>
          <p:cNvSpPr txBox="1"/>
          <p:nvPr/>
        </p:nvSpPr>
        <p:spPr>
          <a:xfrm>
            <a:off x="423325" y="490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</a:rPr>
              <a:t>Key Dates</a:t>
            </a:r>
            <a:endParaRPr b="1"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g389f4706e8a_0_168"/>
          <p:cNvSpPr txBox="1"/>
          <p:nvPr/>
        </p:nvSpPr>
        <p:spPr>
          <a:xfrm>
            <a:off x="634800" y="1441450"/>
            <a:ext cx="10922400" cy="4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0"/>
              <a:buFont typeface="Calibri"/>
              <a:buChar char="•"/>
            </a:pPr>
            <a:r>
              <a:rPr lang="en-US" sz="3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14 October - NTLT careers fayre</a:t>
            </a:r>
            <a:endParaRPr sz="35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0"/>
              <a:buFont typeface="Calibri"/>
              <a:buChar char="•"/>
            </a:pPr>
            <a:r>
              <a:rPr lang="en-US" sz="3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10 November - Revision </a:t>
            </a:r>
            <a:r>
              <a:rPr lang="en-US" sz="3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evening</a:t>
            </a:r>
            <a:r>
              <a:rPr lang="en-US" sz="3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endParaRPr sz="35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0"/>
              <a:buFont typeface="Calibri"/>
              <a:buChar char="•"/>
            </a:pPr>
            <a:r>
              <a:rPr lang="en-US" sz="3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Late November/Early December - Reports issued</a:t>
            </a:r>
            <a:endParaRPr sz="35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0"/>
              <a:buFont typeface="Calibri"/>
              <a:buChar char="•"/>
            </a:pPr>
            <a:r>
              <a:rPr lang="en-US" sz="3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Early January - Working at grades sent home</a:t>
            </a:r>
            <a:endParaRPr sz="35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0"/>
              <a:buFont typeface="Calibri"/>
              <a:buChar char="•"/>
            </a:pPr>
            <a:r>
              <a:rPr lang="en-US" sz="3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22 January</a:t>
            </a:r>
            <a:r>
              <a:rPr lang="en-US" sz="3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- Revision evening 3</a:t>
            </a:r>
            <a:endParaRPr sz="35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0"/>
              <a:buFont typeface="Calibri"/>
              <a:buChar char="•"/>
            </a:pPr>
            <a:r>
              <a:rPr lang="en-US" sz="3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23-27 March - Work Experience</a:t>
            </a:r>
            <a:endParaRPr sz="35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0"/>
              <a:buFont typeface="Calibri"/>
              <a:buChar char="•"/>
            </a:pPr>
            <a:r>
              <a:rPr lang="en-US" sz="3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28 April - Year 10 Parents Evening</a:t>
            </a:r>
            <a:endParaRPr sz="35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0"/>
              <a:buFont typeface="Calibri"/>
              <a:buChar char="•"/>
            </a:pPr>
            <a:r>
              <a:rPr lang="en-US" sz="3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22 June - 1 July -  Year 10 Mocks </a:t>
            </a:r>
            <a:endParaRPr sz="35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0"/>
              <a:buFont typeface="Calibri"/>
              <a:buChar char="•"/>
            </a:pPr>
            <a:r>
              <a:rPr lang="en-US" sz="3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9 July - Mock results assembly</a:t>
            </a:r>
            <a:endParaRPr sz="3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389f4706e8a_0_2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4005" y="265725"/>
            <a:ext cx="2119712" cy="14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389f4706e8a_0_283"/>
          <p:cNvSpPr txBox="1"/>
          <p:nvPr/>
        </p:nvSpPr>
        <p:spPr>
          <a:xfrm>
            <a:off x="423325" y="490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</a:rPr>
              <a:t>Good working habits in year 10</a:t>
            </a:r>
            <a:endParaRPr b="1"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g389f4706e8a_0_283"/>
          <p:cNvSpPr txBox="1"/>
          <p:nvPr/>
        </p:nvSpPr>
        <p:spPr>
          <a:xfrm>
            <a:off x="634800" y="1988100"/>
            <a:ext cx="10922400" cy="4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Being proactive and taking responsibility for your own learning</a:t>
            </a:r>
            <a:endParaRPr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Building positive relationships with subject teachers</a:t>
            </a:r>
            <a:endParaRPr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Understanding how the brain works and how we learn, so that you can revise effectively</a:t>
            </a:r>
            <a:endParaRPr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Revising topics and units of work now – don’t wait until Year 11!</a:t>
            </a:r>
            <a:endParaRPr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Tackling misunderstanding &amp; difficulties head on</a:t>
            </a:r>
            <a:endParaRPr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g389f4706e8a_0_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4005" y="265725"/>
            <a:ext cx="2119712" cy="14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389f4706e8a_0_290"/>
          <p:cNvSpPr txBox="1"/>
          <p:nvPr/>
        </p:nvSpPr>
        <p:spPr>
          <a:xfrm>
            <a:off x="423325" y="490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</a:rPr>
              <a:t>Good working habits in year 10</a:t>
            </a:r>
            <a:endParaRPr b="1"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g389f4706e8a_0_290"/>
          <p:cNvSpPr txBox="1"/>
          <p:nvPr/>
        </p:nvSpPr>
        <p:spPr>
          <a:xfrm>
            <a:off x="634800" y="1988100"/>
            <a:ext cx="10922400" cy="4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Being organised – and getting help if you’re not</a:t>
            </a:r>
            <a:endParaRPr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Balancing workload with extra-curricular time</a:t>
            </a:r>
            <a:endParaRPr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Staying on top of homework and taking this seriously</a:t>
            </a:r>
            <a:endParaRPr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Understanding your target grades and what they mean in terms of skills and content for each subject</a:t>
            </a:r>
            <a:endParaRPr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Seeing the bigger picture: how everything fits together to lead to final grades/levels</a:t>
            </a:r>
            <a:endParaRPr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g389f4706e8a_0_2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4005" y="265725"/>
            <a:ext cx="2119712" cy="14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389f4706e8a_0_297"/>
          <p:cNvSpPr txBox="1"/>
          <p:nvPr/>
        </p:nvSpPr>
        <p:spPr>
          <a:xfrm>
            <a:off x="423325" y="490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</a:rPr>
              <a:t>Good working habits in year 10</a:t>
            </a:r>
            <a:endParaRPr b="1"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g389f4706e8a_0_297"/>
          <p:cNvSpPr txBox="1"/>
          <p:nvPr/>
        </p:nvSpPr>
        <p:spPr>
          <a:xfrm>
            <a:off x="634800" y="1938400"/>
            <a:ext cx="10922400" cy="4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involved in the wider life of the school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if you haven’t been involved in extra-curricular activities before, now is the time to start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to explore future learning / career aspirations and find out what you can be doing now to take steps towards those goals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389f4706e8a_0_3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4005" y="265725"/>
            <a:ext cx="2119712" cy="14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389f4706e8a_0_338"/>
          <p:cNvSpPr txBox="1"/>
          <p:nvPr/>
        </p:nvSpPr>
        <p:spPr>
          <a:xfrm>
            <a:off x="423325" y="490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</a:rPr>
              <a:t>How can you support at home</a:t>
            </a:r>
            <a:endParaRPr b="1"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g389f4706e8a_0_338"/>
          <p:cNvSpPr txBox="1"/>
          <p:nvPr/>
        </p:nvSpPr>
        <p:spPr>
          <a:xfrm>
            <a:off x="634800" y="1988100"/>
            <a:ext cx="10922400" cy="4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•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Taking an interest in their studies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•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 a quiet place to work with the right equipment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•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Discussing expectations beforehand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•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Focussing on the positives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•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Helping with organisation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g389f4706e8a_0_5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4005" y="265725"/>
            <a:ext cx="2119712" cy="14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389f4706e8a_0_5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700" y="1673928"/>
            <a:ext cx="3640900" cy="1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389f4706e8a_0_595"/>
          <p:cNvSpPr txBox="1"/>
          <p:nvPr/>
        </p:nvSpPr>
        <p:spPr>
          <a:xfrm>
            <a:off x="423325" y="490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</a:rPr>
              <a:t>How can you support at home</a:t>
            </a:r>
            <a:endParaRPr b="1"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2" name="Google Shape;272;g389f4706e8a_0_5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6075" y="2944475"/>
            <a:ext cx="2803400" cy="21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389f4706e8a_0_5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57300" y="376445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g389f4706e8a_0_3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4005" y="265725"/>
            <a:ext cx="2119712" cy="14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389f4706e8a_0_399"/>
          <p:cNvSpPr txBox="1"/>
          <p:nvPr/>
        </p:nvSpPr>
        <p:spPr>
          <a:xfrm>
            <a:off x="423325" y="490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</a:rPr>
              <a:t>Attendance</a:t>
            </a:r>
            <a:endParaRPr b="1"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g389f4706e8a_0_399"/>
          <p:cNvSpPr txBox="1"/>
          <p:nvPr/>
        </p:nvSpPr>
        <p:spPr>
          <a:xfrm>
            <a:off x="560250" y="1232550"/>
            <a:ext cx="8121600" cy="4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“Pupils who attend 95-100% of the time are 1.9x more likely to achieve Maths and English GCSE Grade 5 than pupils who attend 90-95% of the time.”</a:t>
            </a:r>
            <a:endParaRPr i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“Pupils who attend 90-95% of the possible sessions are 1.6x more likely to achieve the outcome than pupils who attend 85-90% of the time.”</a:t>
            </a:r>
            <a:endParaRPr i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“At the lower attendance bands, pupils who are severely absent (attending less than 50% of the time) are half as likely to pass both GCSEs at Grade 5 or above than pupils who attend 55-60% of the time.”  DfE </a:t>
            </a:r>
            <a:endParaRPr i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282" name="Google Shape;282;g389f4706e8a_0_3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0599" y="2062800"/>
            <a:ext cx="3363125" cy="402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ketchyVTI">
  <a:themeElements>
    <a:clrScheme name="AnalogousFromLightSeed_2SEEDS">
      <a:dk1>
        <a:srgbClr val="000000"/>
      </a:dk1>
      <a:lt1>
        <a:srgbClr val="FFFFFF"/>
      </a:lt1>
      <a:dk2>
        <a:srgbClr val="412429"/>
      </a:dk2>
      <a:lt2>
        <a:srgbClr val="E2E8E7"/>
      </a:lt2>
      <a:accent1>
        <a:srgbClr val="BB7E89"/>
      </a:accent1>
      <a:accent2>
        <a:srgbClr val="C795B3"/>
      </a:accent2>
      <a:accent3>
        <a:srgbClr val="C49B8F"/>
      </a:accent3>
      <a:accent4>
        <a:srgbClr val="75ADA1"/>
      </a:accent4>
      <a:accent5>
        <a:srgbClr val="7AA9B5"/>
      </a:accent5>
      <a:accent6>
        <a:srgbClr val="7E95BB"/>
      </a:accent6>
      <a:hlink>
        <a:srgbClr val="568E84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2020-08-26T10:11:26Z</dcterms:created>
  <dc:creator>V Short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0x01010024C5A1CEC9FF9E49A5808AD3ACF7FEB6</vt:lpwstr>
  </property>
  <property fmtid="{D5CDD505-2E9C-101B-9397-08002B2CF9AE}" pid="3" name="Order">
    <vt:r8>7200.0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