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40960ac6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40960ac6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340960ac6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340960ac6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40960ac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40960ac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340b8273c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340b8273c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Literature Paper 1 </a:t>
            </a:r>
            <a:r>
              <a:rPr b="1" lang="en-GB" sz="2000"/>
              <a:t>‘Macbeth’ questions</a:t>
            </a:r>
            <a:endParaRPr b="1" sz="200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2017: Starting with this speech, explore how Shakespeare presents ambition in Macbeth. (extract Act 1 scene 5)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2018: Starting with this moment in the play, explore how Shakespeare presents the attitudes of Macbeth and Banquo towards the supernatural.(extract: Act 1 scene 3)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2019: Starting with this speech, explore how far Shakespeare presents Macbeth as a violent character. (extract Act 1 scene 2)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2021: Starting with this conversation, explore how Shakespeare presents the relationship between Macbeth and Lady Macbeth. (extract: Act 2 scene 2)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2022: Starting with this speech, explore how Shakespeare presents Macbeth’s fears.(</a:t>
            </a:r>
            <a:r>
              <a:rPr lang="en-GB" sz="1200">
                <a:solidFill>
                  <a:schemeClr val="dk1"/>
                </a:solidFill>
              </a:rPr>
              <a:t>extract</a:t>
            </a:r>
            <a:r>
              <a:rPr lang="en-GB" sz="1200">
                <a:solidFill>
                  <a:schemeClr val="dk1"/>
                </a:solidFill>
              </a:rPr>
              <a:t> Act 3 scene 1)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2023: Starting with this conversation, explore how far Shakespeare presents Macbeth as a male character who changes during the play (extract Act 5 scene 3)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69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Literature Paper 1 </a:t>
            </a:r>
            <a:r>
              <a:rPr b="1" lang="en-GB" sz="2000"/>
              <a:t>‘A Christmas Carol’ questions</a:t>
            </a:r>
            <a:endParaRPr b="1" sz="20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85300" y="655500"/>
            <a:ext cx="8573400" cy="41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Specimen: </a:t>
            </a:r>
            <a:r>
              <a:rPr lang="en-GB" sz="1200">
                <a:solidFill>
                  <a:schemeClr val="dk1"/>
                </a:solidFill>
              </a:rPr>
              <a:t>Compare how poets present ideas about power in ‘Ozymandias’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2017: </a:t>
            </a:r>
            <a:r>
              <a:rPr lang="en-GB" sz="1200">
                <a:solidFill>
                  <a:schemeClr val="dk1"/>
                </a:solidFill>
              </a:rPr>
              <a:t>Starting with this extract, explore how Dickens uses the Cratchit family to show the struggles of the poor. (extract: Stave 3 Cratchits’ </a:t>
            </a:r>
            <a:r>
              <a:rPr lang="en-GB" sz="1200">
                <a:solidFill>
                  <a:schemeClr val="dk1"/>
                </a:solidFill>
              </a:rPr>
              <a:t>Christmas</a:t>
            </a:r>
            <a:r>
              <a:rPr lang="en-GB" sz="1200">
                <a:solidFill>
                  <a:schemeClr val="dk1"/>
                </a:solidFill>
              </a:rPr>
              <a:t>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2018: </a:t>
            </a:r>
            <a:r>
              <a:rPr lang="en-GB" sz="1200">
                <a:solidFill>
                  <a:schemeClr val="dk1"/>
                </a:solidFill>
              </a:rPr>
              <a:t>Starting with this extract, explore how Dickens presents Scrooge’s fears in A Christmas Carol. (extract: Stave 4)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2019: Starting with this extract, explore how Dickens uses the ghosts to help Scrooge change his attitudes and behaviour. (extract Stave 1 Marley’s ghost)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2021: </a:t>
            </a:r>
            <a:r>
              <a:rPr lang="en-GB" sz="1200">
                <a:solidFill>
                  <a:schemeClr val="dk1"/>
                </a:solidFill>
              </a:rPr>
              <a:t>Starting with this extract, explore how Dickens presents ideas about joy and happiness in A Christmas Carol. (extract Stave 2 Fezziwig’s party)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2022: </a:t>
            </a:r>
            <a:r>
              <a:rPr lang="en-GB" sz="1200">
                <a:solidFill>
                  <a:schemeClr val="dk1"/>
                </a:solidFill>
              </a:rPr>
              <a:t>Starting with this extract, explore how Dickens presents the effects of loneliness and isolation in A Christmas Carol. (extract: Scrooge at school Stave 2)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2023: Starting with this extract, explore how Dickens presents the effects of greed in A Christmas Carol. (extract: Stave 2 Belle breaking up with Scrooge)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69050"/>
            <a:ext cx="8520600" cy="57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Literature</a:t>
            </a:r>
            <a:r>
              <a:rPr b="1" lang="en-GB" sz="2000"/>
              <a:t> Paper 2 </a:t>
            </a:r>
            <a:r>
              <a:rPr b="1" lang="en-GB" sz="2000"/>
              <a:t>‘Power and conflict’ questions</a:t>
            </a:r>
            <a:endParaRPr b="1" sz="20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741750"/>
            <a:ext cx="8573400" cy="41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Specimen: Compare how poets present ideas about power in ‘Ozymandias’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2017: Compare how poets present the effects of war in ‘Bayonet Charge’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2018: Compare how poets present ideas about power in ‘Ozymandias’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2019: Compare how poets present the ways that people are affected by war in ‘War Photographer’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2020: Compare how poets present the ways people are affected by difficult experiences in ‘Remains’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2021: Compare how poets present ideas about power and control in ‘London’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2022: Compare how poets present ideas about conflict in ‘Bayonet Charge’ and in one other poem from ‘Power and conflict’.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2023: Compare how poets present the effects of power in ‘My Last Duchess’ and in one other poem from ‘Power and conflict’.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169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Literature Paper 2 ‘An Inspector Calls’ questions</a:t>
            </a:r>
            <a:endParaRPr b="1" sz="20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578800"/>
            <a:ext cx="8765100" cy="41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Specimen: </a:t>
            </a:r>
            <a:r>
              <a:rPr lang="en-GB" sz="900">
                <a:solidFill>
                  <a:schemeClr val="dk1"/>
                </a:solidFill>
              </a:rPr>
              <a:t>How and why does Sheila change in An Inspector Calls?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2017: How far does Priestley present Mrs Birling as an unlikeable character?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far does Priestley present Eric as a character who changes his attitudes towards himself and others during the play?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2018: </a:t>
            </a:r>
            <a:r>
              <a:rPr lang="en-GB" sz="900">
                <a:solidFill>
                  <a:schemeClr val="dk1"/>
                </a:solidFill>
              </a:rPr>
              <a:t>How far does Priestley present Eric as a character who changes his attitudes towards himself and others during the play?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does Priestley explore the importance of social class in An Inspector Calls?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2019: </a:t>
            </a:r>
            <a:r>
              <a:rPr lang="en-GB" sz="900">
                <a:solidFill>
                  <a:schemeClr val="dk1"/>
                </a:solidFill>
              </a:rPr>
              <a:t>How does Priestley present selfishness and its effects in An Inspector Calls?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does Priestley present Sheila as a character who learns important lessons about herself and society?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2020: </a:t>
            </a:r>
            <a:r>
              <a:rPr lang="en-GB" sz="900">
                <a:solidFill>
                  <a:schemeClr val="dk1"/>
                </a:solidFill>
              </a:rPr>
              <a:t>Mr Birling says, ‘…a man has to mind his own business and look after himself and his own’. How far does Priestley present Mr Birling as a man who cares only for himself and his family?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far does Priestley present male characters as irresponsible in the play?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2021: How does Priestley use Gerald to explore ideas about responsibility?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far does Priestley present society as unfair in An Inspector Calls?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2022: How far does Priestley present Eric as a character who learns important lessons about society in An Inspector Calls?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‘Priestley shows how inequality in society leads to tragedy.’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2023: </a:t>
            </a:r>
            <a:r>
              <a:rPr lang="en-GB" sz="900">
                <a:solidFill>
                  <a:schemeClr val="dk1"/>
                </a:solidFill>
              </a:rPr>
              <a:t>How does Priestley present what life is like for women in An Inspector Calls?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How does Priestley present the different ways older and younger characters respond to the Inspector?</a:t>
            </a:r>
            <a:endParaRPr sz="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