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matic SC"/>
      <p:regular r:id="rId33"/>
      <p:bold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
      <p:font typeface="Montserrat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5.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7.xml"/><Relationship Id="rId44" Type="http://schemas.openxmlformats.org/officeDocument/2006/relationships/font" Target="fonts/MontserratExtraBold-boldItalic.fntdata"/><Relationship Id="rId21" Type="http://schemas.openxmlformats.org/officeDocument/2006/relationships/slide" Target="slides/slide16.xml"/><Relationship Id="rId43" Type="http://schemas.openxmlformats.org/officeDocument/2006/relationships/font" Target="fonts/MontserratExtraBo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aticS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font" Target="fonts/AmaticSC-bold.fntdata"/><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MontserratMedium-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841619c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841619c8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4b75a8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4b75a8c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4b75a8c4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04b75a8c4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4b75a8c4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4b75a8c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4b75a8c4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4b75a8c4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04b75a8c4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04b75a8c4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04b75a8c4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04b75a8c4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4b75a8c4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4b75a8c4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4b75a8c4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04b75a8c4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04b75a8c4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04b75a8c4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4b75a8c4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04b75a8c4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841619c8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841619c8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04b75a8c4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04b75a8c4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4b75a8c4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04b75a8c4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4b75a8c4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04b75a8c4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04b75a8c4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04b75a8c4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4b75a8c4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04b75a8c4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4b75a8c4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04b75a8c4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4b774e578_2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04b774e578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094e7d3692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094e7d3692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4b774e578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4b774e578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4b774e578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4b774e578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4b774e578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4b774e578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841619c8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0841619c8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84224d7dd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84224d7dd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84224d7d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84224d7d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84224d7d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84224d7d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nationalcareersservice.direct.gov.uk/home" TargetMode="External"/><Relationship Id="rId4" Type="http://schemas.openxmlformats.org/officeDocument/2006/relationships/hyperlink" Target="http://icould.com/" TargetMode="External"/><Relationship Id="rId5" Type="http://schemas.openxmlformats.org/officeDocument/2006/relationships/hyperlink" Target="http://www.careersbox.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aqa.org.uk/subjects/english" TargetMode="External"/><Relationship Id="rId4" Type="http://schemas.openxmlformats.org/officeDocument/2006/relationships/hyperlink" Target="https://www.aqa.org.uk/subjects/english" TargetMode="External"/><Relationship Id="rId5" Type="http://schemas.openxmlformats.org/officeDocument/2006/relationships/hyperlink" Target="https://qualifications.pearson.com/en/qualifications/edexcel-gcses/mathematics-2015.html" TargetMode="External"/><Relationship Id="rId6" Type="http://schemas.openxmlformats.org/officeDocument/2006/relationships/hyperlink" Target="https://qualifications.pearson.com/en/qualifications/edexcel-gcses/mathematics-2015.html" TargetMode="External"/><Relationship Id="rId7" Type="http://schemas.openxmlformats.org/officeDocument/2006/relationships/hyperlink" Target="https://www.aqa.org.uk/subjects/science/gcse/science-8464/specification" TargetMode="External"/></Relationships>
</file>

<file path=ppt/slides/_rels/slide8.xml.rels><?xml version="1.0" encoding="UTF-8" standalone="yes"?><Relationships xmlns="http://schemas.openxmlformats.org/package/2006/relationships"><Relationship Id="rId20" Type="http://schemas.openxmlformats.org/officeDocument/2006/relationships/hyperlink" Target="https://www.wjec.co.uk/qualifications/level-12-vocational-award-in-hospitality-and-catering/#tab_keydocuments" TargetMode="External"/><Relationship Id="rId11" Type="http://schemas.openxmlformats.org/officeDocument/2006/relationships/hyperlink" Target="https://qualifications.pearson.com/en/qualifications/edexcel-gcses/spanish-2024.html" TargetMode="External"/><Relationship Id="rId22" Type="http://schemas.openxmlformats.org/officeDocument/2006/relationships/hyperlink" Target="https://www.aqa.org.uk/subjects/religious-studies/gcse/religious-studies-8061/specification" TargetMode="External"/><Relationship Id="rId10" Type="http://schemas.openxmlformats.org/officeDocument/2006/relationships/hyperlink" Target="https://www.aqa.org.uk/subjects/design-and-technology/gcse/design-and-technology-8552/specification" TargetMode="External"/><Relationship Id="rId21" Type="http://schemas.openxmlformats.org/officeDocument/2006/relationships/hyperlink" Target="https://www.aqa.org.uk/subjects/drama/gcse/drama-8261/specification" TargetMode="External"/><Relationship Id="rId13" Type="http://schemas.openxmlformats.org/officeDocument/2006/relationships/hyperlink" Target="https://qualifications.pearson.com/en/qualifications/edexcel-gcses/french-2024.html" TargetMode="External"/><Relationship Id="rId24" Type="http://schemas.openxmlformats.org/officeDocument/2006/relationships/hyperlink" Target="https://www.aqa.org.uk/subjects/religious-studies/gcse/religious-studies-8061/specification" TargetMode="External"/><Relationship Id="rId12" Type="http://schemas.openxmlformats.org/officeDocument/2006/relationships/hyperlink" Target="https://www.aqa.org.uk/subjects/history/gcse/history-8145https://www.aqa.org.uk/subjects/history/gcse/history-8145/specification/specification" TargetMode="External"/><Relationship Id="rId23" Type="http://schemas.openxmlformats.org/officeDocument/2006/relationships/hyperlink" Target="https://www.aqa.org.uk/subjects/religious-studies/gcse/religious-studies-8061/specification"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aqa.org.uk/subjects/art-and-design/gcse/art-and-design-8201/specification" TargetMode="External"/><Relationship Id="rId9" Type="http://schemas.openxmlformats.org/officeDocument/2006/relationships/hyperlink" Target="https://qualifications.pearson.com/en/qualifications/edexcel-gcses/computer-science-2020.html" TargetMode="External"/><Relationship Id="rId15" Type="http://schemas.openxmlformats.org/officeDocument/2006/relationships/hyperlink" Target="https://www.ocr.org.uk/qualifications/cambridge-nationals/child-development-level-1-2-j809/" TargetMode="External"/><Relationship Id="rId14" Type="http://schemas.openxmlformats.org/officeDocument/2006/relationships/hyperlink" Target="https://www.ocr.org.uk/qualifications/cambridge-nationals/child-development-level-1-2-j809/" TargetMode="External"/><Relationship Id="rId17" Type="http://schemas.openxmlformats.org/officeDocument/2006/relationships/hyperlink" Target="https://www.ocr.org.uk/qualifications/cambridge-nationals/creative-imedia-level-1-2-j834/" TargetMode="External"/><Relationship Id="rId16" Type="http://schemas.openxmlformats.org/officeDocument/2006/relationships/hyperlink" Target="https://qualifications.pearson.com/en/qualifications/edexcel-gcses/music-2016.html" TargetMode="External"/><Relationship Id="rId5" Type="http://schemas.openxmlformats.org/officeDocument/2006/relationships/hyperlink" Target="https://www.ncfe.org.uk/qualification-search/qualification-detail/ncfe-level-12-technical-award-in-business-and-enterprise-127" TargetMode="External"/><Relationship Id="rId19" Type="http://schemas.openxmlformats.org/officeDocument/2006/relationships/hyperlink" Target="https://www.aqa.org.uk/subjects/geography/gcse/geography-8035/specification" TargetMode="External"/><Relationship Id="rId6" Type="http://schemas.openxmlformats.org/officeDocument/2006/relationships/hyperlink" Target="https://www.ncfe.org.uk/qualification-search/qualification-detail/ncfe-level-12-technical-award-in-business-and-enterprise-127" TargetMode="External"/><Relationship Id="rId18" Type="http://schemas.openxmlformats.org/officeDocument/2006/relationships/hyperlink" Target="https://www.ocr.org.uk/qualifications/gcse/physical-education-j587-from-2016/" TargetMode="External"/><Relationship Id="rId7" Type="http://schemas.openxmlformats.org/officeDocument/2006/relationships/hyperlink" Target="https://www.aqa.org.uk/subjects/art-and-design/gcse/art-and-design-8206/specification" TargetMode="External"/><Relationship Id="rId8" Type="http://schemas.openxmlformats.org/officeDocument/2006/relationships/hyperlink" Target="https://www.ocr.org.uk/qualifications/cambridge-nationals/sport-studies-level-1-2-j82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753000" y="1751700"/>
            <a:ext cx="3324900" cy="31020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6794775" y="296700"/>
            <a:ext cx="1517400" cy="1455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4836650" y="2396900"/>
            <a:ext cx="3018300" cy="94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2025</a:t>
            </a:r>
            <a:endParaRPr sz="3500">
              <a:solidFill>
                <a:schemeClr val="lt1"/>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Y9 </a:t>
            </a:r>
            <a:endParaRPr sz="3500">
              <a:solidFill>
                <a:schemeClr val="lt1"/>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Options</a:t>
            </a:r>
            <a:endParaRPr sz="3500">
              <a:solidFill>
                <a:schemeClr val="lt1"/>
              </a:solidFill>
              <a:latin typeface="Montserrat ExtraBold"/>
              <a:ea typeface="Montserrat ExtraBold"/>
              <a:cs typeface="Montserrat ExtraBold"/>
              <a:sym typeface="Montserrat ExtraBold"/>
            </a:endParaRPr>
          </a:p>
        </p:txBody>
      </p:sp>
      <p:sp>
        <p:nvSpPr>
          <p:cNvPr id="57" name="Google Shape;57;p13"/>
          <p:cNvSpPr/>
          <p:nvPr/>
        </p:nvSpPr>
        <p:spPr>
          <a:xfrm>
            <a:off x="4373675" y="352475"/>
            <a:ext cx="1071000" cy="10413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79200" y="112828"/>
            <a:ext cx="2944375" cy="1881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2"/>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196" name="Google Shape;196;p22"/>
          <p:cNvSpPr/>
          <p:nvPr/>
        </p:nvSpPr>
        <p:spPr>
          <a:xfrm>
            <a:off x="576425" y="686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197" name="Google Shape;197;p22"/>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a:t>
            </a:r>
            <a:r>
              <a:rPr lang="en-GB" sz="1300">
                <a:solidFill>
                  <a:schemeClr val="lt1"/>
                </a:solidFill>
                <a:latin typeface="Montserrat"/>
                <a:ea typeface="Montserrat"/>
                <a:cs typeface="Montserrat"/>
                <a:sym typeface="Montserrat"/>
              </a:rPr>
              <a:t>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198" name="Google Shape;198;p22"/>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Photography GCSE</a:t>
            </a:r>
            <a:endParaRPr sz="1200">
              <a:solidFill>
                <a:srgbClr val="F8F9FA"/>
              </a:solidFill>
              <a:latin typeface="Montserrat"/>
              <a:ea typeface="Montserrat"/>
              <a:cs typeface="Montserrat"/>
              <a:sym typeface="Montserrat"/>
            </a:endParaRPr>
          </a:p>
        </p:txBody>
      </p:sp>
      <p:sp>
        <p:nvSpPr>
          <p:cNvPr id="199" name="Google Shape;199;p2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txBox="1"/>
          <p:nvPr/>
        </p:nvSpPr>
        <p:spPr>
          <a:xfrm>
            <a:off x="64756" y="4670600"/>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 really like the </a:t>
            </a:r>
            <a:r>
              <a:rPr i="1" lang="en-GB" sz="1500">
                <a:solidFill>
                  <a:schemeClr val="dk1"/>
                </a:solidFill>
                <a:latin typeface="Montserrat"/>
                <a:ea typeface="Montserrat"/>
                <a:cs typeface="Montserrat"/>
                <a:sym typeface="Montserrat"/>
              </a:rPr>
              <a:t>freedom</a:t>
            </a:r>
            <a:r>
              <a:rPr i="1" lang="en-GB" sz="1500">
                <a:solidFill>
                  <a:schemeClr val="dk1"/>
                </a:solidFill>
                <a:latin typeface="Montserrat"/>
                <a:ea typeface="Montserrat"/>
                <a:cs typeface="Montserrat"/>
                <a:sym typeface="Montserrat"/>
              </a:rPr>
              <a:t> and creativity, it’s a </a:t>
            </a:r>
            <a:r>
              <a:rPr i="1" lang="en-GB" sz="1500">
                <a:solidFill>
                  <a:schemeClr val="dk1"/>
                </a:solidFill>
                <a:latin typeface="Montserrat"/>
                <a:ea typeface="Montserrat"/>
                <a:cs typeface="Montserrat"/>
                <a:sym typeface="Montserrat"/>
              </a:rPr>
              <a:t>different</a:t>
            </a:r>
            <a:r>
              <a:rPr i="1" lang="en-GB" sz="1500">
                <a:solidFill>
                  <a:schemeClr val="dk1"/>
                </a:solidFill>
                <a:latin typeface="Montserrat"/>
                <a:ea typeface="Montserrat"/>
                <a:cs typeface="Montserrat"/>
                <a:sym typeface="Montserrat"/>
              </a:rPr>
              <a:t> way of being artistic”</a:t>
            </a:r>
            <a:endParaRPr i="1" sz="2200">
              <a:solidFill>
                <a:schemeClr val="dk2"/>
              </a:solidFill>
              <a:latin typeface="Montserrat"/>
              <a:ea typeface="Montserrat"/>
              <a:cs typeface="Montserrat"/>
              <a:sym typeface="Montserrat"/>
            </a:endParaRPr>
          </a:p>
        </p:txBody>
      </p:sp>
      <p:sp>
        <p:nvSpPr>
          <p:cNvPr id="201" name="Google Shape;201;p22"/>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2" name="Google Shape;202;p22"/>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203" name="Google Shape;203;p22"/>
          <p:cNvSpPr txBox="1"/>
          <p:nvPr/>
        </p:nvSpPr>
        <p:spPr>
          <a:xfrm>
            <a:off x="979800" y="1340000"/>
            <a:ext cx="3790200" cy="30084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You will learn to develop ideas and experiment with different photographic techniques, and digital manipulation. You will learn to use editing software to manipulate your images.</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You will be encouraged to develop your skills in creating digital visual images. You will be expected to use a sketchbook regularly, to improve your visual awareness by recording various aspects of the natural and human environment in preparation for your photoshoots, recognising awareness of composition and creative insight.</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Candidates should produce practical and written critical/contextual work, studying the work of other Photographers, Visual Artists and Designers. You will be expected to take an active interest in the course. Visits to sites of interest and regular photoshoots will be expected as part of the homework task schedule.</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There is an expectation that Photography students will attend photo shoots outside of school and work in their own time to complete Components 1 &amp; 2.</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04" name="Google Shape;204;p2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Assessment</a:t>
            </a:r>
            <a:endParaRPr b="1"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NEA (60%) completed during 2 years</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Exam (40%) completed  at end</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of course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11" name="Google Shape;211;p23"/>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Business and Enterprise NCFE</a:t>
            </a:r>
            <a:endParaRPr sz="1200">
              <a:solidFill>
                <a:srgbClr val="F8F9FA"/>
              </a:solidFill>
              <a:latin typeface="Montserrat"/>
              <a:ea typeface="Montserrat"/>
              <a:cs typeface="Montserrat"/>
              <a:sym typeface="Montserrat"/>
            </a:endParaRPr>
          </a:p>
        </p:txBody>
      </p:sp>
      <p:pic>
        <p:nvPicPr>
          <p:cNvPr id="212" name="Google Shape;212;p23"/>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13" name="Google Shape;213;p2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txBox="1"/>
          <p:nvPr/>
        </p:nvSpPr>
        <p:spPr>
          <a:xfrm>
            <a:off x="64756" y="4344975"/>
            <a:ext cx="8244600" cy="87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think business is a good option to pick if you don't want all the pressure of exams as it's 60% coursework.  It is very 'real world' and easy to understand. It can help you with your future because you learn about employment.  It is different to other subjects</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215" name="Google Shape;215;p23"/>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16" name="Google Shape;216;p23"/>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17" name="Google Shape;217;p23"/>
          <p:cNvSpPr/>
          <p:nvPr/>
        </p:nvSpPr>
        <p:spPr>
          <a:xfrm>
            <a:off x="660025" y="5037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18" name="Google Shape;218;p23"/>
          <p:cNvSpPr txBox="1"/>
          <p:nvPr/>
        </p:nvSpPr>
        <p:spPr>
          <a:xfrm>
            <a:off x="1281425" y="1263800"/>
            <a:ext cx="3229500" cy="3123300"/>
          </a:xfrm>
          <a:prstGeom prst="rect">
            <a:avLst/>
          </a:prstGeom>
          <a:noFill/>
          <a:ln>
            <a:noFill/>
          </a:ln>
        </p:spPr>
        <p:txBody>
          <a:bodyPr anchorCtr="0" anchor="t" bIns="91425" lIns="91425" spcFirstLastPara="1" rIns="91425" wrap="square" tIns="91425">
            <a:noAutofit/>
          </a:bodyPr>
          <a:lstStyle/>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Business and Enterprise is an exciting subject that relates to the real world and gives students the opportunity to develop skills that can be applied to all working roles. Most students pursuing this course will find themselves working in some form of organisation, such as a manufacturing firm, an office, or retailer.  Alternatively, there may be an opportunity for students to one day open and run their own business.  </a:t>
            </a:r>
            <a:endParaRPr sz="800">
              <a:solidFill>
                <a:schemeClr val="lt1"/>
              </a:solidFill>
              <a:latin typeface="Times New Roman"/>
              <a:ea typeface="Times New Roman"/>
              <a:cs typeface="Times New Roman"/>
              <a:sym typeface="Times New Roman"/>
            </a:endParaRPr>
          </a:p>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 </a:t>
            </a:r>
            <a:endParaRPr sz="800">
              <a:solidFill>
                <a:schemeClr val="lt1"/>
              </a:solidFill>
              <a:latin typeface="Times New Roman"/>
              <a:ea typeface="Times New Roman"/>
              <a:cs typeface="Times New Roman"/>
              <a:sym typeface="Times New Roman"/>
            </a:endParaRPr>
          </a:p>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Students will explore what it means to be an entrepreneur and how businesses are organised. They will develop knowledge of marketing, operations management and the influences that affect a business.  They will also understand business planning, including research, resource planning and growth. Students will develop knowledge of human resources and finance and how they support business and enterprise planning.</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Business and Enterprise will give you the key skills needed to be an attractive employee. It will help you to develop your team working, leadership and communication skills.</a:t>
            </a:r>
            <a:endParaRPr sz="800">
              <a:solidFill>
                <a:schemeClr val="lt1"/>
              </a:solidFill>
            </a:endParaRPr>
          </a:p>
        </p:txBody>
      </p:sp>
      <p:sp>
        <p:nvSpPr>
          <p:cNvPr id="219" name="Google Shape;219;p2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1 : exam</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2 &amp; Unit 3 : assignments which are </a:t>
            </a:r>
            <a:r>
              <a:rPr lang="en-GB" sz="1300">
                <a:solidFill>
                  <a:schemeClr val="lt1"/>
                </a:solidFill>
                <a:latin typeface="Montserrat"/>
                <a:ea typeface="Montserrat"/>
                <a:cs typeface="Montserrat"/>
                <a:sym typeface="Montserrat"/>
              </a:rPr>
              <a:t>internally </a:t>
            </a:r>
            <a:r>
              <a:rPr lang="en-GB" sz="1300">
                <a:solidFill>
                  <a:schemeClr val="lt1"/>
                </a:solidFill>
                <a:latin typeface="Montserrat"/>
                <a:ea typeface="Montserrat"/>
                <a:cs typeface="Montserrat"/>
                <a:sym typeface="Montserrat"/>
              </a:rPr>
              <a:t>assessed</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26" name="Google Shape;226;p24"/>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Childcare Cambridge National</a:t>
            </a:r>
            <a:endParaRPr>
              <a:solidFill>
                <a:srgbClr val="F8F9FA"/>
              </a:solidFill>
              <a:latin typeface="Montserrat"/>
              <a:ea typeface="Montserrat"/>
              <a:cs typeface="Montserrat"/>
              <a:sym typeface="Montserrat"/>
            </a:endParaRPr>
          </a:p>
        </p:txBody>
      </p:sp>
      <p:pic>
        <p:nvPicPr>
          <p:cNvPr id="227" name="Google Shape;227;p24"/>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28" name="Google Shape;228;p2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“The things you learn are really interesting and I like that there is coursework so I can do work that counts throughout </a:t>
            </a:r>
            <a:r>
              <a:rPr i="1" lang="en-GB" sz="1500">
                <a:solidFill>
                  <a:schemeClr val="dk1"/>
                </a:solidFill>
                <a:latin typeface="Montserrat"/>
                <a:ea typeface="Montserrat"/>
                <a:cs typeface="Montserrat"/>
                <a:sym typeface="Montserrat"/>
              </a:rPr>
              <a:t>the</a:t>
            </a:r>
            <a:r>
              <a:rPr i="1" lang="en-GB" sz="1500">
                <a:solidFill>
                  <a:schemeClr val="dk1"/>
                </a:solidFill>
                <a:latin typeface="Montserrat"/>
                <a:ea typeface="Montserrat"/>
                <a:cs typeface="Montserrat"/>
                <a:sym typeface="Montserrat"/>
              </a:rPr>
              <a:t> course”</a:t>
            </a:r>
            <a:endParaRPr i="1" sz="2200">
              <a:solidFill>
                <a:schemeClr val="dk2"/>
              </a:solidFill>
              <a:latin typeface="Montserrat"/>
              <a:ea typeface="Montserrat"/>
              <a:cs typeface="Montserrat"/>
              <a:sym typeface="Montserrat"/>
            </a:endParaRPr>
          </a:p>
        </p:txBody>
      </p:sp>
      <p:sp>
        <p:nvSpPr>
          <p:cNvPr id="230" name="Google Shape;230;p24"/>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31" name="Google Shape;231;p24"/>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232" name="Google Shape;232;p24"/>
          <p:cNvSpPr/>
          <p:nvPr/>
        </p:nvSpPr>
        <p:spPr>
          <a:xfrm>
            <a:off x="693925" y="3809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33" name="Google Shape;233;p24"/>
          <p:cNvSpPr txBox="1"/>
          <p:nvPr/>
        </p:nvSpPr>
        <p:spPr>
          <a:xfrm>
            <a:off x="1329075" y="907300"/>
            <a:ext cx="3243000" cy="3535200"/>
          </a:xfrm>
          <a:prstGeom prst="rect">
            <a:avLst/>
          </a:prstGeom>
          <a:noFill/>
          <a:ln>
            <a:noFill/>
          </a:ln>
        </p:spPr>
        <p:txBody>
          <a:bodyPr anchorCtr="0" anchor="t" bIns="91425" lIns="91425" spcFirstLastPara="1" rIns="91425" wrap="square" tIns="91425">
            <a:noAutofit/>
          </a:bodyPr>
          <a:lstStyle/>
          <a:p>
            <a:pPr indent="0" lvl="0" marL="0" rtl="0" algn="l">
              <a:spcBef>
                <a:spcPts val="200"/>
              </a:spcBef>
              <a:spcAft>
                <a:spcPts val="0"/>
              </a:spcAft>
              <a:buNone/>
            </a:pPr>
            <a:r>
              <a:rPr lang="en-GB" sz="800">
                <a:solidFill>
                  <a:schemeClr val="lt1"/>
                </a:solidFill>
                <a:latin typeface="Calibri"/>
                <a:ea typeface="Calibri"/>
                <a:cs typeface="Calibri"/>
                <a:sym typeface="Calibri"/>
              </a:rPr>
              <a:t>This qualification provides the opportunity to gain a vocational qualification that gives a basic introduction into a Child’s development. It includes the knowledge and understanding of child development and well-being necessary for working with children in a variety of settings.</a:t>
            </a:r>
            <a:endParaRPr sz="800">
              <a:solidFill>
                <a:schemeClr val="lt1"/>
              </a:solidFill>
              <a:latin typeface="Calibri"/>
              <a:ea typeface="Calibri"/>
              <a:cs typeface="Calibri"/>
              <a:sym typeface="Calibri"/>
            </a:endParaRPr>
          </a:p>
          <a:p>
            <a:pPr indent="0" lvl="0" marL="0" rtl="0" algn="l">
              <a:spcBef>
                <a:spcPts val="200"/>
              </a:spcBef>
              <a:spcAft>
                <a:spcPts val="0"/>
              </a:spcAft>
              <a:buNone/>
            </a:pPr>
            <a:r>
              <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1 Health and well-being for child development (exam 40%)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Importance of pre-conception health and reproduction</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Antenatal care and preparation for birth</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Postnatal care and conditions to help children thrive</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Childhood illnesses</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2 Create a Safe environment and nutritional needs of children (internal assessment 30%)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Learn how to create a safe environment for children</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Research and choose equipment that is suitable to use</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Learn about children’s nutrition of ages 0-5years</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3 Understand the development of a child from 1-5yrs (internal assessment 30%)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Physical, Intellectual and social development norms</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Importance of planning play activities to support development</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Stages of play and types of play</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Observing children aged 1-5years</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Plan play activities</a:t>
            </a:r>
            <a:endParaRPr sz="800">
              <a:solidFill>
                <a:schemeClr val="lt1"/>
              </a:solidFill>
              <a:latin typeface="Calibri"/>
              <a:ea typeface="Calibri"/>
              <a:cs typeface="Calibri"/>
              <a:sym typeface="Calibri"/>
            </a:endParaRPr>
          </a:p>
          <a:p>
            <a:pPr indent="0" lvl="0" marL="0" rtl="0" algn="l">
              <a:spcBef>
                <a:spcPts val="200"/>
              </a:spcBef>
              <a:spcAft>
                <a:spcPts val="0"/>
              </a:spcAft>
              <a:buNone/>
            </a:pPr>
            <a:r>
              <a:t/>
            </a:r>
            <a:endParaRPr sz="800">
              <a:solidFill>
                <a:schemeClr val="lt1"/>
              </a:solidFill>
            </a:endParaRPr>
          </a:p>
        </p:txBody>
      </p:sp>
      <p:sp>
        <p:nvSpPr>
          <p:cNvPr id="234" name="Google Shape;234;p2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NEA (50%) A design and make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Exam (50%)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41" name="Google Shape;241;p25"/>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8F9FA"/>
                </a:solidFill>
                <a:latin typeface="Montserrat"/>
                <a:ea typeface="Montserrat"/>
                <a:cs typeface="Montserrat"/>
                <a:sym typeface="Montserrat"/>
              </a:rPr>
              <a:t>Design Technology</a:t>
            </a:r>
            <a:endParaRPr sz="13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300">
                <a:solidFill>
                  <a:srgbClr val="F8F9FA"/>
                </a:solidFill>
                <a:latin typeface="Montserrat"/>
                <a:ea typeface="Montserrat"/>
                <a:cs typeface="Montserrat"/>
                <a:sym typeface="Montserrat"/>
              </a:rPr>
              <a:t>GCSE</a:t>
            </a:r>
            <a:endParaRPr sz="1300">
              <a:solidFill>
                <a:srgbClr val="F8F9FA"/>
              </a:solidFill>
              <a:latin typeface="Montserrat"/>
              <a:ea typeface="Montserrat"/>
              <a:cs typeface="Montserrat"/>
              <a:sym typeface="Montserrat"/>
            </a:endParaRPr>
          </a:p>
        </p:txBody>
      </p:sp>
      <p:pic>
        <p:nvPicPr>
          <p:cNvPr id="242" name="Google Shape;242;p25"/>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43" name="Google Shape;243;p2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txBox="1"/>
          <p:nvPr/>
        </p:nvSpPr>
        <p:spPr>
          <a:xfrm>
            <a:off x="140956" y="464977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 really enjoy the practical nature of the course, it’s really ‘hand-on’”</a:t>
            </a:r>
            <a:endParaRPr i="1" sz="2200">
              <a:solidFill>
                <a:schemeClr val="dk2"/>
              </a:solidFill>
              <a:latin typeface="Montserrat"/>
              <a:ea typeface="Montserrat"/>
              <a:cs typeface="Montserrat"/>
              <a:sym typeface="Montserrat"/>
            </a:endParaRPr>
          </a:p>
        </p:txBody>
      </p:sp>
      <p:sp>
        <p:nvSpPr>
          <p:cNvPr id="245" name="Google Shape;245;p25"/>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6" name="Google Shape;246;p25"/>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247" name="Google Shape;247;p25"/>
          <p:cNvSpPr/>
          <p:nvPr/>
        </p:nvSpPr>
        <p:spPr>
          <a:xfrm>
            <a:off x="654150" y="5008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48" name="Google Shape;248;p25"/>
          <p:cNvSpPr txBox="1"/>
          <p:nvPr/>
        </p:nvSpPr>
        <p:spPr>
          <a:xfrm>
            <a:off x="1143150" y="1068675"/>
            <a:ext cx="3495300" cy="3575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Calibri"/>
                <a:ea typeface="Calibri"/>
                <a:cs typeface="Calibri"/>
                <a:sym typeface="Calibri"/>
              </a:rPr>
              <a:t>Design and Technology will prepare students to participate confidently and successfully in an increasingly technological world. Students will gain awareness and learn from wider influences on Design and Technology including historical, social, cultural, environmental and economic factors. Students will get the opportunity to work creatively when designing and making and apply technical and practical expertise.  This GCSE allows students to study core technical, designing and making principles, including a broad range of design processes, materials techniques and equipment. They will also have the opportunity to study specialist technical principles in greater depth</a:t>
            </a:r>
            <a:endParaRPr sz="800">
              <a:solidFill>
                <a:schemeClr val="lt1"/>
              </a:solidFill>
              <a:latin typeface="Calibri"/>
              <a:ea typeface="Calibri"/>
              <a:cs typeface="Calibri"/>
              <a:sym typeface="Calibri"/>
            </a:endParaRPr>
          </a:p>
          <a:p>
            <a:pPr indent="0" lvl="0" marL="0" rtl="0" algn="l">
              <a:spcBef>
                <a:spcPts val="1200"/>
              </a:spcBef>
              <a:spcAft>
                <a:spcPts val="0"/>
              </a:spcAft>
              <a:buNone/>
            </a:pPr>
            <a:r>
              <a:rPr lang="en-GB" sz="800" u="sng">
                <a:solidFill>
                  <a:schemeClr val="lt1"/>
                </a:solidFill>
                <a:latin typeface="Calibri"/>
                <a:ea typeface="Calibri"/>
                <a:cs typeface="Calibri"/>
                <a:sym typeface="Calibri"/>
              </a:rPr>
              <a:t>Core technical principles</a:t>
            </a:r>
            <a:r>
              <a:rPr lang="en-GB" sz="800">
                <a:solidFill>
                  <a:schemeClr val="lt1"/>
                </a:solidFill>
                <a:latin typeface="Calibri"/>
                <a:ea typeface="Calibri"/>
                <a:cs typeface="Calibri"/>
                <a:sym typeface="Calibri"/>
              </a:rPr>
              <a:t> - A mixture of multiple choice and short answer questions assessing a breadth of technical knowledge and understanding.</a:t>
            </a:r>
            <a:endParaRPr sz="800">
              <a:solidFill>
                <a:schemeClr val="lt1"/>
              </a:solidFill>
              <a:latin typeface="Calibri"/>
              <a:ea typeface="Calibri"/>
              <a:cs typeface="Calibri"/>
              <a:sym typeface="Calibri"/>
            </a:endParaRPr>
          </a:p>
          <a:p>
            <a:pPr indent="0" lvl="0" marL="0" rtl="0" algn="l">
              <a:spcBef>
                <a:spcPts val="1200"/>
              </a:spcBef>
              <a:spcAft>
                <a:spcPts val="0"/>
              </a:spcAft>
              <a:buNone/>
            </a:pPr>
            <a:r>
              <a:rPr lang="en-GB" sz="800" u="sng">
                <a:solidFill>
                  <a:schemeClr val="lt1"/>
                </a:solidFill>
                <a:latin typeface="Calibri"/>
                <a:ea typeface="Calibri"/>
                <a:cs typeface="Calibri"/>
                <a:sym typeface="Calibri"/>
              </a:rPr>
              <a:t>Specialist technical principles</a:t>
            </a:r>
            <a:r>
              <a:rPr lang="en-GB" sz="800">
                <a:solidFill>
                  <a:schemeClr val="lt1"/>
                </a:solidFill>
                <a:latin typeface="Calibri"/>
                <a:ea typeface="Calibri"/>
                <a:cs typeface="Calibri"/>
                <a:sym typeface="Calibri"/>
              </a:rPr>
              <a:t> - Several short answer questions and one extended response to assess a more in depth knowledge of technical principles.</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sz="800">
              <a:solidFill>
                <a:schemeClr val="lt1"/>
              </a:solidFill>
              <a:latin typeface="Calibri"/>
              <a:ea typeface="Calibri"/>
              <a:cs typeface="Calibri"/>
              <a:sym typeface="Calibri"/>
            </a:endParaRPr>
          </a:p>
          <a:p>
            <a:pPr indent="0" lvl="0" marL="0" rtl="0" algn="l">
              <a:spcBef>
                <a:spcPts val="0"/>
              </a:spcBef>
              <a:spcAft>
                <a:spcPts val="0"/>
              </a:spcAft>
              <a:buNone/>
            </a:pPr>
            <a:r>
              <a:rPr lang="en-GB" sz="800" u="sng">
                <a:solidFill>
                  <a:schemeClr val="lt1"/>
                </a:solidFill>
                <a:latin typeface="Calibri"/>
                <a:ea typeface="Calibri"/>
                <a:cs typeface="Calibri"/>
                <a:sym typeface="Calibri"/>
              </a:rPr>
              <a:t>Designing and making principles</a:t>
            </a:r>
            <a:r>
              <a:rPr lang="en-GB" sz="800">
                <a:solidFill>
                  <a:schemeClr val="lt1"/>
                </a:solidFill>
                <a:latin typeface="Calibri"/>
                <a:ea typeface="Calibri"/>
                <a:cs typeface="Calibri"/>
                <a:sym typeface="Calibri"/>
              </a:rPr>
              <a:t> - A mixture of short answer and extended response questions.</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sz="800">
              <a:solidFill>
                <a:schemeClr val="lt1"/>
              </a:solidFill>
              <a:latin typeface="Calibri"/>
              <a:ea typeface="Calibri"/>
              <a:cs typeface="Calibri"/>
              <a:sym typeface="Calibri"/>
            </a:endParaRPr>
          </a:p>
          <a:p>
            <a:pPr indent="0" lvl="0" marL="0" rtl="0" algn="l">
              <a:spcBef>
                <a:spcPts val="0"/>
              </a:spcBef>
              <a:spcAft>
                <a:spcPts val="0"/>
              </a:spcAft>
              <a:buNone/>
            </a:pPr>
            <a:r>
              <a:rPr b="1" lang="en-GB" sz="800">
                <a:solidFill>
                  <a:schemeClr val="lt1"/>
                </a:solidFill>
                <a:latin typeface="Calibri"/>
                <a:ea typeface="Calibri"/>
                <a:cs typeface="Calibri"/>
                <a:sym typeface="Calibri"/>
              </a:rPr>
              <a:t>T</a:t>
            </a:r>
            <a:r>
              <a:rPr b="1" lang="en-GB" sz="800">
                <a:solidFill>
                  <a:schemeClr val="lt1"/>
                </a:solidFill>
                <a:latin typeface="Calibri"/>
                <a:ea typeface="Calibri"/>
                <a:cs typeface="Calibri"/>
                <a:sym typeface="Calibri"/>
              </a:rPr>
              <a:t>here is an expectation that DT students will work in their own time to complete the NEA units of the course.</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b="1" sz="800">
              <a:solidFill>
                <a:schemeClr val="lt1"/>
              </a:solidFill>
              <a:latin typeface="Calibri"/>
              <a:ea typeface="Calibri"/>
              <a:cs typeface="Calibri"/>
              <a:sym typeface="Calibri"/>
            </a:endParaRPr>
          </a:p>
          <a:p>
            <a:pPr indent="0" lvl="0" marL="0" rtl="0" algn="l">
              <a:spcBef>
                <a:spcPts val="0"/>
              </a:spcBef>
              <a:spcAft>
                <a:spcPts val="0"/>
              </a:spcAft>
              <a:buNone/>
            </a:pPr>
            <a:r>
              <a:t/>
            </a:r>
            <a:endParaRPr b="1"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Calibri"/>
              <a:ea typeface="Calibri"/>
              <a:cs typeface="Calibri"/>
              <a:sym typeface="Calibri"/>
            </a:endParaRPr>
          </a:p>
        </p:txBody>
      </p:sp>
      <p:sp>
        <p:nvSpPr>
          <p:cNvPr id="249" name="Google Shape;249;p2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 1 : Written exam (40%)</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 2 : Devising Drama (40%)</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a:t>
            </a:r>
            <a:r>
              <a:rPr lang="en-GB" sz="1100">
                <a:solidFill>
                  <a:schemeClr val="lt1"/>
                </a:solidFill>
                <a:latin typeface="Montserrat"/>
                <a:ea typeface="Montserrat"/>
                <a:cs typeface="Montserrat"/>
                <a:sym typeface="Montserrat"/>
              </a:rPr>
              <a:t> 3 : Text in Practice (20%)</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56" name="Google Shape;256;p26"/>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Drama</a:t>
            </a:r>
            <a:r>
              <a:rPr lang="en-GB" sz="2200">
                <a:solidFill>
                  <a:srgbClr val="F8F9FA"/>
                </a:solidFill>
                <a:latin typeface="Montserrat"/>
                <a:ea typeface="Montserrat"/>
                <a:cs typeface="Montserrat"/>
                <a:sym typeface="Montserrat"/>
              </a:rPr>
              <a:t> GCSE</a:t>
            </a:r>
            <a:endParaRPr sz="2200">
              <a:solidFill>
                <a:srgbClr val="F8F9FA"/>
              </a:solidFill>
              <a:latin typeface="Montserrat"/>
              <a:ea typeface="Montserrat"/>
              <a:cs typeface="Montserrat"/>
              <a:sym typeface="Montserrat"/>
            </a:endParaRPr>
          </a:p>
        </p:txBody>
      </p:sp>
      <p:pic>
        <p:nvPicPr>
          <p:cNvPr id="257" name="Google Shape;257;p26"/>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58" name="Google Shape;258;p2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“It’s brilliant!  It’s really varied with lots of practical opportunities to work with </a:t>
            </a:r>
            <a:r>
              <a:rPr i="1" lang="en-GB" sz="1500">
                <a:solidFill>
                  <a:schemeClr val="dk1"/>
                </a:solidFill>
                <a:latin typeface="Montserrat"/>
                <a:ea typeface="Montserrat"/>
                <a:cs typeface="Montserrat"/>
                <a:sym typeface="Montserrat"/>
              </a:rPr>
              <a:t>other</a:t>
            </a:r>
            <a:r>
              <a:rPr i="1" lang="en-GB" sz="1500">
                <a:solidFill>
                  <a:schemeClr val="dk1"/>
                </a:solidFill>
                <a:latin typeface="Montserrat"/>
                <a:ea typeface="Montserrat"/>
                <a:cs typeface="Montserrat"/>
                <a:sym typeface="Montserrat"/>
              </a:rPr>
              <a:t> students”</a:t>
            </a:r>
            <a:endParaRPr i="1" sz="2200">
              <a:solidFill>
                <a:schemeClr val="dk2"/>
              </a:solidFill>
              <a:latin typeface="Montserrat"/>
              <a:ea typeface="Montserrat"/>
              <a:cs typeface="Montserrat"/>
              <a:sym typeface="Montserrat"/>
            </a:endParaRPr>
          </a:p>
        </p:txBody>
      </p:sp>
      <p:sp>
        <p:nvSpPr>
          <p:cNvPr id="260" name="Google Shape;260;p26"/>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1" name="Google Shape;261;p26"/>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Miss M Houlton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mh@longbenton.org.uk</a:t>
            </a:r>
            <a:endParaRPr sz="400">
              <a:solidFill>
                <a:schemeClr val="lt1"/>
              </a:solidFill>
              <a:latin typeface="Montserrat"/>
              <a:ea typeface="Montserrat"/>
              <a:cs typeface="Montserrat"/>
              <a:sym typeface="Montserrat"/>
            </a:endParaRPr>
          </a:p>
        </p:txBody>
      </p:sp>
      <p:sp>
        <p:nvSpPr>
          <p:cNvPr id="262" name="Google Shape;262;p26"/>
          <p:cNvSpPr/>
          <p:nvPr/>
        </p:nvSpPr>
        <p:spPr>
          <a:xfrm>
            <a:off x="576425" y="4344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Do you enjoy:</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expressing yourself in an active and exciting way</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contributing your ideas and taking on board those of others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exploring ideas by putting yourself in other people’s shoes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playing many parts in different imaginary situations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creating your own drama work</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looking at plays written by other people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learning about creating a character and playing this character in performance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watching live performances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Then this course is for you!</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Over the two year course you will work in groups to explore new techniques, ideas, issues and stories; explore scripts and how they might be staged; devise pieces of drama inspired by many different stimuli materials, including images, music and objects; keep a record of your understanding and ideas in a written drama log and visit the theatre to explore how productions create meaning.</a:t>
            </a:r>
            <a:endParaRPr sz="800">
              <a:solidFill>
                <a:schemeClr val="lt1"/>
              </a:solidFill>
              <a:latin typeface="Montserrat"/>
              <a:ea typeface="Montserrat"/>
              <a:cs typeface="Montserrat"/>
              <a:sym typeface="Montserrat"/>
            </a:endParaRPr>
          </a:p>
        </p:txBody>
      </p:sp>
      <p:sp>
        <p:nvSpPr>
          <p:cNvPr id="263" name="Google Shape;263;p2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14</a:t>
            </a:r>
            <a:endParaRPr/>
          </a:p>
        </p:txBody>
      </p:sp>
      <p:sp>
        <p:nvSpPr>
          <p:cNvPr id="265" name="Google Shape;265;p26"/>
          <p:cNvSpPr txBox="1"/>
          <p:nvPr/>
        </p:nvSpPr>
        <p:spPr>
          <a:xfrm>
            <a:off x="-879425" y="3384650"/>
            <a:ext cx="425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 Physical (35%)</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 Human (35%)</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3 : Geographical Skills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71" name="Google Shape;271;p27"/>
          <p:cNvSpPr/>
          <p:nvPr/>
        </p:nvSpPr>
        <p:spPr>
          <a:xfrm>
            <a:off x="6865900" y="219092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Geography</a:t>
            </a:r>
            <a:endParaRPr>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a:solidFill>
                  <a:srgbClr val="F8F9FA"/>
                </a:solidFill>
                <a:latin typeface="Montserrat"/>
                <a:ea typeface="Montserrat"/>
                <a:cs typeface="Montserrat"/>
                <a:sym typeface="Montserrat"/>
              </a:rPr>
              <a:t>GCSE</a:t>
            </a:r>
            <a:endParaRPr>
              <a:solidFill>
                <a:srgbClr val="F8F9FA"/>
              </a:solidFill>
              <a:latin typeface="Montserrat"/>
              <a:ea typeface="Montserrat"/>
              <a:cs typeface="Montserrat"/>
              <a:sym typeface="Montserrat"/>
            </a:endParaRPr>
          </a:p>
        </p:txBody>
      </p:sp>
      <p:pic>
        <p:nvPicPr>
          <p:cNvPr id="272" name="Google Shape;272;p27"/>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73" name="Google Shape;273;p2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enjoy geography because it is the perfect combination of essay writing and maths skills. Also, it keeps you updated with the world which is essential to encourage young people into the humanities field</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275" name="Google Shape;275;p27"/>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6" name="Google Shape;276;p27"/>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77" name="Google Shape;277;p27"/>
          <p:cNvSpPr/>
          <p:nvPr/>
        </p:nvSpPr>
        <p:spPr>
          <a:xfrm>
            <a:off x="789075" y="5008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78" name="Google Shape;278;p27"/>
          <p:cNvSpPr txBox="1"/>
          <p:nvPr/>
        </p:nvSpPr>
        <p:spPr>
          <a:xfrm>
            <a:off x="1243875" y="1136525"/>
            <a:ext cx="3669000" cy="3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study of Geography allows you to make sense of the world around you. It is relevant – we use real world examples and current affairs that will broaden your knowledge and understanding of the world: past, present and future. Whilst progressing through the GCSE course you will have the opportunity to improve upon your transferable skills, which will not only support your other GCSE subjects but will stand you in good stead for future careers. Examples of transferable skills used in Geography are: data analysis, evaluation, enquiry, ICT and expressing your opinions.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u="sng">
                <a:solidFill>
                  <a:schemeClr val="lt1"/>
                </a:solidFill>
                <a:latin typeface="Montserrat"/>
                <a:ea typeface="Montserrat"/>
                <a:cs typeface="Montserrat"/>
                <a:sym typeface="Montserrat"/>
              </a:rPr>
              <a:t>Living with the Physical Environment.</a:t>
            </a:r>
            <a:endParaRPr sz="800" u="sng">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The challenge of natural hazards,</a:t>
            </a:r>
            <a:r>
              <a:rPr i="1" lang="en-GB" sz="800">
                <a:solidFill>
                  <a:schemeClr val="lt1"/>
                </a:solidFill>
                <a:latin typeface="Montserrat"/>
                <a:ea typeface="Montserrat"/>
                <a:cs typeface="Montserrat"/>
                <a:sym typeface="Montserrat"/>
              </a:rPr>
              <a:t> </a:t>
            </a:r>
            <a:r>
              <a:rPr lang="en-GB" sz="800">
                <a:solidFill>
                  <a:schemeClr val="lt1"/>
                </a:solidFill>
                <a:latin typeface="Montserrat"/>
                <a:ea typeface="Montserrat"/>
                <a:cs typeface="Montserrat"/>
                <a:sym typeface="Montserrat"/>
              </a:rPr>
              <a:t>Physical landscapes in the UK,</a:t>
            </a:r>
            <a:endParaRPr i="1"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The living world</a:t>
            </a:r>
            <a:endParaRPr sz="800">
              <a:solidFill>
                <a:schemeClr val="lt1"/>
              </a:solidFill>
              <a:latin typeface="Montserrat"/>
              <a:ea typeface="Montserrat"/>
              <a:cs typeface="Montserrat"/>
              <a:sym typeface="Montserrat"/>
            </a:endParaRPr>
          </a:p>
          <a:p>
            <a:pPr indent="0" lvl="0" marL="0" rtl="0" algn="l">
              <a:spcBef>
                <a:spcPts val="1000"/>
              </a:spcBef>
              <a:spcAft>
                <a:spcPts val="0"/>
              </a:spcAft>
              <a:buNone/>
            </a:pPr>
            <a:r>
              <a:rPr lang="en-GB" sz="800" u="sng">
                <a:solidFill>
                  <a:schemeClr val="lt1"/>
                </a:solidFill>
                <a:latin typeface="Montserrat"/>
                <a:ea typeface="Montserrat"/>
                <a:cs typeface="Montserrat"/>
                <a:sym typeface="Montserrat"/>
              </a:rPr>
              <a:t>Challenges in the Human Environment</a:t>
            </a:r>
            <a:endParaRPr sz="800" u="sng">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Urban issues and challenges, The changing economic world, The challenge of resource management: </a:t>
            </a:r>
            <a:endParaRPr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u="sng">
                <a:solidFill>
                  <a:schemeClr val="lt1"/>
                </a:solidFill>
                <a:latin typeface="Montserrat"/>
                <a:ea typeface="Montserrat"/>
                <a:cs typeface="Montserrat"/>
                <a:sym typeface="Montserrat"/>
              </a:rPr>
              <a:t>Geographical Skills</a:t>
            </a:r>
            <a:endParaRPr sz="800" u="sng">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Two field visits to local areas, Pre-release booklet linked to a geographical issue</a:t>
            </a:r>
            <a:endParaRPr sz="800">
              <a:solidFill>
                <a:schemeClr val="lt1"/>
              </a:solidFill>
              <a:latin typeface="Montserrat"/>
              <a:ea typeface="Montserrat"/>
              <a:cs typeface="Montserrat"/>
              <a:sym typeface="Montserrat"/>
            </a:endParaRPr>
          </a:p>
        </p:txBody>
      </p:sp>
      <p:sp>
        <p:nvSpPr>
          <p:cNvPr id="279" name="Google Shape;279;p2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 Crime and Punishment</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 Richard &amp; John and American West</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3 : Weimar &amp; Nazi Germany</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86" name="Google Shape;286;p28"/>
          <p:cNvSpPr/>
          <p:nvPr/>
        </p:nvSpPr>
        <p:spPr>
          <a:xfrm>
            <a:off x="6877925" y="243272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History GCSE</a:t>
            </a:r>
            <a:endParaRPr sz="2200">
              <a:solidFill>
                <a:srgbClr val="F8F9FA"/>
              </a:solidFill>
              <a:latin typeface="Montserrat"/>
              <a:ea typeface="Montserrat"/>
              <a:cs typeface="Montserrat"/>
              <a:sym typeface="Montserrat"/>
            </a:endParaRPr>
          </a:p>
        </p:txBody>
      </p:sp>
      <p:pic>
        <p:nvPicPr>
          <p:cNvPr id="287" name="Google Shape;287;p28"/>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88" name="Google Shape;288;p2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txBox="1"/>
          <p:nvPr/>
        </p:nvSpPr>
        <p:spPr>
          <a:xfrm>
            <a:off x="101706" y="452972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“You learn a vast array of different topics, there is something to interest everyone”</a:t>
            </a:r>
            <a:endParaRPr i="1" sz="2200">
              <a:solidFill>
                <a:schemeClr val="dk2"/>
              </a:solidFill>
              <a:latin typeface="Montserrat"/>
              <a:ea typeface="Montserrat"/>
              <a:cs typeface="Montserrat"/>
              <a:sym typeface="Montserrat"/>
            </a:endParaRPr>
          </a:p>
        </p:txBody>
      </p:sp>
      <p:sp>
        <p:nvSpPr>
          <p:cNvPr id="290" name="Google Shape;290;p28"/>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91" name="Google Shape;291;p28"/>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92" name="Google Shape;292;p28"/>
          <p:cNvSpPr/>
          <p:nvPr/>
        </p:nvSpPr>
        <p:spPr>
          <a:xfrm>
            <a:off x="723250" y="47425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93" name="Google Shape;293;p28"/>
          <p:cNvSpPr txBox="1"/>
          <p:nvPr/>
        </p:nvSpPr>
        <p:spPr>
          <a:xfrm>
            <a:off x="1044525" y="976800"/>
            <a:ext cx="4013700" cy="31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4" name="Google Shape;294;p28"/>
          <p:cNvSpPr txBox="1"/>
          <p:nvPr/>
        </p:nvSpPr>
        <p:spPr>
          <a:xfrm>
            <a:off x="1275775" y="911050"/>
            <a:ext cx="3867600" cy="3110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There are five key reasons to study History at GCSE.</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1. </a:t>
            </a:r>
            <a:r>
              <a:rPr lang="en-GB" sz="800">
                <a:solidFill>
                  <a:schemeClr val="lt1"/>
                </a:solidFill>
                <a:latin typeface="Montserrat"/>
                <a:ea typeface="Montserrat"/>
                <a:cs typeface="Montserrat"/>
                <a:sym typeface="Montserrat"/>
              </a:rPr>
              <a:t>It gives you an understanding of the modern world and how                  it came to be the way it is.</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2. It helps you to understand the beliefs and attitudes of people in different periods of history, including from outside Britain, and     therefore broadens your mind and horizons.</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3. It develops your organisational and communication skills, which are essential in everything you do now, and will do in the future.</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4. It is interesting and fun subject to study</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5. As a challenging subject, success in GCSE History demonstrates real academic ability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Over the 2 year GCSE course students will students 4 topics: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Weimar and Nazi Germany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The American West </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The reigns of King Richard 1 and King john</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Crime and Punishment in Britain</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t/>
            </a:r>
            <a:endParaRPr sz="1800">
              <a:solidFill>
                <a:schemeClr val="dk2"/>
              </a:solidFill>
            </a:endParaRPr>
          </a:p>
        </p:txBody>
      </p:sp>
      <p:sp>
        <p:nvSpPr>
          <p:cNvPr id="295" name="Google Shape;295;p2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a:t>
            </a:r>
            <a:r>
              <a:rPr b="1" lang="en-GB">
                <a:solidFill>
                  <a:schemeClr val="lt1"/>
                </a:solidFill>
                <a:latin typeface="Montserrat"/>
                <a:ea typeface="Montserrat"/>
                <a:cs typeface="Montserrat"/>
                <a:sym typeface="Montserrat"/>
              </a:rPr>
              <a:t>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a:t>
            </a:r>
            <a:r>
              <a:rPr lang="en-GB" sz="1300">
                <a:solidFill>
                  <a:schemeClr val="lt1"/>
                </a:solidFill>
                <a:latin typeface="Montserrat"/>
                <a:ea typeface="Montserrat"/>
                <a:cs typeface="Montserrat"/>
                <a:sym typeface="Montserrat"/>
              </a:rPr>
              <a:t>ssessment</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02" name="Google Shape;302;p29"/>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solidFill>
                  <a:srgbClr val="F8F9FA"/>
                </a:solidFill>
                <a:latin typeface="Montserrat"/>
                <a:ea typeface="Montserrat"/>
                <a:cs typeface="Montserrat"/>
                <a:sym typeface="Montserrat"/>
              </a:rPr>
              <a:t>Hospitality &amp; Catering WJEC</a:t>
            </a:r>
            <a:endParaRPr sz="1500">
              <a:solidFill>
                <a:srgbClr val="F8F9FA"/>
              </a:solidFill>
              <a:latin typeface="Montserrat"/>
              <a:ea typeface="Montserrat"/>
              <a:cs typeface="Montserrat"/>
              <a:sym typeface="Montserrat"/>
            </a:endParaRPr>
          </a:p>
        </p:txBody>
      </p:sp>
      <p:pic>
        <p:nvPicPr>
          <p:cNvPr id="303" name="Google Shape;303;p29"/>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04" name="Google Shape;304;p2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9"/>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enjoy the subject as it is something different, the practical lessons are a break from written work and they feel more relaxed with less pressure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06" name="Google Shape;306;p29"/>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07" name="Google Shape;307;p29"/>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308" name="Google Shape;308;p29"/>
          <p:cNvSpPr/>
          <p:nvPr/>
        </p:nvSpPr>
        <p:spPr>
          <a:xfrm>
            <a:off x="802350"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09" name="Google Shape;309;p29"/>
          <p:cNvSpPr txBox="1"/>
          <p:nvPr/>
        </p:nvSpPr>
        <p:spPr>
          <a:xfrm>
            <a:off x="1236025" y="744300"/>
            <a:ext cx="4106700" cy="3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10" name="Google Shape;310;p29"/>
          <p:cNvSpPr txBox="1"/>
          <p:nvPr/>
        </p:nvSpPr>
        <p:spPr>
          <a:xfrm>
            <a:off x="3123325" y="-1049975"/>
            <a:ext cx="765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1" name="Google Shape;311;p29"/>
          <p:cNvSpPr txBox="1"/>
          <p:nvPr/>
        </p:nvSpPr>
        <p:spPr>
          <a:xfrm>
            <a:off x="1315775" y="877200"/>
            <a:ext cx="3548700" cy="3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Food course will equip students with the knowledge, understanding, skills and creativity they need to cook.  It will give them the ability to apply the principles of nutrition and healthy eating when planning a menu, as well as developing their understanding of an ever changing industry.  Students will be able to make informed decisions about a wide range of further learning opportunities and career pathways, developing vital life skills so they can feed themselves and others affordably and nutritiously.  The students will learn a wide variety of practical cooking techniques to prepare and cook food healthily, whilst gaining a proper understanding of the principles behind the running of an effective establishment.  The course allows students to show their creative flair by the modification of recipes to improve their nutritional and sensory profile. It promotes independent thinking, decision making, planning and organisational skills.  Above all, it allows students to create a wide selection of delicious food products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1 : The Hospitality &amp; Catering Industry (exam)</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2 : Hospitality &amp; Catering in Action (NEA) Plan, prepare, cook and present </a:t>
            </a:r>
            <a:r>
              <a:rPr lang="en-GB" sz="800">
                <a:solidFill>
                  <a:schemeClr val="lt1"/>
                </a:solidFill>
                <a:latin typeface="Montserrat"/>
                <a:ea typeface="Montserrat"/>
                <a:cs typeface="Montserrat"/>
                <a:sym typeface="Montserrat"/>
              </a:rPr>
              <a:t>nutritional</a:t>
            </a:r>
            <a:r>
              <a:rPr lang="en-GB" sz="800">
                <a:solidFill>
                  <a:schemeClr val="lt1"/>
                </a:solidFill>
                <a:latin typeface="Montserrat"/>
                <a:ea typeface="Montserrat"/>
                <a:cs typeface="Montserrat"/>
                <a:sym typeface="Montserrat"/>
              </a:rPr>
              <a:t> dishes to meet an assignment brief</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n-GB" sz="800">
                <a:solidFill>
                  <a:schemeClr val="lt1"/>
                </a:solidFill>
                <a:latin typeface="Montserrat"/>
                <a:ea typeface="Montserrat"/>
                <a:cs typeface="Montserrat"/>
                <a:sym typeface="Montserrat"/>
              </a:rPr>
              <a:t>       </a:t>
            </a:r>
            <a:endParaRPr sz="800">
              <a:solidFill>
                <a:schemeClr val="lt1"/>
              </a:solidFill>
              <a:latin typeface="Montserrat"/>
              <a:ea typeface="Montserrat"/>
              <a:cs typeface="Montserrat"/>
              <a:sym typeface="Montserrat"/>
            </a:endParaRPr>
          </a:p>
        </p:txBody>
      </p:sp>
      <p:sp>
        <p:nvSpPr>
          <p:cNvPr id="312" name="Google Shape;312;p2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Written exam (50%)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On screen programming exam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19" name="Google Shape;319;p30"/>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Computer Science GCSE</a:t>
            </a:r>
            <a:endParaRPr sz="1600">
              <a:solidFill>
                <a:srgbClr val="F8F9FA"/>
              </a:solidFill>
              <a:latin typeface="Montserrat"/>
              <a:ea typeface="Montserrat"/>
              <a:cs typeface="Montserrat"/>
              <a:sym typeface="Montserrat"/>
            </a:endParaRPr>
          </a:p>
        </p:txBody>
      </p:sp>
      <p:pic>
        <p:nvPicPr>
          <p:cNvPr id="320" name="Google Shape;320;p30"/>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21" name="Google Shape;321;p30"/>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“Computer Science is a really challenging course but I love the range of things we learn”</a:t>
            </a:r>
            <a:endParaRPr i="1" sz="2200">
              <a:solidFill>
                <a:schemeClr val="dk2"/>
              </a:solidFill>
              <a:latin typeface="Montserrat"/>
              <a:ea typeface="Montserrat"/>
              <a:cs typeface="Montserrat"/>
              <a:sym typeface="Montserrat"/>
            </a:endParaRPr>
          </a:p>
        </p:txBody>
      </p:sp>
      <p:sp>
        <p:nvSpPr>
          <p:cNvPr id="323" name="Google Shape;323;p30"/>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4" name="Google Shape;324;p30"/>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25" name="Google Shape;325;p30"/>
          <p:cNvSpPr/>
          <p:nvPr/>
        </p:nvSpPr>
        <p:spPr>
          <a:xfrm>
            <a:off x="709325" y="4476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26" name="Google Shape;326;p30"/>
          <p:cNvSpPr txBox="1"/>
          <p:nvPr/>
        </p:nvSpPr>
        <p:spPr>
          <a:xfrm>
            <a:off x="1164150" y="996750"/>
            <a:ext cx="3681600" cy="31500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Computing is of enormous importance to the economy; the role of Computer Science as a discipline itself and as an ‘underpinning’ subject across industry is growing quickly. Computer technology continues to advance rapidly and the way we consume technology has changed massively over recent years. As individuals, we are, invariably, all users of this ever-changing technology. This course challenges students to be creators rather than consumers.  There will be two areas of study.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Technology : The course will give students a real, in-depth understanding of how computer technology works.  Students will no doubt be familiar with the use of computers and other related technology from their other subjects and elsewhere.  However, this course will give them an insight into what goes on ‘behind the scenes’, which many students find absorbing.</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n-GB" sz="800">
                <a:solidFill>
                  <a:schemeClr val="lt1"/>
                </a:solidFill>
                <a:latin typeface="Montserrat"/>
                <a:ea typeface="Montserrat"/>
                <a:cs typeface="Montserrat"/>
                <a:sym typeface="Montserrat"/>
              </a:rPr>
              <a:t>Programming : The course will develop critical thinking, analysis and problem-solving skills through the study of computer programming.  For many students, it will be a fun and interesting way to develop these skills, which can be transferred to other subjects and even applied in day-to-day life.</a:t>
            </a:r>
            <a:endParaRPr sz="800">
              <a:solidFill>
                <a:schemeClr val="lt1"/>
              </a:solidFill>
              <a:latin typeface="Montserrat"/>
              <a:ea typeface="Montserrat"/>
              <a:cs typeface="Montserrat"/>
              <a:sym typeface="Montserrat"/>
            </a:endParaRPr>
          </a:p>
        </p:txBody>
      </p:sp>
      <p:sp>
        <p:nvSpPr>
          <p:cNvPr id="327" name="Google Shape;327;p30"/>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1"/>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a:t>
            </a:r>
            <a:r>
              <a:rPr lang="en-GB" sz="1300">
                <a:solidFill>
                  <a:schemeClr val="lt1"/>
                </a:solidFill>
                <a:latin typeface="Montserrat"/>
                <a:ea typeface="Montserrat"/>
                <a:cs typeface="Montserrat"/>
                <a:sym typeface="Montserrat"/>
              </a:rPr>
              <a:t> 75%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34" name="Google Shape;334;p31"/>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Imedia</a:t>
            </a:r>
            <a:endParaRPr sz="1600">
              <a:solidFill>
                <a:srgbClr val="F8F9FA"/>
              </a:solidFill>
              <a:latin typeface="Montserrat"/>
              <a:ea typeface="Montserrat"/>
              <a:cs typeface="Montserrat"/>
              <a:sym typeface="Montserrat"/>
            </a:endParaRPr>
          </a:p>
        </p:txBody>
      </p:sp>
      <p:pic>
        <p:nvPicPr>
          <p:cNvPr id="335" name="Google Shape;335;p31"/>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36" name="Google Shape;336;p3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txBox="1"/>
          <p:nvPr/>
        </p:nvSpPr>
        <p:spPr>
          <a:xfrm>
            <a:off x="64756" y="4344975"/>
            <a:ext cx="8244600" cy="82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a:solidFill>
                  <a:schemeClr val="dk1"/>
                </a:solidFill>
                <a:latin typeface="Montserrat"/>
                <a:ea typeface="Montserrat"/>
                <a:cs typeface="Montserrat"/>
                <a:sym typeface="Montserrat"/>
              </a:rPr>
              <a:t>“</a:t>
            </a:r>
            <a:r>
              <a:rPr i="1" lang="en-GB" sz="1000">
                <a:solidFill>
                  <a:srgbClr val="222222"/>
                </a:solidFill>
                <a:highlight>
                  <a:srgbClr val="FFFFFF"/>
                </a:highlight>
                <a:latin typeface="Montserrat"/>
                <a:ea typeface="Montserrat"/>
                <a:cs typeface="Montserrat"/>
                <a:sym typeface="Montserrat"/>
              </a:rPr>
              <a:t>I love that I get to design and create things, whether it's making websites, digital posters, or even videos. It's really fun to see my ideas come to life in ways I can actually show others. I’ve always been into technology, and iMedia lets me work with the latest software and tools. It feels like I’m learning real-world stuff that could help me in future careers or just in everyday life</a:t>
            </a:r>
            <a:r>
              <a:rPr i="1" lang="en-GB">
                <a:solidFill>
                  <a:schemeClr val="dk1"/>
                </a:solidFill>
                <a:latin typeface="Montserrat"/>
                <a:ea typeface="Montserrat"/>
                <a:cs typeface="Montserrat"/>
                <a:sym typeface="Montserrat"/>
              </a:rPr>
              <a:t>”</a:t>
            </a:r>
            <a:endParaRPr i="1" sz="2100">
              <a:solidFill>
                <a:schemeClr val="dk2"/>
              </a:solidFill>
              <a:latin typeface="Montserrat"/>
              <a:ea typeface="Montserrat"/>
              <a:cs typeface="Montserrat"/>
              <a:sym typeface="Montserrat"/>
            </a:endParaRPr>
          </a:p>
        </p:txBody>
      </p:sp>
      <p:sp>
        <p:nvSpPr>
          <p:cNvPr id="338" name="Google Shape;338;p31"/>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39" name="Google Shape;339;p31"/>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40" name="Google Shape;340;p31"/>
          <p:cNvSpPr/>
          <p:nvPr/>
        </p:nvSpPr>
        <p:spPr>
          <a:xfrm>
            <a:off x="647700" y="348650"/>
            <a:ext cx="4468500" cy="41643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41" name="Google Shape;341;p31"/>
          <p:cNvSpPr txBox="1"/>
          <p:nvPr/>
        </p:nvSpPr>
        <p:spPr>
          <a:xfrm>
            <a:off x="1132725" y="890325"/>
            <a:ext cx="3708000" cy="3229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qualification  enables students to become independent and adaptable users of ICT, to acquire and apply creative and technical skills and to develop their understanding of a wide range of technologies.  They will gain an understanding of how ICT is used in the media sector and undertake projects to try this themselves.</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This course provides learners with essential knowledge, transferable skills and tools to improve their learning in other subjects with the aims of enhancing their employability when they leave education. It will encourage independence, creativity and will equip learners with a range of creative ICT skills and provide opportunities to develop, in context, desirable, transferable skills such as research, planning and review, working with others and communicating creative concepts effectively. </a:t>
            </a:r>
            <a:endParaRPr b="1"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This course will enable the students to develop a variety of skills with a range of topics to be chosen from Graphics, Multimedia, Video, Web Design, Animation and Game Design.</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None/>
            </a:pPr>
            <a:r>
              <a:rPr lang="en-GB" sz="800">
                <a:solidFill>
                  <a:schemeClr val="lt1"/>
                </a:solidFill>
                <a:latin typeface="Montserrat"/>
                <a:ea typeface="Montserrat"/>
                <a:cs typeface="Montserrat"/>
                <a:sym typeface="Montserrat"/>
              </a:rPr>
              <a:t>This is a creative course which requires students to be able to effectively design media to meet a given purpose and audience. Students should be able to consider the aesthetics of their work as well as the practical aspects. </a:t>
            </a:r>
            <a:endParaRPr sz="800">
              <a:solidFill>
                <a:schemeClr val="lt1"/>
              </a:solidFill>
              <a:latin typeface="Montserrat"/>
              <a:ea typeface="Montserrat"/>
              <a:cs typeface="Montserrat"/>
              <a:sym typeface="Montserrat"/>
            </a:endParaRPr>
          </a:p>
        </p:txBody>
      </p:sp>
      <p:sp>
        <p:nvSpPr>
          <p:cNvPr id="342" name="Google Shape;342;p3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62" name="Shape 62"/>
        <p:cNvGrpSpPr/>
        <p:nvPr/>
      </p:nvGrpSpPr>
      <p:grpSpPr>
        <a:xfrm>
          <a:off x="0" y="0"/>
          <a:ext cx="0" cy="0"/>
          <a:chOff x="0" y="0"/>
          <a:chExt cx="0" cy="0"/>
        </a:xfrm>
      </p:grpSpPr>
      <p:sp>
        <p:nvSpPr>
          <p:cNvPr id="63" name="Google Shape;63;p14"/>
          <p:cNvSpPr/>
          <p:nvPr/>
        </p:nvSpPr>
        <p:spPr>
          <a:xfrm>
            <a:off x="6466525" y="2722050"/>
            <a:ext cx="2429100" cy="2205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228875" y="144575"/>
            <a:ext cx="5354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rgbClr val="434343"/>
              </a:solidFill>
              <a:latin typeface="Montserrat"/>
              <a:ea typeface="Montserrat"/>
              <a:cs typeface="Montserrat"/>
              <a:sym typeface="Montserrat"/>
            </a:endParaRPr>
          </a:p>
        </p:txBody>
      </p:sp>
      <p:sp>
        <p:nvSpPr>
          <p:cNvPr id="65" name="Google Shape;65;p14"/>
          <p:cNvSpPr txBox="1"/>
          <p:nvPr/>
        </p:nvSpPr>
        <p:spPr>
          <a:xfrm>
            <a:off x="146425" y="312150"/>
            <a:ext cx="5265000" cy="194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0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434343"/>
              </a:solidFill>
              <a:latin typeface="Montserrat"/>
              <a:ea typeface="Montserrat"/>
              <a:cs typeface="Montserrat"/>
              <a:sym typeface="Montserrat"/>
            </a:endParaRPr>
          </a:p>
        </p:txBody>
      </p:sp>
      <p:sp>
        <p:nvSpPr>
          <p:cNvPr id="66" name="Google Shape;66;p14"/>
          <p:cNvSpPr txBox="1"/>
          <p:nvPr/>
        </p:nvSpPr>
        <p:spPr>
          <a:xfrm rot="5400000">
            <a:off x="2143775" y="1189625"/>
            <a:ext cx="273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Contents</a:t>
            </a:r>
            <a:endParaRPr/>
          </a:p>
        </p:txBody>
      </p:sp>
      <p:sp>
        <p:nvSpPr>
          <p:cNvPr id="67" name="Google Shape;67;p14"/>
          <p:cNvSpPr/>
          <p:nvPr/>
        </p:nvSpPr>
        <p:spPr>
          <a:xfrm>
            <a:off x="5154600" y="144575"/>
            <a:ext cx="1122000" cy="981600"/>
          </a:xfrm>
          <a:prstGeom prst="ellipse">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8596725" y="4490175"/>
            <a:ext cx="357000" cy="2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a:t>
            </a:r>
            <a:endParaRPr b="1">
              <a:solidFill>
                <a:schemeClr val="lt1"/>
              </a:solidFill>
              <a:latin typeface="Montserrat"/>
              <a:ea typeface="Montserrat"/>
              <a:cs typeface="Montserrat"/>
              <a:sym typeface="Montserrat"/>
            </a:endParaRPr>
          </a:p>
        </p:txBody>
      </p:sp>
      <p:sp>
        <p:nvSpPr>
          <p:cNvPr id="70" name="Google Shape;70;p14"/>
          <p:cNvSpPr/>
          <p:nvPr/>
        </p:nvSpPr>
        <p:spPr>
          <a:xfrm>
            <a:off x="-277350" y="3792825"/>
            <a:ext cx="1773900" cy="167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3685050" y="2287900"/>
            <a:ext cx="1773900" cy="1614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4"/>
              </a:highlight>
            </a:endParaRPr>
          </a:p>
        </p:txBody>
      </p:sp>
      <p:sp>
        <p:nvSpPr>
          <p:cNvPr id="72" name="Google Shape;72;p14"/>
          <p:cNvSpPr txBox="1"/>
          <p:nvPr/>
        </p:nvSpPr>
        <p:spPr>
          <a:xfrm>
            <a:off x="336475" y="144575"/>
            <a:ext cx="4108500" cy="1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sz="1800">
                <a:solidFill>
                  <a:schemeClr val="dk2"/>
                </a:solidFill>
                <a:latin typeface="Montserrat"/>
                <a:ea typeface="Montserrat"/>
                <a:cs typeface="Montserrat"/>
                <a:sym typeface="Montserrat"/>
              </a:rPr>
              <a:t>2 KS4 Choices   </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3  How to make choices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4  Option timeline</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5  Careers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6  Core subjects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7 Subject specifications  </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8 Subject overviews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24 Further useful links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i="1" sz="1800">
              <a:solidFill>
                <a:schemeClr val="dk2"/>
              </a:solidFill>
              <a:latin typeface="Montserrat"/>
              <a:ea typeface="Montserrat"/>
              <a:cs typeface="Montserrat"/>
              <a:sym typeface="Montserrat"/>
            </a:endParaRPr>
          </a:p>
          <a:p>
            <a:pPr indent="0" lvl="0" marL="0" rtl="0" algn="l">
              <a:spcBef>
                <a:spcPts val="1000"/>
              </a:spcBef>
              <a:spcAft>
                <a:spcPts val="0"/>
              </a:spcAft>
              <a:buNone/>
            </a:pPr>
            <a:r>
              <a:t/>
            </a:r>
            <a:endParaRPr i="1" sz="2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i="1" sz="2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b="10168" l="29471" r="39987" t="20984"/>
          <a:stretch/>
        </p:blipFill>
        <p:spPr>
          <a:xfrm>
            <a:off x="5493282" y="0"/>
            <a:ext cx="3650719" cy="5143501"/>
          </a:xfrm>
          <a:prstGeom prst="rect">
            <a:avLst/>
          </a:prstGeom>
          <a:noFill/>
          <a:ln>
            <a:noFill/>
          </a:ln>
        </p:spPr>
      </p:pic>
      <p:sp>
        <p:nvSpPr>
          <p:cNvPr id="74" name="Google Shape;74;p14"/>
          <p:cNvSpPr txBox="1"/>
          <p:nvPr/>
        </p:nvSpPr>
        <p:spPr>
          <a:xfrm>
            <a:off x="1671150" y="4316025"/>
            <a:ext cx="580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800">
                <a:solidFill>
                  <a:schemeClr val="dk2"/>
                </a:solidFill>
                <a:latin typeface="Montserrat"/>
                <a:ea typeface="Montserrat"/>
                <a:cs typeface="Montserrat"/>
                <a:sym typeface="Montserrat"/>
              </a:rPr>
              <a:t>…a</a:t>
            </a:r>
            <a:r>
              <a:rPr i="1" lang="en-GB" sz="1800">
                <a:solidFill>
                  <a:schemeClr val="dk2"/>
                </a:solidFill>
                <a:latin typeface="Montserrat"/>
                <a:ea typeface="Montserrat"/>
                <a:cs typeface="Montserrat"/>
                <a:sym typeface="Montserrat"/>
              </a:rPr>
              <a:t> place where students are not </a:t>
            </a:r>
            <a:r>
              <a:rPr i="1" lang="en-GB" sz="1800">
                <a:solidFill>
                  <a:schemeClr val="lt1"/>
                </a:solidFill>
                <a:latin typeface="Montserrat"/>
                <a:ea typeface="Montserrat"/>
                <a:cs typeface="Montserrat"/>
                <a:sym typeface="Montserrat"/>
              </a:rPr>
              <a:t>just taught, but </a:t>
            </a:r>
            <a:r>
              <a:rPr i="1" lang="en-GB" sz="1800">
                <a:solidFill>
                  <a:schemeClr val="dk2"/>
                </a:solidFill>
                <a:latin typeface="Montserrat"/>
                <a:ea typeface="Montserrat"/>
                <a:cs typeface="Montserrat"/>
                <a:sym typeface="Montserrat"/>
              </a:rPr>
              <a:t>where bright minds are </a:t>
            </a:r>
            <a:r>
              <a:rPr b="1" i="1" lang="en-GB" sz="1800">
                <a:solidFill>
                  <a:schemeClr val="dk2"/>
                </a:solidFill>
                <a:latin typeface="Montserrat"/>
                <a:ea typeface="Montserrat"/>
                <a:cs typeface="Montserrat"/>
                <a:sym typeface="Montserrat"/>
              </a:rPr>
              <a:t>ignited  </a:t>
            </a:r>
            <a:r>
              <a:rPr b="1" i="1" lang="en-GB" sz="1800">
                <a:solidFill>
                  <a:schemeClr val="lt1"/>
                </a:solidFill>
                <a:latin typeface="Montserrat"/>
                <a:ea typeface="Montserrat"/>
                <a:cs typeface="Montserrat"/>
                <a:sym typeface="Montserrat"/>
              </a:rPr>
              <a:t>and nurtured</a:t>
            </a:r>
            <a:r>
              <a:rPr i="1" lang="en-GB" sz="1800">
                <a:solidFill>
                  <a:schemeClr val="lt1"/>
                </a:solidFill>
                <a:latin typeface="Montserrat"/>
                <a:ea typeface="Montserrat"/>
                <a:cs typeface="Montserrat"/>
                <a:sym typeface="Montserrat"/>
              </a:rPr>
              <a:t>…</a:t>
            </a:r>
            <a:endParaRPr i="1" sz="18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Listening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Reading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Writing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Speaking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49" name="Google Shape;349;p32"/>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French GCSE</a:t>
            </a:r>
            <a:endParaRPr sz="1600">
              <a:solidFill>
                <a:srgbClr val="F8F9FA"/>
              </a:solidFill>
              <a:latin typeface="Montserrat"/>
              <a:ea typeface="Montserrat"/>
              <a:cs typeface="Montserrat"/>
              <a:sym typeface="Montserrat"/>
            </a:endParaRPr>
          </a:p>
        </p:txBody>
      </p:sp>
      <p:pic>
        <p:nvPicPr>
          <p:cNvPr id="350" name="Google Shape;350;p32"/>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51" name="Google Shape;351;p3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You get to learn about things you would actually need to talk about.  It also looks really good on your CV that you have a language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53" name="Google Shape;353;p32"/>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4" name="Google Shape;354;p32"/>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900">
                <a:solidFill>
                  <a:schemeClr val="lt1"/>
                </a:solidFill>
                <a:latin typeface="Montserrat"/>
                <a:ea typeface="Montserrat"/>
                <a:cs typeface="Montserrat"/>
                <a:sym typeface="Montserrat"/>
              </a:rPr>
              <a:t>Mrs H Richardson</a:t>
            </a:r>
            <a:endParaRPr sz="9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hr@longbenton.org.uk</a:t>
            </a:r>
            <a:endParaRPr sz="400">
              <a:solidFill>
                <a:schemeClr val="lt1"/>
              </a:solidFill>
              <a:latin typeface="Montserrat"/>
              <a:ea typeface="Montserrat"/>
              <a:cs typeface="Montserrat"/>
              <a:sym typeface="Montserrat"/>
            </a:endParaRPr>
          </a:p>
        </p:txBody>
      </p:sp>
      <p:sp>
        <p:nvSpPr>
          <p:cNvPr id="355" name="Google Shape;355;p32"/>
          <p:cNvSpPr/>
          <p:nvPr/>
        </p:nvSpPr>
        <p:spPr>
          <a:xfrm>
            <a:off x="722600" y="3785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56" name="Google Shape;356;p32"/>
          <p:cNvSpPr txBox="1"/>
          <p:nvPr/>
        </p:nvSpPr>
        <p:spPr>
          <a:xfrm>
            <a:off x="1158350" y="930300"/>
            <a:ext cx="3468900" cy="32829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A GCSE in a modern foreign language helps demonstrate a strong skill set to future employers, whatever career path you may wish to pursue. Studying a language will improve your Social skills, Ability to work in a team, Communication skills, Problem-solving skills, Confidence, Cultural awareness Open-mindedness and  Flexibility.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rgbClr val="F8F9FA"/>
                </a:solidFill>
                <a:latin typeface="Montserrat"/>
                <a:ea typeface="Montserrat"/>
                <a:cs typeface="Montserrat"/>
                <a:sym typeface="Montserrat"/>
              </a:rPr>
              <a:t>You will study themes relevant to young people across Years 10 and 11. These are:-</a:t>
            </a:r>
            <a:endParaRPr sz="800">
              <a:solidFill>
                <a:srgbClr val="F8F9FA"/>
              </a:solidFill>
              <a:latin typeface="Montserrat"/>
              <a:ea typeface="Montserrat"/>
              <a:cs typeface="Montserrat"/>
              <a:sym typeface="Montserrat"/>
            </a:endParaRPr>
          </a:p>
          <a:p>
            <a:pPr indent="-279400" lvl="0" marL="457200" rtl="0" algn="l">
              <a:spcBef>
                <a:spcPts val="120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Lifestyle and wellbeing</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neighbourhood</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Media &amp; technology</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Studying and my future</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Travel &amp; tourism</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personal world.</a:t>
            </a:r>
            <a:endParaRPr sz="800">
              <a:solidFill>
                <a:srgbClr val="F8F9FA"/>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Students will gain an invaluable insight into customs, cultures and traditions of the countries where the target language is spoken, broadening horizons. </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357" name="Google Shape;357;p3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33"/>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64" name="Google Shape;364;p3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txBox="1"/>
          <p:nvPr/>
        </p:nvSpPr>
        <p:spPr>
          <a:xfrm>
            <a:off x="64756" y="434497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Knowing a language makes you more employable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66" name="Google Shape;366;p33"/>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67" name="Google Shape;367;p33"/>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Listening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Reading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Writing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Speaking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68" name="Google Shape;368;p33"/>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900">
                <a:solidFill>
                  <a:schemeClr val="lt1"/>
                </a:solidFill>
                <a:latin typeface="Montserrat"/>
                <a:ea typeface="Montserrat"/>
                <a:cs typeface="Montserrat"/>
                <a:sym typeface="Montserrat"/>
              </a:rPr>
              <a:t>Mrs H Richardson</a:t>
            </a:r>
            <a:endParaRPr sz="9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hr@longbenton.org.uk</a:t>
            </a:r>
            <a:endParaRPr sz="400">
              <a:solidFill>
                <a:schemeClr val="lt1"/>
              </a:solidFill>
              <a:latin typeface="Montserrat"/>
              <a:ea typeface="Montserrat"/>
              <a:cs typeface="Montserrat"/>
              <a:sym typeface="Montserrat"/>
            </a:endParaRPr>
          </a:p>
        </p:txBody>
      </p:sp>
      <p:sp>
        <p:nvSpPr>
          <p:cNvPr id="369" name="Google Shape;369;p33"/>
          <p:cNvSpPr/>
          <p:nvPr/>
        </p:nvSpPr>
        <p:spPr>
          <a:xfrm>
            <a:off x="6683325" y="2162650"/>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Spanish</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sp>
        <p:nvSpPr>
          <p:cNvPr id="370" name="Google Shape;370;p33"/>
          <p:cNvSpPr/>
          <p:nvPr/>
        </p:nvSpPr>
        <p:spPr>
          <a:xfrm>
            <a:off x="709325" y="47425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71" name="Google Shape;371;p33"/>
          <p:cNvSpPr txBox="1"/>
          <p:nvPr/>
        </p:nvSpPr>
        <p:spPr>
          <a:xfrm>
            <a:off x="1264675" y="1006500"/>
            <a:ext cx="3468900" cy="32829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A GCSE in a modern foreign language helps demonstrate a strong skill set to future employers, whatever career path you may wish to pursue. Studying a language will improve your Social skills, Ability to work in a team, Communication skills, Problem-solving skills, Confidence, Cultural awareness Open-mindedness and  Flexibility.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rgbClr val="F8F9FA"/>
                </a:solidFill>
                <a:latin typeface="Montserrat"/>
                <a:ea typeface="Montserrat"/>
                <a:cs typeface="Montserrat"/>
                <a:sym typeface="Montserrat"/>
              </a:rPr>
              <a:t>You will study themes relevant to young people across Years 10 and 11. These are:-</a:t>
            </a:r>
            <a:endParaRPr sz="800">
              <a:solidFill>
                <a:srgbClr val="F8F9FA"/>
              </a:solidFill>
              <a:latin typeface="Montserrat"/>
              <a:ea typeface="Montserrat"/>
              <a:cs typeface="Montserrat"/>
              <a:sym typeface="Montserrat"/>
            </a:endParaRPr>
          </a:p>
          <a:p>
            <a:pPr indent="-279400" lvl="0" marL="457200" rtl="0" algn="l">
              <a:spcBef>
                <a:spcPts val="120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Lifestyle and wellbeing</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neighbourhood</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Media &amp; technology</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Studying and my future</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Travel &amp; tourism</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personal world.</a:t>
            </a:r>
            <a:endParaRPr sz="800">
              <a:solidFill>
                <a:srgbClr val="F8F9FA"/>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Students will gain an invaluable insight into customs, cultures and traditions of the countries where the target language is spoken, broadening horizons. </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None/>
            </a:pPr>
            <a:r>
              <a:t/>
            </a:r>
            <a:endParaRPr sz="800">
              <a:solidFill>
                <a:schemeClr val="lt1"/>
              </a:solidFill>
              <a:latin typeface="Montserrat"/>
              <a:ea typeface="Montserrat"/>
              <a:cs typeface="Montserrat"/>
              <a:sym typeface="Montserrat"/>
            </a:endParaRPr>
          </a:p>
        </p:txBody>
      </p:sp>
      <p:sp>
        <p:nvSpPr>
          <p:cNvPr id="372" name="Google Shape;372;p3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4"/>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1 : Performing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2 : Composing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3 : Appraising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79" name="Google Shape;379;p34"/>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Music</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380" name="Google Shape;380;p34"/>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81" name="Google Shape;381;p3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txBox="1"/>
          <p:nvPr/>
        </p:nvSpPr>
        <p:spPr>
          <a:xfrm>
            <a:off x="212631" y="463192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I love being able to compose, there is a lot of freedom to be creative around your own musical interests”</a:t>
            </a:r>
            <a:endParaRPr i="1" sz="1900">
              <a:solidFill>
                <a:schemeClr val="dk2"/>
              </a:solidFill>
              <a:latin typeface="Montserrat"/>
              <a:ea typeface="Montserrat"/>
              <a:cs typeface="Montserrat"/>
              <a:sym typeface="Montserrat"/>
            </a:endParaRPr>
          </a:p>
        </p:txBody>
      </p:sp>
      <p:sp>
        <p:nvSpPr>
          <p:cNvPr id="383" name="Google Shape;383;p34"/>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84" name="Google Shape;384;p34"/>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Miss M Houlton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mh@longbenton.org.uk</a:t>
            </a:r>
            <a:endParaRPr sz="400">
              <a:solidFill>
                <a:schemeClr val="lt1"/>
              </a:solidFill>
              <a:latin typeface="Montserrat"/>
              <a:ea typeface="Montserrat"/>
              <a:cs typeface="Montserrat"/>
              <a:sym typeface="Montserrat"/>
            </a:endParaRPr>
          </a:p>
        </p:txBody>
      </p:sp>
      <p:sp>
        <p:nvSpPr>
          <p:cNvPr id="385" name="Google Shape;385;p34"/>
          <p:cNvSpPr/>
          <p:nvPr/>
        </p:nvSpPr>
        <p:spPr>
          <a:xfrm>
            <a:off x="613175" y="579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86" name="Google Shape;386;p34"/>
          <p:cNvSpPr txBox="1"/>
          <p:nvPr/>
        </p:nvSpPr>
        <p:spPr>
          <a:xfrm>
            <a:off x="1106050" y="1270413"/>
            <a:ext cx="3560100" cy="3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Music is an engaging and challenging GCSE course for students wishing to develop their performance, composition and listening skills.  There is an equal balance of theoretical and practical based elements within the course. You must be willing and able to perform on your instrument (which could be your voice) as well as be open minded to listening to, and learning about, a wide range of musical styles and genres.  The ability to read and notate music is highly beneficial; it is essential that you are prepared to develop your skills in this. Edexcel GCSE Music consists of three units.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1 : You will prepare a performance programme totalling at least 4 minutes.  At least 1 solo piece and 1 ensemble.</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2 : You will prepare 2 compositions totalling at least 3 </a:t>
            </a:r>
            <a:r>
              <a:rPr lang="en-GB" sz="800">
                <a:solidFill>
                  <a:schemeClr val="lt1"/>
                </a:solidFill>
                <a:latin typeface="Montserrat"/>
                <a:ea typeface="Montserrat"/>
                <a:cs typeface="Montserrat"/>
                <a:sym typeface="Montserrat"/>
              </a:rPr>
              <a:t>minutes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3 : You will study 4 main areas of music (Instrumental music, Music for stage and screen, vocal music, fusions) you will study 8 set works and also be </a:t>
            </a:r>
            <a:r>
              <a:rPr lang="en-GB" sz="800">
                <a:solidFill>
                  <a:schemeClr val="lt1"/>
                </a:solidFill>
                <a:latin typeface="Montserrat"/>
                <a:ea typeface="Montserrat"/>
                <a:cs typeface="Montserrat"/>
                <a:sym typeface="Montserrat"/>
              </a:rPr>
              <a:t>tested</a:t>
            </a:r>
            <a:r>
              <a:rPr lang="en-GB" sz="800">
                <a:solidFill>
                  <a:schemeClr val="lt1"/>
                </a:solidFill>
                <a:latin typeface="Montserrat"/>
                <a:ea typeface="Montserrat"/>
                <a:cs typeface="Montserrat"/>
                <a:sym typeface="Montserrat"/>
              </a:rPr>
              <a:t> on music </a:t>
            </a:r>
            <a:r>
              <a:rPr lang="en-GB" sz="800">
                <a:solidFill>
                  <a:schemeClr val="lt1"/>
                </a:solidFill>
                <a:latin typeface="Montserrat"/>
                <a:ea typeface="Montserrat"/>
                <a:cs typeface="Montserrat"/>
                <a:sym typeface="Montserrat"/>
              </a:rPr>
              <a:t>related</a:t>
            </a:r>
            <a:r>
              <a:rPr lang="en-GB" sz="800">
                <a:solidFill>
                  <a:schemeClr val="lt1"/>
                </a:solidFill>
                <a:latin typeface="Montserrat"/>
                <a:ea typeface="Montserrat"/>
                <a:cs typeface="Montserrat"/>
                <a:sym typeface="Montserrat"/>
              </a:rPr>
              <a:t> to these areas.</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387" name="Google Shape;387;p3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5"/>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NEA (40%) Three practicals and written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(30%)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94" name="Google Shape;394;p35"/>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PE </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395" name="Google Shape;395;p35"/>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96" name="Google Shape;396;p3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5"/>
          <p:cNvSpPr txBox="1"/>
          <p:nvPr/>
        </p:nvSpPr>
        <p:spPr>
          <a:xfrm>
            <a:off x="64756" y="4344975"/>
            <a:ext cx="8244600" cy="87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like finding out about the decisions that elite athletes make to improve their performance. For example, we learn about the diets athletes use and about how psychological techniques help them to prepare for big events. I like that the course is varied and that we do a combination of practical, coursework and classroom lessons"</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98" name="Google Shape;398;p35"/>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9" name="Google Shape;399;p35"/>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Mrs R Cooper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rco</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00" name="Google Shape;400;p35"/>
          <p:cNvSpPr/>
          <p:nvPr/>
        </p:nvSpPr>
        <p:spPr>
          <a:xfrm>
            <a:off x="642900"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01" name="Google Shape;401;p35"/>
          <p:cNvSpPr txBox="1"/>
          <p:nvPr/>
        </p:nvSpPr>
        <p:spPr>
          <a:xfrm>
            <a:off x="872700" y="1023375"/>
            <a:ext cx="3880800" cy="3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GCSE PE qualification is an excellent course for any student wishing to further their understanding of a wide range of factors linked to sport and physical activity, including: the human body, fitness testing, commercialisation, diet and mental preparation, in addition to developing their practical performance in a range of activities.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Students will work towards two exams, one looking at human anatomy, the other at sports psychology, sociology and health and well-being; both exams will count for 30% of the final grade. GCSE PE pupils must show strong practical ability, as they will need at least three different sporting activities that they can show competence in; these three activities count for another 30% of the final grade. </a:t>
            </a:r>
            <a:r>
              <a:rPr b="1" lang="en-GB" sz="800">
                <a:solidFill>
                  <a:schemeClr val="lt1"/>
                </a:solidFill>
                <a:latin typeface="Montserrat"/>
                <a:ea typeface="Montserrat"/>
                <a:cs typeface="Montserrat"/>
                <a:sym typeface="Montserrat"/>
              </a:rPr>
              <a:t>At least one sport must be played competitively outside of school at a club.</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final 10% of the course is assessed through an evaluation of performance, whereby pupils have to demonstrate their understanding of one physical activity, by assessing their own or another student’s performance.</a:t>
            </a:r>
            <a:endParaRPr sz="800">
              <a:solidFill>
                <a:schemeClr val="lt1"/>
              </a:solidFill>
              <a:latin typeface="Montserrat"/>
              <a:ea typeface="Montserrat"/>
              <a:cs typeface="Montserrat"/>
              <a:sym typeface="Montserrat"/>
            </a:endParaRPr>
          </a:p>
        </p:txBody>
      </p:sp>
      <p:sp>
        <p:nvSpPr>
          <p:cNvPr id="402" name="Google Shape;402;p3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5"/>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6"/>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Performance</a:t>
            </a:r>
            <a:r>
              <a:rPr lang="en-GB" sz="1300">
                <a:solidFill>
                  <a:schemeClr val="lt1"/>
                </a:solidFill>
                <a:latin typeface="Montserrat"/>
                <a:ea typeface="Montserrat"/>
                <a:cs typeface="Montserrat"/>
                <a:sym typeface="Montserrat"/>
              </a:rPr>
              <a:t> : 2 x Sports and written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Sport and Media (NEA)</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409" name="Google Shape;409;p36"/>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Cambridge National Sports Studies</a:t>
            </a:r>
            <a:endParaRPr>
              <a:solidFill>
                <a:srgbClr val="F8F9FA"/>
              </a:solidFill>
              <a:latin typeface="Montserrat"/>
              <a:ea typeface="Montserrat"/>
              <a:cs typeface="Montserrat"/>
              <a:sym typeface="Montserrat"/>
            </a:endParaRPr>
          </a:p>
        </p:txBody>
      </p:sp>
      <p:pic>
        <p:nvPicPr>
          <p:cNvPr id="410" name="Google Shape;410;p36"/>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411" name="Google Shape;411;p3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6"/>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rgbClr val="222222"/>
                </a:solidFill>
                <a:highlight>
                  <a:srgbClr val="FFFFFF"/>
                </a:highlight>
                <a:latin typeface="Montserrat"/>
                <a:ea typeface="Montserrat"/>
                <a:cs typeface="Montserrat"/>
                <a:sym typeface="Montserrat"/>
              </a:rPr>
              <a:t>You learn about a variety of different sports such as hockey, athletics and gymnastics. You also learn about the positives and negatives of sport</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413" name="Google Shape;413;p36"/>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14" name="Google Shape;414;p36"/>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Mrs R Cooper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rco</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15" name="Google Shape;415;p36"/>
          <p:cNvSpPr/>
          <p:nvPr/>
        </p:nvSpPr>
        <p:spPr>
          <a:xfrm>
            <a:off x="722625"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16" name="Google Shape;416;p36"/>
          <p:cNvSpPr txBox="1"/>
          <p:nvPr/>
        </p:nvSpPr>
        <p:spPr>
          <a:xfrm>
            <a:off x="1049975" y="1036675"/>
            <a:ext cx="3668100" cy="30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Cambridge National Sports Studies Certificate has been designed to be an engaging and stimulating introduction to the world of physical education, offering a vocational route through Key Stage 4.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R184 (Contemporary Issues in Sport) 1 hour 15 mins written exam (40% of overall mark)</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R185 (Performance and leadership in sports activities) – You will perform in two different sports and produce one piece of coursework looking at the organisation of, planning and leading an activity.  Students are required to deliver a session and produce a review of it.  </a:t>
            </a:r>
            <a:r>
              <a:rPr b="1" lang="en-GB" sz="800">
                <a:solidFill>
                  <a:schemeClr val="lt1"/>
                </a:solidFill>
                <a:latin typeface="Montserrat"/>
                <a:ea typeface="Montserrat"/>
                <a:cs typeface="Montserrat"/>
                <a:sym typeface="Montserrat"/>
              </a:rPr>
              <a:t>For the practical element, students must in one of their chosen sports be playing at a club in order to access the course.</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R186 (Sports and the media) – You will look at the relationships between the media and sport, the technological advances in sport and the positive and negative impact of sport and the media.</a:t>
            </a:r>
            <a:endParaRPr sz="800">
              <a:solidFill>
                <a:schemeClr val="lt1"/>
              </a:solidFill>
              <a:latin typeface="Montserrat"/>
              <a:ea typeface="Montserrat"/>
              <a:cs typeface="Montserrat"/>
              <a:sym typeface="Montserrat"/>
            </a:endParaRPr>
          </a:p>
        </p:txBody>
      </p:sp>
      <p:sp>
        <p:nvSpPr>
          <p:cNvPr id="417" name="Google Shape;417;p3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6"/>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7"/>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Paper 1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Paper 2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424" name="Google Shape;424;p37"/>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Religious Studies</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425" name="Google Shape;425;p37"/>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426" name="Google Shape;426;p3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txBox="1"/>
          <p:nvPr/>
        </p:nvSpPr>
        <p:spPr>
          <a:xfrm>
            <a:off x="64756" y="4464175"/>
            <a:ext cx="82446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300">
                <a:solidFill>
                  <a:schemeClr val="dk1"/>
                </a:solidFill>
                <a:latin typeface="Montserrat"/>
                <a:ea typeface="Montserrat"/>
                <a:cs typeface="Montserrat"/>
                <a:sym typeface="Montserrat"/>
              </a:rPr>
              <a:t>“</a:t>
            </a:r>
            <a:r>
              <a:rPr i="1" lang="en-GB" sz="1200">
                <a:solidFill>
                  <a:srgbClr val="222222"/>
                </a:solidFill>
                <a:highlight>
                  <a:srgbClr val="FFFFFF"/>
                </a:highlight>
                <a:latin typeface="Montserrat"/>
                <a:ea typeface="Montserrat"/>
                <a:cs typeface="Montserrat"/>
                <a:sym typeface="Montserrat"/>
              </a:rPr>
              <a:t>It's not what I expected. It's much more about real life than I thought it would be. I love the philosophical topics we study and our debates on things like crime, war and life and death issues</a:t>
            </a:r>
            <a:r>
              <a:rPr i="1" lang="en-GB" sz="1300">
                <a:solidFill>
                  <a:schemeClr val="dk1"/>
                </a:solidFill>
                <a:latin typeface="Montserrat"/>
                <a:ea typeface="Montserrat"/>
                <a:cs typeface="Montserrat"/>
                <a:sym typeface="Montserrat"/>
              </a:rPr>
              <a:t>”</a:t>
            </a:r>
            <a:endParaRPr i="1" sz="2000">
              <a:solidFill>
                <a:schemeClr val="dk2"/>
              </a:solidFill>
              <a:latin typeface="Montserrat"/>
              <a:ea typeface="Montserrat"/>
              <a:cs typeface="Montserrat"/>
              <a:sym typeface="Montserrat"/>
            </a:endParaRPr>
          </a:p>
        </p:txBody>
      </p:sp>
      <p:sp>
        <p:nvSpPr>
          <p:cNvPr id="428" name="Google Shape;428;p37"/>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9" name="Google Shape;429;p37"/>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30" name="Google Shape;430;p37"/>
          <p:cNvSpPr/>
          <p:nvPr/>
        </p:nvSpPr>
        <p:spPr>
          <a:xfrm>
            <a:off x="735925" y="579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31" name="Google Shape;431;p37"/>
          <p:cNvSpPr txBox="1"/>
          <p:nvPr/>
        </p:nvSpPr>
        <p:spPr>
          <a:xfrm>
            <a:off x="1211500" y="1138950"/>
            <a:ext cx="3639600" cy="3322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Religion is one of the biggest causes of controversy in our world today and an understanding of it is essential for us to be able to understand the society in which we live.  GCSE Religious Studies is a relevant, exciting and challenging course.  It offers a huge opportunity to develop transferable skills such as critical thinking, debating and essay writing whilst addressing deeply important issues in a supportive setting.You will examine topics such as:</a:t>
            </a:r>
            <a:endParaRPr sz="800">
              <a:solidFill>
                <a:schemeClr val="lt1"/>
              </a:solidFill>
              <a:latin typeface="Montserrat"/>
              <a:ea typeface="Montserrat"/>
              <a:cs typeface="Montserrat"/>
              <a:sym typeface="Montserrat"/>
            </a:endParaRPr>
          </a:p>
          <a:p>
            <a:pPr indent="-228600" lvl="0" marL="228600" rtl="0" algn="l">
              <a:spcBef>
                <a:spcPts val="1200"/>
              </a:spcBef>
              <a:spcAft>
                <a:spcPts val="0"/>
              </a:spcAft>
              <a:buNone/>
            </a:pPr>
            <a:r>
              <a:rPr lang="en-GB" sz="800" u="sng">
                <a:solidFill>
                  <a:schemeClr val="lt1"/>
                </a:solidFill>
                <a:latin typeface="Montserrat"/>
                <a:ea typeface="Montserrat"/>
                <a:cs typeface="Montserrat"/>
                <a:sym typeface="Montserrat"/>
              </a:rPr>
              <a:t>Christian and Buddhist beliefs and practices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Beliefs about life after death, Beliefs about right and wrong </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Life and death issues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Abortion and euthanasia, Animal and human rights</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Relationships and families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Gender and sexuality, Contraception and family planning</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Crime and punishment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Causes of, and solutions to, crime, including the death penalty,</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Forgiveness and rehabilitation</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War and peace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Nuclear war and weapons of mass destruction, Terrorism and</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violent protest  </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b="1" lang="en-GB" sz="800">
                <a:solidFill>
                  <a:schemeClr val="lt1"/>
                </a:solidFill>
                <a:latin typeface="Montserrat"/>
                <a:ea typeface="Montserrat"/>
                <a:cs typeface="Montserrat"/>
                <a:sym typeface="Montserrat"/>
              </a:rPr>
              <a:t>RELIGIOUS STUDIES IS MOST DEFINITELY NOT ABOUT MAKING</a:t>
            </a:r>
            <a:endParaRPr b="1"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b="1" lang="en-GB" sz="800">
                <a:solidFill>
                  <a:schemeClr val="lt1"/>
                </a:solidFill>
                <a:latin typeface="Montserrat"/>
                <a:ea typeface="Montserrat"/>
                <a:cs typeface="Montserrat"/>
                <a:sym typeface="Montserrat"/>
              </a:rPr>
              <a:t>YOU ‘RELIGIOUS’. IT IS ABOUT ENABLING YOU TO THINK </a:t>
            </a:r>
            <a:endParaRPr b="1"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      CRITICALLY, FOR YOURSELF, ABOUT RELIGIOUS AND          MORAL THEMES.</a:t>
            </a:r>
            <a:endParaRPr sz="800">
              <a:solidFill>
                <a:schemeClr val="lt1"/>
              </a:solidFill>
              <a:latin typeface="Montserrat"/>
              <a:ea typeface="Montserrat"/>
              <a:cs typeface="Montserrat"/>
              <a:sym typeface="Montserrat"/>
            </a:endParaRPr>
          </a:p>
        </p:txBody>
      </p:sp>
      <p:sp>
        <p:nvSpPr>
          <p:cNvPr id="432" name="Google Shape;432;p3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7"/>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38"/>
          <p:cNvSpPr txBox="1"/>
          <p:nvPr/>
        </p:nvSpPr>
        <p:spPr>
          <a:xfrm>
            <a:off x="267775" y="167375"/>
            <a:ext cx="6045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Further</a:t>
            </a:r>
            <a:r>
              <a:rPr lang="en-GB" sz="3000">
                <a:solidFill>
                  <a:srgbClr val="38761D"/>
                </a:solidFill>
                <a:latin typeface="Montserrat ExtraBold"/>
                <a:ea typeface="Montserrat ExtraBold"/>
                <a:cs typeface="Montserrat ExtraBold"/>
                <a:sym typeface="Montserrat ExtraBold"/>
              </a:rPr>
              <a:t> information</a:t>
            </a:r>
            <a:endParaRPr/>
          </a:p>
        </p:txBody>
      </p:sp>
      <p:sp>
        <p:nvSpPr>
          <p:cNvPr id="439" name="Google Shape;439;p38"/>
          <p:cNvSpPr/>
          <p:nvPr/>
        </p:nvSpPr>
        <p:spPr>
          <a:xfrm>
            <a:off x="5557000" y="813875"/>
            <a:ext cx="2421000" cy="23319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3644225" y="1797250"/>
            <a:ext cx="2421000" cy="23319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8"/>
          <p:cNvSpPr/>
          <p:nvPr/>
        </p:nvSpPr>
        <p:spPr>
          <a:xfrm>
            <a:off x="1524425" y="1135775"/>
            <a:ext cx="2421000" cy="23319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u="sng">
                <a:solidFill>
                  <a:schemeClr val="lt1"/>
                </a:solidFill>
                <a:latin typeface="Montserrat"/>
                <a:ea typeface="Montserrat"/>
                <a:cs typeface="Montserrat"/>
                <a:sym typeface="Montserrat"/>
                <a:hlinkClick r:id="rId3">
                  <a:extLst>
                    <a:ext uri="{A12FA001-AC4F-418D-AE19-62706E023703}">
                      <ahyp:hlinkClr val="tx"/>
                    </a:ext>
                  </a:extLst>
                </a:hlinkClick>
              </a:rPr>
              <a:t>NCS</a:t>
            </a:r>
            <a:endParaRPr sz="26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26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GB" sz="1000">
                <a:solidFill>
                  <a:schemeClr val="lt1"/>
                </a:solidFill>
                <a:latin typeface="Montserrat"/>
                <a:ea typeface="Montserrat"/>
                <a:cs typeface="Montserrat"/>
                <a:sym typeface="Montserrat"/>
              </a:rPr>
              <a:t>The National Careers Service provides information, advice and guidance to help you make decisions on learning, training and work opportunities.</a:t>
            </a:r>
            <a:endParaRPr sz="2400">
              <a:solidFill>
                <a:schemeClr val="lt1"/>
              </a:solidFill>
              <a:latin typeface="Montserrat"/>
              <a:ea typeface="Montserrat"/>
              <a:cs typeface="Montserrat"/>
              <a:sym typeface="Montserrat"/>
            </a:endParaRPr>
          </a:p>
          <a:p>
            <a:pPr indent="0" lvl="0" marL="0" rtl="0" algn="ctr">
              <a:spcBef>
                <a:spcPts val="600"/>
              </a:spcBef>
              <a:spcAft>
                <a:spcPts val="0"/>
              </a:spcAft>
              <a:buNone/>
            </a:pPr>
            <a:r>
              <a:t/>
            </a:r>
            <a:endParaRPr>
              <a:solidFill>
                <a:schemeClr val="lt1"/>
              </a:solidFill>
              <a:latin typeface="Montserrat"/>
              <a:ea typeface="Montserrat"/>
              <a:cs typeface="Montserrat"/>
              <a:sym typeface="Montserrat"/>
            </a:endParaRPr>
          </a:p>
        </p:txBody>
      </p:sp>
      <p:sp>
        <p:nvSpPr>
          <p:cNvPr id="442" name="Google Shape;442;p38"/>
          <p:cNvSpPr txBox="1"/>
          <p:nvPr/>
        </p:nvSpPr>
        <p:spPr>
          <a:xfrm>
            <a:off x="3874475" y="2051750"/>
            <a:ext cx="19605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chemeClr val="lt1"/>
                </a:solidFill>
                <a:latin typeface="Montserrat"/>
                <a:ea typeface="Montserrat"/>
                <a:cs typeface="Montserrat"/>
                <a:sym typeface="Montserrat"/>
                <a:hlinkClick r:id="rId4">
                  <a:extLst>
                    <a:ext uri="{A12FA001-AC4F-418D-AE19-62706E023703}">
                      <ahyp:hlinkClr val="tx"/>
                    </a:ext>
                  </a:extLst>
                </a:hlinkClick>
              </a:rPr>
              <a:t>ICould</a:t>
            </a:r>
            <a:endParaRPr sz="18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dk2"/>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GB" sz="1000">
                <a:solidFill>
                  <a:srgbClr val="F8F9FA"/>
                </a:solidFill>
                <a:latin typeface="Montserrat"/>
                <a:ea typeface="Montserrat"/>
                <a:cs typeface="Montserrat"/>
                <a:sym typeface="Montserrat"/>
              </a:rPr>
              <a:t>This website has lots of videos you can explore by employment sector or life theme.</a:t>
            </a:r>
            <a:endParaRPr sz="1600">
              <a:solidFill>
                <a:srgbClr val="F8F9FA"/>
              </a:solidFill>
              <a:latin typeface="Montserrat"/>
              <a:ea typeface="Montserrat"/>
              <a:cs typeface="Montserrat"/>
              <a:sym typeface="Montserrat"/>
            </a:endParaRPr>
          </a:p>
        </p:txBody>
      </p:sp>
      <p:sp>
        <p:nvSpPr>
          <p:cNvPr id="443" name="Google Shape;443;p38"/>
          <p:cNvSpPr txBox="1"/>
          <p:nvPr/>
        </p:nvSpPr>
        <p:spPr>
          <a:xfrm>
            <a:off x="5905900" y="1135775"/>
            <a:ext cx="1723200" cy="23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chemeClr val="lt1"/>
                </a:solidFill>
                <a:latin typeface="Montserrat"/>
                <a:ea typeface="Montserrat"/>
                <a:cs typeface="Montserrat"/>
                <a:sym typeface="Montserrat"/>
                <a:hlinkClick r:id="rId5">
                  <a:extLst>
                    <a:ext uri="{A12FA001-AC4F-418D-AE19-62706E023703}">
                      <ahyp:hlinkClr val="tx"/>
                    </a:ext>
                  </a:extLst>
                </a:hlinkClick>
              </a:rPr>
              <a:t>Careers box</a:t>
            </a:r>
            <a:endParaRPr sz="18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lt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GB" sz="1000">
                <a:solidFill>
                  <a:schemeClr val="lt1"/>
                </a:solidFill>
                <a:latin typeface="Montserrat"/>
                <a:ea typeface="Montserrat"/>
                <a:cs typeface="Montserrat"/>
                <a:sym typeface="Montserrat"/>
              </a:rPr>
              <a:t>This is a free online library of careers related films, news and information</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4" name="Google Shape;444;p3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24</a:t>
            </a:r>
            <a:endParaRPr/>
          </a:p>
        </p:txBody>
      </p:sp>
      <p:sp>
        <p:nvSpPr>
          <p:cNvPr id="446" name="Google Shape;446;p38"/>
          <p:cNvSpPr txBox="1"/>
          <p:nvPr/>
        </p:nvSpPr>
        <p:spPr>
          <a:xfrm>
            <a:off x="985600" y="4325025"/>
            <a:ext cx="699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rgbClr val="741B47"/>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9"/>
          <p:cNvSpPr txBox="1"/>
          <p:nvPr/>
        </p:nvSpPr>
        <p:spPr>
          <a:xfrm>
            <a:off x="6515100" y="3911600"/>
            <a:ext cx="2514600" cy="55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2"/>
                </a:solidFill>
                <a:latin typeface="Amatic SC"/>
                <a:ea typeface="Amatic SC"/>
                <a:cs typeface="Amatic SC"/>
                <a:sym typeface="Amatic SC"/>
              </a:rPr>
              <a:t>HAILSHAM AVENUE</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NEWCASTLE UPON TYNE NE12 8ER</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0191 218 9500</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Year9@LONGBENTON.ORG.UK</a:t>
            </a:r>
            <a:endParaRPr b="1" sz="1800">
              <a:solidFill>
                <a:schemeClr val="dk2"/>
              </a:solidFill>
              <a:latin typeface="Amatic SC"/>
              <a:ea typeface="Amatic SC"/>
              <a:cs typeface="Amatic SC"/>
              <a:sym typeface="Amatic SC"/>
            </a:endParaRPr>
          </a:p>
        </p:txBody>
      </p:sp>
      <p:pic>
        <p:nvPicPr>
          <p:cNvPr id="452" name="Google Shape;452;p39"/>
          <p:cNvPicPr preferRelativeResize="0"/>
          <p:nvPr/>
        </p:nvPicPr>
        <p:blipFill>
          <a:blip r:embed="rId3">
            <a:alphaModFix/>
          </a:blip>
          <a:stretch>
            <a:fillRect/>
          </a:stretch>
        </p:blipFill>
        <p:spPr>
          <a:xfrm>
            <a:off x="2370100" y="393682"/>
            <a:ext cx="4033225" cy="257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8" name="Shape 78"/>
        <p:cNvGrpSpPr/>
        <p:nvPr/>
      </p:nvGrpSpPr>
      <p:grpSpPr>
        <a:xfrm>
          <a:off x="0" y="0"/>
          <a:ext cx="0" cy="0"/>
          <a:chOff x="0" y="0"/>
          <a:chExt cx="0" cy="0"/>
        </a:xfrm>
      </p:grpSpPr>
      <p:sp>
        <p:nvSpPr>
          <p:cNvPr id="79" name="Google Shape;79;p15"/>
          <p:cNvSpPr txBox="1"/>
          <p:nvPr/>
        </p:nvSpPr>
        <p:spPr>
          <a:xfrm>
            <a:off x="145050" y="122750"/>
            <a:ext cx="360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KS4 Choices</a:t>
            </a:r>
            <a:r>
              <a:rPr lang="en-GB" sz="3000">
                <a:solidFill>
                  <a:srgbClr val="38761D"/>
                </a:solidFill>
                <a:latin typeface="Montserrat ExtraBold"/>
                <a:ea typeface="Montserrat ExtraBold"/>
                <a:cs typeface="Montserrat ExtraBold"/>
                <a:sym typeface="Montserrat ExtraBold"/>
              </a:rPr>
              <a:t>…</a:t>
            </a:r>
            <a:endParaRPr/>
          </a:p>
        </p:txBody>
      </p:sp>
      <p:sp>
        <p:nvSpPr>
          <p:cNvPr id="80" name="Google Shape;80;p1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8596725" y="4490175"/>
            <a:ext cx="357000" cy="2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a:t>
            </a:r>
            <a:endParaRPr b="1">
              <a:solidFill>
                <a:schemeClr val="lt1"/>
              </a:solidFill>
              <a:latin typeface="Montserrat"/>
              <a:ea typeface="Montserrat"/>
              <a:cs typeface="Montserrat"/>
              <a:sym typeface="Montserrat"/>
            </a:endParaRPr>
          </a:p>
        </p:txBody>
      </p:sp>
      <p:sp>
        <p:nvSpPr>
          <p:cNvPr id="82" name="Google Shape;82;p15"/>
          <p:cNvSpPr txBox="1"/>
          <p:nvPr/>
        </p:nvSpPr>
        <p:spPr>
          <a:xfrm>
            <a:off x="1238425" y="616550"/>
            <a:ext cx="757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800">
              <a:solidFill>
                <a:srgbClr val="741B47"/>
              </a:solidFill>
              <a:latin typeface="Montserrat"/>
              <a:ea typeface="Montserrat"/>
              <a:cs typeface="Montserrat"/>
              <a:sym typeface="Montserrat"/>
            </a:endParaRPr>
          </a:p>
        </p:txBody>
      </p:sp>
      <p:sp>
        <p:nvSpPr>
          <p:cNvPr id="83" name="Google Shape;83;p15"/>
          <p:cNvSpPr txBox="1"/>
          <p:nvPr/>
        </p:nvSpPr>
        <p:spPr>
          <a:xfrm>
            <a:off x="1840950" y="1003713"/>
            <a:ext cx="6839400" cy="47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The purpose of this booklet is to inform you about all of the courses you may be starting in September.  </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Subjects such as Mathematics, English Language, English Literature, and Science are taken by all students.  There will, however, be other courses for you to choose from.  This will allow you to take other subjects which you are good at or which particularly interest you. In addition, everyone will take PSHE and Core PE.  Other subjects are optional but we do ask that all students choose </a:t>
            </a:r>
            <a:r>
              <a:rPr b="1" lang="en-GB" sz="1000">
                <a:solidFill>
                  <a:schemeClr val="dk1"/>
                </a:solidFill>
                <a:latin typeface="Montserrat"/>
                <a:ea typeface="Montserrat"/>
                <a:cs typeface="Montserrat"/>
                <a:sym typeface="Montserrat"/>
              </a:rPr>
              <a:t>at least one </a:t>
            </a:r>
            <a:r>
              <a:rPr lang="en-GB" sz="1000">
                <a:solidFill>
                  <a:schemeClr val="dk1"/>
                </a:solidFill>
                <a:latin typeface="Montserrat"/>
                <a:ea typeface="Montserrat"/>
                <a:cs typeface="Montserrat"/>
                <a:sym typeface="Montserrat"/>
              </a:rPr>
              <a:t>of History, Geography, Computer Science, French, or Spanish to ensure a broad and balanced curriculum within the option choices.</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In most cases, the courses you take will lead to public examinations after two years. The booklet also explains how you will be assessed for these examinations in each subject.</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Read all of this booklet carefully and discuss the information at home so that your parents or carers, as well as your Form Tutor, can help you to decide on the best combination of subjects.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We shall do our best to allocate the subjects students opt for. It must be said, however, that if too few students opt for a particular subject, we will require some students to change their choices as we cannot sustain small groups.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We do expect that this whole process will work effectively and that students can embark on the Key Stage 4 curriculum with confidence and achieve excellent results.  If you have any questions or concerns please contact Mrs McPherson, Mr Harold or Miss Gardner (Year 9 Pastoral Team), or Mrs Willis.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0" lvl="0" marL="0" rtl="0" algn="l">
              <a:spcBef>
                <a:spcPts val="10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b="1" i="1" sz="1600">
              <a:solidFill>
                <a:schemeClr val="dk2"/>
              </a:solidFill>
              <a:latin typeface="Montserrat"/>
              <a:ea typeface="Montserrat"/>
              <a:cs typeface="Montserrat"/>
              <a:sym typeface="Montserrat"/>
            </a:endParaRPr>
          </a:p>
        </p:txBody>
      </p:sp>
      <p:sp>
        <p:nvSpPr>
          <p:cNvPr id="84" name="Google Shape;84;p15"/>
          <p:cNvSpPr/>
          <p:nvPr/>
        </p:nvSpPr>
        <p:spPr>
          <a:xfrm>
            <a:off x="-290075" y="3889875"/>
            <a:ext cx="1606500" cy="1479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8278675" y="87050"/>
            <a:ext cx="742500" cy="717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6"/>
          <p:cNvSpPr txBox="1"/>
          <p:nvPr/>
        </p:nvSpPr>
        <p:spPr>
          <a:xfrm>
            <a:off x="267775" y="167375"/>
            <a:ext cx="6045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How to make your choices</a:t>
            </a:r>
            <a:endParaRPr/>
          </a:p>
        </p:txBody>
      </p:sp>
      <p:sp>
        <p:nvSpPr>
          <p:cNvPr id="91" name="Google Shape;91;p16"/>
          <p:cNvSpPr/>
          <p:nvPr/>
        </p:nvSpPr>
        <p:spPr>
          <a:xfrm>
            <a:off x="5528425" y="555475"/>
            <a:ext cx="2421000" cy="23319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3615650" y="1538850"/>
            <a:ext cx="2421000" cy="23319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1495850" y="877375"/>
            <a:ext cx="2421000" cy="23319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Montserrat"/>
                <a:ea typeface="Montserrat"/>
                <a:cs typeface="Montserrat"/>
                <a:sym typeface="Montserrat"/>
              </a:rPr>
              <a:t>Think about subjects you enjoy and think you could do well in.  find out lots about new subjects from teachers and current Y10/11s</a:t>
            </a:r>
            <a:endParaRPr>
              <a:solidFill>
                <a:schemeClr val="lt1"/>
              </a:solidFill>
              <a:latin typeface="Montserrat"/>
              <a:ea typeface="Montserrat"/>
              <a:cs typeface="Montserrat"/>
              <a:sym typeface="Montserrat"/>
            </a:endParaRPr>
          </a:p>
        </p:txBody>
      </p:sp>
      <p:sp>
        <p:nvSpPr>
          <p:cNvPr id="94" name="Google Shape;94;p16"/>
          <p:cNvSpPr txBox="1"/>
          <p:nvPr/>
        </p:nvSpPr>
        <p:spPr>
          <a:xfrm>
            <a:off x="3845900" y="1793350"/>
            <a:ext cx="19605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latin typeface="Montserrat"/>
                <a:ea typeface="Montserrat"/>
                <a:cs typeface="Montserrat"/>
                <a:sym typeface="Montserrat"/>
              </a:rPr>
              <a:t>Think about what you may want to do in the future, would certain subjects be useful?</a:t>
            </a:r>
            <a:endParaRPr sz="1800">
              <a:solidFill>
                <a:schemeClr val="lt1"/>
              </a:solidFill>
              <a:latin typeface="Montserrat"/>
              <a:ea typeface="Montserrat"/>
              <a:cs typeface="Montserrat"/>
              <a:sym typeface="Montserrat"/>
            </a:endParaRPr>
          </a:p>
        </p:txBody>
      </p:sp>
      <p:sp>
        <p:nvSpPr>
          <p:cNvPr id="95" name="Google Shape;95;p16"/>
          <p:cNvSpPr txBox="1"/>
          <p:nvPr/>
        </p:nvSpPr>
        <p:spPr>
          <a:xfrm>
            <a:off x="5877325" y="877375"/>
            <a:ext cx="1723200" cy="23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latin typeface="Montserrat"/>
                <a:ea typeface="Montserrat"/>
                <a:cs typeface="Montserrat"/>
                <a:sym typeface="Montserrat"/>
              </a:rPr>
              <a:t>Don’t choose </a:t>
            </a:r>
            <a:r>
              <a:rPr lang="en-GB" sz="1800">
                <a:solidFill>
                  <a:schemeClr val="lt1"/>
                </a:solidFill>
                <a:latin typeface="Montserrat"/>
                <a:ea typeface="Montserrat"/>
                <a:cs typeface="Montserrat"/>
                <a:sym typeface="Montserrat"/>
              </a:rPr>
              <a:t>something</a:t>
            </a:r>
            <a:r>
              <a:rPr lang="en-GB" sz="1800">
                <a:solidFill>
                  <a:schemeClr val="lt1"/>
                </a:solidFill>
                <a:latin typeface="Montserrat"/>
                <a:ea typeface="Montserrat"/>
                <a:cs typeface="Montserrat"/>
                <a:sym typeface="Montserrat"/>
              </a:rPr>
              <a:t> </a:t>
            </a:r>
            <a:r>
              <a:rPr lang="en-GB" sz="1800">
                <a:solidFill>
                  <a:schemeClr val="lt1"/>
                </a:solidFill>
                <a:latin typeface="Montserrat"/>
                <a:ea typeface="Montserrat"/>
                <a:cs typeface="Montserrat"/>
                <a:sym typeface="Montserrat"/>
              </a:rPr>
              <a:t>because</a:t>
            </a:r>
            <a:r>
              <a:rPr lang="en-GB" sz="1800">
                <a:solidFill>
                  <a:schemeClr val="lt1"/>
                </a:solidFill>
                <a:latin typeface="Montserrat"/>
                <a:ea typeface="Montserrat"/>
                <a:cs typeface="Montserrat"/>
                <a:sym typeface="Montserrat"/>
              </a:rPr>
              <a:t> your friends are choosing it</a:t>
            </a:r>
            <a:endParaRPr sz="1800">
              <a:solidFill>
                <a:schemeClr val="lt1"/>
              </a:solidFill>
              <a:latin typeface="Montserrat"/>
              <a:ea typeface="Montserrat"/>
              <a:cs typeface="Montserrat"/>
              <a:sym typeface="Montserrat"/>
            </a:endParaRPr>
          </a:p>
        </p:txBody>
      </p:sp>
      <p:sp>
        <p:nvSpPr>
          <p:cNvPr id="96" name="Google Shape;96;p1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8597325" y="4485375"/>
            <a:ext cx="35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3</a:t>
            </a:r>
            <a:endParaRPr/>
          </a:p>
        </p:txBody>
      </p:sp>
      <p:sp>
        <p:nvSpPr>
          <p:cNvPr id="98" name="Google Shape;98;p16"/>
          <p:cNvSpPr txBox="1"/>
          <p:nvPr/>
        </p:nvSpPr>
        <p:spPr>
          <a:xfrm>
            <a:off x="957025" y="4066625"/>
            <a:ext cx="699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rgbClr val="741B47"/>
              </a:solidFill>
              <a:latin typeface="Montserrat"/>
              <a:ea typeface="Montserrat"/>
              <a:cs typeface="Montserrat"/>
              <a:sym typeface="Montserrat"/>
            </a:endParaRPr>
          </a:p>
        </p:txBody>
      </p:sp>
      <p:sp>
        <p:nvSpPr>
          <p:cNvPr id="99" name="Google Shape;99;p16"/>
          <p:cNvSpPr txBox="1"/>
          <p:nvPr/>
        </p:nvSpPr>
        <p:spPr>
          <a:xfrm>
            <a:off x="267775" y="4269825"/>
            <a:ext cx="783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solidFill>
                  <a:schemeClr val="dk1"/>
                </a:solidFill>
                <a:latin typeface="Montserrat"/>
                <a:ea typeface="Montserrat"/>
                <a:cs typeface="Montserrat"/>
                <a:sym typeface="Montserrat"/>
              </a:rPr>
              <a:t>“By far the most important factor employers consider when recruiting school and college leavers is their attitude to work (86%), followed by their aptitude for work (63%) and general academic ability (43%).” </a:t>
            </a:r>
            <a:endParaRPr sz="12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p:nvPr/>
        </p:nvSpPr>
        <p:spPr>
          <a:xfrm>
            <a:off x="8436375" y="4349400"/>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621025" y="96325"/>
            <a:ext cx="1342800" cy="1410000"/>
          </a:xfrm>
          <a:prstGeom prst="ellipse">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974425" y="478075"/>
            <a:ext cx="636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1</a:t>
            </a:r>
            <a:endParaRPr sz="3000">
              <a:solidFill>
                <a:schemeClr val="dk2"/>
              </a:solidFill>
            </a:endParaRPr>
          </a:p>
        </p:txBody>
      </p:sp>
      <p:sp>
        <p:nvSpPr>
          <p:cNvPr id="107" name="Google Shape;107;p17"/>
          <p:cNvSpPr txBox="1"/>
          <p:nvPr/>
        </p:nvSpPr>
        <p:spPr>
          <a:xfrm>
            <a:off x="231625" y="1611800"/>
            <a:ext cx="2121600" cy="231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Course choice</a:t>
            </a:r>
            <a:endParaRPr b="1" sz="16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Read our options booklet and</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research the subjects</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you are interested in.</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Speak to current year 10 and 11 students about their options.  Talk to teachers about what you will learn in each subject.</a:t>
            </a:r>
            <a:endParaRPr sz="1200">
              <a:latin typeface="Montserrat"/>
              <a:ea typeface="Montserrat"/>
              <a:cs typeface="Montserrat"/>
              <a:sym typeface="Montserrat"/>
            </a:endParaRPr>
          </a:p>
        </p:txBody>
      </p:sp>
      <p:sp>
        <p:nvSpPr>
          <p:cNvPr id="108" name="Google Shape;108;p17"/>
          <p:cNvSpPr/>
          <p:nvPr/>
        </p:nvSpPr>
        <p:spPr>
          <a:xfrm>
            <a:off x="2999825" y="96325"/>
            <a:ext cx="1342800" cy="141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321942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2</a:t>
            </a:r>
            <a:endParaRPr/>
          </a:p>
        </p:txBody>
      </p:sp>
      <p:sp>
        <p:nvSpPr>
          <p:cNvPr id="110" name="Google Shape;110;p17"/>
          <p:cNvSpPr txBox="1"/>
          <p:nvPr/>
        </p:nvSpPr>
        <p:spPr>
          <a:xfrm>
            <a:off x="2582925" y="1620050"/>
            <a:ext cx="2186700" cy="8004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8F9FA"/>
                </a:solidFill>
                <a:latin typeface="Montserrat"/>
                <a:ea typeface="Montserrat"/>
                <a:cs typeface="Montserrat"/>
                <a:sym typeface="Montserrat"/>
              </a:rPr>
              <a:t>Options Evening</a:t>
            </a:r>
            <a:endParaRPr b="1"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Wednesday 26th March</a:t>
            </a:r>
            <a:endParaRPr sz="12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5.30pm</a:t>
            </a:r>
            <a:endParaRPr sz="1200">
              <a:solidFill>
                <a:srgbClr val="F8F9FA"/>
              </a:solidFill>
              <a:latin typeface="Montserrat"/>
              <a:ea typeface="Montserrat"/>
              <a:cs typeface="Montserrat"/>
              <a:sym typeface="Montserrat"/>
            </a:endParaRPr>
          </a:p>
        </p:txBody>
      </p:sp>
      <p:sp>
        <p:nvSpPr>
          <p:cNvPr id="111" name="Google Shape;111;p17"/>
          <p:cNvSpPr/>
          <p:nvPr/>
        </p:nvSpPr>
        <p:spPr>
          <a:xfrm>
            <a:off x="5159025" y="96325"/>
            <a:ext cx="1342800" cy="1410000"/>
          </a:xfrm>
          <a:prstGeom prst="ellipse">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537862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3</a:t>
            </a:r>
            <a:endParaRPr/>
          </a:p>
        </p:txBody>
      </p:sp>
      <p:sp>
        <p:nvSpPr>
          <p:cNvPr id="113" name="Google Shape;113;p17"/>
          <p:cNvSpPr txBox="1"/>
          <p:nvPr/>
        </p:nvSpPr>
        <p:spPr>
          <a:xfrm>
            <a:off x="4769625" y="1609500"/>
            <a:ext cx="2232000" cy="252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Apply</a:t>
            </a:r>
            <a:endParaRPr b="1" sz="16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Complete the Google Form that will be shared on your pastoral google classroom.</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You will make three choices and two reserve choices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GB" sz="1200">
                <a:latin typeface="Montserrat"/>
                <a:ea typeface="Montserrat"/>
                <a:cs typeface="Montserrat"/>
                <a:sym typeface="Montserrat"/>
              </a:rPr>
              <a:t>DEADLINE: Friday 11th April</a:t>
            </a:r>
            <a:endParaRPr b="1"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p:txBody>
      </p:sp>
      <p:sp>
        <p:nvSpPr>
          <p:cNvPr id="114" name="Google Shape;114;p17"/>
          <p:cNvSpPr/>
          <p:nvPr/>
        </p:nvSpPr>
        <p:spPr>
          <a:xfrm>
            <a:off x="7313175" y="96325"/>
            <a:ext cx="1342800" cy="1410000"/>
          </a:xfrm>
          <a:prstGeom prst="ellips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nvSpPr>
        <p:spPr>
          <a:xfrm>
            <a:off x="753277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4</a:t>
            </a:r>
            <a:endParaRPr/>
          </a:p>
        </p:txBody>
      </p:sp>
      <p:sp>
        <p:nvSpPr>
          <p:cNvPr id="116" name="Google Shape;116;p17"/>
          <p:cNvSpPr txBox="1"/>
          <p:nvPr/>
        </p:nvSpPr>
        <p:spPr>
          <a:xfrm>
            <a:off x="6875775" y="1620049"/>
            <a:ext cx="21216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Guidance discussions</a:t>
            </a:r>
            <a:endParaRPr b="1" sz="16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If your top 3 subject choices don’t work as a combination you will be asked to meet with Mr Harold, Mrs McPherson or Mrs Willis to discuss the </a:t>
            </a:r>
            <a:r>
              <a:rPr lang="en-GB" sz="1200">
                <a:latin typeface="Montserrat"/>
                <a:ea typeface="Montserrat"/>
                <a:cs typeface="Montserrat"/>
                <a:sym typeface="Montserrat"/>
              </a:rPr>
              <a:t>pathways</a:t>
            </a:r>
            <a:r>
              <a:rPr lang="en-GB" sz="1200">
                <a:latin typeface="Montserrat"/>
                <a:ea typeface="Montserrat"/>
                <a:cs typeface="Montserrat"/>
                <a:sym typeface="Montserrat"/>
              </a:rPr>
              <a:t> which do work.</a:t>
            </a:r>
            <a:endParaRPr sz="1200">
              <a:latin typeface="Montserrat"/>
              <a:ea typeface="Montserrat"/>
              <a:cs typeface="Montserrat"/>
              <a:sym typeface="Montserrat"/>
            </a:endParaRPr>
          </a:p>
        </p:txBody>
      </p:sp>
      <p:pic>
        <p:nvPicPr>
          <p:cNvPr id="117" name="Google Shape;117;p17"/>
          <p:cNvPicPr preferRelativeResize="0"/>
          <p:nvPr/>
        </p:nvPicPr>
        <p:blipFill>
          <a:blip r:embed="rId3">
            <a:alphaModFix/>
          </a:blip>
          <a:stretch>
            <a:fillRect/>
          </a:stretch>
        </p:blipFill>
        <p:spPr>
          <a:xfrm>
            <a:off x="2137475" y="4135600"/>
            <a:ext cx="6147313" cy="1040350"/>
          </a:xfrm>
          <a:prstGeom prst="rect">
            <a:avLst/>
          </a:prstGeom>
          <a:noFill/>
          <a:ln>
            <a:noFill/>
          </a:ln>
        </p:spPr>
      </p:pic>
      <p:sp>
        <p:nvSpPr>
          <p:cNvPr id="118" name="Google Shape;118;p17"/>
          <p:cNvSpPr txBox="1"/>
          <p:nvPr/>
        </p:nvSpPr>
        <p:spPr>
          <a:xfrm>
            <a:off x="3219413" y="4452575"/>
            <a:ext cx="3983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2500">
                <a:solidFill>
                  <a:srgbClr val="F8F9FA"/>
                </a:solidFill>
                <a:latin typeface="Montserrat"/>
                <a:ea typeface="Montserrat"/>
                <a:cs typeface="Montserrat"/>
                <a:sym typeface="Montserrat"/>
              </a:rPr>
              <a:t>Options timeline</a:t>
            </a:r>
            <a:endParaRPr b="1" i="1" sz="2500">
              <a:solidFill>
                <a:srgbClr val="F8F9FA"/>
              </a:solidFill>
              <a:latin typeface="Montserrat"/>
              <a:ea typeface="Montserrat"/>
              <a:cs typeface="Montserrat"/>
              <a:sym typeface="Montserrat"/>
            </a:endParaRPr>
          </a:p>
        </p:txBody>
      </p:sp>
      <p:sp>
        <p:nvSpPr>
          <p:cNvPr id="119" name="Google Shape;119;p17"/>
          <p:cNvSpPr txBox="1"/>
          <p:nvPr/>
        </p:nvSpPr>
        <p:spPr>
          <a:xfrm>
            <a:off x="8505375" y="4455675"/>
            <a:ext cx="4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4</a:t>
            </a:r>
            <a:endParaRPr/>
          </a:p>
        </p:txBody>
      </p:sp>
      <p:pic>
        <p:nvPicPr>
          <p:cNvPr id="120" name="Google Shape;120;p17"/>
          <p:cNvPicPr preferRelativeResize="0"/>
          <p:nvPr/>
        </p:nvPicPr>
        <p:blipFill>
          <a:blip r:embed="rId4">
            <a:alphaModFix/>
          </a:blip>
          <a:stretch>
            <a:fillRect/>
          </a:stretch>
        </p:blipFill>
        <p:spPr>
          <a:xfrm>
            <a:off x="115800" y="3947324"/>
            <a:ext cx="1801075" cy="115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b="9332" l="0" r="0" t="4889"/>
          <a:stretch/>
        </p:blipFill>
        <p:spPr>
          <a:xfrm>
            <a:off x="-172775" y="2213800"/>
            <a:ext cx="2924100" cy="3136500"/>
          </a:xfrm>
          <a:prstGeom prst="ellipse">
            <a:avLst/>
          </a:prstGeom>
          <a:noFill/>
          <a:ln>
            <a:noFill/>
          </a:ln>
        </p:spPr>
      </p:pic>
      <p:sp>
        <p:nvSpPr>
          <p:cNvPr id="126" name="Google Shape;126;p18"/>
          <p:cNvSpPr/>
          <p:nvPr/>
        </p:nvSpPr>
        <p:spPr>
          <a:xfrm>
            <a:off x="5688425" y="75475"/>
            <a:ext cx="3055800" cy="26889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chemeClr val="lt1"/>
                </a:solidFill>
                <a:latin typeface="Calibri"/>
                <a:ea typeface="Calibri"/>
                <a:cs typeface="Calibri"/>
                <a:sym typeface="Calibri"/>
              </a:rPr>
              <a:t>A quick guide to four “Areas of Opportunity” in the North East</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These are the areas where there are lots of high quality jobs, so it might be worth finding out about them.</a:t>
            </a:r>
            <a:r>
              <a:rPr b="1" lang="en-GB" sz="900">
                <a:solidFill>
                  <a:schemeClr val="lt1"/>
                </a:solidFill>
                <a:latin typeface="Calibri"/>
                <a:ea typeface="Calibri"/>
                <a:cs typeface="Calibri"/>
                <a:sym typeface="Calibri"/>
              </a:rPr>
              <a:t>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Health and Life Sciences (e.g. medical research, genetics, effects of ageing)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Manufacturing (e.g. producing cars, battery technology, pharmaceuticals)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Digital and Software (e.g. computer games, cloud technology, cybersecurity, robots)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Energy (e.g. offshore and onshore wind turbines, solar, biomass, subsea technology)</a:t>
            </a:r>
            <a:endParaRPr b="1" sz="900">
              <a:solidFill>
                <a:schemeClr val="lt1"/>
              </a:solidFill>
              <a:latin typeface="Montserrat"/>
              <a:ea typeface="Montserrat"/>
              <a:cs typeface="Montserrat"/>
              <a:sym typeface="Montserrat"/>
            </a:endParaRPr>
          </a:p>
        </p:txBody>
      </p:sp>
      <p:sp>
        <p:nvSpPr>
          <p:cNvPr id="127" name="Google Shape;127;p18"/>
          <p:cNvSpPr/>
          <p:nvPr/>
        </p:nvSpPr>
        <p:spPr>
          <a:xfrm>
            <a:off x="5540025" y="2868075"/>
            <a:ext cx="1256400" cy="11865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18"/>
          <p:cNvPicPr preferRelativeResize="0"/>
          <p:nvPr/>
        </p:nvPicPr>
        <p:blipFill rotWithShape="1">
          <a:blip r:embed="rId4">
            <a:alphaModFix/>
          </a:blip>
          <a:srcRect b="35312" l="0" r="0" t="0"/>
          <a:stretch/>
        </p:blipFill>
        <p:spPr>
          <a:xfrm>
            <a:off x="213750" y="133775"/>
            <a:ext cx="1604874" cy="1075601"/>
          </a:xfrm>
          <a:prstGeom prst="rect">
            <a:avLst/>
          </a:prstGeom>
          <a:noFill/>
          <a:ln>
            <a:noFill/>
          </a:ln>
        </p:spPr>
      </p:pic>
      <p:sp>
        <p:nvSpPr>
          <p:cNvPr id="129" name="Google Shape;129;p1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1818625" y="75475"/>
            <a:ext cx="3796200" cy="36990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txBox="1"/>
          <p:nvPr/>
        </p:nvSpPr>
        <p:spPr>
          <a:xfrm>
            <a:off x="2193077" y="647425"/>
            <a:ext cx="3120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100">
                <a:solidFill>
                  <a:schemeClr val="lt1"/>
                </a:solidFill>
                <a:latin typeface="Calibri"/>
                <a:ea typeface="Calibri"/>
                <a:cs typeface="Calibri"/>
                <a:sym typeface="Calibri"/>
              </a:rPr>
              <a:t>What do employers say about young people and jobs?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51% want young people to improve their ability to analyse situations and solve problems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41% want young people to improve their skills of self-management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67% are unsatisfied with young people’s levels of literacy and numeracy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34% don’t believe young people can communicate effectively with others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48% say young people should be more resilient and take responsibility for their actions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66% of businesses value foreign language skills in the global business world </a:t>
            </a:r>
            <a:endParaRPr sz="1200">
              <a:solidFill>
                <a:schemeClr val="lt1"/>
              </a:solidFill>
              <a:latin typeface="Times New Roman"/>
              <a:ea typeface="Times New Roman"/>
              <a:cs typeface="Times New Roman"/>
              <a:sym typeface="Times New Roman"/>
            </a:endParaRPr>
          </a:p>
        </p:txBody>
      </p:sp>
      <p:sp>
        <p:nvSpPr>
          <p:cNvPr id="132" name="Google Shape;132;p18"/>
          <p:cNvSpPr txBox="1"/>
          <p:nvPr/>
        </p:nvSpPr>
        <p:spPr>
          <a:xfrm>
            <a:off x="8505375" y="4455675"/>
            <a:ext cx="4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nvSpPr>
        <p:spPr>
          <a:xfrm rot="-5400000">
            <a:off x="-2299950" y="1920625"/>
            <a:ext cx="55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2400">
                <a:solidFill>
                  <a:srgbClr val="38761D"/>
                </a:solidFill>
                <a:latin typeface="Montserrat ExtraBold"/>
                <a:ea typeface="Montserrat ExtraBold"/>
                <a:cs typeface="Montserrat ExtraBold"/>
                <a:sym typeface="Montserrat ExtraBold"/>
              </a:rPr>
              <a:t>Subjects taken by everyone…</a:t>
            </a:r>
            <a:endParaRPr i="1" sz="2100">
              <a:solidFill>
                <a:schemeClr val="dk1"/>
              </a:solidFill>
            </a:endParaRPr>
          </a:p>
        </p:txBody>
      </p:sp>
      <p:sp>
        <p:nvSpPr>
          <p:cNvPr id="138" name="Google Shape;138;p1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6</a:t>
            </a:r>
            <a:endParaRPr/>
          </a:p>
        </p:txBody>
      </p:sp>
      <p:sp>
        <p:nvSpPr>
          <p:cNvPr id="140" name="Google Shape;140;p19"/>
          <p:cNvSpPr/>
          <p:nvPr/>
        </p:nvSpPr>
        <p:spPr>
          <a:xfrm>
            <a:off x="1066925" y="166225"/>
            <a:ext cx="1256400" cy="118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8F9FA"/>
              </a:solidFill>
              <a:latin typeface="Montserrat"/>
              <a:ea typeface="Montserrat"/>
              <a:cs typeface="Montserrat"/>
              <a:sym typeface="Montserrat"/>
            </a:endParaRPr>
          </a:p>
        </p:txBody>
      </p:sp>
      <p:sp>
        <p:nvSpPr>
          <p:cNvPr id="141" name="Google Shape;141;p19"/>
          <p:cNvSpPr/>
          <p:nvPr/>
        </p:nvSpPr>
        <p:spPr>
          <a:xfrm>
            <a:off x="6718400" y="2807750"/>
            <a:ext cx="1256400" cy="11865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2" name="Google Shape;142;p19"/>
          <p:cNvSpPr/>
          <p:nvPr/>
        </p:nvSpPr>
        <p:spPr>
          <a:xfrm>
            <a:off x="6718400" y="1125250"/>
            <a:ext cx="1256400" cy="1186500"/>
          </a:xfrm>
          <a:prstGeom prst="ellips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3" name="Google Shape;143;p19"/>
          <p:cNvSpPr/>
          <p:nvPr/>
        </p:nvSpPr>
        <p:spPr>
          <a:xfrm>
            <a:off x="1066925" y="3485975"/>
            <a:ext cx="1256400" cy="11865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4" name="Google Shape;144;p19"/>
          <p:cNvSpPr/>
          <p:nvPr/>
        </p:nvSpPr>
        <p:spPr>
          <a:xfrm>
            <a:off x="1066925" y="1826100"/>
            <a:ext cx="1256400" cy="11865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5" name="Google Shape;145;p19"/>
          <p:cNvSpPr txBox="1"/>
          <p:nvPr/>
        </p:nvSpPr>
        <p:spPr>
          <a:xfrm>
            <a:off x="1066850" y="486075"/>
            <a:ext cx="12564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solidFill>
                  <a:schemeClr val="hlink"/>
                </a:solidFill>
                <a:latin typeface="Montserrat"/>
                <a:ea typeface="Montserrat"/>
                <a:cs typeface="Montserrat"/>
                <a:sym typeface="Montserrat"/>
                <a:hlinkClick r:id="rId3"/>
              </a:rPr>
              <a:t>English</a:t>
            </a:r>
            <a:endParaRPr b="1" sz="1500">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500" u="sng">
                <a:solidFill>
                  <a:schemeClr val="hlink"/>
                </a:solidFill>
                <a:latin typeface="Montserrat"/>
                <a:ea typeface="Montserrat"/>
                <a:cs typeface="Montserrat"/>
                <a:sym typeface="Montserrat"/>
                <a:hlinkClick r:id="rId4"/>
              </a:rPr>
              <a:t>(AQA)</a:t>
            </a:r>
            <a:endParaRPr b="1" sz="1500">
              <a:solidFill>
                <a:srgbClr val="F8F9FA"/>
              </a:solidFill>
              <a:latin typeface="Montserrat"/>
              <a:ea typeface="Montserrat"/>
              <a:cs typeface="Montserrat"/>
              <a:sym typeface="Montserrat"/>
            </a:endParaRPr>
          </a:p>
        </p:txBody>
      </p:sp>
      <p:sp>
        <p:nvSpPr>
          <p:cNvPr id="146" name="Google Shape;146;p19"/>
          <p:cNvSpPr txBox="1"/>
          <p:nvPr/>
        </p:nvSpPr>
        <p:spPr>
          <a:xfrm>
            <a:off x="1066925" y="3735825"/>
            <a:ext cx="12564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Science</a:t>
            </a:r>
            <a:endParaRPr b="1" sz="1500">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(AQA)</a:t>
            </a:r>
            <a:endParaRPr b="1" sz="1500">
              <a:solidFill>
                <a:srgbClr val="F8F9FA"/>
              </a:solidFill>
              <a:latin typeface="Montserrat"/>
              <a:ea typeface="Montserrat"/>
              <a:cs typeface="Montserrat"/>
              <a:sym typeface="Montserrat"/>
            </a:endParaRPr>
          </a:p>
        </p:txBody>
      </p:sp>
      <p:sp>
        <p:nvSpPr>
          <p:cNvPr id="147" name="Google Shape;147;p19"/>
          <p:cNvSpPr txBox="1"/>
          <p:nvPr/>
        </p:nvSpPr>
        <p:spPr>
          <a:xfrm>
            <a:off x="1066925" y="2110950"/>
            <a:ext cx="12564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solidFill>
                  <a:schemeClr val="hlink"/>
                </a:solidFill>
                <a:latin typeface="Montserrat"/>
                <a:ea typeface="Montserrat"/>
                <a:cs typeface="Montserrat"/>
                <a:sym typeface="Montserrat"/>
                <a:hlinkClick r:id="rId5"/>
              </a:rPr>
              <a:t>Maths</a:t>
            </a:r>
            <a:endParaRPr b="1" sz="1500">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500" u="sng">
                <a:solidFill>
                  <a:schemeClr val="hlink"/>
                </a:solidFill>
                <a:latin typeface="Montserrat"/>
                <a:ea typeface="Montserrat"/>
                <a:cs typeface="Montserrat"/>
                <a:sym typeface="Montserrat"/>
                <a:hlinkClick r:id="rId6"/>
              </a:rPr>
              <a:t>(Pearson)</a:t>
            </a:r>
            <a:endParaRPr b="1" sz="1500">
              <a:solidFill>
                <a:srgbClr val="F8F9FA"/>
              </a:solidFill>
              <a:latin typeface="Montserrat"/>
              <a:ea typeface="Montserrat"/>
              <a:cs typeface="Montserrat"/>
              <a:sym typeface="Montserrat"/>
            </a:endParaRPr>
          </a:p>
        </p:txBody>
      </p:sp>
      <p:sp>
        <p:nvSpPr>
          <p:cNvPr id="148" name="Google Shape;148;p19"/>
          <p:cNvSpPr txBox="1"/>
          <p:nvPr/>
        </p:nvSpPr>
        <p:spPr>
          <a:xfrm>
            <a:off x="6589350" y="3182788"/>
            <a:ext cx="14352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PSHE</a:t>
            </a:r>
            <a:endParaRPr b="1" sz="1500">
              <a:solidFill>
                <a:srgbClr val="F8F9FA"/>
              </a:solidFill>
              <a:latin typeface="Montserrat"/>
              <a:ea typeface="Montserrat"/>
              <a:cs typeface="Montserrat"/>
              <a:sym typeface="Montserrat"/>
            </a:endParaRPr>
          </a:p>
        </p:txBody>
      </p:sp>
      <p:sp>
        <p:nvSpPr>
          <p:cNvPr id="149" name="Google Shape;149;p19"/>
          <p:cNvSpPr txBox="1"/>
          <p:nvPr/>
        </p:nvSpPr>
        <p:spPr>
          <a:xfrm>
            <a:off x="6718400" y="1488100"/>
            <a:ext cx="12564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Core PE</a:t>
            </a:r>
            <a:endParaRPr b="1" sz="1500">
              <a:solidFill>
                <a:srgbClr val="F8F9FA"/>
              </a:solidFill>
              <a:latin typeface="Montserrat"/>
              <a:ea typeface="Montserrat"/>
              <a:cs typeface="Montserrat"/>
              <a:sym typeface="Montserrat"/>
            </a:endParaRPr>
          </a:p>
        </p:txBody>
      </p:sp>
      <p:sp>
        <p:nvSpPr>
          <p:cNvPr id="150" name="Google Shape;150;p19"/>
          <p:cNvSpPr txBox="1"/>
          <p:nvPr/>
        </p:nvSpPr>
        <p:spPr>
          <a:xfrm>
            <a:off x="2389425" y="98175"/>
            <a:ext cx="35106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Montserrat"/>
                <a:ea typeface="Montserrat"/>
                <a:cs typeface="Montserrat"/>
                <a:sym typeface="Montserrat"/>
              </a:rPr>
              <a:t>All </a:t>
            </a:r>
            <a:r>
              <a:rPr lang="en-GB" sz="1300">
                <a:solidFill>
                  <a:schemeClr val="dk2"/>
                </a:solidFill>
                <a:latin typeface="Montserrat"/>
                <a:ea typeface="Montserrat"/>
                <a:cs typeface="Montserrat"/>
                <a:sym typeface="Montserrat"/>
              </a:rPr>
              <a:t>students</a:t>
            </a:r>
            <a:r>
              <a:rPr lang="en-GB" sz="1300">
                <a:solidFill>
                  <a:schemeClr val="dk2"/>
                </a:solidFill>
                <a:latin typeface="Montserrat"/>
                <a:ea typeface="Montserrat"/>
                <a:cs typeface="Montserrat"/>
                <a:sym typeface="Montserrat"/>
              </a:rPr>
              <a:t> complete both English Language and English Literature.</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2"/>
                </a:solidFill>
                <a:latin typeface="Montserrat"/>
                <a:ea typeface="Montserrat"/>
                <a:cs typeface="Montserrat"/>
                <a:sym typeface="Montserrat"/>
              </a:rPr>
              <a:t>Each is assessed by 2 papers at the end of Year 11.  Students are also assessed for Speaking and listening.</a:t>
            </a:r>
            <a:endParaRPr sz="1300">
              <a:solidFill>
                <a:schemeClr val="dk2"/>
              </a:solidFill>
              <a:latin typeface="Montserrat"/>
              <a:ea typeface="Montserrat"/>
              <a:cs typeface="Montserrat"/>
              <a:sym typeface="Montserrat"/>
            </a:endParaRPr>
          </a:p>
        </p:txBody>
      </p:sp>
      <p:sp>
        <p:nvSpPr>
          <p:cNvPr id="151" name="Google Shape;151;p19"/>
          <p:cNvSpPr txBox="1"/>
          <p:nvPr/>
        </p:nvSpPr>
        <p:spPr>
          <a:xfrm>
            <a:off x="2337825" y="1660925"/>
            <a:ext cx="38547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Montserrat"/>
                <a:ea typeface="Montserrat"/>
                <a:cs typeface="Montserrat"/>
                <a:sym typeface="Montserrat"/>
              </a:rPr>
              <a:t>Students will complete </a:t>
            </a:r>
            <a:r>
              <a:rPr lang="en-GB" sz="1300">
                <a:solidFill>
                  <a:schemeClr val="dk2"/>
                </a:solidFill>
                <a:latin typeface="Montserrat"/>
                <a:ea typeface="Montserrat"/>
                <a:cs typeface="Montserrat"/>
                <a:sym typeface="Montserrat"/>
              </a:rPr>
              <a:t>either</a:t>
            </a:r>
            <a:r>
              <a:rPr lang="en-GB" sz="1300">
                <a:solidFill>
                  <a:schemeClr val="dk2"/>
                </a:solidFill>
                <a:latin typeface="Montserrat"/>
                <a:ea typeface="Montserrat"/>
                <a:cs typeface="Montserrat"/>
                <a:sym typeface="Montserrat"/>
              </a:rPr>
              <a:t> Higher tier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2"/>
                </a:solidFill>
                <a:latin typeface="Montserrat"/>
                <a:ea typeface="Montserrat"/>
                <a:cs typeface="Montserrat"/>
                <a:sym typeface="Montserrat"/>
              </a:rPr>
              <a:t>(Grades 9-3) or Foundation tier (Grades 5-1).  This will be determined by their progress throughout the course.</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2"/>
                </a:solidFill>
                <a:latin typeface="Montserrat"/>
                <a:ea typeface="Montserrat"/>
                <a:cs typeface="Montserrat"/>
                <a:sym typeface="Montserrat"/>
              </a:rPr>
              <a:t>Maths has 3 exam papers (1 x non-calculator, 2 x calculator)</a:t>
            </a:r>
            <a:endParaRPr sz="1300">
              <a:solidFill>
                <a:schemeClr val="dk2"/>
              </a:solidFill>
              <a:latin typeface="Montserrat"/>
              <a:ea typeface="Montserrat"/>
              <a:cs typeface="Montserrat"/>
              <a:sym typeface="Montserrat"/>
            </a:endParaRPr>
          </a:p>
        </p:txBody>
      </p:sp>
      <p:sp>
        <p:nvSpPr>
          <p:cNvPr id="152" name="Google Shape;152;p19"/>
          <p:cNvSpPr txBox="1"/>
          <p:nvPr/>
        </p:nvSpPr>
        <p:spPr>
          <a:xfrm>
            <a:off x="2380050" y="3485975"/>
            <a:ext cx="39291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Montserrat"/>
                <a:ea typeface="Montserrat"/>
                <a:cs typeface="Montserrat"/>
                <a:sym typeface="Montserrat"/>
              </a:rPr>
              <a:t>Students will complete Combined (</a:t>
            </a:r>
            <a:r>
              <a:rPr lang="en-GB" sz="1300" u="sng">
                <a:solidFill>
                  <a:schemeClr val="hlink"/>
                </a:solidFill>
                <a:latin typeface="Montserrat"/>
                <a:ea typeface="Montserrat"/>
                <a:cs typeface="Montserrat"/>
                <a:sym typeface="Montserrat"/>
                <a:hlinkClick r:id="rId7"/>
              </a:rPr>
              <a:t>Trilogy</a:t>
            </a:r>
            <a:r>
              <a:rPr lang="en-GB" sz="1300">
                <a:solidFill>
                  <a:schemeClr val="dk2"/>
                </a:solidFill>
                <a:latin typeface="Montserrat"/>
                <a:ea typeface="Montserrat"/>
                <a:cs typeface="Montserrat"/>
                <a:sym typeface="Montserrat"/>
              </a:rPr>
              <a:t>) or Separate Sciences.  All students study all three sciences.  They are assessed across 6 papers (2 x Biology, 2 x Chemistry, 2 x Physics)</a:t>
            </a:r>
            <a:endParaRPr sz="13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0"/>
          <p:cNvPicPr preferRelativeResize="0"/>
          <p:nvPr/>
        </p:nvPicPr>
        <p:blipFill rotWithShape="1">
          <a:blip r:embed="rId3">
            <a:alphaModFix/>
          </a:blip>
          <a:srcRect b="35140" l="0" r="0" t="0"/>
          <a:stretch/>
        </p:blipFill>
        <p:spPr>
          <a:xfrm>
            <a:off x="3323925" y="1278675"/>
            <a:ext cx="2496151" cy="1677350"/>
          </a:xfrm>
          <a:prstGeom prst="rect">
            <a:avLst/>
          </a:prstGeom>
          <a:noFill/>
          <a:ln>
            <a:noFill/>
          </a:ln>
        </p:spPr>
      </p:pic>
      <p:sp>
        <p:nvSpPr>
          <p:cNvPr id="158" name="Google Shape;158;p20"/>
          <p:cNvSpPr txBox="1"/>
          <p:nvPr/>
        </p:nvSpPr>
        <p:spPr>
          <a:xfrm>
            <a:off x="2930288" y="40375"/>
            <a:ext cx="47940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solidFill>
                  <a:schemeClr val="lt1"/>
                </a:solidFill>
                <a:latin typeface="Montserrat ExtraBold"/>
                <a:ea typeface="Montserrat ExtraBold"/>
                <a:cs typeface="Montserrat ExtraBold"/>
                <a:sym typeface="Montserrat ExtraBold"/>
              </a:rPr>
              <a:t>Subjects offered…</a:t>
            </a:r>
            <a:endParaRPr sz="20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GB" sz="1100">
                <a:solidFill>
                  <a:schemeClr val="lt1"/>
                </a:solidFill>
                <a:latin typeface="Montserrat ExtraBold"/>
                <a:ea typeface="Montserrat ExtraBold"/>
                <a:cs typeface="Montserrat ExtraBold"/>
                <a:sym typeface="Montserrat ExtraBold"/>
              </a:rPr>
              <a:t>(Click the link to access the specification)</a:t>
            </a:r>
            <a:endParaRPr sz="1100">
              <a:solidFill>
                <a:schemeClr val="lt1"/>
              </a:solidFill>
              <a:latin typeface="Montserrat ExtraBold"/>
              <a:ea typeface="Montserrat ExtraBold"/>
              <a:cs typeface="Montserrat ExtraBold"/>
              <a:sym typeface="Montserrat ExtraBold"/>
            </a:endParaRPr>
          </a:p>
        </p:txBody>
      </p:sp>
      <p:sp>
        <p:nvSpPr>
          <p:cNvPr id="159" name="Google Shape;159;p20"/>
          <p:cNvSpPr/>
          <p:nvPr/>
        </p:nvSpPr>
        <p:spPr>
          <a:xfrm>
            <a:off x="46400" y="17500"/>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4">
                  <a:extLst>
                    <a:ext uri="{A12FA001-AC4F-418D-AE19-62706E023703}">
                      <ahyp:hlinkClr val="tx"/>
                    </a:ext>
                  </a:extLst>
                </a:hlinkClick>
              </a:rPr>
              <a:t>Art GCSE (AQA)</a:t>
            </a:r>
            <a:endParaRPr sz="800">
              <a:solidFill>
                <a:schemeClr val="lt1"/>
              </a:solidFill>
              <a:latin typeface="Montserrat Medium"/>
              <a:ea typeface="Montserrat Medium"/>
              <a:cs typeface="Montserrat Medium"/>
              <a:sym typeface="Montserrat Medium"/>
            </a:endParaRPr>
          </a:p>
        </p:txBody>
      </p:sp>
      <p:sp>
        <p:nvSpPr>
          <p:cNvPr id="160" name="Google Shape;160;p20"/>
          <p:cNvSpPr txBox="1"/>
          <p:nvPr/>
        </p:nvSpPr>
        <p:spPr>
          <a:xfrm>
            <a:off x="4313688" y="4558700"/>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22</a:t>
            </a:r>
            <a:endParaRPr>
              <a:solidFill>
                <a:schemeClr val="lt1"/>
              </a:solidFill>
            </a:endParaRPr>
          </a:p>
        </p:txBody>
      </p:sp>
      <p:sp>
        <p:nvSpPr>
          <p:cNvPr id="161" name="Google Shape;161;p20"/>
          <p:cNvSpPr/>
          <p:nvPr/>
        </p:nvSpPr>
        <p:spPr>
          <a:xfrm>
            <a:off x="46400" y="2577250"/>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5">
                  <a:extLst>
                    <a:ext uri="{A12FA001-AC4F-418D-AE19-62706E023703}">
                      <ahyp:hlinkClr val="tx"/>
                    </a:ext>
                  </a:extLst>
                </a:hlinkClick>
              </a:rPr>
              <a:t>Business </a:t>
            </a:r>
            <a:r>
              <a:rPr lang="en-GB" sz="800" u="sng">
                <a:solidFill>
                  <a:schemeClr val="lt1"/>
                </a:solidFill>
                <a:latin typeface="Montserrat Medium"/>
                <a:ea typeface="Montserrat Medium"/>
                <a:cs typeface="Montserrat Medium"/>
                <a:sym typeface="Montserrat Medium"/>
                <a:hlinkClick r:id="rId6">
                  <a:extLst>
                    <a:ext uri="{A12FA001-AC4F-418D-AE19-62706E023703}">
                      <ahyp:hlinkClr val="tx"/>
                    </a:ext>
                  </a:extLst>
                </a:hlinkClick>
              </a:rPr>
              <a:t>and Enterprise (NCFE)</a:t>
            </a:r>
            <a:endParaRPr sz="800">
              <a:solidFill>
                <a:schemeClr val="lt1"/>
              </a:solidFill>
              <a:latin typeface="Montserrat Medium"/>
              <a:ea typeface="Montserrat Medium"/>
              <a:cs typeface="Montserrat Medium"/>
              <a:sym typeface="Montserrat Medium"/>
            </a:endParaRPr>
          </a:p>
        </p:txBody>
      </p:sp>
      <p:sp>
        <p:nvSpPr>
          <p:cNvPr id="162" name="Google Shape;162;p20"/>
          <p:cNvSpPr/>
          <p:nvPr/>
        </p:nvSpPr>
        <p:spPr>
          <a:xfrm>
            <a:off x="46425" y="12973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900" u="sng">
                <a:solidFill>
                  <a:schemeClr val="lt1"/>
                </a:solidFill>
                <a:latin typeface="Montserrat Medium"/>
                <a:ea typeface="Montserrat Medium"/>
                <a:cs typeface="Montserrat Medium"/>
                <a:sym typeface="Montserrat Medium"/>
                <a:hlinkClick r:id="rId7">
                  <a:extLst>
                    <a:ext uri="{A12FA001-AC4F-418D-AE19-62706E023703}">
                      <ahyp:hlinkClr val="tx"/>
                    </a:ext>
                  </a:extLst>
                </a:hlinkClick>
              </a:rPr>
              <a:t>Photography GCSE (AQA)</a:t>
            </a:r>
            <a:endParaRPr sz="900">
              <a:solidFill>
                <a:schemeClr val="lt1"/>
              </a:solidFill>
              <a:latin typeface="Montserrat Medium"/>
              <a:ea typeface="Montserrat Medium"/>
              <a:cs typeface="Montserrat Medium"/>
              <a:sym typeface="Montserrat Medium"/>
            </a:endParaRPr>
          </a:p>
        </p:txBody>
      </p:sp>
      <p:sp>
        <p:nvSpPr>
          <p:cNvPr id="163" name="Google Shape;163;p20"/>
          <p:cNvSpPr/>
          <p:nvPr/>
        </p:nvSpPr>
        <p:spPr>
          <a:xfrm>
            <a:off x="7661325" y="39028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8">
                  <a:extLst>
                    <a:ext uri="{A12FA001-AC4F-418D-AE19-62706E023703}">
                      <ahyp:hlinkClr val="tx"/>
                    </a:ext>
                  </a:extLst>
                </a:hlinkClick>
              </a:rPr>
              <a:t>Sport Studies Cambridge National (OCR)</a:t>
            </a:r>
            <a:endParaRPr sz="800">
              <a:solidFill>
                <a:schemeClr val="lt1"/>
              </a:solidFill>
              <a:latin typeface="Montserrat Medium"/>
              <a:ea typeface="Montserrat Medium"/>
              <a:cs typeface="Montserrat Medium"/>
              <a:sym typeface="Montserrat Medium"/>
            </a:endParaRPr>
          </a:p>
        </p:txBody>
      </p:sp>
      <p:sp>
        <p:nvSpPr>
          <p:cNvPr id="164" name="Google Shape;164;p20"/>
          <p:cNvSpPr/>
          <p:nvPr/>
        </p:nvSpPr>
        <p:spPr>
          <a:xfrm>
            <a:off x="6224575" y="1343125"/>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9">
                  <a:extLst>
                    <a:ext uri="{A12FA001-AC4F-418D-AE19-62706E023703}">
                      <ahyp:hlinkClr val="tx"/>
                    </a:ext>
                  </a:extLst>
                </a:hlinkClick>
              </a:rPr>
              <a:t>Computer Science GCSE (Pearson)</a:t>
            </a:r>
            <a:endParaRPr sz="800">
              <a:solidFill>
                <a:schemeClr val="lt1"/>
              </a:solidFill>
              <a:latin typeface="Montserrat Medium"/>
              <a:ea typeface="Montserrat Medium"/>
              <a:cs typeface="Montserrat Medium"/>
              <a:sym typeface="Montserrat Medium"/>
            </a:endParaRPr>
          </a:p>
        </p:txBody>
      </p:sp>
      <p:sp>
        <p:nvSpPr>
          <p:cNvPr id="165" name="Google Shape;165;p20"/>
          <p:cNvSpPr/>
          <p:nvPr/>
        </p:nvSpPr>
        <p:spPr>
          <a:xfrm>
            <a:off x="1461950" y="1750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0">
                  <a:extLst>
                    <a:ext uri="{A12FA001-AC4F-418D-AE19-62706E023703}">
                      <ahyp:hlinkClr val="tx"/>
                    </a:ext>
                  </a:extLst>
                </a:hlinkClick>
              </a:rPr>
              <a:t>Design Technology GCSE (AQA)</a:t>
            </a:r>
            <a:endParaRPr sz="800">
              <a:solidFill>
                <a:schemeClr val="lt1"/>
              </a:solidFill>
              <a:latin typeface="Montserrat Medium"/>
              <a:ea typeface="Montserrat Medium"/>
              <a:cs typeface="Montserrat Medium"/>
              <a:sym typeface="Montserrat Medium"/>
            </a:endParaRPr>
          </a:p>
        </p:txBody>
      </p:sp>
      <p:sp>
        <p:nvSpPr>
          <p:cNvPr id="166" name="Google Shape;166;p20"/>
          <p:cNvSpPr/>
          <p:nvPr/>
        </p:nvSpPr>
        <p:spPr>
          <a:xfrm>
            <a:off x="7661325" y="403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1">
                  <a:extLst>
                    <a:ext uri="{A12FA001-AC4F-418D-AE19-62706E023703}">
                      <ahyp:hlinkClr val="tx"/>
                    </a:ext>
                  </a:extLst>
                </a:hlinkClick>
              </a:rPr>
              <a:t>Spanish GCSE (Pearson)</a:t>
            </a:r>
            <a:endParaRPr sz="800">
              <a:solidFill>
                <a:schemeClr val="lt1"/>
              </a:solidFill>
              <a:latin typeface="Montserrat Medium"/>
              <a:ea typeface="Montserrat Medium"/>
              <a:cs typeface="Montserrat Medium"/>
              <a:sym typeface="Montserrat Medium"/>
            </a:endParaRPr>
          </a:p>
        </p:txBody>
      </p:sp>
      <p:sp>
        <p:nvSpPr>
          <p:cNvPr id="167" name="Google Shape;167;p20"/>
          <p:cNvSpPr/>
          <p:nvPr/>
        </p:nvSpPr>
        <p:spPr>
          <a:xfrm>
            <a:off x="1461950" y="390287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2">
                  <a:extLst>
                    <a:ext uri="{A12FA001-AC4F-418D-AE19-62706E023703}">
                      <ahyp:hlinkClr val="tx"/>
                    </a:ext>
                  </a:extLst>
                </a:hlinkClick>
              </a:rPr>
              <a:t>History GCSE (AQA)</a:t>
            </a:r>
            <a:endParaRPr sz="800">
              <a:solidFill>
                <a:schemeClr val="lt1"/>
              </a:solidFill>
              <a:latin typeface="Montserrat Medium"/>
              <a:ea typeface="Montserrat Medium"/>
              <a:cs typeface="Montserrat Medium"/>
              <a:sym typeface="Montserrat Medium"/>
            </a:endParaRPr>
          </a:p>
        </p:txBody>
      </p:sp>
      <p:sp>
        <p:nvSpPr>
          <p:cNvPr id="168" name="Google Shape;168;p20"/>
          <p:cNvSpPr/>
          <p:nvPr/>
        </p:nvSpPr>
        <p:spPr>
          <a:xfrm>
            <a:off x="6293325" y="39028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3">
                  <a:extLst>
                    <a:ext uri="{A12FA001-AC4F-418D-AE19-62706E023703}">
                      <ahyp:hlinkClr val="tx"/>
                    </a:ext>
                  </a:extLst>
                </a:hlinkClick>
              </a:rPr>
              <a:t>French GCSE (Pearson)</a:t>
            </a:r>
            <a:endParaRPr sz="800">
              <a:solidFill>
                <a:schemeClr val="lt1"/>
              </a:solidFill>
              <a:latin typeface="Montserrat Medium"/>
              <a:ea typeface="Montserrat Medium"/>
              <a:cs typeface="Montserrat Medium"/>
              <a:sym typeface="Montserrat Medium"/>
            </a:endParaRPr>
          </a:p>
        </p:txBody>
      </p:sp>
      <p:sp>
        <p:nvSpPr>
          <p:cNvPr id="169" name="Google Shape;169;p20"/>
          <p:cNvSpPr/>
          <p:nvPr/>
        </p:nvSpPr>
        <p:spPr>
          <a:xfrm>
            <a:off x="46400" y="390495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4">
                  <a:extLst>
                    <a:ext uri="{A12FA001-AC4F-418D-AE19-62706E023703}">
                      <ahyp:hlinkClr val="tx"/>
                    </a:ext>
                  </a:extLst>
                </a:hlinkClick>
              </a:rPr>
              <a:t>Childcare </a:t>
            </a:r>
            <a:r>
              <a:rPr lang="en-GB" sz="800" u="sng">
                <a:solidFill>
                  <a:schemeClr val="lt1"/>
                </a:solidFill>
                <a:latin typeface="Montserrat Medium"/>
                <a:ea typeface="Montserrat Medium"/>
                <a:cs typeface="Montserrat Medium"/>
                <a:sym typeface="Montserrat Medium"/>
                <a:hlinkClick r:id="rId15">
                  <a:extLst>
                    <a:ext uri="{A12FA001-AC4F-418D-AE19-62706E023703}">
                      <ahyp:hlinkClr val="tx"/>
                    </a:ext>
                  </a:extLst>
                </a:hlinkClick>
              </a:rPr>
              <a:t> Cambridge National (OCR)</a:t>
            </a:r>
            <a:endParaRPr sz="800">
              <a:solidFill>
                <a:schemeClr val="lt1"/>
              </a:solidFill>
              <a:latin typeface="Montserrat Medium"/>
              <a:ea typeface="Montserrat Medium"/>
              <a:cs typeface="Montserrat Medium"/>
              <a:sym typeface="Montserrat Medium"/>
            </a:endParaRPr>
          </a:p>
        </p:txBody>
      </p:sp>
      <p:sp>
        <p:nvSpPr>
          <p:cNvPr id="170" name="Google Shape;170;p20"/>
          <p:cNvSpPr/>
          <p:nvPr/>
        </p:nvSpPr>
        <p:spPr>
          <a:xfrm>
            <a:off x="7661325" y="134312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6">
                  <a:extLst>
                    <a:ext uri="{A12FA001-AC4F-418D-AE19-62706E023703}">
                      <ahyp:hlinkClr val="tx"/>
                    </a:ext>
                  </a:extLst>
                </a:hlinkClick>
              </a:rPr>
              <a:t>Music GCSE (Pearson)</a:t>
            </a:r>
            <a:endParaRPr sz="800">
              <a:solidFill>
                <a:schemeClr val="lt1"/>
              </a:solidFill>
              <a:latin typeface="Montserrat Medium"/>
              <a:ea typeface="Montserrat Medium"/>
              <a:cs typeface="Montserrat Medium"/>
              <a:sym typeface="Montserrat Medium"/>
            </a:endParaRPr>
          </a:p>
        </p:txBody>
      </p:sp>
      <p:sp>
        <p:nvSpPr>
          <p:cNvPr id="171" name="Google Shape;171;p20"/>
          <p:cNvSpPr/>
          <p:nvPr/>
        </p:nvSpPr>
        <p:spPr>
          <a:xfrm>
            <a:off x="6293325" y="26458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7">
                  <a:extLst>
                    <a:ext uri="{A12FA001-AC4F-418D-AE19-62706E023703}">
                      <ahyp:hlinkClr val="tx"/>
                    </a:ext>
                  </a:extLst>
                </a:hlinkClick>
              </a:rPr>
              <a:t>Imedia Cambridge National (OCR)</a:t>
            </a:r>
            <a:endParaRPr sz="800">
              <a:solidFill>
                <a:schemeClr val="lt1"/>
              </a:solidFill>
              <a:latin typeface="Montserrat Medium"/>
              <a:ea typeface="Montserrat Medium"/>
              <a:cs typeface="Montserrat Medium"/>
              <a:sym typeface="Montserrat Medium"/>
            </a:endParaRPr>
          </a:p>
        </p:txBody>
      </p:sp>
      <p:sp>
        <p:nvSpPr>
          <p:cNvPr id="172" name="Google Shape;172;p20"/>
          <p:cNvSpPr/>
          <p:nvPr/>
        </p:nvSpPr>
        <p:spPr>
          <a:xfrm>
            <a:off x="7661325" y="2645875"/>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8">
                  <a:extLst>
                    <a:ext uri="{A12FA001-AC4F-418D-AE19-62706E023703}">
                      <ahyp:hlinkClr val="tx"/>
                    </a:ext>
                  </a:extLst>
                </a:hlinkClick>
              </a:rPr>
              <a:t>PE GCSE (OCR)</a:t>
            </a:r>
            <a:endParaRPr sz="800">
              <a:solidFill>
                <a:schemeClr val="lt1"/>
              </a:solidFill>
              <a:latin typeface="Montserrat Medium"/>
              <a:ea typeface="Montserrat Medium"/>
              <a:cs typeface="Montserrat Medium"/>
              <a:sym typeface="Montserrat Medium"/>
            </a:endParaRPr>
          </a:p>
        </p:txBody>
      </p:sp>
      <p:sp>
        <p:nvSpPr>
          <p:cNvPr id="173" name="Google Shape;173;p20"/>
          <p:cNvSpPr/>
          <p:nvPr/>
        </p:nvSpPr>
        <p:spPr>
          <a:xfrm>
            <a:off x="1461950" y="260012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9">
                  <a:extLst>
                    <a:ext uri="{A12FA001-AC4F-418D-AE19-62706E023703}">
                      <ahyp:hlinkClr val="tx"/>
                    </a:ext>
                  </a:extLst>
                </a:hlinkClick>
              </a:rPr>
              <a:t>Geography GCSE (AQA)</a:t>
            </a:r>
            <a:endParaRPr sz="800">
              <a:solidFill>
                <a:schemeClr val="lt1"/>
              </a:solidFill>
              <a:latin typeface="Montserrat Medium"/>
              <a:ea typeface="Montserrat Medium"/>
              <a:cs typeface="Montserrat Medium"/>
              <a:sym typeface="Montserrat Medium"/>
            </a:endParaRPr>
          </a:p>
        </p:txBody>
      </p:sp>
      <p:sp>
        <p:nvSpPr>
          <p:cNvPr id="174" name="Google Shape;174;p20"/>
          <p:cNvSpPr/>
          <p:nvPr/>
        </p:nvSpPr>
        <p:spPr>
          <a:xfrm>
            <a:off x="6224563" y="4037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0">
                  <a:extLst>
                    <a:ext uri="{A12FA001-AC4F-418D-AE19-62706E023703}">
                      <ahyp:hlinkClr val="tx"/>
                    </a:ext>
                  </a:extLst>
                </a:hlinkClick>
              </a:rPr>
              <a:t>Hospitality and Catering (WJEC)</a:t>
            </a:r>
            <a:endParaRPr sz="800">
              <a:solidFill>
                <a:schemeClr val="lt1"/>
              </a:solidFill>
              <a:latin typeface="Montserrat Medium"/>
              <a:ea typeface="Montserrat Medium"/>
              <a:cs typeface="Montserrat Medium"/>
              <a:sym typeface="Montserrat Medium"/>
            </a:endParaRPr>
          </a:p>
        </p:txBody>
      </p:sp>
      <p:sp>
        <p:nvSpPr>
          <p:cNvPr id="175" name="Google Shape;175;p20"/>
          <p:cNvSpPr/>
          <p:nvPr/>
        </p:nvSpPr>
        <p:spPr>
          <a:xfrm>
            <a:off x="1461950" y="12973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1">
                  <a:extLst>
                    <a:ext uri="{A12FA001-AC4F-418D-AE19-62706E023703}">
                      <ahyp:hlinkClr val="tx"/>
                    </a:ext>
                  </a:extLst>
                </a:hlinkClick>
              </a:rPr>
              <a:t>Drama GCSE (AQA)</a:t>
            </a:r>
            <a:endParaRPr sz="800">
              <a:solidFill>
                <a:schemeClr val="lt1"/>
              </a:solidFill>
              <a:latin typeface="Montserrat Medium"/>
              <a:ea typeface="Montserrat Medium"/>
              <a:cs typeface="Montserrat Medium"/>
              <a:sym typeface="Montserrat Medium"/>
            </a:endParaRPr>
          </a:p>
        </p:txBody>
      </p:sp>
      <p:sp>
        <p:nvSpPr>
          <p:cNvPr id="176" name="Google Shape;176;p20"/>
          <p:cNvSpPr/>
          <p:nvPr/>
        </p:nvSpPr>
        <p:spPr>
          <a:xfrm>
            <a:off x="3837575" y="390495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2">
                  <a:extLst>
                    <a:ext uri="{A12FA001-AC4F-418D-AE19-62706E023703}">
                      <ahyp:hlinkClr val="tx"/>
                    </a:ext>
                  </a:extLst>
                </a:hlinkClick>
              </a:rPr>
              <a:t>Religious</a:t>
            </a:r>
            <a:r>
              <a:rPr lang="en-GB" sz="800" u="sng">
                <a:solidFill>
                  <a:schemeClr val="lt1"/>
                </a:solidFill>
                <a:latin typeface="Montserrat Medium"/>
                <a:ea typeface="Montserrat Medium"/>
                <a:cs typeface="Montserrat Medium"/>
                <a:sym typeface="Montserrat Medium"/>
                <a:hlinkClick r:id="rId23">
                  <a:extLst>
                    <a:ext uri="{A12FA001-AC4F-418D-AE19-62706E023703}">
                      <ahyp:hlinkClr val="tx"/>
                    </a:ext>
                  </a:extLst>
                </a:hlinkClick>
              </a:rPr>
              <a:t> Studies  </a:t>
            </a:r>
            <a:r>
              <a:rPr lang="en-GB" sz="800" u="sng">
                <a:solidFill>
                  <a:schemeClr val="lt1"/>
                </a:solidFill>
                <a:latin typeface="Montserrat Medium"/>
                <a:ea typeface="Montserrat Medium"/>
                <a:cs typeface="Montserrat Medium"/>
                <a:sym typeface="Montserrat Medium"/>
                <a:hlinkClick r:id="rId24">
                  <a:extLst>
                    <a:ext uri="{A12FA001-AC4F-418D-AE19-62706E023703}">
                      <ahyp:hlinkClr val="tx"/>
                    </a:ext>
                  </a:extLst>
                </a:hlinkClick>
              </a:rPr>
              <a:t>GCSE (AQA)</a:t>
            </a:r>
            <a:endParaRPr sz="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1"/>
          <p:cNvPicPr preferRelativeResize="0"/>
          <p:nvPr/>
        </p:nvPicPr>
        <p:blipFill rotWithShape="1">
          <a:blip r:embed="rId3">
            <a:alphaModFix/>
          </a:blip>
          <a:srcRect b="34993" l="0" r="0" t="0"/>
          <a:stretch/>
        </p:blipFill>
        <p:spPr>
          <a:xfrm>
            <a:off x="64750" y="55675"/>
            <a:ext cx="1452149" cy="978000"/>
          </a:xfrm>
          <a:prstGeom prst="rect">
            <a:avLst/>
          </a:prstGeom>
          <a:noFill/>
          <a:ln>
            <a:noFill/>
          </a:ln>
        </p:spPr>
      </p:pic>
      <p:sp>
        <p:nvSpPr>
          <p:cNvPr id="182" name="Google Shape;182;p21"/>
          <p:cNvSpPr/>
          <p:nvPr/>
        </p:nvSpPr>
        <p:spPr>
          <a:xfrm>
            <a:off x="768625" y="193950"/>
            <a:ext cx="4679400" cy="41511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Calibri"/>
              <a:ea typeface="Calibri"/>
              <a:cs typeface="Calibri"/>
              <a:sym typeface="Calibri"/>
            </a:endParaRPr>
          </a:p>
          <a:p>
            <a:pPr indent="0" lvl="0" marL="0" rtl="0" algn="l">
              <a:spcBef>
                <a:spcPts val="0"/>
              </a:spcBef>
              <a:spcAft>
                <a:spcPts val="0"/>
              </a:spcAft>
              <a:buNone/>
            </a:pPr>
            <a:r>
              <a:t/>
            </a:r>
            <a:endParaRPr sz="800">
              <a:latin typeface="Montserrat"/>
              <a:ea typeface="Montserrat"/>
              <a:cs typeface="Montserrat"/>
              <a:sym typeface="Montserrat"/>
            </a:endParaRPr>
          </a:p>
        </p:txBody>
      </p:sp>
      <p:sp>
        <p:nvSpPr>
          <p:cNvPr id="183" name="Google Shape;183;p21"/>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184" name="Google Shape;184;p21"/>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Art and Design GCSE</a:t>
            </a:r>
            <a:endParaRPr sz="2200">
              <a:solidFill>
                <a:srgbClr val="F8F9FA"/>
              </a:solidFill>
              <a:latin typeface="Montserrat"/>
              <a:ea typeface="Montserrat"/>
              <a:cs typeface="Montserrat"/>
              <a:sym typeface="Montserrat"/>
            </a:endParaRPr>
          </a:p>
        </p:txBody>
      </p:sp>
      <p:sp>
        <p:nvSpPr>
          <p:cNvPr id="185" name="Google Shape;185;p21"/>
          <p:cNvSpPr/>
          <p:nvPr/>
        </p:nvSpPr>
        <p:spPr>
          <a:xfrm>
            <a:off x="5306050" y="19395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186" name="Google Shape;186;p21"/>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“Art is a totally different subject to all my others, it allows me to be creative and has less pressure in terms of not having a final written exam”</a:t>
            </a:r>
            <a:endParaRPr i="1" sz="2200">
              <a:solidFill>
                <a:schemeClr val="dk2"/>
              </a:solidFill>
              <a:latin typeface="Montserrat"/>
              <a:ea typeface="Montserrat"/>
              <a:cs typeface="Montserrat"/>
              <a:sym typeface="Montserrat"/>
            </a:endParaRPr>
          </a:p>
        </p:txBody>
      </p:sp>
      <p:sp>
        <p:nvSpPr>
          <p:cNvPr id="187" name="Google Shape;187;p21"/>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8" name="Google Shape;188;p21"/>
          <p:cNvSpPr txBox="1"/>
          <p:nvPr/>
        </p:nvSpPr>
        <p:spPr>
          <a:xfrm>
            <a:off x="1196125" y="857475"/>
            <a:ext cx="3976800" cy="35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Students will have the opportunity to study and practise a wide range of art and design activities and later may choose to develop their skills and interests in one particular area.</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You will express your ideas creatively and learn how to present visual information (illustrations, graphics, and diagrams) with greater confidence. Art and Design is an enjoyable subject which gives you the opportunity to develop the skills and knowledge to bring your own ideas to life. You will be encouraged to develop your personal imaginative ideas and your practical and design skills. You will be expected to use a sketchbook regularly to improve your visual awareness by recording various aspects of the natural and human environment.  </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Candidates should produce practical and critical/contextual work in one or more areas:  </a:t>
            </a:r>
            <a:r>
              <a:rPr b="1" lang="en-GB" sz="800">
                <a:solidFill>
                  <a:schemeClr val="lt1"/>
                </a:solidFill>
                <a:latin typeface="Calibri"/>
                <a:ea typeface="Calibri"/>
                <a:cs typeface="Calibri"/>
                <a:sym typeface="Calibri"/>
              </a:rPr>
              <a:t>Drawing and Painting, Mixed Media, Sculpture, Printmaking, Lens-based or light based media (film, animation, video, and photography)</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GB" sz="800">
                <a:solidFill>
                  <a:schemeClr val="lt1"/>
                </a:solidFill>
                <a:latin typeface="Calibri"/>
                <a:ea typeface="Calibri"/>
                <a:cs typeface="Calibri"/>
                <a:sym typeface="Calibri"/>
              </a:rPr>
              <a:t>Throughout the course, reference will be made to the work of artists and designers past and present.  Critical appraisal of their work, using the appropriate vocabulary, will be an important part of the course, together with the development work you will produce in your sketchbooks.  You will be expected to take an active interest in the various aspects of the visual arts.  Visits to galleries and local colleges to see exhibitions of art and design work will form part of the course.  Homework assignments will be set and contribute to the final coursework grade.  </a:t>
            </a:r>
            <a:endParaRPr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800">
                <a:solidFill>
                  <a:schemeClr val="lt1"/>
                </a:solidFill>
                <a:latin typeface="Calibri"/>
                <a:ea typeface="Calibri"/>
                <a:cs typeface="Calibri"/>
                <a:sym typeface="Calibri"/>
              </a:rPr>
              <a:t>There is an expectation that Art  students will work in their own time to complete both Components 1 &amp; 2</a:t>
            </a:r>
            <a:r>
              <a:rPr lang="en-GB" sz="800">
                <a:solidFill>
                  <a:schemeClr val="lt1"/>
                </a:solidFill>
                <a:latin typeface="Calibri"/>
                <a:ea typeface="Calibri"/>
                <a:cs typeface="Calibri"/>
                <a:sym typeface="Calibri"/>
              </a:rPr>
              <a:t>.</a:t>
            </a:r>
            <a:endParaRPr sz="800">
              <a:solidFill>
                <a:schemeClr val="lt1"/>
              </a:solidFill>
            </a:endParaRPr>
          </a:p>
        </p:txBody>
      </p:sp>
      <p:sp>
        <p:nvSpPr>
          <p:cNvPr id="189" name="Google Shape;189;p2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