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8" r:id="rId2"/>
    <p:sldId id="269" r:id="rId3"/>
    <p:sldId id="275" r:id="rId4"/>
    <p:sldId id="276" r:id="rId5"/>
    <p:sldId id="265" r:id="rId6"/>
    <p:sldId id="270" r:id="rId7"/>
    <p:sldId id="271" r:id="rId8"/>
    <p:sldId id="273" r:id="rId9"/>
    <p:sldId id="268" r:id="rId10"/>
    <p:sldId id="274" r:id="rId11"/>
    <p:sldId id="267" r:id="rId12"/>
    <p:sldId id="277"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EEBB3-A72D-480B-BA22-7B3F8D97287C}" v="513" dt="2019-10-11T12:54:14.599"/>
    <p1510:client id="{2B41E78F-9B24-44F2-8267-6C76FB1A6B48}" v="6" dt="2019-10-13T10:21:38.770"/>
    <p1510:client id="{B7CD1F6F-148B-5130-0311-0FB266F49C28}" v="449" dt="2019-10-13T13:34:49.6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88"/>
    <p:restoredTop sz="94662" autoAdjust="0"/>
  </p:normalViewPr>
  <p:slideViewPr>
    <p:cSldViewPr snapToGrid="0" snapToObjects="1">
      <p:cViewPr>
        <p:scale>
          <a:sx n="90" d="100"/>
          <a:sy n="90" d="100"/>
        </p:scale>
        <p:origin x="-420"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A88FC5-EAA8-754B-A2CB-0D2FA988D4AE}" type="datetimeFigureOut">
              <a:rPr lang="en-GB" smtClean="0"/>
              <a:t>14/10/2019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1599D-28D6-414F-AEFE-6314CBA3D86B}" type="slidenum">
              <a:rPr lang="en-GB" smtClean="0"/>
              <a:t>‹#›</a:t>
            </a:fld>
            <a:endParaRPr lang="en-GB"/>
          </a:p>
        </p:txBody>
      </p:sp>
    </p:spTree>
    <p:extLst>
      <p:ext uri="{BB962C8B-B14F-4D97-AF65-F5344CB8AC3E}">
        <p14:creationId xmlns:p14="http://schemas.microsoft.com/office/powerpoint/2010/main" val="147037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t>1</a:t>
            </a:fld>
            <a:endParaRPr lang="en-GB"/>
          </a:p>
        </p:txBody>
      </p:sp>
    </p:spTree>
    <p:extLst>
      <p:ext uri="{BB962C8B-B14F-4D97-AF65-F5344CB8AC3E}">
        <p14:creationId xmlns:p14="http://schemas.microsoft.com/office/powerpoint/2010/main" val="46917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F1599D-28D6-414F-AEFE-6314CBA3D86B}"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146281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346E44E-D0D5-0143-A204-ED3320ECEE5D}"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6629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346E44E-D0D5-0143-A204-ED3320ECEE5D}"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72635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346E44E-D0D5-0143-A204-ED3320ECEE5D}"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3361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346E44E-D0D5-0143-A204-ED3320ECEE5D}"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76575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346E44E-D0D5-0143-A204-ED3320ECEE5D}"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94067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346E44E-D0D5-0143-A204-ED3320ECEE5D}"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3705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346E44E-D0D5-0143-A204-ED3320ECEE5D}"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41027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346E44E-D0D5-0143-A204-ED3320ECEE5D}"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75264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6E44E-D0D5-0143-A204-ED3320ECEE5D}"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02206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346E44E-D0D5-0143-A204-ED3320ECEE5D}"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9874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0346E44E-D0D5-0143-A204-ED3320ECEE5D}"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9BB478-34FE-7E42-8876-69D205816ACE}" type="slidenum">
              <a:rPr lang="en-US" smtClean="0"/>
              <a:t>‹#›</a:t>
            </a:fld>
            <a:endParaRPr lang="en-US"/>
          </a:p>
        </p:txBody>
      </p:sp>
    </p:spTree>
    <p:extLst>
      <p:ext uri="{BB962C8B-B14F-4D97-AF65-F5344CB8AC3E}">
        <p14:creationId xmlns:p14="http://schemas.microsoft.com/office/powerpoint/2010/main" val="100478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6E44E-D0D5-0143-A204-ED3320ECEE5D}" type="datetimeFigureOut">
              <a:rPr lang="en-US" smtClean="0"/>
              <a:t>10/14/2019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BB478-34FE-7E42-8876-69D205816ACE}" type="slidenum">
              <a:rPr lang="en-US" smtClean="0"/>
              <a:t>‹#›</a:t>
            </a:fld>
            <a:endParaRPr lang="en-US"/>
          </a:p>
        </p:txBody>
      </p:sp>
    </p:spTree>
    <p:extLst>
      <p:ext uri="{BB962C8B-B14F-4D97-AF65-F5344CB8AC3E}">
        <p14:creationId xmlns:p14="http://schemas.microsoft.com/office/powerpoint/2010/main" val="537417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uadroTexto 1"/>
          <p:cNvSpPr txBox="1"/>
          <p:nvPr/>
        </p:nvSpPr>
        <p:spPr>
          <a:xfrm>
            <a:off x="0" y="4275552"/>
            <a:ext cx="9144000" cy="1723549"/>
          </a:xfrm>
          <a:prstGeom prst="rect">
            <a:avLst/>
          </a:prstGeom>
          <a:noFill/>
        </p:spPr>
        <p:txBody>
          <a:bodyPr wrap="square" rtlCol="0" anchor="t">
            <a:spAutoFit/>
          </a:bodyPr>
          <a:lstStyle/>
          <a:p>
            <a:pPr algn="ctr"/>
            <a:r>
              <a:rPr lang="es-ES" sz="3200" b="1" dirty="0" err="1">
                <a:latin typeface="Arial Hebrew" charset="-79"/>
                <a:ea typeface="Arial Hebrew" charset="-79"/>
                <a:cs typeface="Arial Hebrew"/>
              </a:rPr>
              <a:t>Parent</a:t>
            </a:r>
            <a:r>
              <a:rPr lang="es-ES" sz="3200" b="1" dirty="0">
                <a:latin typeface="Arial Hebrew" charset="-79"/>
                <a:ea typeface="Arial Hebrew" charset="-79"/>
                <a:cs typeface="Arial Hebrew"/>
              </a:rPr>
              <a:t> </a:t>
            </a:r>
            <a:r>
              <a:rPr lang="es-ES" sz="3200" b="1" dirty="0" err="1">
                <a:latin typeface="Arial Hebrew" charset="-79"/>
                <a:ea typeface="Arial Hebrew" charset="-79"/>
                <a:cs typeface="Arial Hebrew"/>
              </a:rPr>
              <a:t>Forum</a:t>
            </a:r>
            <a:endParaRPr lang="es-ES" sz="3200" b="1" dirty="0">
              <a:latin typeface="Arial Hebrew" charset="-79"/>
              <a:ea typeface="Arial Hebrew" charset="-79"/>
              <a:cs typeface="Arial Hebrew" charset="-79"/>
            </a:endParaRPr>
          </a:p>
          <a:p>
            <a:pPr algn="ctr"/>
            <a:endParaRPr lang="es-ES" dirty="0">
              <a:latin typeface="Arial Hebrew" charset="-79"/>
              <a:ea typeface="Arial Hebrew" charset="-79"/>
              <a:cs typeface="Arial Hebrew" charset="-79"/>
            </a:endParaRPr>
          </a:p>
          <a:p>
            <a:pPr algn="ctr"/>
            <a:r>
              <a:rPr lang="en-GB" sz="2000" dirty="0">
                <a:latin typeface="Arial Hebrew" charset="-79"/>
                <a:ea typeface="Arial Hebrew" charset="-79"/>
                <a:cs typeface="Arial Hebrew"/>
              </a:rPr>
              <a:t>October 14th 2019</a:t>
            </a:r>
            <a:endParaRPr lang="es-ES" sz="2000" dirty="0">
              <a:cs typeface="Arial Hebrew"/>
            </a:endParaRPr>
          </a:p>
          <a:p>
            <a:endParaRPr lang="es-ES" dirty="0"/>
          </a:p>
          <a:p>
            <a:endParaRPr lang="es-ES" dirty="0"/>
          </a:p>
        </p:txBody>
      </p:sp>
    </p:spTree>
    <p:extLst>
      <p:ext uri="{BB962C8B-B14F-4D97-AF65-F5344CB8AC3E}">
        <p14:creationId xmlns:p14="http://schemas.microsoft.com/office/powerpoint/2010/main" val="2033665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 xmlns:a16="http://schemas.microsoft.com/office/drawing/2014/main" id="{411222A8-E1F8-4B1F-ADF9-456A5DA55FB7}"/>
              </a:ext>
            </a:extLst>
          </p:cNvPr>
          <p:cNvSpPr txBox="1"/>
          <p:nvPr/>
        </p:nvSpPr>
        <p:spPr>
          <a:xfrm>
            <a:off x="1043796" y="1187570"/>
            <a:ext cx="6711350"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Arial"/>
                <a:cs typeface="Segoe UI"/>
              </a:rPr>
              <a:t>KS4 Homework</a:t>
            </a:r>
            <a:r>
              <a:rPr lang="en-US" sz="2400" dirty="0">
                <a:latin typeface="Arial"/>
                <a:cs typeface="Segoe UI"/>
              </a:rPr>
              <a:t>​</a:t>
            </a:r>
          </a:p>
          <a:p>
            <a:endParaRPr lang="en-US" sz="2400" dirty="0">
              <a:latin typeface="Arial"/>
              <a:cs typeface="Segoe UI"/>
            </a:endParaRPr>
          </a:p>
          <a:p>
            <a:r>
              <a:rPr lang="en-US" sz="2000" dirty="0">
                <a:latin typeface="Arial"/>
                <a:cs typeface="Segoe UI"/>
              </a:rPr>
              <a:t>Homework will be regularly in all option subjects as well as English, Maths and Science. </a:t>
            </a:r>
          </a:p>
          <a:p>
            <a:r>
              <a:rPr lang="en-US" sz="2000" dirty="0">
                <a:latin typeface="Arial"/>
                <a:cs typeface="Segoe UI"/>
              </a:rPr>
              <a:t>In some subjects such as Maths this will take the form of discrete, regular tasks but in some subjects this may take the form of an extended piece of writing or coursework done over a number of weeks.​</a:t>
            </a:r>
            <a:endParaRPr lang="en-US" dirty="0"/>
          </a:p>
        </p:txBody>
      </p:sp>
    </p:spTree>
    <p:extLst>
      <p:ext uri="{BB962C8B-B14F-4D97-AF65-F5344CB8AC3E}">
        <p14:creationId xmlns:p14="http://schemas.microsoft.com/office/powerpoint/2010/main" val="260070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1"/>
          <p:cNvSpPr txBox="1"/>
          <p:nvPr/>
        </p:nvSpPr>
        <p:spPr>
          <a:xfrm>
            <a:off x="344752" y="1936302"/>
            <a:ext cx="8331888" cy="3693319"/>
          </a:xfrm>
          <a:prstGeom prst="rect">
            <a:avLst/>
          </a:prstGeom>
          <a:noFill/>
        </p:spPr>
        <p:txBody>
          <a:bodyPr wrap="square" rtlCol="0">
            <a:spAutoFit/>
          </a:bodyPr>
          <a:lstStyle/>
          <a:p>
            <a:endParaRPr lang="en-GB" dirty="0" smtClean="0">
              <a:solidFill>
                <a:prstClr val="black"/>
              </a:solidFill>
            </a:endParaRPr>
          </a:p>
          <a:p>
            <a:endParaRPr lang="en-GB" dirty="0">
              <a:solidFill>
                <a:prstClr val="black"/>
              </a:solidFill>
            </a:endParaRPr>
          </a:p>
          <a:p>
            <a:pPr marL="285750" indent="-285750">
              <a:buFont typeface="Arial" panose="020B0604020202020204" pitchFamily="34" charset="0"/>
              <a:buChar char="•"/>
            </a:pPr>
            <a:r>
              <a:rPr lang="en-GB" dirty="0" smtClean="0">
                <a:solidFill>
                  <a:prstClr val="black"/>
                </a:solidFill>
              </a:rPr>
              <a:t>We want to develop learning and study habits in our </a:t>
            </a:r>
            <a:r>
              <a:rPr lang="en-GB" dirty="0" smtClean="0">
                <a:solidFill>
                  <a:prstClr val="black"/>
                </a:solidFill>
              </a:rPr>
              <a:t>pupils, including revision.</a:t>
            </a:r>
            <a:endParaRPr lang="en-GB" dirty="0" smtClean="0">
              <a:solidFill>
                <a:prstClr val="black"/>
              </a:solidFill>
            </a:endParaRPr>
          </a:p>
          <a:p>
            <a:pPr marL="285750" indent="-285750">
              <a:buFont typeface="Arial" panose="020B0604020202020204" pitchFamily="34" charset="0"/>
              <a:buChar char="•"/>
            </a:pPr>
            <a:r>
              <a:rPr lang="en-GB" dirty="0" smtClean="0">
                <a:solidFill>
                  <a:prstClr val="black"/>
                </a:solidFill>
              </a:rPr>
              <a:t>Homework gives parents a chance to see books at home and see what their children have been studying.</a:t>
            </a:r>
          </a:p>
          <a:p>
            <a:pPr marL="285750" indent="-285750">
              <a:buFont typeface="Arial" panose="020B0604020202020204" pitchFamily="34" charset="0"/>
              <a:buChar char="•"/>
            </a:pPr>
            <a:r>
              <a:rPr lang="en-GB" dirty="0" smtClean="0">
                <a:solidFill>
                  <a:prstClr val="black"/>
                </a:solidFill>
              </a:rPr>
              <a:t>Pupils need to learn to manage their time and the balance between school , family, friends and out of school activity commitments.</a:t>
            </a:r>
          </a:p>
          <a:p>
            <a:endParaRPr lang="en-GB" dirty="0">
              <a:solidFill>
                <a:prstClr val="black"/>
              </a:solidFill>
            </a:endParaRPr>
          </a:p>
          <a:p>
            <a:endParaRPr lang="en-GB" dirty="0">
              <a:solidFill>
                <a:prstClr val="black"/>
              </a:solidFill>
            </a:endParaRPr>
          </a:p>
          <a:p>
            <a:endParaRPr lang="en-GB" dirty="0">
              <a:solidFill>
                <a:prstClr val="black"/>
              </a:solidFill>
            </a:endParaRPr>
          </a:p>
          <a:p>
            <a:endParaRPr lang="es-ES" dirty="0">
              <a:solidFill>
                <a:prstClr val="black"/>
              </a:solidFill>
            </a:endParaRPr>
          </a:p>
          <a:p>
            <a:endParaRPr lang="es-ES" dirty="0">
              <a:solidFill>
                <a:prstClr val="black"/>
              </a:solidFill>
            </a:endParaRPr>
          </a:p>
          <a:p>
            <a:endParaRPr lang="es-ES" dirty="0">
              <a:solidFill>
                <a:prstClr val="black"/>
              </a:solidFill>
            </a:endParaRPr>
          </a:p>
        </p:txBody>
      </p:sp>
      <p:sp>
        <p:nvSpPr>
          <p:cNvPr id="4" name="CuadroTexto 1"/>
          <p:cNvSpPr txBox="1"/>
          <p:nvPr/>
        </p:nvSpPr>
        <p:spPr>
          <a:xfrm>
            <a:off x="688538" y="1036079"/>
            <a:ext cx="8331888" cy="1077218"/>
          </a:xfrm>
          <a:prstGeom prst="rect">
            <a:avLst/>
          </a:prstGeom>
          <a:noFill/>
        </p:spPr>
        <p:txBody>
          <a:bodyPr wrap="square" rtlCol="0">
            <a:spAutoFit/>
          </a:bodyPr>
          <a:lstStyle/>
          <a:p>
            <a:r>
              <a:rPr lang="es-ES" sz="2800" b="1" dirty="0" smtClean="0">
                <a:solidFill>
                  <a:prstClr val="black"/>
                </a:solidFill>
                <a:latin typeface="Arial Hebrew" charset="-79"/>
                <a:ea typeface="Arial Hebrew" charset="-79"/>
                <a:cs typeface="Arial Hebrew" charset="-79"/>
              </a:rPr>
              <a:t>Independence and personal responsibility</a:t>
            </a:r>
            <a:endParaRPr lang="es-ES" sz="2800" b="1"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p:txBody>
      </p:sp>
    </p:spTree>
    <p:extLst>
      <p:ext uri="{BB962C8B-B14F-4D97-AF65-F5344CB8AC3E}">
        <p14:creationId xmlns:p14="http://schemas.microsoft.com/office/powerpoint/2010/main" val="4803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266"/>
            <a:ext cx="9144000" cy="6858000"/>
          </a:xfrm>
          <a:prstGeom prst="rect">
            <a:avLst/>
          </a:prstGeom>
        </p:spPr>
      </p:pic>
      <p:sp>
        <p:nvSpPr>
          <p:cNvPr id="2" name="TextBox 1">
            <a:extLst>
              <a:ext uri="{FF2B5EF4-FFF2-40B4-BE49-F238E27FC236}">
                <a16:creationId xmlns="" xmlns:a16="http://schemas.microsoft.com/office/drawing/2014/main" id="{F3E5513D-B78C-45AA-A55B-DAC70460D839}"/>
              </a:ext>
            </a:extLst>
          </p:cNvPr>
          <p:cNvSpPr txBox="1"/>
          <p:nvPr/>
        </p:nvSpPr>
        <p:spPr>
          <a:xfrm>
            <a:off x="1015042" y="1012960"/>
            <a:ext cx="7588367"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smtClean="0">
                <a:solidFill>
                  <a:prstClr val="black"/>
                </a:solidFill>
                <a:latin typeface="Arial"/>
                <a:cs typeface="Arial"/>
              </a:rPr>
              <a:t>Table Discussion:</a:t>
            </a:r>
          </a:p>
          <a:p>
            <a:endParaRPr lang="en-US" sz="2800" b="1" dirty="0" smtClean="0">
              <a:solidFill>
                <a:prstClr val="black"/>
              </a:solidFill>
              <a:latin typeface="Arial"/>
              <a:cs typeface="Arial"/>
            </a:endParaRPr>
          </a:p>
          <a:p>
            <a:pPr marL="457200" indent="-457200">
              <a:buFont typeface="Arial" panose="020B0604020202020204" pitchFamily="34" charset="0"/>
              <a:buChar char="•"/>
            </a:pPr>
            <a:r>
              <a:rPr lang="en-US" sz="2400" b="1" dirty="0">
                <a:solidFill>
                  <a:prstClr val="black"/>
                </a:solidFill>
                <a:latin typeface="Arial"/>
                <a:cs typeface="Arial"/>
              </a:rPr>
              <a:t>T</a:t>
            </a:r>
            <a:r>
              <a:rPr lang="en-US" sz="2400" b="1" dirty="0" smtClean="0">
                <a:solidFill>
                  <a:prstClr val="black"/>
                </a:solidFill>
                <a:latin typeface="Arial"/>
                <a:cs typeface="Arial"/>
              </a:rPr>
              <a:t>o </a:t>
            </a:r>
            <a:r>
              <a:rPr lang="en-US" sz="2400" b="1" dirty="0">
                <a:solidFill>
                  <a:prstClr val="black"/>
                </a:solidFill>
                <a:latin typeface="Arial"/>
                <a:cs typeface="Arial"/>
              </a:rPr>
              <a:t>what extent do you agree with the statement:</a:t>
            </a:r>
          </a:p>
          <a:p>
            <a:endParaRPr lang="en-US" sz="2400" b="1" dirty="0">
              <a:solidFill>
                <a:prstClr val="black"/>
              </a:solidFill>
              <a:latin typeface="Arial"/>
              <a:cs typeface="Arial"/>
            </a:endParaRPr>
          </a:p>
          <a:p>
            <a:r>
              <a:rPr lang="en-US" sz="2400" b="1" dirty="0">
                <a:solidFill>
                  <a:prstClr val="black"/>
                </a:solidFill>
                <a:latin typeface="Arial"/>
                <a:cs typeface="Arial"/>
              </a:rPr>
              <a:t> </a:t>
            </a:r>
            <a:r>
              <a:rPr lang="en-US" sz="2000" b="1" i="1" dirty="0">
                <a:solidFill>
                  <a:prstClr val="black"/>
                </a:solidFill>
                <a:latin typeface="Arial"/>
                <a:cs typeface="Arial"/>
              </a:rPr>
              <a:t>“Homework is not an optional extra, but an essential part of a good education.” </a:t>
            </a:r>
          </a:p>
          <a:p>
            <a:r>
              <a:rPr lang="en-US" sz="2000" b="1" i="1" dirty="0">
                <a:solidFill>
                  <a:prstClr val="black"/>
                </a:solidFill>
                <a:latin typeface="Arial"/>
                <a:cs typeface="Arial"/>
              </a:rPr>
              <a:t>– 1999 White Paper, Excellence in </a:t>
            </a:r>
            <a:r>
              <a:rPr lang="en-US" sz="2000" b="1" i="1" dirty="0" smtClean="0">
                <a:solidFill>
                  <a:prstClr val="black"/>
                </a:solidFill>
                <a:latin typeface="Arial"/>
                <a:cs typeface="Arial"/>
              </a:rPr>
              <a:t>Schools</a:t>
            </a:r>
          </a:p>
          <a:p>
            <a:endParaRPr lang="en-US" sz="2400" b="1" dirty="0">
              <a:solidFill>
                <a:prstClr val="black"/>
              </a:solidFill>
              <a:latin typeface="Arial"/>
              <a:cs typeface="Arial"/>
            </a:endParaRPr>
          </a:p>
          <a:p>
            <a:pPr marL="457200" indent="-457200">
              <a:buFont typeface="Arial" panose="020B0604020202020204" pitchFamily="34" charset="0"/>
              <a:buChar char="•"/>
            </a:pPr>
            <a:r>
              <a:rPr lang="en-US" sz="2400" b="1" dirty="0" smtClean="0">
                <a:solidFill>
                  <a:prstClr val="black"/>
                </a:solidFill>
                <a:latin typeface="Arial"/>
                <a:cs typeface="Arial"/>
              </a:rPr>
              <a:t>What should homework look like at Longbenton?</a:t>
            </a:r>
            <a:endParaRPr lang="en-US" sz="1600" dirty="0">
              <a:solidFill>
                <a:prstClr val="black"/>
              </a:solidFill>
            </a:endParaRPr>
          </a:p>
        </p:txBody>
      </p:sp>
    </p:spTree>
    <p:extLst>
      <p:ext uri="{BB962C8B-B14F-4D97-AF65-F5344CB8AC3E}">
        <p14:creationId xmlns:p14="http://schemas.microsoft.com/office/powerpoint/2010/main" val="135486629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1"/>
          <p:cNvSpPr txBox="1"/>
          <p:nvPr/>
        </p:nvSpPr>
        <p:spPr>
          <a:xfrm>
            <a:off x="344752" y="1936302"/>
            <a:ext cx="8331888" cy="2831544"/>
          </a:xfrm>
          <a:prstGeom prst="rect">
            <a:avLst/>
          </a:prstGeom>
          <a:noFill/>
        </p:spPr>
        <p:txBody>
          <a:bodyPr wrap="square" rtlCol="0">
            <a:spAutoFit/>
          </a:bodyPr>
          <a:lstStyle/>
          <a:p>
            <a:endParaRPr lang="es-ES" dirty="0">
              <a:solidFill>
                <a:prstClr val="black"/>
              </a:solidFill>
              <a:latin typeface="Arial Hebrew" charset="-79"/>
              <a:ea typeface="Arial Hebrew" charset="-79"/>
              <a:cs typeface="Arial Hebrew" charset="-79"/>
            </a:endParaRPr>
          </a:p>
          <a:p>
            <a:r>
              <a:rPr lang="fr-FR" sz="2400" dirty="0" err="1" smtClean="0">
                <a:solidFill>
                  <a:prstClr val="black"/>
                </a:solidFill>
                <a:latin typeface="Arial Hebrew" charset="-79"/>
                <a:ea typeface="Arial Hebrew" charset="-79"/>
                <a:cs typeface="Arial Hebrew" charset="-79"/>
              </a:rPr>
              <a:t>We</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intend</a:t>
            </a:r>
            <a:r>
              <a:rPr lang="fr-FR" sz="2400" dirty="0" smtClean="0">
                <a:solidFill>
                  <a:prstClr val="black"/>
                </a:solidFill>
                <a:latin typeface="Arial Hebrew" charset="-79"/>
                <a:ea typeface="Arial Hebrew" charset="-79"/>
                <a:cs typeface="Arial Hebrew" charset="-79"/>
              </a:rPr>
              <a:t> to host one of </a:t>
            </a:r>
            <a:r>
              <a:rPr lang="fr-FR" sz="2400" dirty="0" err="1" smtClean="0">
                <a:solidFill>
                  <a:prstClr val="black"/>
                </a:solidFill>
                <a:latin typeface="Arial Hebrew" charset="-79"/>
                <a:ea typeface="Arial Hebrew" charset="-79"/>
                <a:cs typeface="Arial Hebrew" charset="-79"/>
              </a:rPr>
              <a:t>these</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every</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half</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term</a:t>
            </a:r>
            <a:r>
              <a:rPr lang="fr-FR" sz="2400" dirty="0" smtClean="0">
                <a:solidFill>
                  <a:prstClr val="black"/>
                </a:solidFill>
                <a:latin typeface="Arial Hebrew" charset="-79"/>
                <a:ea typeface="Arial Hebrew" charset="-79"/>
                <a:cs typeface="Arial Hebrew" charset="-79"/>
              </a:rPr>
              <a:t>.  </a:t>
            </a:r>
            <a:endParaRPr lang="fr-FR" sz="2400" dirty="0" smtClean="0">
              <a:solidFill>
                <a:prstClr val="black"/>
              </a:solidFill>
              <a:latin typeface="Arial Hebrew" charset="-79"/>
              <a:ea typeface="Arial Hebrew" charset="-79"/>
              <a:cs typeface="Arial Hebrew" charset="-79"/>
            </a:endParaRPr>
          </a:p>
          <a:p>
            <a:r>
              <a:rPr lang="fr-FR" sz="2400" dirty="0" err="1" smtClean="0">
                <a:solidFill>
                  <a:prstClr val="black"/>
                </a:solidFill>
                <a:latin typeface="Arial Hebrew" charset="-79"/>
                <a:ea typeface="Arial Hebrew" charset="-79"/>
                <a:cs typeface="Arial Hebrew" charset="-79"/>
              </a:rPr>
              <a:t>What</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should</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we</a:t>
            </a:r>
            <a:r>
              <a:rPr lang="fr-FR" sz="2400" dirty="0" smtClean="0">
                <a:solidFill>
                  <a:prstClr val="black"/>
                </a:solidFill>
                <a:latin typeface="Arial Hebrew" charset="-79"/>
                <a:ea typeface="Arial Hebrew" charset="-79"/>
                <a:cs typeface="Arial Hebrew" charset="-79"/>
              </a:rPr>
              <a:t> </a:t>
            </a:r>
            <a:r>
              <a:rPr lang="fr-FR" sz="2400" dirty="0" err="1" smtClean="0">
                <a:solidFill>
                  <a:prstClr val="black"/>
                </a:solidFill>
                <a:latin typeface="Arial Hebrew" charset="-79"/>
                <a:ea typeface="Arial Hebrew" charset="-79"/>
                <a:cs typeface="Arial Hebrew" charset="-79"/>
              </a:rPr>
              <a:t>cover</a:t>
            </a:r>
            <a:r>
              <a:rPr lang="fr-FR" sz="2400" dirty="0" smtClean="0">
                <a:solidFill>
                  <a:prstClr val="black"/>
                </a:solidFill>
                <a:latin typeface="Arial Hebrew" charset="-79"/>
                <a:ea typeface="Arial Hebrew" charset="-79"/>
                <a:cs typeface="Arial Hebrew" charset="-79"/>
              </a:rPr>
              <a:t>?</a:t>
            </a:r>
            <a:endParaRPr lang="fr-FR" sz="2400" dirty="0">
              <a:solidFill>
                <a:prstClr val="black"/>
              </a:solidFill>
              <a:latin typeface="Arial Hebrew" charset="-79"/>
              <a:ea typeface="Arial Hebrew" charset="-79"/>
              <a:cs typeface="Arial Hebrew" charset="-79"/>
            </a:endParaRPr>
          </a:p>
          <a:p>
            <a:endParaRPr lang="fr-FR" dirty="0">
              <a:solidFill>
                <a:prstClr val="black"/>
              </a:solidFill>
              <a:latin typeface="Arial Hebrew" charset="-79"/>
              <a:ea typeface="Arial Hebrew" charset="-79"/>
              <a:cs typeface="Arial Hebrew" charset="-79"/>
            </a:endParaRPr>
          </a:p>
          <a:p>
            <a:pPr marL="285750" indent="-285750">
              <a:buFont typeface="Arial" charset="0"/>
              <a:buChar char="•"/>
            </a:pPr>
            <a:r>
              <a:rPr lang="fr-FR" sz="2000" dirty="0" err="1" smtClean="0">
                <a:solidFill>
                  <a:prstClr val="black"/>
                </a:solidFill>
                <a:latin typeface="Arial Hebrew" charset="-79"/>
                <a:ea typeface="Arial Hebrew" charset="-79"/>
                <a:cs typeface="Arial Hebrew" charset="-79"/>
              </a:rPr>
              <a:t>November</a:t>
            </a:r>
            <a:r>
              <a:rPr lang="fr-FR" sz="2000" dirty="0" smtClean="0">
                <a:solidFill>
                  <a:prstClr val="black"/>
                </a:solidFill>
                <a:latin typeface="Arial Hebrew" charset="-79"/>
                <a:ea typeface="Arial Hebrew" charset="-79"/>
                <a:cs typeface="Arial Hebrew" charset="-79"/>
              </a:rPr>
              <a:t> – </a:t>
            </a:r>
            <a:r>
              <a:rPr lang="fr-FR" sz="2000" dirty="0" err="1" smtClean="0">
                <a:solidFill>
                  <a:prstClr val="black"/>
                </a:solidFill>
                <a:latin typeface="Arial Hebrew" charset="-79"/>
                <a:ea typeface="Arial Hebrew" charset="-79"/>
                <a:cs typeface="Arial Hebrew" charset="-79"/>
              </a:rPr>
              <a:t>Year</a:t>
            </a:r>
            <a:r>
              <a:rPr lang="fr-FR" sz="2000" dirty="0" smtClean="0">
                <a:solidFill>
                  <a:prstClr val="black"/>
                </a:solidFill>
                <a:latin typeface="Arial Hebrew" charset="-79"/>
                <a:ea typeface="Arial Hebrew" charset="-79"/>
                <a:cs typeface="Arial Hebrew" charset="-79"/>
              </a:rPr>
              <a:t> 6 </a:t>
            </a:r>
            <a:r>
              <a:rPr lang="fr-FR" sz="2000" dirty="0" err="1" smtClean="0">
                <a:solidFill>
                  <a:prstClr val="black"/>
                </a:solidFill>
                <a:latin typeface="Arial Hebrew" charset="-79"/>
                <a:ea typeface="Arial Hebrew" charset="-79"/>
                <a:cs typeface="Arial Hebrew" charset="-79"/>
              </a:rPr>
              <a:t>into</a:t>
            </a:r>
            <a:r>
              <a:rPr lang="fr-FR" sz="2000" dirty="0" smtClean="0">
                <a:solidFill>
                  <a:prstClr val="black"/>
                </a:solidFill>
                <a:latin typeface="Arial Hebrew" charset="-79"/>
                <a:ea typeface="Arial Hebrew" charset="-79"/>
                <a:cs typeface="Arial Hebrew" charset="-79"/>
              </a:rPr>
              <a:t> 7 transition</a:t>
            </a:r>
            <a:endParaRPr lang="fr-FR" sz="2000" dirty="0">
              <a:solidFill>
                <a:prstClr val="black"/>
              </a:solidFill>
              <a:latin typeface="Arial Hebrew" charset="-79"/>
              <a:ea typeface="Arial Hebrew" charset="-79"/>
              <a:cs typeface="Arial Hebrew" charset="-79"/>
            </a:endParaRPr>
          </a:p>
          <a:p>
            <a:pPr marL="285750" indent="-285750">
              <a:buFont typeface="Arial" charset="0"/>
              <a:buChar char="•"/>
            </a:pPr>
            <a:r>
              <a:rPr lang="fr-FR" sz="2000" dirty="0" err="1" smtClean="0">
                <a:solidFill>
                  <a:prstClr val="black"/>
                </a:solidFill>
                <a:latin typeface="Arial Hebrew" charset="-79"/>
                <a:ea typeface="Arial Hebrew" charset="-79"/>
                <a:cs typeface="Arial Hebrew" charset="-79"/>
              </a:rPr>
              <a:t>February</a:t>
            </a:r>
            <a:r>
              <a:rPr lang="fr-FR" sz="2000" dirty="0" smtClean="0">
                <a:solidFill>
                  <a:prstClr val="black"/>
                </a:solidFill>
                <a:latin typeface="Arial Hebrew" charset="-79"/>
                <a:ea typeface="Arial Hebrew" charset="-79"/>
                <a:cs typeface="Arial Hebrew" charset="-79"/>
              </a:rPr>
              <a:t>???</a:t>
            </a:r>
            <a:endParaRPr lang="fr-FR" sz="2000"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a:p>
            <a:endParaRPr lang="es-ES" dirty="0">
              <a:solidFill>
                <a:prstClr val="black"/>
              </a:solidFill>
            </a:endParaRPr>
          </a:p>
        </p:txBody>
      </p:sp>
      <p:sp>
        <p:nvSpPr>
          <p:cNvPr id="4" name="CuadroTexto 1"/>
          <p:cNvSpPr txBox="1"/>
          <p:nvPr/>
        </p:nvSpPr>
        <p:spPr>
          <a:xfrm>
            <a:off x="688538" y="1036079"/>
            <a:ext cx="8331888" cy="1077218"/>
          </a:xfrm>
          <a:prstGeom prst="rect">
            <a:avLst/>
          </a:prstGeom>
          <a:noFill/>
        </p:spPr>
        <p:txBody>
          <a:bodyPr wrap="square" rtlCol="0">
            <a:spAutoFit/>
          </a:bodyPr>
          <a:lstStyle/>
          <a:p>
            <a:r>
              <a:rPr lang="es-ES" sz="2800" b="1" dirty="0" err="1" smtClean="0">
                <a:solidFill>
                  <a:prstClr val="black"/>
                </a:solidFill>
                <a:latin typeface="Arial Hebrew" charset="-79"/>
                <a:ea typeface="Arial Hebrew" charset="-79"/>
                <a:cs typeface="Arial Hebrew" charset="-79"/>
              </a:rPr>
              <a:t>Future</a:t>
            </a:r>
            <a:r>
              <a:rPr lang="es-ES" sz="2800" b="1" dirty="0" smtClean="0">
                <a:solidFill>
                  <a:prstClr val="black"/>
                </a:solidFill>
                <a:latin typeface="Arial Hebrew" charset="-79"/>
                <a:ea typeface="Arial Hebrew" charset="-79"/>
                <a:cs typeface="Arial Hebrew" charset="-79"/>
              </a:rPr>
              <a:t> </a:t>
            </a:r>
            <a:r>
              <a:rPr lang="es-ES" sz="2800" b="1" dirty="0" err="1" smtClean="0">
                <a:solidFill>
                  <a:prstClr val="black"/>
                </a:solidFill>
                <a:latin typeface="Arial Hebrew" charset="-79"/>
                <a:ea typeface="Arial Hebrew" charset="-79"/>
                <a:cs typeface="Arial Hebrew" charset="-79"/>
              </a:rPr>
              <a:t>meetings</a:t>
            </a:r>
            <a:endParaRPr lang="es-ES" sz="2800" b="1"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p:txBody>
      </p:sp>
    </p:spTree>
    <p:extLst>
      <p:ext uri="{BB962C8B-B14F-4D97-AF65-F5344CB8AC3E}">
        <p14:creationId xmlns:p14="http://schemas.microsoft.com/office/powerpoint/2010/main" val="48033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 xmlns:a16="http://schemas.microsoft.com/office/drawing/2014/main" id="{576DC6E4-3FBC-4253-B212-2A2AFAAE6859}"/>
              </a:ext>
            </a:extLst>
          </p:cNvPr>
          <p:cNvSpPr txBox="1"/>
          <p:nvPr/>
        </p:nvSpPr>
        <p:spPr>
          <a:xfrm>
            <a:off x="324929" y="1403231"/>
            <a:ext cx="7745183" cy="46782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latin typeface="Angsana New"/>
                <a:ea typeface="HGMaruGothicMPRO"/>
                <a:cs typeface="Angsana New"/>
              </a:rPr>
              <a:t>This evening we aim to:</a:t>
            </a:r>
            <a:endParaRPr lang="en-US" sz="3200" b="1" dirty="0">
              <a:latin typeface="Angsana New"/>
              <a:ea typeface="HGMaruGothicMPRO"/>
              <a:cs typeface="Angsana New"/>
            </a:endParaRPr>
          </a:p>
          <a:p>
            <a:endParaRPr lang="en-GB" sz="3200" b="1" dirty="0">
              <a:latin typeface="Angsana New"/>
              <a:ea typeface="HGMaruGothicMPRO"/>
              <a:cs typeface="Angsana New"/>
            </a:endParaRPr>
          </a:p>
          <a:p>
            <a:endParaRPr lang="en-GB" dirty="0">
              <a:latin typeface="Angsana New"/>
              <a:ea typeface="HGMaruGothicMPRO"/>
              <a:cs typeface="Calibri"/>
            </a:endParaRPr>
          </a:p>
          <a:p>
            <a:pPr marL="285750" indent="-285750">
              <a:lnSpc>
                <a:spcPct val="150000"/>
              </a:lnSpc>
              <a:buFont typeface="Arial"/>
              <a:buChar char="•"/>
            </a:pPr>
            <a:r>
              <a:rPr lang="en-GB" sz="2400" dirty="0">
                <a:latin typeface="Angsana New"/>
                <a:ea typeface="HGMaruGothicMPRO"/>
                <a:cs typeface="Calibri"/>
              </a:rPr>
              <a:t>Review Parent Booklets for each year group and hear parental views on what is useful and what could be improved</a:t>
            </a:r>
          </a:p>
          <a:p>
            <a:pPr marL="285750" indent="-285750">
              <a:lnSpc>
                <a:spcPct val="150000"/>
              </a:lnSpc>
              <a:buFont typeface="Arial"/>
              <a:buChar char="•"/>
            </a:pPr>
            <a:endParaRPr lang="en-GB" sz="2400" dirty="0">
              <a:latin typeface="Angsana New"/>
              <a:ea typeface="HGMaruGothicMPRO"/>
              <a:cs typeface="Calibri"/>
            </a:endParaRPr>
          </a:p>
          <a:p>
            <a:pPr marL="285750" indent="-285750">
              <a:lnSpc>
                <a:spcPct val="150000"/>
              </a:lnSpc>
              <a:buFont typeface="Arial"/>
              <a:buChar char="•"/>
            </a:pPr>
            <a:r>
              <a:rPr lang="en-GB" sz="2400" dirty="0">
                <a:latin typeface="Angsana New"/>
                <a:ea typeface="HGMaruGothicMPRO"/>
                <a:cs typeface="Calibri"/>
              </a:rPr>
              <a:t>Discuss the school's current policy for homework and hear parental views</a:t>
            </a:r>
          </a:p>
        </p:txBody>
      </p:sp>
    </p:spTree>
    <p:extLst>
      <p:ext uri="{BB962C8B-B14F-4D97-AF65-F5344CB8AC3E}">
        <p14:creationId xmlns:p14="http://schemas.microsoft.com/office/powerpoint/2010/main" val="260070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uadroTexto 1"/>
          <p:cNvSpPr txBox="1"/>
          <p:nvPr/>
        </p:nvSpPr>
        <p:spPr>
          <a:xfrm>
            <a:off x="2364827" y="58617"/>
            <a:ext cx="5331295" cy="1077218"/>
          </a:xfrm>
          <a:prstGeom prst="rect">
            <a:avLst/>
          </a:prstGeom>
          <a:noFill/>
        </p:spPr>
        <p:txBody>
          <a:bodyPr wrap="square" rtlCol="0">
            <a:spAutoFit/>
          </a:bodyPr>
          <a:lstStyle/>
          <a:p>
            <a:r>
              <a:rPr lang="es-ES" sz="2800" b="1" dirty="0" smtClean="0">
                <a:solidFill>
                  <a:prstClr val="black"/>
                </a:solidFill>
                <a:latin typeface="Arial Hebrew" charset="-79"/>
                <a:ea typeface="Arial Hebrew" charset="-79"/>
                <a:cs typeface="Arial Hebrew" charset="-79"/>
              </a:rPr>
              <a:t>Pastoral </a:t>
            </a:r>
            <a:r>
              <a:rPr lang="es-ES" sz="2800" b="1" dirty="0" err="1" smtClean="0">
                <a:solidFill>
                  <a:prstClr val="black"/>
                </a:solidFill>
                <a:latin typeface="Arial Hebrew" charset="-79"/>
                <a:ea typeface="Arial Hebrew" charset="-79"/>
                <a:cs typeface="Arial Hebrew" charset="-79"/>
              </a:rPr>
              <a:t>Booklets</a:t>
            </a:r>
            <a:endParaRPr lang="es-ES" sz="2800" b="1"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p:txBody>
      </p: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3345" t="22432" r="52803" b="5675"/>
          <a:stretch/>
        </p:blipFill>
        <p:spPr bwMode="auto">
          <a:xfrm>
            <a:off x="2932386" y="905584"/>
            <a:ext cx="3279228" cy="5046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475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uadroTexto 1"/>
          <p:cNvSpPr txBox="1"/>
          <p:nvPr/>
        </p:nvSpPr>
        <p:spPr>
          <a:xfrm>
            <a:off x="2364827" y="58617"/>
            <a:ext cx="5331295" cy="1077218"/>
          </a:xfrm>
          <a:prstGeom prst="rect">
            <a:avLst/>
          </a:prstGeom>
          <a:noFill/>
        </p:spPr>
        <p:txBody>
          <a:bodyPr wrap="square" rtlCol="0">
            <a:spAutoFit/>
          </a:bodyPr>
          <a:lstStyle/>
          <a:p>
            <a:r>
              <a:rPr lang="es-ES" sz="2800" b="1" dirty="0" err="1" smtClean="0">
                <a:solidFill>
                  <a:prstClr val="black"/>
                </a:solidFill>
                <a:latin typeface="Arial Hebrew" charset="-79"/>
                <a:ea typeface="Arial Hebrew" charset="-79"/>
                <a:cs typeface="Arial Hebrew" charset="-79"/>
              </a:rPr>
              <a:t>Table</a:t>
            </a:r>
            <a:r>
              <a:rPr lang="es-ES" sz="2800" b="1" dirty="0" smtClean="0">
                <a:solidFill>
                  <a:prstClr val="black"/>
                </a:solidFill>
                <a:latin typeface="Arial Hebrew" charset="-79"/>
                <a:ea typeface="Arial Hebrew" charset="-79"/>
                <a:cs typeface="Arial Hebrew" charset="-79"/>
              </a:rPr>
              <a:t> </a:t>
            </a:r>
            <a:r>
              <a:rPr lang="es-ES" sz="2800" b="1" dirty="0" err="1" smtClean="0">
                <a:solidFill>
                  <a:prstClr val="black"/>
                </a:solidFill>
                <a:latin typeface="Arial Hebrew" charset="-79"/>
                <a:ea typeface="Arial Hebrew" charset="-79"/>
                <a:cs typeface="Arial Hebrew" charset="-79"/>
              </a:rPr>
              <a:t>discussion</a:t>
            </a:r>
            <a:r>
              <a:rPr lang="es-ES" sz="2800" b="1" dirty="0" smtClean="0">
                <a:solidFill>
                  <a:prstClr val="black"/>
                </a:solidFill>
                <a:latin typeface="Arial Hebrew" charset="-79"/>
                <a:ea typeface="Arial Hebrew" charset="-79"/>
                <a:cs typeface="Arial Hebrew" charset="-79"/>
              </a:rPr>
              <a:t>:</a:t>
            </a:r>
            <a:endParaRPr lang="es-ES" sz="2800" b="1"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p:txBody>
      </p:sp>
      <p:sp>
        <p:nvSpPr>
          <p:cNvPr id="2" name="TextBox 1"/>
          <p:cNvSpPr txBox="1"/>
          <p:nvPr/>
        </p:nvSpPr>
        <p:spPr>
          <a:xfrm>
            <a:off x="1308538" y="1418897"/>
            <a:ext cx="6637283" cy="3508653"/>
          </a:xfrm>
          <a:prstGeom prst="rect">
            <a:avLst/>
          </a:prstGeom>
          <a:noFill/>
        </p:spPr>
        <p:txBody>
          <a:bodyPr wrap="square" rtlCol="0">
            <a:spAutoFit/>
          </a:bodyPr>
          <a:lstStyle/>
          <a:p>
            <a:r>
              <a:rPr lang="en-GB" sz="2400" b="1" dirty="0" smtClean="0"/>
              <a:t>Please review what is in the pastoral booklet</a:t>
            </a:r>
            <a:r>
              <a:rPr lang="en-GB" b="1" dirty="0" smtClean="0"/>
              <a:t>:</a:t>
            </a:r>
          </a:p>
          <a:p>
            <a:endParaRPr lang="en-GB" dirty="0"/>
          </a:p>
          <a:p>
            <a:pPr marL="285750" indent="-285750">
              <a:buFont typeface="Arial" panose="020B0604020202020204" pitchFamily="34" charset="0"/>
              <a:buChar char="•"/>
            </a:pPr>
            <a:r>
              <a:rPr lang="en-GB" dirty="0" smtClean="0"/>
              <a:t>What in the booklet is useful?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What is not really relevant?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What else would you as parents want to see in these?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Did you know they are on our website?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How can we improve what we do in giving parents the information they need to support </a:t>
            </a:r>
            <a:r>
              <a:rPr lang="en-GB" dirty="0" smtClean="0"/>
              <a:t>their </a:t>
            </a:r>
            <a:r>
              <a:rPr lang="en-GB" dirty="0" smtClean="0"/>
              <a:t>child at Longbenton?</a:t>
            </a:r>
            <a:endParaRPr lang="en-GB" dirty="0"/>
          </a:p>
        </p:txBody>
      </p:sp>
    </p:spTree>
    <p:extLst>
      <p:ext uri="{BB962C8B-B14F-4D97-AF65-F5344CB8AC3E}">
        <p14:creationId xmlns:p14="http://schemas.microsoft.com/office/powerpoint/2010/main" val="3823685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uadroTexto 1"/>
          <p:cNvSpPr txBox="1"/>
          <p:nvPr/>
        </p:nvSpPr>
        <p:spPr>
          <a:xfrm>
            <a:off x="344752" y="1936302"/>
            <a:ext cx="8331888" cy="3354765"/>
          </a:xfrm>
          <a:prstGeom prst="rect">
            <a:avLst/>
          </a:prstGeom>
          <a:noFill/>
        </p:spPr>
        <p:txBody>
          <a:bodyPr wrap="square" rtlCol="0" anchor="t">
            <a:spAutoFit/>
          </a:bodyPr>
          <a:lstStyle/>
          <a:p>
            <a:endParaRPr lang="en-GB" dirty="0">
              <a:latin typeface="Arial Hebrew" charset="-79"/>
              <a:ea typeface="Arial Hebrew" charset="-79"/>
              <a:cs typeface="Arial Hebrew" charset="-79"/>
            </a:endParaRPr>
          </a:p>
          <a:p>
            <a:pPr marL="342900" indent="-342900">
              <a:buFont typeface="Arial"/>
              <a:buChar char="•"/>
            </a:pPr>
            <a:r>
              <a:rPr lang="en-GB" sz="2000" dirty="0">
                <a:latin typeface="Arial" panose="020B0604020202020204" pitchFamily="34" charset="0"/>
                <a:ea typeface="+mn-lt"/>
                <a:cs typeface="Arial" panose="020B0604020202020204" pitchFamily="34" charset="0"/>
              </a:rPr>
              <a:t>Ideally, the </a:t>
            </a:r>
            <a:r>
              <a:rPr lang="en-GB" sz="2000" b="1" i="1" dirty="0">
                <a:latin typeface="Arial" panose="020B0604020202020204" pitchFamily="34" charset="0"/>
                <a:ea typeface="+mn-lt"/>
                <a:cs typeface="Arial" panose="020B0604020202020204" pitchFamily="34" charset="0"/>
              </a:rPr>
              <a:t>purpose of homework</a:t>
            </a:r>
            <a:r>
              <a:rPr lang="en-GB" sz="2000" dirty="0">
                <a:latin typeface="Arial" panose="020B0604020202020204" pitchFamily="34" charset="0"/>
                <a:ea typeface="+mn-lt"/>
                <a:cs typeface="Arial" panose="020B0604020202020204" pitchFamily="34" charset="0"/>
              </a:rPr>
              <a:t> is to help </a:t>
            </a:r>
            <a:r>
              <a:rPr lang="en-GB" sz="2000" b="1" dirty="0">
                <a:latin typeface="Arial" panose="020B0604020202020204" pitchFamily="34" charset="0"/>
                <a:ea typeface="+mn-lt"/>
                <a:cs typeface="Arial" panose="020B0604020202020204" pitchFamily="34" charset="0"/>
              </a:rPr>
              <a:t>reinforce</a:t>
            </a:r>
            <a:r>
              <a:rPr lang="en-GB" sz="2000" dirty="0">
                <a:latin typeface="Arial" panose="020B0604020202020204" pitchFamily="34" charset="0"/>
                <a:ea typeface="+mn-lt"/>
                <a:cs typeface="Arial" panose="020B0604020202020204" pitchFamily="34" charset="0"/>
              </a:rPr>
              <a:t> what was taught in class. Sometimes its purpose is to </a:t>
            </a:r>
            <a:r>
              <a:rPr lang="en-GB" sz="2000" b="1" dirty="0">
                <a:latin typeface="Arial" panose="020B0604020202020204" pitchFamily="34" charset="0"/>
                <a:ea typeface="+mn-lt"/>
                <a:cs typeface="Arial" panose="020B0604020202020204" pitchFamily="34" charset="0"/>
              </a:rPr>
              <a:t>gather extra information</a:t>
            </a:r>
            <a:r>
              <a:rPr lang="en-GB" sz="2000" dirty="0">
                <a:latin typeface="Arial" panose="020B0604020202020204" pitchFamily="34" charset="0"/>
                <a:ea typeface="+mn-lt"/>
                <a:cs typeface="Arial" panose="020B0604020202020204" pitchFamily="34" charset="0"/>
              </a:rPr>
              <a:t> beyond what was taught in class.</a:t>
            </a:r>
            <a:endParaRPr lang="en-GB" sz="2400" dirty="0">
              <a:latin typeface="Arial" panose="020B0604020202020204" pitchFamily="34" charset="0"/>
              <a:ea typeface="+mn-lt"/>
              <a:cs typeface="Arial" panose="020B0604020202020204" pitchFamily="34" charset="0"/>
            </a:endParaRPr>
          </a:p>
          <a:p>
            <a:pPr marL="285750" indent="-285750">
              <a:buFont typeface="Arial" charset="0"/>
              <a:buChar char="•"/>
            </a:pPr>
            <a:r>
              <a:rPr lang="en-GB" sz="2000" dirty="0">
                <a:latin typeface="Arial" panose="020B0604020202020204" pitchFamily="34" charset="0"/>
                <a:ea typeface="Arial Hebrew" charset="-79"/>
                <a:cs typeface="Arial" panose="020B0604020202020204" pitchFamily="34" charset="0"/>
              </a:rPr>
              <a:t>We set homework to develop </a:t>
            </a:r>
            <a:r>
              <a:rPr lang="en-GB" sz="2000" b="1" dirty="0">
                <a:latin typeface="Arial" panose="020B0604020202020204" pitchFamily="34" charset="0"/>
                <a:ea typeface="Arial Hebrew" charset="-79"/>
                <a:cs typeface="Arial" panose="020B0604020202020204" pitchFamily="34" charset="0"/>
              </a:rPr>
              <a:t>independence </a:t>
            </a:r>
            <a:r>
              <a:rPr lang="en-GB" sz="2000" dirty="0">
                <a:latin typeface="Arial" panose="020B0604020202020204" pitchFamily="34" charset="0"/>
                <a:ea typeface="Arial Hebrew" charset="-79"/>
                <a:cs typeface="Arial" panose="020B0604020202020204" pitchFamily="34" charset="0"/>
              </a:rPr>
              <a:t>in pupils and to build a better </a:t>
            </a:r>
            <a:r>
              <a:rPr lang="en-GB" sz="2000" b="1" dirty="0">
                <a:latin typeface="Arial" panose="020B0604020202020204" pitchFamily="34" charset="0"/>
                <a:ea typeface="Arial Hebrew" charset="-79"/>
                <a:cs typeface="Arial" panose="020B0604020202020204" pitchFamily="34" charset="0"/>
              </a:rPr>
              <a:t>partnership with parents</a:t>
            </a:r>
            <a:r>
              <a:rPr lang="en-GB" sz="2000" dirty="0">
                <a:latin typeface="Arial" panose="020B0604020202020204" pitchFamily="34" charset="0"/>
                <a:ea typeface="Arial Hebrew" charset="-79"/>
                <a:cs typeface="Arial" panose="020B0604020202020204" pitchFamily="34" charset="0"/>
              </a:rPr>
              <a:t> as they see </a:t>
            </a:r>
            <a:r>
              <a:rPr lang="en-GB" sz="2000" dirty="0">
                <a:latin typeface="Arial" panose="020B0604020202020204" pitchFamily="34" charset="0"/>
                <a:ea typeface="+mn-lt"/>
                <a:cs typeface="Arial" panose="020B0604020202020204" pitchFamily="34" charset="0"/>
              </a:rPr>
              <a:t>work from school being done at home </a:t>
            </a:r>
            <a:endParaRPr lang="en-GB" sz="2000" dirty="0">
              <a:solidFill>
                <a:prstClr val="black"/>
              </a:solidFill>
              <a:latin typeface="Arial" panose="020B0604020202020204" pitchFamily="34" charset="0"/>
              <a:ea typeface="Arial Hebrew" charset="-79"/>
              <a:cs typeface="Arial" panose="020B0604020202020204" pitchFamily="34" charset="0"/>
            </a:endParaRPr>
          </a:p>
          <a:p>
            <a:pPr marL="285750" indent="-285750">
              <a:buFont typeface="Arial" charset="0"/>
              <a:buChar char="•"/>
            </a:pPr>
            <a:r>
              <a:rPr lang="en-GB" sz="2000" dirty="0">
                <a:latin typeface="Arial" panose="020B0604020202020204" pitchFamily="34" charset="0"/>
                <a:cs typeface="Arial" panose="020B0604020202020204" pitchFamily="34" charset="0"/>
              </a:rPr>
              <a:t>Puts </a:t>
            </a:r>
            <a:r>
              <a:rPr lang="en-GB" sz="2000" b="1" dirty="0">
                <a:latin typeface="Arial" panose="020B0604020202020204" pitchFamily="34" charset="0"/>
                <a:cs typeface="Arial" panose="020B0604020202020204" pitchFamily="34" charset="0"/>
              </a:rPr>
              <a:t>responsibility with the pupil </a:t>
            </a:r>
            <a:r>
              <a:rPr lang="en-GB" sz="2000" dirty="0">
                <a:latin typeface="Arial" panose="020B0604020202020204" pitchFamily="34" charset="0"/>
                <a:cs typeface="Arial" panose="020B0604020202020204" pitchFamily="34" charset="0"/>
              </a:rPr>
              <a:t>to be active in their own learning</a:t>
            </a:r>
            <a:endParaRPr lang="en-GB" sz="2000" dirty="0">
              <a:solidFill>
                <a:prstClr val="black"/>
              </a:solidFill>
              <a:latin typeface="Arial" panose="020B0604020202020204" pitchFamily="34" charset="0"/>
              <a:cs typeface="Arial" panose="020B0604020202020204" pitchFamily="34" charset="0"/>
            </a:endParaRPr>
          </a:p>
          <a:p>
            <a:endParaRPr lang="es-ES" dirty="0">
              <a:solidFill>
                <a:prstClr val="black"/>
              </a:solidFill>
            </a:endParaRPr>
          </a:p>
          <a:p>
            <a:endParaRPr lang="es-ES" dirty="0">
              <a:solidFill>
                <a:prstClr val="black"/>
              </a:solidFill>
            </a:endParaRPr>
          </a:p>
          <a:p>
            <a:endParaRPr lang="es-ES" dirty="0">
              <a:solidFill>
                <a:prstClr val="black"/>
              </a:solidFill>
              <a:cs typeface="Calibri"/>
            </a:endParaRPr>
          </a:p>
        </p:txBody>
      </p:sp>
      <p:sp>
        <p:nvSpPr>
          <p:cNvPr id="4" name="CuadroTexto 1"/>
          <p:cNvSpPr txBox="1"/>
          <p:nvPr/>
        </p:nvSpPr>
        <p:spPr>
          <a:xfrm>
            <a:off x="688538" y="1036079"/>
            <a:ext cx="8331888" cy="1077218"/>
          </a:xfrm>
          <a:prstGeom prst="rect">
            <a:avLst/>
          </a:prstGeom>
          <a:noFill/>
        </p:spPr>
        <p:txBody>
          <a:bodyPr wrap="square" rtlCol="0" anchor="t">
            <a:spAutoFit/>
          </a:bodyPr>
          <a:lstStyle/>
          <a:p>
            <a:r>
              <a:rPr lang="es-ES" sz="2800" b="1" dirty="0">
                <a:latin typeface="Arial Hebrew" charset="-79"/>
                <a:ea typeface="Arial Hebrew" charset="-79"/>
                <a:cs typeface="Arial Hebrew"/>
              </a:rPr>
              <a:t>Homework – why do we do it?</a:t>
            </a:r>
            <a:endParaRPr lang="es-ES" sz="2800" b="1" dirty="0">
              <a:solidFill>
                <a:prstClr val="black"/>
              </a:solidFill>
              <a:latin typeface="Arial Hebrew" charset="-79"/>
              <a:ea typeface="Arial Hebrew" charset="-79"/>
              <a:cs typeface="Arial Hebrew" charset="-79"/>
            </a:endParaRPr>
          </a:p>
          <a:p>
            <a:endParaRPr lang="es-ES" dirty="0">
              <a:solidFill>
                <a:prstClr val="black"/>
              </a:solidFill>
            </a:endParaRPr>
          </a:p>
          <a:p>
            <a:endParaRPr lang="es-ES" dirty="0">
              <a:solidFill>
                <a:prstClr val="black"/>
              </a:solidFill>
            </a:endParaRPr>
          </a:p>
        </p:txBody>
      </p:sp>
    </p:spTree>
    <p:extLst>
      <p:ext uri="{BB962C8B-B14F-4D97-AF65-F5344CB8AC3E}">
        <p14:creationId xmlns:p14="http://schemas.microsoft.com/office/powerpoint/2010/main" val="4803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 xmlns:a16="http://schemas.microsoft.com/office/drawing/2014/main" id="{4BA6CF73-D92A-4D0C-851F-9D6CC07A93F8}"/>
              </a:ext>
            </a:extLst>
          </p:cNvPr>
          <p:cNvSpPr txBox="1"/>
          <p:nvPr/>
        </p:nvSpPr>
        <p:spPr>
          <a:xfrm>
            <a:off x="1417608" y="2007080"/>
            <a:ext cx="6150633"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0000CC"/>
                </a:solidFill>
                <a:latin typeface="Verdana"/>
                <a:ea typeface="Verdana"/>
                <a:cs typeface="Verdana"/>
              </a:rPr>
              <a:t>Reinforcing knowledge</a:t>
            </a:r>
          </a:p>
          <a:p>
            <a:endParaRPr lang="en-US" sz="2400" b="1" dirty="0">
              <a:solidFill>
                <a:srgbClr val="0000CC"/>
              </a:solidFill>
              <a:latin typeface="Verdana"/>
              <a:ea typeface="Verdana"/>
              <a:cs typeface="Verdana"/>
            </a:endParaRPr>
          </a:p>
          <a:p>
            <a:r>
              <a:rPr lang="en-US" sz="1600" dirty="0">
                <a:latin typeface="Verdana"/>
                <a:ea typeface="Verdana"/>
                <a:cs typeface="Verdana"/>
              </a:rPr>
              <a:t>Although your teacher can provide information and explain the subject in class, research shows that  you typically will only remember about 50% of the information you get by seeing and hearing the explanations.</a:t>
            </a:r>
          </a:p>
          <a:p>
            <a:endParaRPr lang="en-US" sz="1600" dirty="0">
              <a:latin typeface="Verdana"/>
              <a:ea typeface="Verdana"/>
              <a:cs typeface="Verdana"/>
            </a:endParaRPr>
          </a:p>
          <a:p>
            <a:r>
              <a:rPr lang="en-US" sz="1600" b="1" i="1" dirty="0">
                <a:ea typeface="+mn-lt"/>
                <a:cs typeface="+mn-lt"/>
              </a:rPr>
              <a:t>Repetition assignments in maths are examples of this.</a:t>
            </a:r>
            <a:endParaRPr lang="en-US" sz="1600" dirty="0">
              <a:cs typeface="Calibri"/>
            </a:endParaRPr>
          </a:p>
          <a:p>
            <a:endParaRPr lang="en-US" sz="1600" dirty="0">
              <a:cs typeface="Calibri"/>
            </a:endParaRPr>
          </a:p>
          <a:p>
            <a:endParaRPr lang="en-US" sz="1600" dirty="0">
              <a:cs typeface="Calibri"/>
            </a:endParaRPr>
          </a:p>
          <a:p>
            <a:endParaRPr lang="en-US" sz="1600" dirty="0">
              <a:cs typeface="Calibri"/>
            </a:endParaRPr>
          </a:p>
        </p:txBody>
      </p:sp>
    </p:spTree>
    <p:extLst>
      <p:ext uri="{BB962C8B-B14F-4D97-AF65-F5344CB8AC3E}">
        <p14:creationId xmlns:p14="http://schemas.microsoft.com/office/powerpoint/2010/main" val="26007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 xmlns:a16="http://schemas.microsoft.com/office/drawing/2014/main" id="{4751932D-8AF9-47DF-8695-4BC2D67AC83F}"/>
              </a:ext>
            </a:extLst>
          </p:cNvPr>
          <p:cNvSpPr txBox="1"/>
          <p:nvPr/>
        </p:nvSpPr>
        <p:spPr>
          <a:xfrm>
            <a:off x="1733910" y="1216325"/>
            <a:ext cx="6510067" cy="4585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solidFill>
                  <a:srgbClr val="0000CC"/>
                </a:solidFill>
                <a:latin typeface="Verdana"/>
                <a:ea typeface="Verdana"/>
                <a:cs typeface="Verdana"/>
              </a:rPr>
              <a:t>Going beyond what is taught in class</a:t>
            </a:r>
          </a:p>
          <a:p>
            <a:endParaRPr lang="en-US" sz="2000" b="1" dirty="0">
              <a:solidFill>
                <a:srgbClr val="0000CC"/>
              </a:solidFill>
              <a:latin typeface="Verdana"/>
              <a:ea typeface="Verdana"/>
              <a:cs typeface="Verdana"/>
            </a:endParaRPr>
          </a:p>
          <a:p>
            <a:r>
              <a:rPr lang="en-US" dirty="0">
                <a:latin typeface="Verdana"/>
                <a:ea typeface="Verdana"/>
                <a:cs typeface="Verdana"/>
              </a:rPr>
              <a:t>Sometimes teachers will only give an overview of material and then assign reading for the students to get the major part of the information. Then the next day, the teacher will answer any questions students may have or perhaps verbally quiz them on the material.</a:t>
            </a:r>
          </a:p>
          <a:p>
            <a:endParaRPr lang="en-US" dirty="0">
              <a:latin typeface="Verdana"/>
              <a:ea typeface="Verdana"/>
              <a:cs typeface="Verdana"/>
            </a:endParaRPr>
          </a:p>
          <a:p>
            <a:r>
              <a:rPr lang="en-US" b="1" dirty="0">
                <a:latin typeface="Verdana"/>
                <a:ea typeface="Verdana"/>
                <a:cs typeface="Verdana"/>
              </a:rPr>
              <a:t>History, English Literature and Science are examples of classes that require extensive reading outside of class.</a:t>
            </a:r>
          </a:p>
          <a:p>
            <a:endParaRPr lang="en-US" dirty="0">
              <a:latin typeface="Verdana"/>
              <a:ea typeface="Verdana"/>
              <a:cs typeface="Verdana"/>
            </a:endParaRPr>
          </a:p>
          <a:p>
            <a:r>
              <a:rPr lang="en-US" dirty="0">
                <a:latin typeface="Verdana"/>
                <a:ea typeface="Verdana"/>
                <a:cs typeface="Verdana"/>
              </a:rPr>
              <a:t>The advantage of outside reading is that much more material can be covered than what could be covered in class. </a:t>
            </a:r>
          </a:p>
        </p:txBody>
      </p:sp>
    </p:spTree>
    <p:extLst>
      <p:ext uri="{BB962C8B-B14F-4D97-AF65-F5344CB8AC3E}">
        <p14:creationId xmlns:p14="http://schemas.microsoft.com/office/powerpoint/2010/main" val="26007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a:extLst>
              <a:ext uri="{FF2B5EF4-FFF2-40B4-BE49-F238E27FC236}">
                <a16:creationId xmlns="" xmlns:a16="http://schemas.microsoft.com/office/drawing/2014/main" id="{A8281A78-EC75-495D-A273-317D663BDB3D}"/>
              </a:ext>
            </a:extLst>
          </p:cNvPr>
          <p:cNvSpPr txBox="1"/>
          <p:nvPr/>
        </p:nvSpPr>
        <p:spPr>
          <a:xfrm>
            <a:off x="1848929" y="569344"/>
            <a:ext cx="6093123" cy="55476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Arial"/>
                <a:cs typeface="Arial"/>
              </a:rPr>
              <a:t>Homework Schedule for KS3</a:t>
            </a:r>
          </a:p>
          <a:p>
            <a:endParaRPr lang="en-US" sz="1050" dirty="0">
              <a:latin typeface="inherit"/>
            </a:endParaRPr>
          </a:p>
          <a:p>
            <a:r>
              <a:rPr lang="en-US" sz="2000" dirty="0">
                <a:latin typeface="Arial"/>
                <a:cs typeface="Arial"/>
              </a:rPr>
              <a:t>In order to give greater clarity over our expectations for the completion of homework we publish a homework schedule in advance so that students and parents know what to expect.  </a:t>
            </a:r>
          </a:p>
          <a:p>
            <a:endParaRPr lang="en-US" sz="2000" dirty="0">
              <a:latin typeface="Arial"/>
              <a:cs typeface="Arial"/>
            </a:endParaRPr>
          </a:p>
          <a:p>
            <a:r>
              <a:rPr lang="en-US" sz="2000" dirty="0">
                <a:latin typeface="Arial"/>
                <a:cs typeface="Arial"/>
              </a:rPr>
              <a:t>Broadly speaking the style of homework set will rotate on a fortnightly basis. In one of the weeks students will be given 3 hours of ‘core’ work to do across those subjects.  </a:t>
            </a:r>
            <a:endParaRPr lang="en-US" dirty="0">
              <a:latin typeface="Calibri"/>
              <a:cs typeface="Calibri"/>
            </a:endParaRPr>
          </a:p>
          <a:p>
            <a:endParaRPr lang="en-US" sz="2000" dirty="0">
              <a:latin typeface="Arial"/>
              <a:cs typeface="Arial"/>
            </a:endParaRPr>
          </a:p>
          <a:p>
            <a:r>
              <a:rPr lang="en-US" sz="2000" dirty="0">
                <a:latin typeface="Arial"/>
                <a:cs typeface="Arial"/>
              </a:rPr>
              <a:t>In the alternate week subjects will take turns to set project tasks to complete which means concentrating on just one subject, or task, for that week to do work in depth and the task will take about 3 hours. </a:t>
            </a:r>
            <a:endParaRPr lang="en-US" dirty="0">
              <a:cs typeface="Calibri"/>
            </a:endParaRPr>
          </a:p>
          <a:p>
            <a:endParaRPr lang="en-US" sz="2000" dirty="0">
              <a:cs typeface="Calibri"/>
            </a:endParaRPr>
          </a:p>
        </p:txBody>
      </p:sp>
    </p:spTree>
    <p:extLst>
      <p:ext uri="{BB962C8B-B14F-4D97-AF65-F5344CB8AC3E}">
        <p14:creationId xmlns:p14="http://schemas.microsoft.com/office/powerpoint/2010/main" val="260070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a:extLst>
              <a:ext uri="{FF2B5EF4-FFF2-40B4-BE49-F238E27FC236}">
                <a16:creationId xmlns="" xmlns:a16="http://schemas.microsoft.com/office/drawing/2014/main" id="{98684CA5-3037-4AA3-B815-C4AF16745B08}"/>
              </a:ext>
            </a:extLst>
          </p:cNvPr>
          <p:cNvSpPr txBox="1"/>
          <p:nvPr/>
        </p:nvSpPr>
        <p:spPr>
          <a:xfrm>
            <a:off x="1906438" y="411192"/>
            <a:ext cx="596372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u="sng" dirty="0">
                <a:latin typeface="Arial"/>
                <a:cs typeface="Arial"/>
              </a:rPr>
              <a:t>Homework Timetable for KS3 2019 / 20</a:t>
            </a:r>
          </a:p>
        </p:txBody>
      </p:sp>
      <p:graphicFrame>
        <p:nvGraphicFramePr>
          <p:cNvPr id="7" name="Table 6">
            <a:extLst>
              <a:ext uri="{FF2B5EF4-FFF2-40B4-BE49-F238E27FC236}">
                <a16:creationId xmlns="" xmlns:a16="http://schemas.microsoft.com/office/drawing/2014/main" id="{26E1874E-5A97-48C8-995F-699DF03E8B0D}"/>
              </a:ext>
            </a:extLst>
          </p:cNvPr>
          <p:cNvGraphicFramePr>
            <a:graphicFrameLocks noGrp="1"/>
          </p:cNvGraphicFramePr>
          <p:nvPr>
            <p:extLst>
              <p:ext uri="{D42A27DB-BD31-4B8C-83A1-F6EECF244321}">
                <p14:modId xmlns:p14="http://schemas.microsoft.com/office/powerpoint/2010/main" val="2537210658"/>
              </p:ext>
            </p:extLst>
          </p:nvPr>
        </p:nvGraphicFramePr>
        <p:xfrm>
          <a:off x="166215" y="1351479"/>
          <a:ext cx="8325168" cy="4450872"/>
        </p:xfrm>
        <a:graphic>
          <a:graphicData uri="http://schemas.openxmlformats.org/drawingml/2006/table">
            <a:tbl>
              <a:tblPr firstRow="1" firstCol="1" bandRow="1">
                <a:tableStyleId>{5C22544A-7EE6-4342-B048-85BDC9FD1C3A}</a:tableStyleId>
              </a:tblPr>
              <a:tblGrid>
                <a:gridCol w="1258632">
                  <a:extLst>
                    <a:ext uri="{9D8B030D-6E8A-4147-A177-3AD203B41FA5}">
                      <a16:colId xmlns="" xmlns:a16="http://schemas.microsoft.com/office/drawing/2014/main" val="672384536"/>
                    </a:ext>
                  </a:extLst>
                </a:gridCol>
                <a:gridCol w="2153322">
                  <a:extLst>
                    <a:ext uri="{9D8B030D-6E8A-4147-A177-3AD203B41FA5}">
                      <a16:colId xmlns="" xmlns:a16="http://schemas.microsoft.com/office/drawing/2014/main" val="3524566207"/>
                    </a:ext>
                  </a:extLst>
                </a:gridCol>
                <a:gridCol w="2153322">
                  <a:extLst>
                    <a:ext uri="{9D8B030D-6E8A-4147-A177-3AD203B41FA5}">
                      <a16:colId xmlns="" xmlns:a16="http://schemas.microsoft.com/office/drawing/2014/main" val="1325848753"/>
                    </a:ext>
                  </a:extLst>
                </a:gridCol>
                <a:gridCol w="2759892">
                  <a:extLst>
                    <a:ext uri="{9D8B030D-6E8A-4147-A177-3AD203B41FA5}">
                      <a16:colId xmlns="" xmlns:a16="http://schemas.microsoft.com/office/drawing/2014/main" val="1377912456"/>
                    </a:ext>
                  </a:extLst>
                </a:gridCol>
              </a:tblGrid>
              <a:tr h="261816">
                <a:tc>
                  <a:txBody>
                    <a:bodyPr/>
                    <a:lstStyle/>
                    <a:p>
                      <a:pPr algn="ctr">
                        <a:spcAft>
                          <a:spcPts val="0"/>
                        </a:spcAft>
                      </a:pPr>
                      <a:r>
                        <a:rPr lang="en-GB" sz="1400" dirty="0">
                          <a:effectLst/>
                        </a:rPr>
                        <a:t>W / B</a:t>
                      </a:r>
                    </a:p>
                  </a:txBody>
                  <a:tcPr marL="68580" marR="68580" marT="0" marB="0" anchor="ctr"/>
                </a:tc>
                <a:tc>
                  <a:txBody>
                    <a:bodyPr/>
                    <a:lstStyle/>
                    <a:p>
                      <a:pPr algn="ctr">
                        <a:spcAft>
                          <a:spcPts val="0"/>
                        </a:spcAft>
                      </a:pPr>
                      <a:r>
                        <a:rPr lang="en-GB" sz="1400" dirty="0">
                          <a:effectLst/>
                        </a:rPr>
                        <a:t>Year 7</a:t>
                      </a:r>
                    </a:p>
                  </a:txBody>
                  <a:tcPr marL="68580" marR="68580" marT="0" marB="0" anchor="ctr"/>
                </a:tc>
                <a:tc>
                  <a:txBody>
                    <a:bodyPr/>
                    <a:lstStyle/>
                    <a:p>
                      <a:pPr algn="ctr">
                        <a:spcAft>
                          <a:spcPts val="0"/>
                        </a:spcAft>
                      </a:pPr>
                      <a:r>
                        <a:rPr lang="en-GB" sz="1400" dirty="0">
                          <a:effectLst/>
                        </a:rPr>
                        <a:t>Year 8</a:t>
                      </a:r>
                    </a:p>
                  </a:txBody>
                  <a:tcPr marL="68580" marR="68580" marT="0" marB="0" anchor="ctr"/>
                </a:tc>
                <a:tc>
                  <a:txBody>
                    <a:bodyPr/>
                    <a:lstStyle/>
                    <a:p>
                      <a:pPr algn="ctr">
                        <a:spcAft>
                          <a:spcPts val="0"/>
                        </a:spcAft>
                      </a:pPr>
                      <a:r>
                        <a:rPr lang="en-GB" sz="1400" dirty="0">
                          <a:effectLst/>
                        </a:rPr>
                        <a:t>Year 9</a:t>
                      </a:r>
                    </a:p>
                  </a:txBody>
                  <a:tcPr marL="68580" marR="68580" marT="0" marB="0" anchor="ctr"/>
                </a:tc>
                <a:extLst>
                  <a:ext uri="{0D108BD9-81ED-4DB2-BD59-A6C34878D82A}">
                    <a16:rowId xmlns="" xmlns:a16="http://schemas.microsoft.com/office/drawing/2014/main" val="26627485"/>
                  </a:ext>
                </a:extLst>
              </a:tr>
              <a:tr h="261816">
                <a:tc>
                  <a:txBody>
                    <a:bodyPr/>
                    <a:lstStyle/>
                    <a:p>
                      <a:pPr algn="ctr">
                        <a:spcAft>
                          <a:spcPts val="0"/>
                        </a:spcAft>
                      </a:pPr>
                      <a:r>
                        <a:rPr lang="en-GB" sz="1400" dirty="0">
                          <a:effectLst/>
                        </a:rPr>
                        <a:t>9th Sept</a:t>
                      </a:r>
                    </a:p>
                  </a:txBody>
                  <a:tcPr marL="68580" marR="68580" marT="0" marB="0" anchor="ctr"/>
                </a:tc>
                <a:tc>
                  <a:txBody>
                    <a:bodyPr/>
                    <a:lstStyle/>
                    <a:p>
                      <a:pPr algn="ctr">
                        <a:spcAft>
                          <a:spcPts val="0"/>
                        </a:spcAft>
                      </a:pPr>
                      <a:r>
                        <a:rPr lang="en-GB" sz="1400" dirty="0">
                          <a:effectLst/>
                        </a:rPr>
                        <a:t>History</a:t>
                      </a:r>
                    </a:p>
                  </a:txBody>
                  <a:tcPr marL="68580" marR="68580" marT="0" marB="0" anchor="ctr"/>
                </a:tc>
                <a:tc>
                  <a:txBody>
                    <a:bodyPr/>
                    <a:lstStyle/>
                    <a:p>
                      <a:pPr algn="ctr">
                        <a:spcAft>
                          <a:spcPts val="0"/>
                        </a:spcAft>
                      </a:pPr>
                      <a:r>
                        <a:rPr lang="en-GB" sz="1400" dirty="0">
                          <a:effectLst/>
                        </a:rPr>
                        <a:t>Maths, Science, MFL  &amp; RE</a:t>
                      </a:r>
                    </a:p>
                  </a:txBody>
                  <a:tcPr marL="68580" marR="68580" marT="0" marB="0" anchor="ctr"/>
                </a:tc>
                <a:tc>
                  <a:txBody>
                    <a:bodyPr/>
                    <a:lstStyle/>
                    <a:p>
                      <a:pPr algn="ctr">
                        <a:spcAft>
                          <a:spcPts val="0"/>
                        </a:spcAft>
                      </a:pPr>
                      <a:r>
                        <a:rPr lang="en-GB" sz="1400" dirty="0">
                          <a:effectLst/>
                        </a:rPr>
                        <a:t>Maths, Science, MFL  &amp; RE</a:t>
                      </a:r>
                    </a:p>
                  </a:txBody>
                  <a:tcPr marL="68580" marR="68580" marT="0" marB="0" anchor="ctr"/>
                </a:tc>
                <a:extLst>
                  <a:ext uri="{0D108BD9-81ED-4DB2-BD59-A6C34878D82A}">
                    <a16:rowId xmlns="" xmlns:a16="http://schemas.microsoft.com/office/drawing/2014/main" val="126343958"/>
                  </a:ext>
                </a:extLst>
              </a:tr>
              <a:tr h="261816">
                <a:tc>
                  <a:txBody>
                    <a:bodyPr/>
                    <a:lstStyle/>
                    <a:p>
                      <a:pPr algn="ctr">
                        <a:spcAft>
                          <a:spcPts val="0"/>
                        </a:spcAft>
                      </a:pPr>
                      <a:r>
                        <a:rPr lang="en-GB" sz="1400" dirty="0">
                          <a:effectLst/>
                        </a:rPr>
                        <a:t>16th Sept</a:t>
                      </a:r>
                    </a:p>
                  </a:txBody>
                  <a:tcPr marL="68580" marR="68580" marT="0" marB="0" anchor="ctr"/>
                </a:tc>
                <a:tc>
                  <a:txBody>
                    <a:bodyPr/>
                    <a:lstStyle/>
                    <a:p>
                      <a:pPr algn="ctr">
                        <a:spcAft>
                          <a:spcPts val="0"/>
                        </a:spcAft>
                      </a:pPr>
                      <a:r>
                        <a:rPr lang="en-GB" sz="1400" dirty="0">
                          <a:effectLst/>
                        </a:rPr>
                        <a:t>Maths, Science, MFL  &amp; RE</a:t>
                      </a:r>
                    </a:p>
                  </a:txBody>
                  <a:tcPr marL="68580" marR="68580" marT="0" marB="0" anchor="ctr"/>
                </a:tc>
                <a:tc>
                  <a:txBody>
                    <a:bodyPr/>
                    <a:lstStyle/>
                    <a:p>
                      <a:pPr algn="ctr">
                        <a:spcAft>
                          <a:spcPts val="0"/>
                        </a:spcAft>
                      </a:pPr>
                      <a:r>
                        <a:rPr lang="en-GB" sz="1400" dirty="0">
                          <a:effectLst/>
                        </a:rPr>
                        <a:t>DT</a:t>
                      </a:r>
                    </a:p>
                  </a:txBody>
                  <a:tcPr marL="68580" marR="68580" marT="0" marB="0" anchor="ctr"/>
                </a:tc>
                <a:tc>
                  <a:txBody>
                    <a:bodyPr/>
                    <a:lstStyle/>
                    <a:p>
                      <a:pPr algn="ctr">
                        <a:spcAft>
                          <a:spcPts val="0"/>
                        </a:spcAft>
                      </a:pPr>
                      <a:r>
                        <a:rPr lang="en-GB" sz="1400" dirty="0">
                          <a:effectLst/>
                        </a:rPr>
                        <a:t>Option A</a:t>
                      </a:r>
                    </a:p>
                  </a:txBody>
                  <a:tcPr marL="68580" marR="68580" marT="0" marB="0" anchor="ctr"/>
                </a:tc>
                <a:extLst>
                  <a:ext uri="{0D108BD9-81ED-4DB2-BD59-A6C34878D82A}">
                    <a16:rowId xmlns="" xmlns:a16="http://schemas.microsoft.com/office/drawing/2014/main" val="3609162339"/>
                  </a:ext>
                </a:extLst>
              </a:tr>
              <a:tr h="261816">
                <a:tc>
                  <a:txBody>
                    <a:bodyPr/>
                    <a:lstStyle/>
                    <a:p>
                      <a:pPr algn="ctr">
                        <a:spcAft>
                          <a:spcPts val="0"/>
                        </a:spcAft>
                      </a:pPr>
                      <a:r>
                        <a:rPr lang="en-GB" sz="1400" dirty="0">
                          <a:effectLst/>
                        </a:rPr>
                        <a:t>23th Sept</a:t>
                      </a:r>
                    </a:p>
                  </a:txBody>
                  <a:tcPr marL="68580" marR="68580" marT="0" marB="0" anchor="ctr"/>
                </a:tc>
                <a:tc>
                  <a:txBody>
                    <a:bodyPr/>
                    <a:lstStyle/>
                    <a:p>
                      <a:pPr algn="ctr">
                        <a:spcAft>
                          <a:spcPts val="0"/>
                        </a:spcAft>
                      </a:pPr>
                      <a:r>
                        <a:rPr lang="en-GB" sz="1400" dirty="0">
                          <a:effectLst/>
                        </a:rPr>
                        <a:t>Geography</a:t>
                      </a:r>
                    </a:p>
                  </a:txBody>
                  <a:tcPr marL="68580" marR="68580" marT="0" marB="0" anchor="ctr"/>
                </a:tc>
                <a:tc>
                  <a:txBody>
                    <a:bodyPr/>
                    <a:lstStyle/>
                    <a:p>
                      <a:pPr algn="ctr">
                        <a:spcAft>
                          <a:spcPts val="0"/>
                        </a:spcAft>
                      </a:pPr>
                      <a:r>
                        <a:rPr lang="en-GB" sz="1400" dirty="0">
                          <a:effectLst/>
                        </a:rPr>
                        <a:t>English</a:t>
                      </a:r>
                    </a:p>
                  </a:txBody>
                  <a:tcPr marL="68580" marR="68580" marT="0" marB="0" anchor="ctr"/>
                </a:tc>
                <a:tc>
                  <a:txBody>
                    <a:bodyPr/>
                    <a:lstStyle/>
                    <a:p>
                      <a:pPr algn="ctr">
                        <a:spcAft>
                          <a:spcPts val="0"/>
                        </a:spcAft>
                      </a:pPr>
                      <a:r>
                        <a:rPr lang="en-GB" sz="1400" dirty="0">
                          <a:effectLst/>
                        </a:rPr>
                        <a:t>Option B</a:t>
                      </a:r>
                    </a:p>
                  </a:txBody>
                  <a:tcPr marL="68580" marR="68580" marT="0" marB="0" anchor="ctr"/>
                </a:tc>
                <a:extLst>
                  <a:ext uri="{0D108BD9-81ED-4DB2-BD59-A6C34878D82A}">
                    <a16:rowId xmlns="" xmlns:a16="http://schemas.microsoft.com/office/drawing/2014/main" val="1688943996"/>
                  </a:ext>
                </a:extLst>
              </a:tr>
              <a:tr h="261816">
                <a:tc>
                  <a:txBody>
                    <a:bodyPr/>
                    <a:lstStyle/>
                    <a:p>
                      <a:pPr algn="ctr">
                        <a:spcAft>
                          <a:spcPts val="0"/>
                        </a:spcAft>
                      </a:pPr>
                      <a:r>
                        <a:rPr lang="en-GB" sz="1400" dirty="0">
                          <a:effectLst/>
                        </a:rPr>
                        <a:t>30</a:t>
                      </a:r>
                      <a:r>
                        <a:rPr lang="en-GB" sz="1400" baseline="30000" dirty="0">
                          <a:effectLst/>
                        </a:rPr>
                        <a:t>th</a:t>
                      </a:r>
                      <a:r>
                        <a:rPr lang="en-GB" sz="1400" dirty="0">
                          <a:effectLst/>
                        </a:rPr>
                        <a:t> Sept</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History</a:t>
                      </a:r>
                    </a:p>
                  </a:txBody>
                  <a:tcPr marL="68580" marR="68580" marT="0" marB="0" anchor="ctr"/>
                </a:tc>
                <a:tc>
                  <a:txBody>
                    <a:bodyPr/>
                    <a:lstStyle/>
                    <a:p>
                      <a:pPr algn="ctr">
                        <a:spcAft>
                          <a:spcPts val="0"/>
                        </a:spcAft>
                      </a:pPr>
                      <a:r>
                        <a:rPr lang="en-GB" sz="1400" dirty="0">
                          <a:effectLst/>
                        </a:rPr>
                        <a:t>Option C</a:t>
                      </a:r>
                    </a:p>
                  </a:txBody>
                  <a:tcPr marL="68580" marR="68580" marT="0" marB="0" anchor="ctr"/>
                </a:tc>
                <a:extLst>
                  <a:ext uri="{0D108BD9-81ED-4DB2-BD59-A6C34878D82A}">
                    <a16:rowId xmlns="" xmlns:a16="http://schemas.microsoft.com/office/drawing/2014/main" val="3827413287"/>
                  </a:ext>
                </a:extLst>
              </a:tr>
              <a:tr h="261816">
                <a:tc>
                  <a:txBody>
                    <a:bodyPr/>
                    <a:lstStyle/>
                    <a:p>
                      <a:pPr algn="ctr">
                        <a:spcAft>
                          <a:spcPts val="0"/>
                        </a:spcAft>
                      </a:pPr>
                      <a:r>
                        <a:rPr lang="en-GB" sz="1400" dirty="0">
                          <a:effectLst/>
                        </a:rPr>
                        <a:t>7th Oct</a:t>
                      </a:r>
                    </a:p>
                  </a:txBody>
                  <a:tcPr marL="68580" marR="68580" marT="0" marB="0" anchor="ctr"/>
                </a:tc>
                <a:tc>
                  <a:txBody>
                    <a:bodyPr/>
                    <a:lstStyle/>
                    <a:p>
                      <a:pPr algn="ctr">
                        <a:spcAft>
                          <a:spcPts val="0"/>
                        </a:spcAft>
                      </a:pPr>
                      <a:r>
                        <a:rPr lang="en-GB" sz="1400" dirty="0">
                          <a:effectLst/>
                        </a:rPr>
                        <a:t>English</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Maths, Science &amp; MFL  </a:t>
                      </a:r>
                    </a:p>
                  </a:txBody>
                  <a:tcPr marL="68580" marR="68580" marT="0" marB="0" anchor="ctr"/>
                </a:tc>
                <a:extLst>
                  <a:ext uri="{0D108BD9-81ED-4DB2-BD59-A6C34878D82A}">
                    <a16:rowId xmlns="" xmlns:a16="http://schemas.microsoft.com/office/drawing/2014/main" val="2973483511"/>
                  </a:ext>
                </a:extLst>
              </a:tr>
              <a:tr h="261816">
                <a:tc>
                  <a:txBody>
                    <a:bodyPr/>
                    <a:lstStyle/>
                    <a:p>
                      <a:pPr algn="ctr">
                        <a:spcAft>
                          <a:spcPts val="0"/>
                        </a:spcAft>
                      </a:pPr>
                      <a:r>
                        <a:rPr lang="en-GB" sz="1400" dirty="0">
                          <a:effectLst/>
                        </a:rPr>
                        <a:t>14th Oct</a:t>
                      </a:r>
                    </a:p>
                  </a:txBody>
                  <a:tcPr marL="68580" marR="68580" marT="0" marB="0" anchor="ctr"/>
                </a:tc>
                <a:tc>
                  <a:txBody>
                    <a:bodyPr/>
                    <a:lstStyle/>
                    <a:p>
                      <a:pPr algn="ctr">
                        <a:spcAft>
                          <a:spcPts val="0"/>
                        </a:spcAft>
                      </a:pPr>
                      <a:r>
                        <a:rPr lang="en-GB" sz="1400" dirty="0">
                          <a:effectLst/>
                        </a:rPr>
                        <a:t>Food</a:t>
                      </a:r>
                    </a:p>
                  </a:txBody>
                  <a:tcPr marL="68580" marR="68580" marT="0" marB="0" anchor="ctr"/>
                </a:tc>
                <a:tc>
                  <a:txBody>
                    <a:bodyPr/>
                    <a:lstStyle/>
                    <a:p>
                      <a:pPr algn="ctr">
                        <a:spcAft>
                          <a:spcPts val="0"/>
                        </a:spcAft>
                      </a:pPr>
                      <a:r>
                        <a:rPr lang="en-GB" sz="1400" dirty="0">
                          <a:effectLst/>
                        </a:rPr>
                        <a:t>IT</a:t>
                      </a:r>
                    </a:p>
                  </a:txBody>
                  <a:tcPr marL="68580" marR="68580" marT="0" marB="0" anchor="ctr"/>
                </a:tc>
                <a:tc>
                  <a:txBody>
                    <a:bodyPr/>
                    <a:lstStyle/>
                    <a:p>
                      <a:pPr algn="ctr">
                        <a:spcAft>
                          <a:spcPts val="0"/>
                        </a:spcAft>
                      </a:pPr>
                      <a:r>
                        <a:rPr lang="en-GB" sz="1400" dirty="0">
                          <a:effectLst/>
                        </a:rPr>
                        <a:t>Geography</a:t>
                      </a:r>
                    </a:p>
                  </a:txBody>
                  <a:tcPr marL="68580" marR="68580" marT="0" marB="0" anchor="ctr"/>
                </a:tc>
                <a:extLst>
                  <a:ext uri="{0D108BD9-81ED-4DB2-BD59-A6C34878D82A}">
                    <a16:rowId xmlns="" xmlns:a16="http://schemas.microsoft.com/office/drawing/2014/main" val="3613572034"/>
                  </a:ext>
                </a:extLst>
              </a:tr>
              <a:tr h="261816">
                <a:tc>
                  <a:txBody>
                    <a:bodyPr/>
                    <a:lstStyle/>
                    <a:p>
                      <a:pPr algn="ctr">
                        <a:spcAft>
                          <a:spcPts val="0"/>
                        </a:spcAft>
                      </a:pPr>
                      <a:r>
                        <a:rPr lang="en-GB" sz="1400" dirty="0">
                          <a:effectLst/>
                        </a:rPr>
                        <a:t>21st Oct</a:t>
                      </a:r>
                    </a:p>
                  </a:txBody>
                  <a:tcPr marL="68580" marR="68580" marT="0" marB="0" anchor="ctr"/>
                </a:tc>
                <a:tc>
                  <a:txBody>
                    <a:bodyPr/>
                    <a:lstStyle/>
                    <a:p>
                      <a:pPr algn="ctr">
                        <a:spcAft>
                          <a:spcPts val="0"/>
                        </a:spcAft>
                      </a:pPr>
                      <a:r>
                        <a:rPr lang="en-GB" sz="1400" dirty="0">
                          <a:effectLst/>
                        </a:rPr>
                        <a:t>IT</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English</a:t>
                      </a:r>
                    </a:p>
                  </a:txBody>
                  <a:tcPr marL="68580" marR="68580" marT="0" marB="0" anchor="ctr"/>
                </a:tc>
                <a:extLst>
                  <a:ext uri="{0D108BD9-81ED-4DB2-BD59-A6C34878D82A}">
                    <a16:rowId xmlns="" xmlns:a16="http://schemas.microsoft.com/office/drawing/2014/main" val="521666855"/>
                  </a:ext>
                </a:extLst>
              </a:tr>
              <a:tr h="261816">
                <a:tc gridSpan="4">
                  <a:txBody>
                    <a:bodyPr/>
                    <a:lstStyle/>
                    <a:p>
                      <a:pPr algn="ctr">
                        <a:spcAft>
                          <a:spcPts val="0"/>
                        </a:spcAft>
                      </a:pPr>
                      <a:r>
                        <a:rPr lang="en-GB" sz="1400" dirty="0">
                          <a:effectLst/>
                        </a:rPr>
                        <a:t>Half Term</a:t>
                      </a: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2546591576"/>
                  </a:ext>
                </a:extLst>
              </a:tr>
              <a:tr h="261816">
                <a:tc>
                  <a:txBody>
                    <a:bodyPr/>
                    <a:lstStyle/>
                    <a:p>
                      <a:pPr algn="ctr">
                        <a:spcAft>
                          <a:spcPts val="0"/>
                        </a:spcAft>
                      </a:pPr>
                      <a:r>
                        <a:rPr lang="en-GB" sz="1400" dirty="0">
                          <a:effectLst/>
                        </a:rPr>
                        <a:t>4th Nov</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English</a:t>
                      </a:r>
                    </a:p>
                  </a:txBody>
                  <a:tcPr marL="68580" marR="68580" marT="0" marB="0" anchor="ctr"/>
                </a:tc>
                <a:tc>
                  <a:txBody>
                    <a:bodyPr/>
                    <a:lstStyle/>
                    <a:p>
                      <a:pPr algn="ctr">
                        <a:spcAft>
                          <a:spcPts val="0"/>
                        </a:spcAft>
                      </a:pPr>
                      <a:r>
                        <a:rPr lang="en-GB" sz="1400" dirty="0">
                          <a:effectLst/>
                        </a:rPr>
                        <a:t>History</a:t>
                      </a:r>
                    </a:p>
                  </a:txBody>
                  <a:tcPr marL="68580" marR="68580" marT="0" marB="0" anchor="ctr"/>
                </a:tc>
                <a:extLst>
                  <a:ext uri="{0D108BD9-81ED-4DB2-BD59-A6C34878D82A}">
                    <a16:rowId xmlns="" xmlns:a16="http://schemas.microsoft.com/office/drawing/2014/main" val="3062369103"/>
                  </a:ext>
                </a:extLst>
              </a:tr>
              <a:tr h="261816">
                <a:tc>
                  <a:txBody>
                    <a:bodyPr/>
                    <a:lstStyle/>
                    <a:p>
                      <a:pPr algn="ctr">
                        <a:spcAft>
                          <a:spcPts val="0"/>
                        </a:spcAft>
                      </a:pPr>
                      <a:r>
                        <a:rPr lang="en-GB" sz="1400" dirty="0">
                          <a:effectLst/>
                        </a:rPr>
                        <a:t>11th Nov</a:t>
                      </a:r>
                    </a:p>
                  </a:txBody>
                  <a:tcPr marL="68580" marR="68580" marT="0" marB="0" anchor="ctr"/>
                </a:tc>
                <a:tc>
                  <a:txBody>
                    <a:bodyPr/>
                    <a:lstStyle/>
                    <a:p>
                      <a:pPr algn="ctr">
                        <a:spcAft>
                          <a:spcPts val="0"/>
                        </a:spcAft>
                      </a:pPr>
                      <a:r>
                        <a:rPr lang="en-GB" sz="1400" dirty="0">
                          <a:effectLst/>
                        </a:rPr>
                        <a:t>DT</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Maths, Science &amp; MFL</a:t>
                      </a:r>
                    </a:p>
                  </a:txBody>
                  <a:tcPr marL="68580" marR="68580" marT="0" marB="0" anchor="ctr"/>
                </a:tc>
                <a:extLst>
                  <a:ext uri="{0D108BD9-81ED-4DB2-BD59-A6C34878D82A}">
                    <a16:rowId xmlns="" xmlns:a16="http://schemas.microsoft.com/office/drawing/2014/main" val="4229493506"/>
                  </a:ext>
                </a:extLst>
              </a:tr>
              <a:tr h="261816">
                <a:tc>
                  <a:txBody>
                    <a:bodyPr/>
                    <a:lstStyle/>
                    <a:p>
                      <a:pPr algn="ctr">
                        <a:spcAft>
                          <a:spcPts val="0"/>
                        </a:spcAft>
                      </a:pPr>
                      <a:r>
                        <a:rPr lang="en-GB" sz="1400" dirty="0">
                          <a:effectLst/>
                        </a:rPr>
                        <a:t>18th Nov</a:t>
                      </a:r>
                    </a:p>
                  </a:txBody>
                  <a:tcPr marL="68580" marR="68580" marT="0" marB="0" anchor="ctr"/>
                </a:tc>
                <a:tc>
                  <a:txBody>
                    <a:bodyPr/>
                    <a:lstStyle/>
                    <a:p>
                      <a:pPr algn="ctr">
                        <a:spcAft>
                          <a:spcPts val="0"/>
                        </a:spcAft>
                      </a:pPr>
                      <a:r>
                        <a:rPr lang="en-GB" sz="1400" dirty="0">
                          <a:effectLst/>
                        </a:rPr>
                        <a:t>Maths, Science, MFL  </a:t>
                      </a:r>
                    </a:p>
                  </a:txBody>
                  <a:tcPr marL="68580" marR="68580" marT="0" marB="0" anchor="ctr"/>
                </a:tc>
                <a:tc>
                  <a:txBody>
                    <a:bodyPr/>
                    <a:lstStyle/>
                    <a:p>
                      <a:pPr algn="ctr">
                        <a:spcAft>
                          <a:spcPts val="0"/>
                        </a:spcAft>
                      </a:pPr>
                      <a:r>
                        <a:rPr lang="en-GB" sz="1400" dirty="0">
                          <a:effectLst/>
                        </a:rPr>
                        <a:t>Food</a:t>
                      </a:r>
                    </a:p>
                  </a:txBody>
                  <a:tcPr marL="68580" marR="68580" marT="0" marB="0" anchor="ctr"/>
                </a:tc>
                <a:tc>
                  <a:txBody>
                    <a:bodyPr/>
                    <a:lstStyle/>
                    <a:p>
                      <a:pPr algn="ctr">
                        <a:spcAft>
                          <a:spcPts val="0"/>
                        </a:spcAft>
                      </a:pPr>
                      <a:r>
                        <a:rPr lang="en-GB" sz="1400" dirty="0">
                          <a:effectLst/>
                        </a:rPr>
                        <a:t>IT</a:t>
                      </a:r>
                    </a:p>
                  </a:txBody>
                  <a:tcPr marL="68580" marR="68580" marT="0" marB="0" anchor="ctr"/>
                </a:tc>
                <a:extLst>
                  <a:ext uri="{0D108BD9-81ED-4DB2-BD59-A6C34878D82A}">
                    <a16:rowId xmlns="" xmlns:a16="http://schemas.microsoft.com/office/drawing/2014/main" val="3678696868"/>
                  </a:ext>
                </a:extLst>
              </a:tr>
              <a:tr h="261816">
                <a:tc>
                  <a:txBody>
                    <a:bodyPr/>
                    <a:lstStyle/>
                    <a:p>
                      <a:pPr algn="ctr">
                        <a:spcAft>
                          <a:spcPts val="0"/>
                        </a:spcAft>
                      </a:pPr>
                      <a:r>
                        <a:rPr lang="en-GB" sz="1400" dirty="0">
                          <a:effectLst/>
                        </a:rPr>
                        <a:t>25th Nov</a:t>
                      </a:r>
                    </a:p>
                  </a:txBody>
                  <a:tcPr marL="68580" marR="68580" marT="0" marB="0" anchor="ctr"/>
                </a:tc>
                <a:tc>
                  <a:txBody>
                    <a:bodyPr/>
                    <a:lstStyle/>
                    <a:p>
                      <a:pPr algn="ctr">
                        <a:spcAft>
                          <a:spcPts val="0"/>
                        </a:spcAft>
                      </a:pPr>
                      <a:r>
                        <a:rPr lang="en-GB" sz="1400" dirty="0">
                          <a:effectLst/>
                        </a:rPr>
                        <a:t>History</a:t>
                      </a:r>
                    </a:p>
                  </a:txBody>
                  <a:tcPr marL="68580" marR="68580" marT="0" marB="0" anchor="ctr"/>
                </a:tc>
                <a:tc>
                  <a:txBody>
                    <a:bodyPr/>
                    <a:lstStyle/>
                    <a:p>
                      <a:pPr algn="ctr">
                        <a:spcAft>
                          <a:spcPts val="0"/>
                        </a:spcAft>
                      </a:pPr>
                      <a:r>
                        <a:rPr lang="en-GB" sz="1400" dirty="0">
                          <a:effectLst/>
                        </a:rPr>
                        <a:t>Geography</a:t>
                      </a:r>
                    </a:p>
                  </a:txBody>
                  <a:tcPr marL="68580" marR="68580" marT="0" marB="0" anchor="ctr"/>
                </a:tc>
                <a:tc>
                  <a:txBody>
                    <a:bodyPr/>
                    <a:lstStyle/>
                    <a:p>
                      <a:pPr algn="ctr">
                        <a:spcAft>
                          <a:spcPts val="0"/>
                        </a:spcAft>
                      </a:pPr>
                      <a:r>
                        <a:rPr lang="en-GB" sz="1400" dirty="0">
                          <a:effectLst/>
                        </a:rPr>
                        <a:t>English </a:t>
                      </a:r>
                    </a:p>
                  </a:txBody>
                  <a:tcPr marL="68580" marR="68580" marT="0" marB="0" anchor="ctr"/>
                </a:tc>
                <a:extLst>
                  <a:ext uri="{0D108BD9-81ED-4DB2-BD59-A6C34878D82A}">
                    <a16:rowId xmlns="" xmlns:a16="http://schemas.microsoft.com/office/drawing/2014/main" val="2842013620"/>
                  </a:ext>
                </a:extLst>
              </a:tr>
              <a:tr h="261816">
                <a:tc>
                  <a:txBody>
                    <a:bodyPr/>
                    <a:lstStyle/>
                    <a:p>
                      <a:pPr algn="ctr">
                        <a:spcAft>
                          <a:spcPts val="0"/>
                        </a:spcAft>
                      </a:pPr>
                      <a:r>
                        <a:rPr lang="en-GB" sz="1400" dirty="0">
                          <a:effectLst/>
                        </a:rPr>
                        <a:t>2nd Dec</a:t>
                      </a:r>
                    </a:p>
                  </a:txBody>
                  <a:tcPr marL="68580" marR="68580" marT="0" marB="0" anchor="ctr"/>
                </a:tc>
                <a:tc>
                  <a:txBody>
                    <a:bodyPr/>
                    <a:lstStyle/>
                    <a:p>
                      <a:pPr algn="ctr">
                        <a:spcAft>
                          <a:spcPts val="0"/>
                        </a:spcAft>
                      </a:pPr>
                      <a:r>
                        <a:rPr lang="en-GB" sz="1400" dirty="0">
                          <a:effectLst/>
                        </a:rPr>
                        <a:t>English</a:t>
                      </a:r>
                    </a:p>
                  </a:txBody>
                  <a:tcPr marL="68580" marR="68580" marT="0" marB="0" anchor="ctr"/>
                </a:tc>
                <a:tc>
                  <a:txBody>
                    <a:bodyPr/>
                    <a:lstStyle/>
                    <a:p>
                      <a:pPr algn="ctr">
                        <a:spcAft>
                          <a:spcPts val="0"/>
                        </a:spcAft>
                      </a:pPr>
                      <a:r>
                        <a:rPr lang="en-GB" sz="1400" dirty="0">
                          <a:effectLst/>
                        </a:rPr>
                        <a:t>Spanish</a:t>
                      </a:r>
                    </a:p>
                  </a:txBody>
                  <a:tcPr marL="68580" marR="68580" marT="0" marB="0" anchor="ctr"/>
                </a:tc>
                <a:tc>
                  <a:txBody>
                    <a:bodyPr/>
                    <a:lstStyle/>
                    <a:p>
                      <a:pPr algn="ctr">
                        <a:spcAft>
                          <a:spcPts val="0"/>
                        </a:spcAft>
                      </a:pPr>
                      <a:r>
                        <a:rPr lang="en-GB" sz="1400" dirty="0">
                          <a:effectLst/>
                        </a:rPr>
                        <a:t>Option A</a:t>
                      </a:r>
                    </a:p>
                  </a:txBody>
                  <a:tcPr marL="68580" marR="68580" marT="0" marB="0" anchor="ctr"/>
                </a:tc>
                <a:extLst>
                  <a:ext uri="{0D108BD9-81ED-4DB2-BD59-A6C34878D82A}">
                    <a16:rowId xmlns="" xmlns:a16="http://schemas.microsoft.com/office/drawing/2014/main" val="2659440962"/>
                  </a:ext>
                </a:extLst>
              </a:tr>
              <a:tr h="261816">
                <a:tc>
                  <a:txBody>
                    <a:bodyPr/>
                    <a:lstStyle/>
                    <a:p>
                      <a:pPr algn="ctr">
                        <a:spcAft>
                          <a:spcPts val="0"/>
                        </a:spcAft>
                      </a:pPr>
                      <a:r>
                        <a:rPr lang="en-GB" sz="1400" dirty="0">
                          <a:effectLst/>
                        </a:rPr>
                        <a:t>9th Dec</a:t>
                      </a:r>
                    </a:p>
                  </a:txBody>
                  <a:tcPr marL="68580" marR="68580" marT="0" marB="0" anchor="ctr"/>
                </a:tc>
                <a:tc>
                  <a:txBody>
                    <a:bodyPr/>
                    <a:lstStyle/>
                    <a:p>
                      <a:pPr algn="ctr">
                        <a:spcAft>
                          <a:spcPts val="0"/>
                        </a:spcAft>
                      </a:pPr>
                      <a:r>
                        <a:rPr lang="en-GB" sz="1400" dirty="0">
                          <a:effectLst/>
                        </a:rPr>
                        <a:t>Geography</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Option B</a:t>
                      </a:r>
                    </a:p>
                  </a:txBody>
                  <a:tcPr marL="68580" marR="68580" marT="0" marB="0" anchor="ctr"/>
                </a:tc>
                <a:extLst>
                  <a:ext uri="{0D108BD9-81ED-4DB2-BD59-A6C34878D82A}">
                    <a16:rowId xmlns="" xmlns:a16="http://schemas.microsoft.com/office/drawing/2014/main" val="2184063757"/>
                  </a:ext>
                </a:extLst>
              </a:tr>
              <a:tr h="261816">
                <a:tc>
                  <a:txBody>
                    <a:bodyPr/>
                    <a:lstStyle/>
                    <a:p>
                      <a:pPr algn="ctr">
                        <a:spcAft>
                          <a:spcPts val="0"/>
                        </a:spcAft>
                      </a:pPr>
                      <a:r>
                        <a:rPr lang="en-GB" sz="1400" dirty="0">
                          <a:effectLst/>
                        </a:rPr>
                        <a:t>16th Dec</a:t>
                      </a:r>
                    </a:p>
                  </a:txBody>
                  <a:tcPr marL="68580" marR="68580" marT="0" marB="0" anchor="ctr"/>
                </a:tc>
                <a:tc>
                  <a:txBody>
                    <a:bodyPr/>
                    <a:lstStyle/>
                    <a:p>
                      <a:pPr algn="ctr">
                        <a:spcAft>
                          <a:spcPts val="0"/>
                        </a:spcAft>
                      </a:pPr>
                      <a:r>
                        <a:rPr lang="en-GB" sz="1400" dirty="0">
                          <a:effectLst/>
                        </a:rPr>
                        <a:t>Maths, Science, MFL  &amp; Art</a:t>
                      </a:r>
                    </a:p>
                  </a:txBody>
                  <a:tcPr marL="68580" marR="68580" marT="0" marB="0" anchor="ctr"/>
                </a:tc>
                <a:tc>
                  <a:txBody>
                    <a:bodyPr/>
                    <a:lstStyle/>
                    <a:p>
                      <a:pPr algn="ctr">
                        <a:spcAft>
                          <a:spcPts val="0"/>
                        </a:spcAft>
                      </a:pPr>
                      <a:r>
                        <a:rPr lang="en-GB" sz="1400" dirty="0">
                          <a:effectLst/>
                        </a:rPr>
                        <a:t>DT</a:t>
                      </a:r>
                    </a:p>
                  </a:txBody>
                  <a:tcPr marL="68580" marR="68580" marT="0" marB="0" anchor="ctr"/>
                </a:tc>
                <a:tc>
                  <a:txBody>
                    <a:bodyPr/>
                    <a:lstStyle/>
                    <a:p>
                      <a:pPr algn="ctr">
                        <a:spcAft>
                          <a:spcPts val="0"/>
                        </a:spcAft>
                      </a:pPr>
                      <a:r>
                        <a:rPr lang="en-GB" sz="1400" dirty="0">
                          <a:effectLst/>
                        </a:rPr>
                        <a:t>Option C</a:t>
                      </a:r>
                    </a:p>
                  </a:txBody>
                  <a:tcPr marL="68580" marR="68580" marT="0" marB="0" anchor="ctr"/>
                </a:tc>
                <a:extLst>
                  <a:ext uri="{0D108BD9-81ED-4DB2-BD59-A6C34878D82A}">
                    <a16:rowId xmlns="" xmlns:a16="http://schemas.microsoft.com/office/drawing/2014/main" val="2631423456"/>
                  </a:ext>
                </a:extLst>
              </a:tr>
              <a:tr h="261816">
                <a:tc gridSpan="4">
                  <a:txBody>
                    <a:bodyPr/>
                    <a:lstStyle/>
                    <a:p>
                      <a:pPr algn="ctr">
                        <a:spcAft>
                          <a:spcPts val="0"/>
                        </a:spcAft>
                      </a:pPr>
                      <a:r>
                        <a:rPr lang="en-GB" sz="1400" dirty="0">
                          <a:effectLst/>
                        </a:rPr>
                        <a:t>Christmas</a:t>
                      </a: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 xmlns:a16="http://schemas.microsoft.com/office/drawing/2014/main" val="1846081892"/>
                  </a:ext>
                </a:extLst>
              </a:tr>
            </a:tbl>
          </a:graphicData>
        </a:graphic>
      </p:graphicFrame>
    </p:spTree>
    <p:extLst>
      <p:ext uri="{BB962C8B-B14F-4D97-AF65-F5344CB8AC3E}">
        <p14:creationId xmlns:p14="http://schemas.microsoft.com/office/powerpoint/2010/main" val="33791163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549</Words>
  <Application>Microsoft Office PowerPoint</Application>
  <PresentationFormat>On-screen Show (4:3)</PresentationFormat>
  <Paragraphs>154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 Quinn</cp:lastModifiedBy>
  <cp:revision>220</cp:revision>
  <cp:lastPrinted>2016-01-19T11:41:45Z</cp:lastPrinted>
  <dcterms:created xsi:type="dcterms:W3CDTF">2016-01-06T09:39:03Z</dcterms:created>
  <dcterms:modified xsi:type="dcterms:W3CDTF">2019-10-14T15:16:26Z</dcterms:modified>
</cp:coreProperties>
</file>