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81" r:id="rId5"/>
    <p:sldId id="284" r:id="rId6"/>
    <p:sldId id="278" r:id="rId7"/>
    <p:sldId id="285" r:id="rId8"/>
    <p:sldId id="286" r:id="rId9"/>
    <p:sldId id="288" r:id="rId10"/>
    <p:sldId id="287" r:id="rId11"/>
    <p:sldId id="269"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Hawker" initials="RH" lastIdx="8" clrIdx="0">
    <p:extLst>
      <p:ext uri="{19B8F6BF-5375-455C-9EA6-DF929625EA0E}">
        <p15:presenceInfo xmlns:p15="http://schemas.microsoft.com/office/powerpoint/2012/main" userId="S-1-5-21-1130987836-2250258046-3219093206-1145" providerId="AD"/>
      </p:ext>
    </p:extLst>
  </p:cmAuthor>
  <p:cmAuthor id="2" name="Richard" initials="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11" autoAdjust="0"/>
    <p:restoredTop sz="94281" autoAdjust="0"/>
  </p:normalViewPr>
  <p:slideViewPr>
    <p:cSldViewPr snapToGrid="0">
      <p:cViewPr varScale="1">
        <p:scale>
          <a:sx n="83" d="100"/>
          <a:sy n="83" d="100"/>
        </p:scale>
        <p:origin x="200" y="6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72FC5-3D77-424A-9239-9814E22F7790}" type="datetimeFigureOut">
              <a:rPr lang="en-GB" smtClean="0"/>
              <a:pPr/>
              <a:t>29/10/2018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F3828-D379-443F-9D34-463900F27064}" type="slidenum">
              <a:rPr lang="en-GB" smtClean="0"/>
              <a:pPr/>
              <a:t>‹#›</a:t>
            </a:fld>
            <a:endParaRPr lang="en-GB"/>
          </a:p>
        </p:txBody>
      </p:sp>
    </p:spTree>
    <p:extLst>
      <p:ext uri="{BB962C8B-B14F-4D97-AF65-F5344CB8AC3E}">
        <p14:creationId xmlns:p14="http://schemas.microsoft.com/office/powerpoint/2010/main" val="39366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737D89-E7B6-4A10-B915-0E465280EF74}" type="slidenum">
              <a:rPr lang="en-GB" smtClean="0"/>
              <a:pPr/>
              <a:t>4</a:t>
            </a:fld>
            <a:endParaRPr lang="en-GB"/>
          </a:p>
        </p:txBody>
      </p:sp>
    </p:spTree>
    <p:extLst>
      <p:ext uri="{BB962C8B-B14F-4D97-AF65-F5344CB8AC3E}">
        <p14:creationId xmlns:p14="http://schemas.microsoft.com/office/powerpoint/2010/main" val="314345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737D89-E7B6-4A10-B915-0E465280EF74}" type="slidenum">
              <a:rPr lang="en-GB" smtClean="0"/>
              <a:pPr/>
              <a:t>5</a:t>
            </a:fld>
            <a:endParaRPr lang="en-GB"/>
          </a:p>
        </p:txBody>
      </p:sp>
    </p:spTree>
    <p:extLst>
      <p:ext uri="{BB962C8B-B14F-4D97-AF65-F5344CB8AC3E}">
        <p14:creationId xmlns:p14="http://schemas.microsoft.com/office/powerpoint/2010/main" val="30324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737D89-E7B6-4A10-B915-0E465280EF74}" type="slidenum">
              <a:rPr lang="en-GB" smtClean="0"/>
              <a:pPr/>
              <a:t>6</a:t>
            </a:fld>
            <a:endParaRPr lang="en-GB"/>
          </a:p>
        </p:txBody>
      </p:sp>
    </p:spTree>
    <p:extLst>
      <p:ext uri="{BB962C8B-B14F-4D97-AF65-F5344CB8AC3E}">
        <p14:creationId xmlns:p14="http://schemas.microsoft.com/office/powerpoint/2010/main" val="3167687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6AF18A-97D6-4250-BF70-E86B2946FE39}" type="slidenum">
              <a:rPr lang="en-GB" smtClean="0"/>
              <a:t>12</a:t>
            </a:fld>
            <a:endParaRPr lang="en-GB"/>
          </a:p>
        </p:txBody>
      </p:sp>
    </p:spTree>
    <p:extLst>
      <p:ext uri="{BB962C8B-B14F-4D97-AF65-F5344CB8AC3E}">
        <p14:creationId xmlns:p14="http://schemas.microsoft.com/office/powerpoint/2010/main" val="119208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C2AF-C92F-4180-8D36-2F9925F047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DB7E73-3036-4CF6-89CE-3E47EE9CC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832311-382D-442F-BAEE-546851048DA1}"/>
              </a:ext>
            </a:extLst>
          </p:cNvPr>
          <p:cNvSpPr>
            <a:spLocks noGrp="1"/>
          </p:cNvSpPr>
          <p:nvPr>
            <p:ph type="dt" sz="half" idx="10"/>
          </p:nvPr>
        </p:nvSpPr>
        <p:spPr/>
        <p:txBody>
          <a:bodyPr/>
          <a:lstStyle/>
          <a:p>
            <a:fld id="{23198BB1-C832-4D2B-AE2B-C1959697B45A}" type="datetimeFigureOut">
              <a:rPr lang="en-GB" smtClean="0"/>
              <a:pPr/>
              <a:t>29/10/2018</a:t>
            </a:fld>
            <a:endParaRPr lang="en-GB"/>
          </a:p>
        </p:txBody>
      </p:sp>
      <p:sp>
        <p:nvSpPr>
          <p:cNvPr id="5" name="Footer Placeholder 4">
            <a:extLst>
              <a:ext uri="{FF2B5EF4-FFF2-40B4-BE49-F238E27FC236}">
                <a16:creationId xmlns:a16="http://schemas.microsoft.com/office/drawing/2014/main" id="{95CE6E19-F808-4660-A851-B57D94C21B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62D2E-B977-4CCC-BA4D-3E2768C757C2}"/>
              </a:ext>
            </a:extLst>
          </p:cNvPr>
          <p:cNvSpPr>
            <a:spLocks noGrp="1"/>
          </p:cNvSpPr>
          <p:nvPr>
            <p:ph type="sldNum" sz="quarter" idx="12"/>
          </p:nvPr>
        </p:nvSpPr>
        <p:spPr/>
        <p:txBody>
          <a:bodyPr/>
          <a:lstStyle/>
          <a:p>
            <a:fld id="{AFF3F34B-42D9-4ED9-9CCE-D68C35DDE6F8}" type="slidenum">
              <a:rPr lang="en-GB" smtClean="0"/>
              <a:pPr/>
              <a:t>‹#›</a:t>
            </a:fld>
            <a:endParaRPr lang="en-GB"/>
          </a:p>
        </p:txBody>
      </p:sp>
    </p:spTree>
    <p:extLst>
      <p:ext uri="{BB962C8B-B14F-4D97-AF65-F5344CB8AC3E}">
        <p14:creationId xmlns:p14="http://schemas.microsoft.com/office/powerpoint/2010/main" val="336969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D9E24-3568-4D7F-8300-F24DDF6329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B66C67-0B30-4A3F-9BD7-928E97B868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5E602E-8D45-4C7B-83D0-C05AA8AA102E}"/>
              </a:ext>
            </a:extLst>
          </p:cNvPr>
          <p:cNvSpPr>
            <a:spLocks noGrp="1"/>
          </p:cNvSpPr>
          <p:nvPr>
            <p:ph type="dt" sz="half" idx="10"/>
          </p:nvPr>
        </p:nvSpPr>
        <p:spPr/>
        <p:txBody>
          <a:bodyPr/>
          <a:lstStyle/>
          <a:p>
            <a:fld id="{23198BB1-C832-4D2B-AE2B-C1959697B45A}" type="datetimeFigureOut">
              <a:rPr lang="en-GB" smtClean="0"/>
              <a:pPr/>
              <a:t>29/10/2018</a:t>
            </a:fld>
            <a:endParaRPr lang="en-GB"/>
          </a:p>
        </p:txBody>
      </p:sp>
      <p:sp>
        <p:nvSpPr>
          <p:cNvPr id="5" name="Footer Placeholder 4">
            <a:extLst>
              <a:ext uri="{FF2B5EF4-FFF2-40B4-BE49-F238E27FC236}">
                <a16:creationId xmlns:a16="http://schemas.microsoft.com/office/drawing/2014/main" id="{4E03EF8B-AA16-4AA4-A366-ED521D3EBD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3DCA0E-2199-4E08-AC36-300CC2508663}"/>
              </a:ext>
            </a:extLst>
          </p:cNvPr>
          <p:cNvSpPr>
            <a:spLocks noGrp="1"/>
          </p:cNvSpPr>
          <p:nvPr>
            <p:ph type="sldNum" sz="quarter" idx="12"/>
          </p:nvPr>
        </p:nvSpPr>
        <p:spPr/>
        <p:txBody>
          <a:bodyPr/>
          <a:lstStyle/>
          <a:p>
            <a:fld id="{AFF3F34B-42D9-4ED9-9CCE-D68C35DDE6F8}" type="slidenum">
              <a:rPr lang="en-GB" smtClean="0"/>
              <a:pPr/>
              <a:t>‹#›</a:t>
            </a:fld>
            <a:endParaRPr lang="en-GB"/>
          </a:p>
        </p:txBody>
      </p:sp>
    </p:spTree>
    <p:extLst>
      <p:ext uri="{BB962C8B-B14F-4D97-AF65-F5344CB8AC3E}">
        <p14:creationId xmlns:p14="http://schemas.microsoft.com/office/powerpoint/2010/main" val="417496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ADAED-ABAD-4139-993F-1BD01A99A3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192A07-8ED4-4C68-9099-5CABCED5D7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3AD8C4-323D-44DA-8BD3-4CEF8C44F43F}"/>
              </a:ext>
            </a:extLst>
          </p:cNvPr>
          <p:cNvSpPr>
            <a:spLocks noGrp="1"/>
          </p:cNvSpPr>
          <p:nvPr>
            <p:ph type="dt" sz="half" idx="10"/>
          </p:nvPr>
        </p:nvSpPr>
        <p:spPr/>
        <p:txBody>
          <a:bodyPr/>
          <a:lstStyle/>
          <a:p>
            <a:fld id="{23198BB1-C832-4D2B-AE2B-C1959697B45A}" type="datetimeFigureOut">
              <a:rPr lang="en-GB" smtClean="0"/>
              <a:pPr/>
              <a:t>29/10/2018</a:t>
            </a:fld>
            <a:endParaRPr lang="en-GB"/>
          </a:p>
        </p:txBody>
      </p:sp>
      <p:sp>
        <p:nvSpPr>
          <p:cNvPr id="5" name="Footer Placeholder 4">
            <a:extLst>
              <a:ext uri="{FF2B5EF4-FFF2-40B4-BE49-F238E27FC236}">
                <a16:creationId xmlns:a16="http://schemas.microsoft.com/office/drawing/2014/main" id="{11EC8424-1A1C-4146-97DC-B97309AC46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EFD4AA-41A6-4A6E-9293-304DCAF9B287}"/>
              </a:ext>
            </a:extLst>
          </p:cNvPr>
          <p:cNvSpPr>
            <a:spLocks noGrp="1"/>
          </p:cNvSpPr>
          <p:nvPr>
            <p:ph type="sldNum" sz="quarter" idx="12"/>
          </p:nvPr>
        </p:nvSpPr>
        <p:spPr/>
        <p:txBody>
          <a:bodyPr/>
          <a:lstStyle/>
          <a:p>
            <a:fld id="{AFF3F34B-42D9-4ED9-9CCE-D68C35DDE6F8}" type="slidenum">
              <a:rPr lang="en-GB" smtClean="0"/>
              <a:pPr/>
              <a:t>‹#›</a:t>
            </a:fld>
            <a:endParaRPr lang="en-GB"/>
          </a:p>
        </p:txBody>
      </p:sp>
    </p:spTree>
    <p:extLst>
      <p:ext uri="{BB962C8B-B14F-4D97-AF65-F5344CB8AC3E}">
        <p14:creationId xmlns:p14="http://schemas.microsoft.com/office/powerpoint/2010/main" val="80658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0342-DE0B-4206-8665-F22CC7D77E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513ED-3681-4A46-B577-230096272B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27DC2E-04CB-4187-9652-A54658B9D66A}"/>
              </a:ext>
            </a:extLst>
          </p:cNvPr>
          <p:cNvSpPr>
            <a:spLocks noGrp="1"/>
          </p:cNvSpPr>
          <p:nvPr>
            <p:ph type="dt" sz="half" idx="10"/>
          </p:nvPr>
        </p:nvSpPr>
        <p:spPr/>
        <p:txBody>
          <a:bodyPr/>
          <a:lstStyle/>
          <a:p>
            <a:fld id="{23198BB1-C832-4D2B-AE2B-C1959697B45A}" type="datetimeFigureOut">
              <a:rPr lang="en-GB" smtClean="0"/>
              <a:pPr/>
              <a:t>29/10/2018</a:t>
            </a:fld>
            <a:endParaRPr lang="en-GB"/>
          </a:p>
        </p:txBody>
      </p:sp>
      <p:sp>
        <p:nvSpPr>
          <p:cNvPr id="5" name="Footer Placeholder 4">
            <a:extLst>
              <a:ext uri="{FF2B5EF4-FFF2-40B4-BE49-F238E27FC236}">
                <a16:creationId xmlns:a16="http://schemas.microsoft.com/office/drawing/2014/main" id="{006C09ED-4203-4B47-BD85-D7303D35D0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807A74-B23A-49FF-A2BD-FEA147722F2D}"/>
              </a:ext>
            </a:extLst>
          </p:cNvPr>
          <p:cNvSpPr>
            <a:spLocks noGrp="1"/>
          </p:cNvSpPr>
          <p:nvPr>
            <p:ph type="sldNum" sz="quarter" idx="12"/>
          </p:nvPr>
        </p:nvSpPr>
        <p:spPr/>
        <p:txBody>
          <a:bodyPr/>
          <a:lstStyle/>
          <a:p>
            <a:fld id="{AFF3F34B-42D9-4ED9-9CCE-D68C35DDE6F8}" type="slidenum">
              <a:rPr lang="en-GB" smtClean="0"/>
              <a:pPr/>
              <a:t>‹#›</a:t>
            </a:fld>
            <a:endParaRPr lang="en-GB"/>
          </a:p>
        </p:txBody>
      </p:sp>
    </p:spTree>
    <p:extLst>
      <p:ext uri="{BB962C8B-B14F-4D97-AF65-F5344CB8AC3E}">
        <p14:creationId xmlns:p14="http://schemas.microsoft.com/office/powerpoint/2010/main" val="292328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9E14-E7C0-4254-93B1-684DF1581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8AD968-49CF-4CEA-A01C-12C7BB1D9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F712C2-0C76-4A6A-B727-31A211DC8C4C}"/>
              </a:ext>
            </a:extLst>
          </p:cNvPr>
          <p:cNvSpPr>
            <a:spLocks noGrp="1"/>
          </p:cNvSpPr>
          <p:nvPr>
            <p:ph type="dt" sz="half" idx="10"/>
          </p:nvPr>
        </p:nvSpPr>
        <p:spPr/>
        <p:txBody>
          <a:bodyPr/>
          <a:lstStyle/>
          <a:p>
            <a:fld id="{23198BB1-C832-4D2B-AE2B-C1959697B45A}" type="datetimeFigureOut">
              <a:rPr lang="en-GB" smtClean="0"/>
              <a:pPr/>
              <a:t>29/10/2018</a:t>
            </a:fld>
            <a:endParaRPr lang="en-GB"/>
          </a:p>
        </p:txBody>
      </p:sp>
      <p:sp>
        <p:nvSpPr>
          <p:cNvPr id="5" name="Footer Placeholder 4">
            <a:extLst>
              <a:ext uri="{FF2B5EF4-FFF2-40B4-BE49-F238E27FC236}">
                <a16:creationId xmlns:a16="http://schemas.microsoft.com/office/drawing/2014/main" id="{54BA556F-4ED7-4B52-B5A6-AC2FF192CD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7B500C-6EB6-4151-B7AF-6593B7FD9146}"/>
              </a:ext>
            </a:extLst>
          </p:cNvPr>
          <p:cNvSpPr>
            <a:spLocks noGrp="1"/>
          </p:cNvSpPr>
          <p:nvPr>
            <p:ph type="sldNum" sz="quarter" idx="12"/>
          </p:nvPr>
        </p:nvSpPr>
        <p:spPr/>
        <p:txBody>
          <a:bodyPr/>
          <a:lstStyle/>
          <a:p>
            <a:fld id="{AFF3F34B-42D9-4ED9-9CCE-D68C35DDE6F8}" type="slidenum">
              <a:rPr lang="en-GB" smtClean="0"/>
              <a:pPr/>
              <a:t>‹#›</a:t>
            </a:fld>
            <a:endParaRPr lang="en-GB"/>
          </a:p>
        </p:txBody>
      </p:sp>
    </p:spTree>
    <p:extLst>
      <p:ext uri="{BB962C8B-B14F-4D97-AF65-F5344CB8AC3E}">
        <p14:creationId xmlns:p14="http://schemas.microsoft.com/office/powerpoint/2010/main" val="395385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256A3-1FDE-4ADA-9CBA-9C7E18CA56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0BD20E-D54B-43AB-9A16-2086F2FAB0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12986C-088C-41AD-8447-0D0C9444B5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F07CBF-EB0A-447B-A294-63F7B58DB267}"/>
              </a:ext>
            </a:extLst>
          </p:cNvPr>
          <p:cNvSpPr>
            <a:spLocks noGrp="1"/>
          </p:cNvSpPr>
          <p:nvPr>
            <p:ph type="dt" sz="half" idx="10"/>
          </p:nvPr>
        </p:nvSpPr>
        <p:spPr/>
        <p:txBody>
          <a:bodyPr/>
          <a:lstStyle/>
          <a:p>
            <a:fld id="{23198BB1-C832-4D2B-AE2B-C1959697B45A}" type="datetimeFigureOut">
              <a:rPr lang="en-GB" smtClean="0"/>
              <a:pPr/>
              <a:t>29/10/2018</a:t>
            </a:fld>
            <a:endParaRPr lang="en-GB"/>
          </a:p>
        </p:txBody>
      </p:sp>
      <p:sp>
        <p:nvSpPr>
          <p:cNvPr id="6" name="Footer Placeholder 5">
            <a:extLst>
              <a:ext uri="{FF2B5EF4-FFF2-40B4-BE49-F238E27FC236}">
                <a16:creationId xmlns:a16="http://schemas.microsoft.com/office/drawing/2014/main" id="{B1A20708-8C18-4F61-B1EC-B0F951241E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E93B44-1480-4BB4-B661-5FE459E34C16}"/>
              </a:ext>
            </a:extLst>
          </p:cNvPr>
          <p:cNvSpPr>
            <a:spLocks noGrp="1"/>
          </p:cNvSpPr>
          <p:nvPr>
            <p:ph type="sldNum" sz="quarter" idx="12"/>
          </p:nvPr>
        </p:nvSpPr>
        <p:spPr/>
        <p:txBody>
          <a:bodyPr/>
          <a:lstStyle/>
          <a:p>
            <a:fld id="{AFF3F34B-42D9-4ED9-9CCE-D68C35DDE6F8}" type="slidenum">
              <a:rPr lang="en-GB" smtClean="0"/>
              <a:pPr/>
              <a:t>‹#›</a:t>
            </a:fld>
            <a:endParaRPr lang="en-GB"/>
          </a:p>
        </p:txBody>
      </p:sp>
    </p:spTree>
    <p:extLst>
      <p:ext uri="{BB962C8B-B14F-4D97-AF65-F5344CB8AC3E}">
        <p14:creationId xmlns:p14="http://schemas.microsoft.com/office/powerpoint/2010/main" val="205773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629D-82C4-4959-9CD4-A3C404266B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D1860F-581D-44E2-8A49-69477A010F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CAA00F-6535-4953-B7AA-47F7CC2764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118A3C-189E-4A4A-A9C0-116BC78AB6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EE5C3E-961E-4914-8883-8B7827D3F4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856291-6377-4885-B5FA-3AE47D4AA920}"/>
              </a:ext>
            </a:extLst>
          </p:cNvPr>
          <p:cNvSpPr>
            <a:spLocks noGrp="1"/>
          </p:cNvSpPr>
          <p:nvPr>
            <p:ph type="dt" sz="half" idx="10"/>
          </p:nvPr>
        </p:nvSpPr>
        <p:spPr/>
        <p:txBody>
          <a:bodyPr/>
          <a:lstStyle/>
          <a:p>
            <a:fld id="{23198BB1-C832-4D2B-AE2B-C1959697B45A}" type="datetimeFigureOut">
              <a:rPr lang="en-GB" smtClean="0"/>
              <a:pPr/>
              <a:t>29/10/2018</a:t>
            </a:fld>
            <a:endParaRPr lang="en-GB"/>
          </a:p>
        </p:txBody>
      </p:sp>
      <p:sp>
        <p:nvSpPr>
          <p:cNvPr id="8" name="Footer Placeholder 7">
            <a:extLst>
              <a:ext uri="{FF2B5EF4-FFF2-40B4-BE49-F238E27FC236}">
                <a16:creationId xmlns:a16="http://schemas.microsoft.com/office/drawing/2014/main" id="{2F2695E2-4C7F-45A9-951B-B1C8254F5A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A92489-6D1C-4821-9E5B-3CDEC2BF4FC2}"/>
              </a:ext>
            </a:extLst>
          </p:cNvPr>
          <p:cNvSpPr>
            <a:spLocks noGrp="1"/>
          </p:cNvSpPr>
          <p:nvPr>
            <p:ph type="sldNum" sz="quarter" idx="12"/>
          </p:nvPr>
        </p:nvSpPr>
        <p:spPr/>
        <p:txBody>
          <a:bodyPr/>
          <a:lstStyle/>
          <a:p>
            <a:fld id="{AFF3F34B-42D9-4ED9-9CCE-D68C35DDE6F8}" type="slidenum">
              <a:rPr lang="en-GB" smtClean="0"/>
              <a:pPr/>
              <a:t>‹#›</a:t>
            </a:fld>
            <a:endParaRPr lang="en-GB"/>
          </a:p>
        </p:txBody>
      </p:sp>
    </p:spTree>
    <p:extLst>
      <p:ext uri="{BB962C8B-B14F-4D97-AF65-F5344CB8AC3E}">
        <p14:creationId xmlns:p14="http://schemas.microsoft.com/office/powerpoint/2010/main" val="364776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FB4C-12CF-4CC9-9D29-265AA5A20C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89AB4B-8D74-4D12-9C7F-7CFB1DDD4898}"/>
              </a:ext>
            </a:extLst>
          </p:cNvPr>
          <p:cNvSpPr>
            <a:spLocks noGrp="1"/>
          </p:cNvSpPr>
          <p:nvPr>
            <p:ph type="dt" sz="half" idx="10"/>
          </p:nvPr>
        </p:nvSpPr>
        <p:spPr/>
        <p:txBody>
          <a:bodyPr/>
          <a:lstStyle/>
          <a:p>
            <a:fld id="{23198BB1-C832-4D2B-AE2B-C1959697B45A}" type="datetimeFigureOut">
              <a:rPr lang="en-GB" smtClean="0"/>
              <a:pPr/>
              <a:t>29/10/2018</a:t>
            </a:fld>
            <a:endParaRPr lang="en-GB"/>
          </a:p>
        </p:txBody>
      </p:sp>
      <p:sp>
        <p:nvSpPr>
          <p:cNvPr id="4" name="Footer Placeholder 3">
            <a:extLst>
              <a:ext uri="{FF2B5EF4-FFF2-40B4-BE49-F238E27FC236}">
                <a16:creationId xmlns:a16="http://schemas.microsoft.com/office/drawing/2014/main" id="{3F639C22-D292-4273-9289-290627DA8C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052F04-9EBB-4FEF-AE3D-E56A08AEA70A}"/>
              </a:ext>
            </a:extLst>
          </p:cNvPr>
          <p:cNvSpPr>
            <a:spLocks noGrp="1"/>
          </p:cNvSpPr>
          <p:nvPr>
            <p:ph type="sldNum" sz="quarter" idx="12"/>
          </p:nvPr>
        </p:nvSpPr>
        <p:spPr/>
        <p:txBody>
          <a:bodyPr/>
          <a:lstStyle/>
          <a:p>
            <a:fld id="{AFF3F34B-42D9-4ED9-9CCE-D68C35DDE6F8}" type="slidenum">
              <a:rPr lang="en-GB" smtClean="0"/>
              <a:pPr/>
              <a:t>‹#›</a:t>
            </a:fld>
            <a:endParaRPr lang="en-GB"/>
          </a:p>
        </p:txBody>
      </p:sp>
    </p:spTree>
    <p:extLst>
      <p:ext uri="{BB962C8B-B14F-4D97-AF65-F5344CB8AC3E}">
        <p14:creationId xmlns:p14="http://schemas.microsoft.com/office/powerpoint/2010/main" val="193638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229C00-2CC8-4E65-88B5-00A389FCCA2A}"/>
              </a:ext>
            </a:extLst>
          </p:cNvPr>
          <p:cNvSpPr>
            <a:spLocks noGrp="1"/>
          </p:cNvSpPr>
          <p:nvPr>
            <p:ph type="dt" sz="half" idx="10"/>
          </p:nvPr>
        </p:nvSpPr>
        <p:spPr/>
        <p:txBody>
          <a:bodyPr/>
          <a:lstStyle/>
          <a:p>
            <a:fld id="{23198BB1-C832-4D2B-AE2B-C1959697B45A}" type="datetimeFigureOut">
              <a:rPr lang="en-GB" smtClean="0"/>
              <a:pPr/>
              <a:t>29/10/2018</a:t>
            </a:fld>
            <a:endParaRPr lang="en-GB"/>
          </a:p>
        </p:txBody>
      </p:sp>
      <p:sp>
        <p:nvSpPr>
          <p:cNvPr id="3" name="Footer Placeholder 2">
            <a:extLst>
              <a:ext uri="{FF2B5EF4-FFF2-40B4-BE49-F238E27FC236}">
                <a16:creationId xmlns:a16="http://schemas.microsoft.com/office/drawing/2014/main" id="{ADA465A8-4A45-4998-BD57-95C5E03518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190DB70-1612-4F9C-8486-CA4B451D8A13}"/>
              </a:ext>
            </a:extLst>
          </p:cNvPr>
          <p:cNvSpPr>
            <a:spLocks noGrp="1"/>
          </p:cNvSpPr>
          <p:nvPr>
            <p:ph type="sldNum" sz="quarter" idx="12"/>
          </p:nvPr>
        </p:nvSpPr>
        <p:spPr/>
        <p:txBody>
          <a:bodyPr/>
          <a:lstStyle/>
          <a:p>
            <a:fld id="{AFF3F34B-42D9-4ED9-9CCE-D68C35DDE6F8}" type="slidenum">
              <a:rPr lang="en-GB" smtClean="0"/>
              <a:pPr/>
              <a:t>‹#›</a:t>
            </a:fld>
            <a:endParaRPr lang="en-GB"/>
          </a:p>
        </p:txBody>
      </p:sp>
    </p:spTree>
    <p:extLst>
      <p:ext uri="{BB962C8B-B14F-4D97-AF65-F5344CB8AC3E}">
        <p14:creationId xmlns:p14="http://schemas.microsoft.com/office/powerpoint/2010/main" val="274560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BA22-5461-4E14-8A64-F32632FA6B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E2F34B-33F8-4D23-815C-BBC0797887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03E822-D9EE-44AE-8DD0-18284A84F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1347FC-634B-4144-8A27-C451239A03B1}"/>
              </a:ext>
            </a:extLst>
          </p:cNvPr>
          <p:cNvSpPr>
            <a:spLocks noGrp="1"/>
          </p:cNvSpPr>
          <p:nvPr>
            <p:ph type="dt" sz="half" idx="10"/>
          </p:nvPr>
        </p:nvSpPr>
        <p:spPr/>
        <p:txBody>
          <a:bodyPr/>
          <a:lstStyle/>
          <a:p>
            <a:fld id="{23198BB1-C832-4D2B-AE2B-C1959697B45A}" type="datetimeFigureOut">
              <a:rPr lang="en-GB" smtClean="0"/>
              <a:pPr/>
              <a:t>29/10/2018</a:t>
            </a:fld>
            <a:endParaRPr lang="en-GB"/>
          </a:p>
        </p:txBody>
      </p:sp>
      <p:sp>
        <p:nvSpPr>
          <p:cNvPr id="6" name="Footer Placeholder 5">
            <a:extLst>
              <a:ext uri="{FF2B5EF4-FFF2-40B4-BE49-F238E27FC236}">
                <a16:creationId xmlns:a16="http://schemas.microsoft.com/office/drawing/2014/main" id="{BD55F0E8-2F8F-46DD-8F77-6AC71BD8D9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F74868-4285-49AE-BA04-0C1D9E64890D}"/>
              </a:ext>
            </a:extLst>
          </p:cNvPr>
          <p:cNvSpPr>
            <a:spLocks noGrp="1"/>
          </p:cNvSpPr>
          <p:nvPr>
            <p:ph type="sldNum" sz="quarter" idx="12"/>
          </p:nvPr>
        </p:nvSpPr>
        <p:spPr/>
        <p:txBody>
          <a:bodyPr/>
          <a:lstStyle/>
          <a:p>
            <a:fld id="{AFF3F34B-42D9-4ED9-9CCE-D68C35DDE6F8}" type="slidenum">
              <a:rPr lang="en-GB" smtClean="0"/>
              <a:pPr/>
              <a:t>‹#›</a:t>
            </a:fld>
            <a:endParaRPr lang="en-GB"/>
          </a:p>
        </p:txBody>
      </p:sp>
    </p:spTree>
    <p:extLst>
      <p:ext uri="{BB962C8B-B14F-4D97-AF65-F5344CB8AC3E}">
        <p14:creationId xmlns:p14="http://schemas.microsoft.com/office/powerpoint/2010/main" val="23607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9966A-7992-4505-8C9A-DFD1A6C16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656717-8ABB-4028-A017-C53AA8C8D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F4A53B-DACF-4405-BEB2-A8295856A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A2CF88-D37C-4FA5-BC63-3F9B27BA1D10}"/>
              </a:ext>
            </a:extLst>
          </p:cNvPr>
          <p:cNvSpPr>
            <a:spLocks noGrp="1"/>
          </p:cNvSpPr>
          <p:nvPr>
            <p:ph type="dt" sz="half" idx="10"/>
          </p:nvPr>
        </p:nvSpPr>
        <p:spPr/>
        <p:txBody>
          <a:bodyPr/>
          <a:lstStyle/>
          <a:p>
            <a:fld id="{23198BB1-C832-4D2B-AE2B-C1959697B45A}" type="datetimeFigureOut">
              <a:rPr lang="en-GB" smtClean="0"/>
              <a:pPr/>
              <a:t>29/10/2018</a:t>
            </a:fld>
            <a:endParaRPr lang="en-GB"/>
          </a:p>
        </p:txBody>
      </p:sp>
      <p:sp>
        <p:nvSpPr>
          <p:cNvPr id="6" name="Footer Placeholder 5">
            <a:extLst>
              <a:ext uri="{FF2B5EF4-FFF2-40B4-BE49-F238E27FC236}">
                <a16:creationId xmlns:a16="http://schemas.microsoft.com/office/drawing/2014/main" id="{752D1C32-FF55-4A36-86C6-41DB4535A0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4756C3-A71B-42B4-AA65-FDDCB5DA5D22}"/>
              </a:ext>
            </a:extLst>
          </p:cNvPr>
          <p:cNvSpPr>
            <a:spLocks noGrp="1"/>
          </p:cNvSpPr>
          <p:nvPr>
            <p:ph type="sldNum" sz="quarter" idx="12"/>
          </p:nvPr>
        </p:nvSpPr>
        <p:spPr/>
        <p:txBody>
          <a:bodyPr/>
          <a:lstStyle/>
          <a:p>
            <a:fld id="{AFF3F34B-42D9-4ED9-9CCE-D68C35DDE6F8}" type="slidenum">
              <a:rPr lang="en-GB" smtClean="0"/>
              <a:pPr/>
              <a:t>‹#›</a:t>
            </a:fld>
            <a:endParaRPr lang="en-GB"/>
          </a:p>
        </p:txBody>
      </p:sp>
    </p:spTree>
    <p:extLst>
      <p:ext uri="{BB962C8B-B14F-4D97-AF65-F5344CB8AC3E}">
        <p14:creationId xmlns:p14="http://schemas.microsoft.com/office/powerpoint/2010/main" val="428662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4077E2-C004-4BA4-B398-A14D91CC1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0B9FF3-2B66-4EC9-B33E-9A2D404344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784A94-EF50-44B9-8A48-E726FA2D00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98BB1-C832-4D2B-AE2B-C1959697B45A}" type="datetimeFigureOut">
              <a:rPr lang="en-GB" smtClean="0"/>
              <a:pPr/>
              <a:t>29/10/2018</a:t>
            </a:fld>
            <a:endParaRPr lang="en-GB"/>
          </a:p>
        </p:txBody>
      </p:sp>
      <p:sp>
        <p:nvSpPr>
          <p:cNvPr id="5" name="Footer Placeholder 4">
            <a:extLst>
              <a:ext uri="{FF2B5EF4-FFF2-40B4-BE49-F238E27FC236}">
                <a16:creationId xmlns:a16="http://schemas.microsoft.com/office/drawing/2014/main" id="{3E7EBF51-F0C7-4BB7-AC34-B4659E16A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341BD6-22FE-49B4-8192-E0C6A3ECBF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3F34B-42D9-4ED9-9CCE-D68C35DDE6F8}" type="slidenum">
              <a:rPr lang="en-GB" smtClean="0"/>
              <a:pPr/>
              <a:t>‹#›</a:t>
            </a:fld>
            <a:endParaRPr lang="en-GB"/>
          </a:p>
        </p:txBody>
      </p:sp>
    </p:spTree>
    <p:extLst>
      <p:ext uri="{BB962C8B-B14F-4D97-AF65-F5344CB8AC3E}">
        <p14:creationId xmlns:p14="http://schemas.microsoft.com/office/powerpoint/2010/main" val="2235763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2066-BFC8-4FE2-8E27-23FA90E0EC1F}"/>
              </a:ext>
            </a:extLst>
          </p:cNvPr>
          <p:cNvSpPr>
            <a:spLocks noGrp="1"/>
          </p:cNvSpPr>
          <p:nvPr>
            <p:ph type="ctrTitle"/>
          </p:nvPr>
        </p:nvSpPr>
        <p:spPr/>
        <p:txBody>
          <a:bodyPr/>
          <a:lstStyle/>
          <a:p>
            <a:r>
              <a:rPr lang="en-GB" dirty="0"/>
              <a:t>Spanish GCSE Therapy 2018</a:t>
            </a:r>
          </a:p>
        </p:txBody>
      </p:sp>
      <p:sp>
        <p:nvSpPr>
          <p:cNvPr id="3" name="Subtitle 2">
            <a:extLst>
              <a:ext uri="{FF2B5EF4-FFF2-40B4-BE49-F238E27FC236}">
                <a16:creationId xmlns:a16="http://schemas.microsoft.com/office/drawing/2014/main" id="{C5B148A2-D154-4F6E-9E97-8F8B3028FF18}"/>
              </a:ext>
            </a:extLst>
          </p:cNvPr>
          <p:cNvSpPr>
            <a:spLocks noGrp="1"/>
          </p:cNvSpPr>
          <p:nvPr>
            <p:ph type="subTitle" idx="1"/>
          </p:nvPr>
        </p:nvSpPr>
        <p:spPr/>
        <p:txBody>
          <a:bodyPr/>
          <a:lstStyle/>
          <a:p>
            <a:r>
              <a:rPr lang="en-GB" dirty="0"/>
              <a:t>Reading and Listening</a:t>
            </a:r>
          </a:p>
          <a:p>
            <a:endParaRPr lang="en-GB" dirty="0"/>
          </a:p>
        </p:txBody>
      </p:sp>
    </p:spTree>
    <p:extLst>
      <p:ext uri="{BB962C8B-B14F-4D97-AF65-F5344CB8AC3E}">
        <p14:creationId xmlns:p14="http://schemas.microsoft.com/office/powerpoint/2010/main" val="302469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13AA0-2A14-42DA-A0DC-208AE5DBD1F3}"/>
              </a:ext>
            </a:extLst>
          </p:cNvPr>
          <p:cNvSpPr>
            <a:spLocks noGrp="1"/>
          </p:cNvSpPr>
          <p:nvPr>
            <p:ph type="title"/>
          </p:nvPr>
        </p:nvSpPr>
        <p:spPr/>
        <p:txBody>
          <a:bodyPr/>
          <a:lstStyle/>
          <a:p>
            <a:endParaRPr lang="en-GB"/>
          </a:p>
        </p:txBody>
      </p:sp>
      <p:graphicFrame>
        <p:nvGraphicFramePr>
          <p:cNvPr id="5" name="Content Placeholder 4">
            <a:extLst>
              <a:ext uri="{FF2B5EF4-FFF2-40B4-BE49-F238E27FC236}">
                <a16:creationId xmlns:a16="http://schemas.microsoft.com/office/drawing/2014/main" id="{55537906-4CA0-4190-B185-2D2D0A07D923}"/>
              </a:ext>
            </a:extLst>
          </p:cNvPr>
          <p:cNvGraphicFramePr>
            <a:graphicFrameLocks noGrp="1"/>
          </p:cNvGraphicFramePr>
          <p:nvPr>
            <p:ph idx="1"/>
            <p:extLst>
              <p:ext uri="{D42A27DB-BD31-4B8C-83A1-F6EECF244321}">
                <p14:modId xmlns:p14="http://schemas.microsoft.com/office/powerpoint/2010/main" val="1544828125"/>
              </p:ext>
            </p:extLst>
          </p:nvPr>
        </p:nvGraphicFramePr>
        <p:xfrm>
          <a:off x="254000" y="1857579"/>
          <a:ext cx="11671300" cy="3862801"/>
        </p:xfrm>
        <a:graphic>
          <a:graphicData uri="http://schemas.openxmlformats.org/drawingml/2006/table">
            <a:tbl>
              <a:tblPr firstRow="1" firstCol="1" bandRow="1"/>
              <a:tblGrid>
                <a:gridCol w="2334260">
                  <a:extLst>
                    <a:ext uri="{9D8B030D-6E8A-4147-A177-3AD203B41FA5}">
                      <a16:colId xmlns:a16="http://schemas.microsoft.com/office/drawing/2014/main" val="415317346"/>
                    </a:ext>
                  </a:extLst>
                </a:gridCol>
                <a:gridCol w="2334260">
                  <a:extLst>
                    <a:ext uri="{9D8B030D-6E8A-4147-A177-3AD203B41FA5}">
                      <a16:colId xmlns:a16="http://schemas.microsoft.com/office/drawing/2014/main" val="2778107550"/>
                    </a:ext>
                  </a:extLst>
                </a:gridCol>
                <a:gridCol w="2334260">
                  <a:extLst>
                    <a:ext uri="{9D8B030D-6E8A-4147-A177-3AD203B41FA5}">
                      <a16:colId xmlns:a16="http://schemas.microsoft.com/office/drawing/2014/main" val="3976166760"/>
                    </a:ext>
                  </a:extLst>
                </a:gridCol>
                <a:gridCol w="2334260">
                  <a:extLst>
                    <a:ext uri="{9D8B030D-6E8A-4147-A177-3AD203B41FA5}">
                      <a16:colId xmlns:a16="http://schemas.microsoft.com/office/drawing/2014/main" val="4201395043"/>
                    </a:ext>
                  </a:extLst>
                </a:gridCol>
                <a:gridCol w="2334260">
                  <a:extLst>
                    <a:ext uri="{9D8B030D-6E8A-4147-A177-3AD203B41FA5}">
                      <a16:colId xmlns:a16="http://schemas.microsoft.com/office/drawing/2014/main" val="3004468180"/>
                    </a:ext>
                  </a:extLst>
                </a:gridCol>
              </a:tblGrid>
              <a:tr h="515695">
                <a:tc>
                  <a:txBody>
                    <a:bodyPr/>
                    <a:lstStyle/>
                    <a:p>
                      <a:pPr algn="ctr">
                        <a:lnSpc>
                          <a:spcPct val="100000"/>
                        </a:lnSpc>
                        <a:spcBef>
                          <a:spcPts val="600"/>
                        </a:spcBef>
                        <a:spcAft>
                          <a:spcPts val="600"/>
                        </a:spcAft>
                      </a:pPr>
                      <a:r>
                        <a:rPr lang="es-ES_tradnl"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Tengo la intención de</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Ayer por la manaña</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Dentro de  dos años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Ayer</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Pasado mañana</a:t>
                      </a:r>
                      <a:r>
                        <a:rPr lang="es-ES_tradnl" sz="20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5147639"/>
                  </a:ext>
                </a:extLst>
              </a:tr>
              <a:tr h="515695">
                <a:tc>
                  <a:txBody>
                    <a:bodyPr/>
                    <a:lstStyle/>
                    <a:p>
                      <a:pPr algn="ctr">
                        <a:lnSpc>
                          <a:spcPct val="100000"/>
                        </a:lnSpc>
                        <a:spcBef>
                          <a:spcPts val="600"/>
                        </a:spcBef>
                        <a:spcAft>
                          <a:spcPts val="600"/>
                        </a:spcAft>
                      </a:pPr>
                      <a:r>
                        <a:rPr lang="es-ES_tradnl" sz="2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Hasta hoy</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Anteayer </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Reciente</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Quiero  </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s-ES_tradnl"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Esta noche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0144640"/>
                  </a:ext>
                </a:extLst>
              </a:tr>
              <a:tr h="768631">
                <a:tc>
                  <a:txBody>
                    <a:bodyPr/>
                    <a:lstStyle/>
                    <a:p>
                      <a:pPr algn="ctr">
                        <a:lnSpc>
                          <a:spcPct val="100000"/>
                        </a:lnSpc>
                        <a:spcBef>
                          <a:spcPts val="600"/>
                        </a:spcBef>
                        <a:spcAft>
                          <a:spcPts val="600"/>
                        </a:spcAft>
                      </a:pPr>
                      <a:r>
                        <a:rPr lang="es-ES_tradnl" sz="2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Anoche</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Desde el primer momento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semana que viene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Ayer por la tarde</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s-ES_tradnl"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Cuando tenga dieciocho años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6511150"/>
                  </a:ext>
                </a:extLst>
              </a:tr>
              <a:tr h="515695">
                <a:tc>
                  <a:txBody>
                    <a:bodyPr/>
                    <a:lstStyle/>
                    <a:p>
                      <a:pPr algn="ctr">
                        <a:lnSpc>
                          <a:spcPct val="100000"/>
                        </a:lnSpc>
                        <a:spcBef>
                          <a:spcPts val="600"/>
                        </a:spcBef>
                        <a:spcAft>
                          <a:spcPts val="600"/>
                        </a:spcAft>
                      </a:pPr>
                      <a:r>
                        <a:rPr lang="es-ES_tradnl" sz="2000" b="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Recientemente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 año que viene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 verano que viene </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Entonces</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Esta mañana </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580625"/>
                  </a:ext>
                </a:extLst>
              </a:tr>
              <a:tr h="515695">
                <a:tc>
                  <a:txBody>
                    <a:bodyPr/>
                    <a:lstStyle/>
                    <a:p>
                      <a:pPr algn="ctr">
                        <a:lnSpc>
                          <a:spcPct val="100000"/>
                        </a:lnSpc>
                        <a:spcBef>
                          <a:spcPts val="600"/>
                        </a:spcBef>
                        <a:spcAft>
                          <a:spcPts val="600"/>
                        </a:spcAft>
                      </a:pPr>
                      <a:r>
                        <a:rPr lang="es-ES_tradnl" sz="20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Cuando sea mayor </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Durante dos siglos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 otro día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 ese momento </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Hace poco</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888086"/>
                  </a:ext>
                </a:extLst>
              </a:tr>
              <a:tr h="515695">
                <a:tc>
                  <a:txBody>
                    <a:bodyPr/>
                    <a:lstStyle/>
                    <a:p>
                      <a:pPr algn="ctr">
                        <a:lnSpc>
                          <a:spcPct val="100000"/>
                        </a:lnSpc>
                        <a:spcBef>
                          <a:spcPts val="600"/>
                        </a:spcBef>
                        <a:spcAft>
                          <a:spcPts val="600"/>
                        </a:spcAft>
                      </a:pPr>
                      <a:r>
                        <a:rPr lang="es-ES_tradnl" sz="20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 mes que viene </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Hace dos años </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Esta tarde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 otro día</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Últimamente</a:t>
                      </a:r>
                      <a:endParaRPr lang="en-GB"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50410"/>
                  </a:ext>
                </a:extLst>
              </a:tr>
              <a:tr h="515695">
                <a:tc>
                  <a:txBody>
                    <a:bodyPr/>
                    <a:lstStyle/>
                    <a:p>
                      <a:pPr algn="ctr">
                        <a:lnSpc>
                          <a:spcPct val="100000"/>
                        </a:lnSpc>
                        <a:spcBef>
                          <a:spcPts val="600"/>
                        </a:spcBef>
                        <a:spcAft>
                          <a:spcPts val="600"/>
                        </a:spcAft>
                      </a:pPr>
                      <a:endParaRPr lang="en-GB" sz="2000" b="0"/>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Dentro de tres años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Pronto</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s-ES_tradnl" sz="20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805095"/>
                  </a:ext>
                </a:extLst>
              </a:tr>
            </a:tbl>
          </a:graphicData>
        </a:graphic>
      </p:graphicFrame>
      <p:sp>
        <p:nvSpPr>
          <p:cNvPr id="6" name="Rectangle: Rounded Corners 5">
            <a:extLst>
              <a:ext uri="{FF2B5EF4-FFF2-40B4-BE49-F238E27FC236}">
                <a16:creationId xmlns:a16="http://schemas.microsoft.com/office/drawing/2014/main" id="{155D8650-11BF-40F5-982D-93C4CB93C8A9}"/>
              </a:ext>
            </a:extLst>
          </p:cNvPr>
          <p:cNvSpPr/>
          <p:nvPr/>
        </p:nvSpPr>
        <p:spPr>
          <a:xfrm>
            <a:off x="2499912" y="337832"/>
            <a:ext cx="6676912" cy="718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Use time markers to know how to spot tenses</a:t>
            </a:r>
            <a:endParaRPr lang="en-GB" sz="2400" i="1" dirty="0"/>
          </a:p>
        </p:txBody>
      </p:sp>
      <p:sp>
        <p:nvSpPr>
          <p:cNvPr id="7" name="Title 1">
            <a:extLst>
              <a:ext uri="{FF2B5EF4-FFF2-40B4-BE49-F238E27FC236}">
                <a16:creationId xmlns:a16="http://schemas.microsoft.com/office/drawing/2014/main" id="{13AABAD3-17F7-4F55-BA87-21395B5EE895}"/>
              </a:ext>
            </a:extLst>
          </p:cNvPr>
          <p:cNvSpPr txBox="1">
            <a:spLocks/>
          </p:cNvSpPr>
          <p:nvPr/>
        </p:nvSpPr>
        <p:spPr>
          <a:xfrm>
            <a:off x="838200" y="1272260"/>
            <a:ext cx="7733071" cy="369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t>Colour code the following time markers: red for past and blue for future. </a:t>
            </a:r>
          </a:p>
        </p:txBody>
      </p:sp>
    </p:spTree>
    <p:extLst>
      <p:ext uri="{BB962C8B-B14F-4D97-AF65-F5344CB8AC3E}">
        <p14:creationId xmlns:p14="http://schemas.microsoft.com/office/powerpoint/2010/main" val="261797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A553-C1C6-4529-AB61-43F7EB667D26}"/>
              </a:ext>
            </a:extLst>
          </p:cNvPr>
          <p:cNvSpPr>
            <a:spLocks noGrp="1"/>
          </p:cNvSpPr>
          <p:nvPr>
            <p:ph type="title"/>
          </p:nvPr>
        </p:nvSpPr>
        <p:spPr/>
        <p:txBody>
          <a:bodyPr/>
          <a:lstStyle/>
          <a:p>
            <a:endParaRPr lang="en-GB"/>
          </a:p>
        </p:txBody>
      </p:sp>
      <p:sp>
        <p:nvSpPr>
          <p:cNvPr id="4" name="Rectangle 3">
            <a:extLst>
              <a:ext uri="{FF2B5EF4-FFF2-40B4-BE49-F238E27FC236}">
                <a16:creationId xmlns:a16="http://schemas.microsoft.com/office/drawing/2014/main" id="{A21BBF2D-2EE3-4D0A-954F-094DDCDF6FE4}"/>
              </a:ext>
            </a:extLst>
          </p:cNvPr>
          <p:cNvSpPr/>
          <p:nvPr/>
        </p:nvSpPr>
        <p:spPr>
          <a:xfrm>
            <a:off x="658484" y="2710687"/>
            <a:ext cx="10886441" cy="175071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en-GB" sz="2800" dirty="0">
                <a:solidFill>
                  <a:schemeClr val="tx1"/>
                </a:solidFill>
              </a:rPr>
              <a:t>What is a distractor? What examples of distractors can you remember?</a:t>
            </a:r>
          </a:p>
          <a:p>
            <a:pPr marL="457200" indent="-457200">
              <a:buFont typeface="Wingdings" panose="05000000000000000000" pitchFamily="2" charset="2"/>
              <a:buChar char="ü"/>
            </a:pPr>
            <a:r>
              <a:rPr lang="en-GB" sz="2800" dirty="0">
                <a:solidFill>
                  <a:schemeClr val="tx1"/>
                </a:solidFill>
              </a:rPr>
              <a:t>How much detail should you give when answering a question?</a:t>
            </a:r>
          </a:p>
          <a:p>
            <a:pPr marL="457200" indent="-457200">
              <a:buFont typeface="Wingdings" panose="05000000000000000000" pitchFamily="2" charset="2"/>
              <a:buChar char="ü"/>
            </a:pPr>
            <a:r>
              <a:rPr lang="en-GB" sz="2800" dirty="0">
                <a:solidFill>
                  <a:schemeClr val="tx1"/>
                </a:solidFill>
              </a:rPr>
              <a:t>How can you spot tenses in a text?</a:t>
            </a:r>
          </a:p>
        </p:txBody>
      </p:sp>
      <p:sp>
        <p:nvSpPr>
          <p:cNvPr id="5" name="Rectangle 4">
            <a:extLst>
              <a:ext uri="{FF2B5EF4-FFF2-40B4-BE49-F238E27FC236}">
                <a16:creationId xmlns:a16="http://schemas.microsoft.com/office/drawing/2014/main" id="{F2FE25FE-ABA4-42E8-9118-BD08ED7E2ABF}"/>
              </a:ext>
            </a:extLst>
          </p:cNvPr>
          <p:cNvSpPr/>
          <p:nvPr/>
        </p:nvSpPr>
        <p:spPr>
          <a:xfrm>
            <a:off x="4452668" y="365125"/>
            <a:ext cx="3286664" cy="1722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Mini-test</a:t>
            </a:r>
            <a:endParaRPr lang="en-GB" dirty="0"/>
          </a:p>
        </p:txBody>
      </p:sp>
    </p:spTree>
    <p:extLst>
      <p:ext uri="{BB962C8B-B14F-4D97-AF65-F5344CB8AC3E}">
        <p14:creationId xmlns:p14="http://schemas.microsoft.com/office/powerpoint/2010/main" val="3325767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6E2C68-F7F8-4D80-8D09-CFC3EF03726F}"/>
              </a:ext>
            </a:extLst>
          </p:cNvPr>
          <p:cNvSpPr txBox="1"/>
          <p:nvPr/>
        </p:nvSpPr>
        <p:spPr>
          <a:xfrm>
            <a:off x="2049432" y="3633453"/>
            <a:ext cx="8093136" cy="2369880"/>
          </a:xfrm>
          <a:prstGeom prst="rect">
            <a:avLst/>
          </a:prstGeom>
          <a:noFill/>
          <a:ln w="53975" cap="sq" cmpd="dbl">
            <a:solidFill>
              <a:schemeClr val="bg1">
                <a:lumMod val="50000"/>
              </a:schemeClr>
            </a:solidFill>
            <a:prstDash val="solid"/>
            <a:miter lim="800000"/>
          </a:ln>
        </p:spPr>
        <p:txBody>
          <a:bodyPr wrap="square" rtlCol="0">
            <a:spAutoFit/>
          </a:bodyPr>
          <a:lstStyle/>
          <a:p>
            <a:endParaRPr lang="en-US" sz="1400" dirty="0"/>
          </a:p>
          <a:p>
            <a:r>
              <a:rPr lang="en-US" sz="1200" dirty="0"/>
              <a:t>This resource is strictly for the use of member schools for as long as they remain members of The </a:t>
            </a:r>
            <a:r>
              <a:rPr lang="en-US" sz="1200" dirty="0" err="1"/>
              <a:t>PiXL</a:t>
            </a:r>
            <a:r>
              <a:rPr lang="en-US" sz="1200" dirty="0"/>
              <a:t> Club. It may not be copied, sold, or transferred to a third party or used by the school after membership ceases. Until such time it may be freely used within the member school.</a:t>
            </a:r>
            <a:endParaRPr lang="en-GB" sz="1200" dirty="0"/>
          </a:p>
          <a:p>
            <a:r>
              <a:rPr lang="en-US" sz="1200" dirty="0"/>
              <a:t> </a:t>
            </a:r>
            <a:endParaRPr lang="en-GB" sz="1200" dirty="0"/>
          </a:p>
          <a:p>
            <a:r>
              <a:rPr lang="en-US" sz="1200" dirty="0"/>
              <a:t>All opinions and contributions are those of the authors. The contents of this resource are not connected with, or endorsed by, any other company, </a:t>
            </a:r>
            <a:r>
              <a:rPr lang="en-US" sz="1200" dirty="0" err="1"/>
              <a:t>organisation</a:t>
            </a:r>
            <a:r>
              <a:rPr lang="en-US" sz="1200" dirty="0"/>
              <a:t> or institution. These papers were made by teachers in good faith based upon our understanding to date. </a:t>
            </a:r>
            <a:endParaRPr lang="en-GB" sz="1200" dirty="0"/>
          </a:p>
          <a:p>
            <a:r>
              <a:rPr lang="en-US" sz="1200" dirty="0"/>
              <a:t> </a:t>
            </a:r>
            <a:endParaRPr lang="en-GB" sz="1200" dirty="0"/>
          </a:p>
          <a:p>
            <a:r>
              <a:rPr lang="en-US" sz="1200" dirty="0" err="1"/>
              <a:t>PiXL</a:t>
            </a:r>
            <a:r>
              <a:rPr lang="en-US" sz="1200" dirty="0"/>
              <a:t> Club Ltd </a:t>
            </a:r>
            <a:r>
              <a:rPr lang="en-US" sz="1200" dirty="0" err="1"/>
              <a:t>endeavour</a:t>
            </a:r>
            <a:r>
              <a:rPr lang="en-US" sz="1200" dirty="0"/>
              <a:t> to trace and contact copyright owners. If there are any inadvertent omissions or errors in the acknowledgements or usage, this is unintended and </a:t>
            </a:r>
            <a:r>
              <a:rPr lang="en-US" sz="1200" dirty="0" err="1"/>
              <a:t>PiXL</a:t>
            </a:r>
            <a:r>
              <a:rPr lang="en-US" sz="1200" dirty="0"/>
              <a:t> will remedy these on written notification.</a:t>
            </a:r>
          </a:p>
          <a:p>
            <a:endParaRPr lang="en-GB" sz="1400" dirty="0"/>
          </a:p>
        </p:txBody>
      </p:sp>
      <p:sp>
        <p:nvSpPr>
          <p:cNvPr id="2" name="Rectangle 1">
            <a:extLst>
              <a:ext uri="{FF2B5EF4-FFF2-40B4-BE49-F238E27FC236}">
                <a16:creationId xmlns:a16="http://schemas.microsoft.com/office/drawing/2014/main" id="{E085B5C8-A383-478A-864C-B9A53B9B8324}"/>
              </a:ext>
            </a:extLst>
          </p:cNvPr>
          <p:cNvSpPr/>
          <p:nvPr/>
        </p:nvSpPr>
        <p:spPr>
          <a:xfrm>
            <a:off x="4666731" y="3227339"/>
            <a:ext cx="2858538" cy="307777"/>
          </a:xfrm>
          <a:prstGeom prst="rect">
            <a:avLst/>
          </a:prstGeom>
        </p:spPr>
        <p:txBody>
          <a:bodyPr wrap="none">
            <a:spAutoFit/>
          </a:bodyPr>
          <a:lstStyle/>
          <a:p>
            <a:pPr algn="ctr"/>
            <a:r>
              <a:rPr lang="en-GB" sz="1400" b="1" dirty="0"/>
              <a:t>Commissioned by The </a:t>
            </a:r>
            <a:r>
              <a:rPr lang="en-GB" sz="1400" b="1" dirty="0" err="1"/>
              <a:t>PiXL</a:t>
            </a:r>
            <a:r>
              <a:rPr lang="en-GB" sz="1400" b="1" dirty="0"/>
              <a:t> Club Ltd.</a:t>
            </a:r>
            <a:endParaRPr lang="en-US" sz="1400" dirty="0"/>
          </a:p>
        </p:txBody>
      </p:sp>
    </p:spTree>
    <p:extLst>
      <p:ext uri="{BB962C8B-B14F-4D97-AF65-F5344CB8AC3E}">
        <p14:creationId xmlns:p14="http://schemas.microsoft.com/office/powerpoint/2010/main" val="210352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9E66-D3F5-4C59-AA87-F30F6962646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EA32A28-9CE0-419F-A8C7-335EBC99E51B}"/>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A387DFC4-903B-46F9-8E74-DD57AC11B4F8}"/>
              </a:ext>
            </a:extLst>
          </p:cNvPr>
          <p:cNvSpPr/>
          <p:nvPr/>
        </p:nvSpPr>
        <p:spPr>
          <a:xfrm>
            <a:off x="1216701" y="1826988"/>
            <a:ext cx="9758597" cy="1858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I can understand detail and gist when I read or listen to </a:t>
            </a:r>
            <a:r>
              <a:rPr lang="en-GB" sz="4000"/>
              <a:t>a text.</a:t>
            </a:r>
            <a:endParaRPr lang="en-GB" dirty="0"/>
          </a:p>
        </p:txBody>
      </p:sp>
    </p:spTree>
    <p:extLst>
      <p:ext uri="{BB962C8B-B14F-4D97-AF65-F5344CB8AC3E}">
        <p14:creationId xmlns:p14="http://schemas.microsoft.com/office/powerpoint/2010/main" val="398102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D63E-CC74-4A4F-9550-1F1DDB21E1D2}"/>
              </a:ext>
            </a:extLst>
          </p:cNvPr>
          <p:cNvSpPr>
            <a:spLocks noGrp="1"/>
          </p:cNvSpPr>
          <p:nvPr>
            <p:ph type="title"/>
          </p:nvPr>
        </p:nvSpPr>
        <p:spPr>
          <a:xfrm>
            <a:off x="718204" y="1630146"/>
            <a:ext cx="10515600" cy="1325563"/>
          </a:xfrm>
        </p:spPr>
        <p:txBody>
          <a:bodyPr>
            <a:normAutofit fontScale="90000"/>
          </a:bodyPr>
          <a:lstStyle/>
          <a:p>
            <a:r>
              <a:rPr lang="en-US" sz="3100" i="1" dirty="0"/>
              <a:t>“</a:t>
            </a:r>
            <a:r>
              <a:rPr lang="en-GB" sz="3100" i="1" dirty="0"/>
              <a:t>There were distractors in the text and students must successfully grasp the full meaning of the short sentences in order to eliminate the irrelevant and home in on the correct answer.”</a:t>
            </a:r>
            <a:br>
              <a:rPr lang="en-GB" sz="3100" i="1" dirty="0"/>
            </a:br>
            <a:br>
              <a:rPr lang="en-GB" sz="3100" i="1" dirty="0"/>
            </a:br>
            <a:r>
              <a:rPr lang="en-US" sz="2200" b="1" i="1" dirty="0"/>
              <a:t>AQA GCSE Spanish Report on the Examination. June 2018</a:t>
            </a:r>
            <a:endParaRPr lang="en-GB" sz="2200" b="1" i="1" dirty="0"/>
          </a:p>
        </p:txBody>
      </p:sp>
      <p:sp>
        <p:nvSpPr>
          <p:cNvPr id="5" name="Rectangle: Rounded Corners 4">
            <a:extLst>
              <a:ext uri="{FF2B5EF4-FFF2-40B4-BE49-F238E27FC236}">
                <a16:creationId xmlns:a16="http://schemas.microsoft.com/office/drawing/2014/main" id="{8ACBE486-E586-47F4-9D6C-013917901DFB}"/>
              </a:ext>
            </a:extLst>
          </p:cNvPr>
          <p:cNvSpPr/>
          <p:nvPr/>
        </p:nvSpPr>
        <p:spPr>
          <a:xfrm>
            <a:off x="838200" y="4017818"/>
            <a:ext cx="10515600" cy="2565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Tip:  </a:t>
            </a:r>
          </a:p>
          <a:p>
            <a:r>
              <a:rPr lang="en-GB" dirty="0"/>
              <a:t>• Answer every question, especially where you have to write a letter. If in doubt, have a guess! </a:t>
            </a:r>
          </a:p>
          <a:p>
            <a:r>
              <a:rPr lang="en-GB" dirty="0"/>
              <a:t>• Read the whole sentence so that you can check that your first reaction is right. </a:t>
            </a:r>
          </a:p>
          <a:p>
            <a:r>
              <a:rPr lang="en-GB" dirty="0"/>
              <a:t>• In a questionnaire-type question, such as Question 4, include information from the question and the question in the questionnaire. </a:t>
            </a:r>
          </a:p>
          <a:p>
            <a:r>
              <a:rPr lang="en-GB" dirty="0"/>
              <a:t>• Translate every word in the translation. </a:t>
            </a:r>
          </a:p>
          <a:p>
            <a:pPr algn="ctr"/>
            <a:endParaRPr lang="en-GB" dirty="0"/>
          </a:p>
        </p:txBody>
      </p:sp>
    </p:spTree>
    <p:extLst>
      <p:ext uri="{BB962C8B-B14F-4D97-AF65-F5344CB8AC3E}">
        <p14:creationId xmlns:p14="http://schemas.microsoft.com/office/powerpoint/2010/main" val="245255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F01DB7-8459-40F7-B513-5AC708CBBDCE}"/>
              </a:ext>
            </a:extLst>
          </p:cNvPr>
          <p:cNvSpPr/>
          <p:nvPr/>
        </p:nvSpPr>
        <p:spPr>
          <a:xfrm>
            <a:off x="177040" y="629266"/>
            <a:ext cx="646331" cy="369332"/>
          </a:xfrm>
          <a:prstGeom prst="rect">
            <a:avLst/>
          </a:prstGeom>
        </p:spPr>
        <p:txBody>
          <a:bodyPr wrap="none">
            <a:spAutoFit/>
          </a:bodyPr>
          <a:lstStyle/>
          <a:p>
            <a:pPr marL="457200" indent="-457200">
              <a:buFont typeface="Wingdings" panose="05000000000000000000" pitchFamily="2" charset="2"/>
              <a:buChar char="ü"/>
            </a:pPr>
            <a:endParaRPr lang="en-GB" dirty="0"/>
          </a:p>
        </p:txBody>
      </p:sp>
      <p:sp>
        <p:nvSpPr>
          <p:cNvPr id="6" name="Rectangle: Rounded Corners 5">
            <a:extLst>
              <a:ext uri="{FF2B5EF4-FFF2-40B4-BE49-F238E27FC236}">
                <a16:creationId xmlns:a16="http://schemas.microsoft.com/office/drawing/2014/main" id="{DB1E029B-5CEE-413F-9F12-E913641B5977}"/>
              </a:ext>
            </a:extLst>
          </p:cNvPr>
          <p:cNvSpPr/>
          <p:nvPr/>
        </p:nvSpPr>
        <p:spPr>
          <a:xfrm>
            <a:off x="2499912" y="337832"/>
            <a:ext cx="6676912" cy="718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t>Look out for distractors</a:t>
            </a:r>
          </a:p>
        </p:txBody>
      </p:sp>
      <p:sp>
        <p:nvSpPr>
          <p:cNvPr id="11" name="Title 1">
            <a:extLst>
              <a:ext uri="{FF2B5EF4-FFF2-40B4-BE49-F238E27FC236}">
                <a16:creationId xmlns:a16="http://schemas.microsoft.com/office/drawing/2014/main" id="{AEC304AB-D69E-4E23-9BA6-9383CA0A23DD}"/>
              </a:ext>
            </a:extLst>
          </p:cNvPr>
          <p:cNvSpPr txBox="1">
            <a:spLocks/>
          </p:cNvSpPr>
          <p:nvPr/>
        </p:nvSpPr>
        <p:spPr>
          <a:xfrm>
            <a:off x="648929" y="1303916"/>
            <a:ext cx="8527895" cy="369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t>Match the words up:</a:t>
            </a:r>
          </a:p>
        </p:txBody>
      </p:sp>
      <p:graphicFrame>
        <p:nvGraphicFramePr>
          <p:cNvPr id="4" name="Table 3">
            <a:extLst>
              <a:ext uri="{FF2B5EF4-FFF2-40B4-BE49-F238E27FC236}">
                <a16:creationId xmlns:a16="http://schemas.microsoft.com/office/drawing/2014/main" id="{34F9BB53-934D-47CD-BEA2-B5B14485D099}"/>
              </a:ext>
            </a:extLst>
          </p:cNvPr>
          <p:cNvGraphicFramePr>
            <a:graphicFrameLocks noGrp="1"/>
          </p:cNvGraphicFramePr>
          <p:nvPr>
            <p:extLst>
              <p:ext uri="{D42A27DB-BD31-4B8C-83A1-F6EECF244321}">
                <p14:modId xmlns:p14="http://schemas.microsoft.com/office/powerpoint/2010/main" val="3440266837"/>
              </p:ext>
            </p:extLst>
          </p:nvPr>
        </p:nvGraphicFramePr>
        <p:xfrm>
          <a:off x="648929" y="1879619"/>
          <a:ext cx="11008412" cy="2244090"/>
        </p:xfrm>
        <a:graphic>
          <a:graphicData uri="http://schemas.openxmlformats.org/drawingml/2006/table">
            <a:tbl>
              <a:tblPr bandRow="1">
                <a:tableStyleId>{5C22544A-7EE6-4342-B048-85BDC9FD1C3A}</a:tableStyleId>
              </a:tblPr>
              <a:tblGrid>
                <a:gridCol w="2201270">
                  <a:extLst>
                    <a:ext uri="{9D8B030D-6E8A-4147-A177-3AD203B41FA5}">
                      <a16:colId xmlns:a16="http://schemas.microsoft.com/office/drawing/2014/main" val="802328459"/>
                    </a:ext>
                  </a:extLst>
                </a:gridCol>
                <a:gridCol w="2201270">
                  <a:extLst>
                    <a:ext uri="{9D8B030D-6E8A-4147-A177-3AD203B41FA5}">
                      <a16:colId xmlns:a16="http://schemas.microsoft.com/office/drawing/2014/main" val="3116449782"/>
                    </a:ext>
                  </a:extLst>
                </a:gridCol>
                <a:gridCol w="2201270">
                  <a:extLst>
                    <a:ext uri="{9D8B030D-6E8A-4147-A177-3AD203B41FA5}">
                      <a16:colId xmlns:a16="http://schemas.microsoft.com/office/drawing/2014/main" val="1521975729"/>
                    </a:ext>
                  </a:extLst>
                </a:gridCol>
                <a:gridCol w="2202301">
                  <a:extLst>
                    <a:ext uri="{9D8B030D-6E8A-4147-A177-3AD203B41FA5}">
                      <a16:colId xmlns:a16="http://schemas.microsoft.com/office/drawing/2014/main" val="1181338638"/>
                    </a:ext>
                  </a:extLst>
                </a:gridCol>
                <a:gridCol w="2202301">
                  <a:extLst>
                    <a:ext uri="{9D8B030D-6E8A-4147-A177-3AD203B41FA5}">
                      <a16:colId xmlns:a16="http://schemas.microsoft.com/office/drawing/2014/main" val="2845839503"/>
                    </a:ext>
                  </a:extLst>
                </a:gridCol>
              </a:tblGrid>
              <a:tr h="0">
                <a:tc>
                  <a:txBody>
                    <a:bodyPr/>
                    <a:lstStyle/>
                    <a:p>
                      <a:pPr algn="ctr">
                        <a:lnSpc>
                          <a:spcPct val="107000"/>
                        </a:lnSpc>
                        <a:spcAft>
                          <a:spcPts val="0"/>
                        </a:spcAft>
                      </a:pPr>
                      <a:r>
                        <a:rPr lang="es-ES_tradnl" sz="2400">
                          <a:effectLst/>
                        </a:rPr>
                        <a:t>a parte de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a pesar de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aunque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aunque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cuánto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1487266"/>
                  </a:ext>
                </a:extLst>
              </a:tr>
              <a:tr h="0">
                <a:tc>
                  <a:txBody>
                    <a:bodyPr/>
                    <a:lstStyle/>
                    <a:p>
                      <a:pPr algn="ctr">
                        <a:lnSpc>
                          <a:spcPct val="107000"/>
                        </a:lnSpc>
                        <a:spcAft>
                          <a:spcPts val="0"/>
                        </a:spcAft>
                      </a:pPr>
                      <a:r>
                        <a:rPr lang="es-ES_tradnl" sz="2400">
                          <a:effectLst/>
                        </a:rPr>
                        <a:t>demasiado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en el pasado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en lugar de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en vez de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excepto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40878"/>
                  </a:ext>
                </a:extLst>
              </a:tr>
              <a:tr h="0">
                <a:tc>
                  <a:txBody>
                    <a:bodyPr/>
                    <a:lstStyle/>
                    <a:p>
                      <a:pPr algn="ctr">
                        <a:lnSpc>
                          <a:spcPct val="107000"/>
                        </a:lnSpc>
                        <a:spcAft>
                          <a:spcPts val="0"/>
                        </a:spcAft>
                      </a:pPr>
                      <a:r>
                        <a:rPr lang="es-ES_tradnl" sz="2400">
                          <a:effectLst/>
                        </a:rPr>
                        <a:t>jamás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mientras que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nada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nadie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ni...ni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9479947"/>
                  </a:ext>
                </a:extLst>
              </a:tr>
              <a:tr h="0">
                <a:tc>
                  <a:txBody>
                    <a:bodyPr/>
                    <a:lstStyle/>
                    <a:p>
                      <a:pPr algn="ctr">
                        <a:lnSpc>
                          <a:spcPct val="107000"/>
                        </a:lnSpc>
                        <a:spcAft>
                          <a:spcPts val="0"/>
                        </a:spcAft>
                      </a:pPr>
                      <a:r>
                        <a:rPr lang="es-ES_tradnl" sz="2400">
                          <a:effectLst/>
                        </a:rPr>
                        <a:t>ninguno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no obstante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nunca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pero ahora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2241890"/>
                  </a:ext>
                </a:extLst>
              </a:tr>
              <a:tr h="0">
                <a:tc>
                  <a:txBody>
                    <a:bodyPr/>
                    <a:lstStyle/>
                    <a:p>
                      <a:pPr algn="ctr">
                        <a:lnSpc>
                          <a:spcPct val="107000"/>
                        </a:lnSpc>
                        <a:spcAft>
                          <a:spcPts val="0"/>
                        </a:spcAft>
                      </a:pPr>
                      <a:r>
                        <a:rPr lang="es-ES_tradnl" sz="2400">
                          <a:effectLst/>
                        </a:rPr>
                        <a:t>reciente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salvo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si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sin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sin embargo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4939291"/>
                  </a:ext>
                </a:extLst>
              </a:tr>
              <a:tr h="0">
                <a:tc>
                  <a:txBody>
                    <a:bodyPr/>
                    <a:lstStyle/>
                    <a:p>
                      <a:pPr algn="ctr">
                        <a:lnSpc>
                          <a:spcPct val="107000"/>
                        </a:lnSpc>
                        <a:spcAft>
                          <a:spcPts val="0"/>
                        </a:spcAft>
                      </a:pPr>
                      <a:r>
                        <a:rPr lang="es-ES_tradnl" sz="24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sino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tampoco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a:effectLst/>
                        </a:rPr>
                        <a:t>ya 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24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6613457"/>
                  </a:ext>
                </a:extLst>
              </a:tr>
            </a:tbl>
          </a:graphicData>
        </a:graphic>
      </p:graphicFrame>
      <p:sp>
        <p:nvSpPr>
          <p:cNvPr id="9" name="Rectangle 8">
            <a:extLst>
              <a:ext uri="{FF2B5EF4-FFF2-40B4-BE49-F238E27FC236}">
                <a16:creationId xmlns:a16="http://schemas.microsoft.com/office/drawing/2014/main" id="{B885A035-B95D-479D-BB00-F105AAB1B4B9}"/>
              </a:ext>
            </a:extLst>
          </p:cNvPr>
          <p:cNvSpPr/>
          <p:nvPr/>
        </p:nvSpPr>
        <p:spPr>
          <a:xfrm>
            <a:off x="2161308" y="5864876"/>
            <a:ext cx="8517875" cy="923330"/>
          </a:xfrm>
          <a:prstGeom prst="rect">
            <a:avLst/>
          </a:prstGeom>
          <a:solidFill>
            <a:schemeClr val="accent4">
              <a:lumMod val="40000"/>
              <a:lumOff val="60000"/>
            </a:schemeClr>
          </a:solidFill>
        </p:spPr>
        <p:txBody>
          <a:bodyPr wrap="square">
            <a:spAutoFit/>
          </a:bodyPr>
          <a:lstStyle/>
          <a:p>
            <a:r>
              <a:rPr lang="en-GB" i="1" dirty="0">
                <a:solidFill>
                  <a:srgbClr val="000000"/>
                </a:solidFill>
                <a:latin typeface="Arial" panose="020B0604020202020204" pitchFamily="34" charset="0"/>
              </a:rPr>
              <a:t>Many exam questions are deliberately designed to contain distractors that change the meaning of a sentence. “Students should learn how to spot the distractors, to identify the key idea and write </a:t>
            </a:r>
            <a:r>
              <a:rPr lang="en-GB" b="1" i="1" dirty="0">
                <a:solidFill>
                  <a:srgbClr val="000000"/>
                </a:solidFill>
                <a:latin typeface="Arial" panose="020B0604020202020204" pitchFamily="34" charset="0"/>
              </a:rPr>
              <a:t>only </a:t>
            </a:r>
            <a:r>
              <a:rPr lang="en-GB" i="1" dirty="0">
                <a:solidFill>
                  <a:srgbClr val="000000"/>
                </a:solidFill>
                <a:latin typeface="Arial" panose="020B0604020202020204" pitchFamily="34" charset="0"/>
              </a:rPr>
              <a:t>the key idea.”</a:t>
            </a:r>
            <a:endParaRPr lang="en-GB" i="1" dirty="0"/>
          </a:p>
        </p:txBody>
      </p:sp>
      <p:graphicFrame>
        <p:nvGraphicFramePr>
          <p:cNvPr id="12" name="Table 11">
            <a:extLst>
              <a:ext uri="{FF2B5EF4-FFF2-40B4-BE49-F238E27FC236}">
                <a16:creationId xmlns:a16="http://schemas.microsoft.com/office/drawing/2014/main" id="{E9F5A351-C3A2-43CA-8199-141106F5F5D6}"/>
              </a:ext>
            </a:extLst>
          </p:cNvPr>
          <p:cNvGraphicFramePr>
            <a:graphicFrameLocks noGrp="1"/>
          </p:cNvGraphicFramePr>
          <p:nvPr>
            <p:extLst>
              <p:ext uri="{D42A27DB-BD31-4B8C-83A1-F6EECF244321}">
                <p14:modId xmlns:p14="http://schemas.microsoft.com/office/powerpoint/2010/main" val="3941266887"/>
              </p:ext>
            </p:extLst>
          </p:nvPr>
        </p:nvGraphicFramePr>
        <p:xfrm>
          <a:off x="500205" y="4123709"/>
          <a:ext cx="11008414" cy="1563181"/>
        </p:xfrm>
        <a:graphic>
          <a:graphicData uri="http://schemas.openxmlformats.org/drawingml/2006/table">
            <a:tbl>
              <a:tblPr>
                <a:tableStyleId>{5C22544A-7EE6-4342-B048-85BDC9FD1C3A}</a:tableStyleId>
              </a:tblPr>
              <a:tblGrid>
                <a:gridCol w="1834392">
                  <a:extLst>
                    <a:ext uri="{9D8B030D-6E8A-4147-A177-3AD203B41FA5}">
                      <a16:colId xmlns:a16="http://schemas.microsoft.com/office/drawing/2014/main" val="1859761597"/>
                    </a:ext>
                  </a:extLst>
                </a:gridCol>
                <a:gridCol w="1834392">
                  <a:extLst>
                    <a:ext uri="{9D8B030D-6E8A-4147-A177-3AD203B41FA5}">
                      <a16:colId xmlns:a16="http://schemas.microsoft.com/office/drawing/2014/main" val="2781750577"/>
                    </a:ext>
                  </a:extLst>
                </a:gridCol>
                <a:gridCol w="1834392">
                  <a:extLst>
                    <a:ext uri="{9D8B030D-6E8A-4147-A177-3AD203B41FA5}">
                      <a16:colId xmlns:a16="http://schemas.microsoft.com/office/drawing/2014/main" val="3260955099"/>
                    </a:ext>
                  </a:extLst>
                </a:gridCol>
                <a:gridCol w="1834392">
                  <a:extLst>
                    <a:ext uri="{9D8B030D-6E8A-4147-A177-3AD203B41FA5}">
                      <a16:colId xmlns:a16="http://schemas.microsoft.com/office/drawing/2014/main" val="452943544"/>
                    </a:ext>
                  </a:extLst>
                </a:gridCol>
                <a:gridCol w="1835423">
                  <a:extLst>
                    <a:ext uri="{9D8B030D-6E8A-4147-A177-3AD203B41FA5}">
                      <a16:colId xmlns:a16="http://schemas.microsoft.com/office/drawing/2014/main" val="772796143"/>
                    </a:ext>
                  </a:extLst>
                </a:gridCol>
                <a:gridCol w="1835423">
                  <a:extLst>
                    <a:ext uri="{9D8B030D-6E8A-4147-A177-3AD203B41FA5}">
                      <a16:colId xmlns:a16="http://schemas.microsoft.com/office/drawing/2014/main" val="2676689250"/>
                    </a:ext>
                  </a:extLst>
                </a:gridCol>
              </a:tblGrid>
              <a:tr h="0">
                <a:tc>
                  <a:txBody>
                    <a:bodyPr/>
                    <a:lstStyle/>
                    <a:p>
                      <a:pPr algn="ctr">
                        <a:lnSpc>
                          <a:spcPct val="107000"/>
                        </a:lnSpc>
                        <a:spcAft>
                          <a:spcPts val="0"/>
                        </a:spcAft>
                      </a:pPr>
                      <a:r>
                        <a:rPr lang="en-GB" sz="1600" dirty="0">
                          <a:solidFill>
                            <a:schemeClr val="tx1"/>
                          </a:solidFill>
                          <a:effectLst/>
                        </a:rPr>
                        <a:t>but now</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never</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a:solidFill>
                            <a:schemeClr val="tx1"/>
                          </a:solidFill>
                          <a:effectLst/>
                        </a:rPr>
                        <a:t>but, except</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a:solidFill>
                            <a:schemeClr val="tx1"/>
                          </a:solidFill>
                          <a:effectLst/>
                        </a:rPr>
                        <a:t>without</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a:solidFill>
                            <a:schemeClr val="tx1"/>
                          </a:solidFill>
                          <a:effectLst/>
                        </a:rPr>
                        <a:t>recent</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a:solidFill>
                            <a:schemeClr val="tx1"/>
                          </a:solidFill>
                          <a:effectLst/>
                        </a:rPr>
                        <a:t>however</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015769882"/>
                  </a:ext>
                </a:extLst>
              </a:tr>
              <a:tr h="0">
                <a:tc>
                  <a:txBody>
                    <a:bodyPr/>
                    <a:lstStyle/>
                    <a:p>
                      <a:pPr algn="ctr">
                        <a:lnSpc>
                          <a:spcPct val="107000"/>
                        </a:lnSpc>
                        <a:spcAft>
                          <a:spcPts val="0"/>
                        </a:spcAft>
                      </a:pPr>
                      <a:r>
                        <a:rPr lang="en-GB" sz="1600" dirty="0">
                          <a:solidFill>
                            <a:schemeClr val="tx1"/>
                          </a:solidFill>
                          <a:effectLst/>
                        </a:rPr>
                        <a:t>except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a:solidFill>
                            <a:schemeClr val="tx1"/>
                          </a:solidFill>
                          <a:effectLst/>
                        </a:rPr>
                        <a:t>If</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neither</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never</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except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not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694744883"/>
                  </a:ext>
                </a:extLst>
              </a:tr>
              <a:tr h="0">
                <a:tc>
                  <a:txBody>
                    <a:bodyPr/>
                    <a:lstStyle/>
                    <a:p>
                      <a:pPr algn="ctr">
                        <a:lnSpc>
                          <a:spcPct val="107000"/>
                        </a:lnSpc>
                        <a:spcAft>
                          <a:spcPts val="0"/>
                        </a:spcAft>
                      </a:pPr>
                      <a:r>
                        <a:rPr lang="en-GB" sz="1600" dirty="0">
                          <a:solidFill>
                            <a:schemeClr val="tx1"/>
                          </a:solidFill>
                          <a:effectLst/>
                        </a:rPr>
                        <a:t>neither ... nor</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whereas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none, not one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nothing</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nobody</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however</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437345179"/>
                  </a:ext>
                </a:extLst>
              </a:tr>
              <a:tr h="0">
                <a:tc>
                  <a:txBody>
                    <a:bodyPr/>
                    <a:lstStyle/>
                    <a:p>
                      <a:pPr algn="ctr">
                        <a:lnSpc>
                          <a:spcPct val="107000"/>
                        </a:lnSpc>
                        <a:spcAft>
                          <a:spcPts val="0"/>
                        </a:spcAft>
                      </a:pPr>
                      <a:r>
                        <a:rPr lang="en-GB" sz="1600" dirty="0">
                          <a:solidFill>
                            <a:schemeClr val="tx1"/>
                          </a:solidFill>
                          <a:effectLst/>
                        </a:rPr>
                        <a:t>not any more, no longer</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despite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apart from</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a:solidFill>
                            <a:schemeClr val="tx1"/>
                          </a:solidFill>
                          <a:effectLst/>
                        </a:rPr>
                        <a:t>instead of</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too much</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despite*, although</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870835104"/>
                  </a:ext>
                </a:extLst>
              </a:tr>
              <a:tr h="0">
                <a:tc>
                  <a:txBody>
                    <a:bodyPr/>
                    <a:lstStyle/>
                    <a:p>
                      <a:endParaRPr lang="en-GB" sz="2000">
                        <a:solidFill>
                          <a:schemeClr val="tx1"/>
                        </a:solidFill>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in the past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although</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how much/many</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instead of</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07000"/>
                        </a:lnSpc>
                        <a:spcAft>
                          <a:spcPts val="0"/>
                        </a:spcAft>
                      </a:pPr>
                      <a:r>
                        <a:rPr lang="en-GB" sz="1600" dirty="0">
                          <a:solidFill>
                            <a:schemeClr val="tx1"/>
                          </a:solidFill>
                          <a:effectLst/>
                        </a:rPr>
                        <a:t>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31172605"/>
                  </a:ext>
                </a:extLst>
              </a:tr>
            </a:tbl>
          </a:graphicData>
        </a:graphic>
      </p:graphicFrame>
    </p:spTree>
    <p:extLst>
      <p:ext uri="{BB962C8B-B14F-4D97-AF65-F5344CB8AC3E}">
        <p14:creationId xmlns:p14="http://schemas.microsoft.com/office/powerpoint/2010/main" val="421789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F01DB7-8459-40F7-B513-5AC708CBBDCE}"/>
              </a:ext>
            </a:extLst>
          </p:cNvPr>
          <p:cNvSpPr/>
          <p:nvPr/>
        </p:nvSpPr>
        <p:spPr>
          <a:xfrm>
            <a:off x="177040" y="629266"/>
            <a:ext cx="646331" cy="369332"/>
          </a:xfrm>
          <a:prstGeom prst="rect">
            <a:avLst/>
          </a:prstGeom>
        </p:spPr>
        <p:txBody>
          <a:bodyPr wrap="none">
            <a:spAutoFit/>
          </a:bodyPr>
          <a:lstStyle/>
          <a:p>
            <a:pPr marL="457200" indent="-457200">
              <a:buFont typeface="Wingdings" panose="05000000000000000000" pitchFamily="2" charset="2"/>
              <a:buChar char="ü"/>
            </a:pPr>
            <a:endParaRPr lang="en-GB" dirty="0"/>
          </a:p>
        </p:txBody>
      </p:sp>
      <p:sp>
        <p:nvSpPr>
          <p:cNvPr id="6" name="Rectangle: Rounded Corners 5">
            <a:extLst>
              <a:ext uri="{FF2B5EF4-FFF2-40B4-BE49-F238E27FC236}">
                <a16:creationId xmlns:a16="http://schemas.microsoft.com/office/drawing/2014/main" id="{DB1E029B-5CEE-413F-9F12-E913641B5977}"/>
              </a:ext>
            </a:extLst>
          </p:cNvPr>
          <p:cNvSpPr/>
          <p:nvPr/>
        </p:nvSpPr>
        <p:spPr>
          <a:xfrm>
            <a:off x="2499912" y="337832"/>
            <a:ext cx="6676912" cy="718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t>Look out for distractors</a:t>
            </a:r>
          </a:p>
        </p:txBody>
      </p:sp>
      <p:graphicFrame>
        <p:nvGraphicFramePr>
          <p:cNvPr id="2" name="Table 1">
            <a:extLst>
              <a:ext uri="{FF2B5EF4-FFF2-40B4-BE49-F238E27FC236}">
                <a16:creationId xmlns:a16="http://schemas.microsoft.com/office/drawing/2014/main" id="{480BBD04-0E58-4FDA-A34C-FDEE356C52C3}"/>
              </a:ext>
            </a:extLst>
          </p:cNvPr>
          <p:cNvGraphicFramePr>
            <a:graphicFrameLocks noGrp="1"/>
          </p:cNvGraphicFramePr>
          <p:nvPr>
            <p:extLst>
              <p:ext uri="{D42A27DB-BD31-4B8C-83A1-F6EECF244321}">
                <p14:modId xmlns:p14="http://schemas.microsoft.com/office/powerpoint/2010/main" val="2866574463"/>
              </p:ext>
            </p:extLst>
          </p:nvPr>
        </p:nvGraphicFramePr>
        <p:xfrm>
          <a:off x="1186610" y="1349777"/>
          <a:ext cx="4651758" cy="5253990"/>
        </p:xfrm>
        <a:graphic>
          <a:graphicData uri="http://schemas.openxmlformats.org/drawingml/2006/table">
            <a:tbl>
              <a:tblPr firstCol="1">
                <a:tableStyleId>{5C22544A-7EE6-4342-B048-85BDC9FD1C3A}</a:tableStyleId>
              </a:tblPr>
              <a:tblGrid>
                <a:gridCol w="1876105">
                  <a:extLst>
                    <a:ext uri="{9D8B030D-6E8A-4147-A177-3AD203B41FA5}">
                      <a16:colId xmlns:a16="http://schemas.microsoft.com/office/drawing/2014/main" val="4143541475"/>
                    </a:ext>
                  </a:extLst>
                </a:gridCol>
                <a:gridCol w="2775653">
                  <a:extLst>
                    <a:ext uri="{9D8B030D-6E8A-4147-A177-3AD203B41FA5}">
                      <a16:colId xmlns:a16="http://schemas.microsoft.com/office/drawing/2014/main" val="2418163585"/>
                    </a:ext>
                  </a:extLst>
                </a:gridCol>
              </a:tblGrid>
              <a:tr h="200025">
                <a:tc>
                  <a:txBody>
                    <a:bodyPr/>
                    <a:lstStyle/>
                    <a:p>
                      <a:pPr algn="l" fontAlgn="b"/>
                      <a:r>
                        <a:rPr lang="es-ES_tradnl" sz="2400" u="none" strike="noStrike" dirty="0">
                          <a:effectLst/>
                        </a:rPr>
                        <a:t>a parte de</a:t>
                      </a:r>
                      <a:endParaRPr lang="es-ES_tradnl" sz="2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kern="1200" dirty="0">
                          <a:solidFill>
                            <a:schemeClr val="dk1"/>
                          </a:solidFill>
                          <a:effectLst/>
                          <a:latin typeface="+mn-lt"/>
                          <a:ea typeface="+mn-ea"/>
                          <a:cs typeface="+mn-cs"/>
                        </a:rPr>
                        <a:t>apart from</a:t>
                      </a:r>
                    </a:p>
                  </a:txBody>
                  <a:tcPr marL="9525" marR="9525" marT="9525" marB="0" anchor="b"/>
                </a:tc>
                <a:extLst>
                  <a:ext uri="{0D108BD9-81ED-4DB2-BD59-A6C34878D82A}">
                    <a16:rowId xmlns:a16="http://schemas.microsoft.com/office/drawing/2014/main" val="522185606"/>
                  </a:ext>
                </a:extLst>
              </a:tr>
              <a:tr h="200025">
                <a:tc>
                  <a:txBody>
                    <a:bodyPr/>
                    <a:lstStyle/>
                    <a:p>
                      <a:pPr algn="l" fontAlgn="b"/>
                      <a:r>
                        <a:rPr lang="es-ES_tradnl" sz="2400" u="none" strike="noStrike">
                          <a:effectLst/>
                        </a:rPr>
                        <a:t>a pesar de</a:t>
                      </a:r>
                      <a:endParaRPr lang="es-ES_tradnl"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dirty="0">
                          <a:effectLst/>
                        </a:rPr>
                        <a:t>despite</a:t>
                      </a:r>
                      <a:endParaRPr lang="en-GB" sz="2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986450520"/>
                  </a:ext>
                </a:extLst>
              </a:tr>
              <a:tr h="200025">
                <a:tc>
                  <a:txBody>
                    <a:bodyPr/>
                    <a:lstStyle/>
                    <a:p>
                      <a:pPr algn="l" fontAlgn="b"/>
                      <a:r>
                        <a:rPr lang="es-ES_tradnl" sz="2400" u="none" strike="noStrike">
                          <a:effectLst/>
                        </a:rPr>
                        <a:t>aunque</a:t>
                      </a:r>
                      <a:endParaRPr lang="es-ES_tradnl"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dirty="0">
                          <a:effectLst/>
                        </a:rPr>
                        <a:t>despite*, although</a:t>
                      </a:r>
                      <a:endParaRPr lang="en-GB" sz="2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242470029"/>
                  </a:ext>
                </a:extLst>
              </a:tr>
              <a:tr h="200025">
                <a:tc>
                  <a:txBody>
                    <a:bodyPr/>
                    <a:lstStyle/>
                    <a:p>
                      <a:pPr algn="l" fontAlgn="b"/>
                      <a:r>
                        <a:rPr lang="en-GB" sz="2400" u="none" strike="noStrike">
                          <a:effectLst/>
                        </a:rPr>
                        <a:t>aunque</a:t>
                      </a:r>
                      <a:endParaRPr lang="en-GB"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although</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94405651"/>
                  </a:ext>
                </a:extLst>
              </a:tr>
              <a:tr h="200025">
                <a:tc>
                  <a:txBody>
                    <a:bodyPr/>
                    <a:lstStyle/>
                    <a:p>
                      <a:pPr algn="l" fontAlgn="b"/>
                      <a:r>
                        <a:rPr lang="en-GB" sz="2400" u="none" strike="noStrike">
                          <a:effectLst/>
                        </a:rPr>
                        <a:t>cuánto</a:t>
                      </a:r>
                      <a:endParaRPr lang="en-GB"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how much/many</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686173024"/>
                  </a:ext>
                </a:extLst>
              </a:tr>
              <a:tr h="200025">
                <a:tc>
                  <a:txBody>
                    <a:bodyPr/>
                    <a:lstStyle/>
                    <a:p>
                      <a:pPr algn="l" fontAlgn="b"/>
                      <a:r>
                        <a:rPr lang="es-ES_tradnl" sz="2400" u="none" strike="noStrike" dirty="0">
                          <a:effectLst/>
                        </a:rPr>
                        <a:t>demasiado</a:t>
                      </a:r>
                      <a:endParaRPr lang="es-ES_tradnl" sz="2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too much</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658013510"/>
                  </a:ext>
                </a:extLst>
              </a:tr>
              <a:tr h="200025">
                <a:tc>
                  <a:txBody>
                    <a:bodyPr/>
                    <a:lstStyle/>
                    <a:p>
                      <a:pPr algn="l" fontAlgn="b"/>
                      <a:r>
                        <a:rPr lang="es-ES_tradnl" sz="2400" u="none" strike="noStrike">
                          <a:effectLst/>
                        </a:rPr>
                        <a:t>en el pasado</a:t>
                      </a:r>
                      <a:endParaRPr lang="es-ES_tradnl"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in the past</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708979622"/>
                  </a:ext>
                </a:extLst>
              </a:tr>
              <a:tr h="200025">
                <a:tc>
                  <a:txBody>
                    <a:bodyPr/>
                    <a:lstStyle/>
                    <a:p>
                      <a:pPr algn="l" fontAlgn="b"/>
                      <a:r>
                        <a:rPr lang="en-GB" sz="2400" u="none" strike="noStrike">
                          <a:effectLst/>
                        </a:rPr>
                        <a:t>en lugar de</a:t>
                      </a:r>
                      <a:endParaRPr lang="en-GB"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instead of</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320261324"/>
                  </a:ext>
                </a:extLst>
              </a:tr>
              <a:tr h="200025">
                <a:tc>
                  <a:txBody>
                    <a:bodyPr/>
                    <a:lstStyle/>
                    <a:p>
                      <a:pPr algn="l" fontAlgn="b"/>
                      <a:r>
                        <a:rPr lang="en-GB" sz="2400" u="none" strike="noStrike">
                          <a:effectLst/>
                        </a:rPr>
                        <a:t>en vez de</a:t>
                      </a:r>
                      <a:endParaRPr lang="en-GB"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instead of</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1179056"/>
                  </a:ext>
                </a:extLst>
              </a:tr>
              <a:tr h="200025">
                <a:tc>
                  <a:txBody>
                    <a:bodyPr/>
                    <a:lstStyle/>
                    <a:p>
                      <a:pPr algn="l" fontAlgn="b"/>
                      <a:r>
                        <a:rPr lang="en-GB" sz="2400" u="none" strike="noStrike">
                          <a:effectLst/>
                        </a:rPr>
                        <a:t>excepto</a:t>
                      </a:r>
                      <a:endParaRPr lang="en-GB"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except</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710785479"/>
                  </a:ext>
                </a:extLst>
              </a:tr>
              <a:tr h="200025">
                <a:tc>
                  <a:txBody>
                    <a:bodyPr/>
                    <a:lstStyle/>
                    <a:p>
                      <a:pPr algn="l" fontAlgn="b"/>
                      <a:r>
                        <a:rPr lang="en-GB" sz="2400" u="none" strike="noStrike">
                          <a:effectLst/>
                        </a:rPr>
                        <a:t>jamás</a:t>
                      </a:r>
                      <a:endParaRPr lang="en-GB"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never</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766099117"/>
                  </a:ext>
                </a:extLst>
              </a:tr>
              <a:tr h="200025">
                <a:tc>
                  <a:txBody>
                    <a:bodyPr/>
                    <a:lstStyle/>
                    <a:p>
                      <a:pPr algn="l" fontAlgn="b"/>
                      <a:r>
                        <a:rPr lang="es-ES_tradnl" sz="2400" u="none" strike="noStrike">
                          <a:effectLst/>
                        </a:rPr>
                        <a:t>mientras que</a:t>
                      </a:r>
                      <a:endParaRPr lang="es-ES_tradnl"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whereas</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042674107"/>
                  </a:ext>
                </a:extLst>
              </a:tr>
              <a:tr h="200025">
                <a:tc>
                  <a:txBody>
                    <a:bodyPr/>
                    <a:lstStyle/>
                    <a:p>
                      <a:pPr algn="l" fontAlgn="b"/>
                      <a:r>
                        <a:rPr lang="en-GB" sz="2400" u="none" strike="noStrike">
                          <a:effectLst/>
                        </a:rPr>
                        <a:t>nada</a:t>
                      </a:r>
                      <a:endParaRPr lang="en-GB"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nothing</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913707192"/>
                  </a:ext>
                </a:extLst>
              </a:tr>
              <a:tr h="200025">
                <a:tc>
                  <a:txBody>
                    <a:bodyPr/>
                    <a:lstStyle/>
                    <a:p>
                      <a:pPr algn="l" fontAlgn="b"/>
                      <a:r>
                        <a:rPr lang="en-GB" sz="2400" u="none" strike="noStrike">
                          <a:effectLst/>
                        </a:rPr>
                        <a:t>nadie</a:t>
                      </a:r>
                      <a:endParaRPr lang="en-GB"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dirty="0">
                          <a:effectLst/>
                        </a:rPr>
                        <a:t>nobody</a:t>
                      </a:r>
                      <a:endParaRPr lang="en-GB" sz="2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604914484"/>
                  </a:ext>
                </a:extLst>
              </a:tr>
            </a:tbl>
          </a:graphicData>
        </a:graphic>
      </p:graphicFrame>
      <p:graphicFrame>
        <p:nvGraphicFramePr>
          <p:cNvPr id="3" name="Table 2">
            <a:extLst>
              <a:ext uri="{FF2B5EF4-FFF2-40B4-BE49-F238E27FC236}">
                <a16:creationId xmlns:a16="http://schemas.microsoft.com/office/drawing/2014/main" id="{A22DB51D-F397-4D71-9152-1A921971E629}"/>
              </a:ext>
            </a:extLst>
          </p:cNvPr>
          <p:cNvGraphicFramePr>
            <a:graphicFrameLocks noGrp="1"/>
          </p:cNvGraphicFramePr>
          <p:nvPr>
            <p:extLst>
              <p:ext uri="{D42A27DB-BD31-4B8C-83A1-F6EECF244321}">
                <p14:modId xmlns:p14="http://schemas.microsoft.com/office/powerpoint/2010/main" val="522376551"/>
              </p:ext>
            </p:extLst>
          </p:nvPr>
        </p:nvGraphicFramePr>
        <p:xfrm>
          <a:off x="6003900" y="1349777"/>
          <a:ext cx="5869652" cy="5298966"/>
        </p:xfrm>
        <a:graphic>
          <a:graphicData uri="http://schemas.openxmlformats.org/drawingml/2006/table">
            <a:tbl>
              <a:tblPr firstCol="1">
                <a:tableStyleId>{5C22544A-7EE6-4342-B048-85BDC9FD1C3A}</a:tableStyleId>
              </a:tblPr>
              <a:tblGrid>
                <a:gridCol w="2498655">
                  <a:extLst>
                    <a:ext uri="{9D8B030D-6E8A-4147-A177-3AD203B41FA5}">
                      <a16:colId xmlns:a16="http://schemas.microsoft.com/office/drawing/2014/main" val="1166292089"/>
                    </a:ext>
                  </a:extLst>
                </a:gridCol>
                <a:gridCol w="3370997">
                  <a:extLst>
                    <a:ext uri="{9D8B030D-6E8A-4147-A177-3AD203B41FA5}">
                      <a16:colId xmlns:a16="http://schemas.microsoft.com/office/drawing/2014/main" val="2167887979"/>
                    </a:ext>
                  </a:extLst>
                </a:gridCol>
              </a:tblGrid>
              <a:tr h="200025">
                <a:tc>
                  <a:txBody>
                    <a:bodyPr/>
                    <a:lstStyle/>
                    <a:p>
                      <a:pPr algn="l" fontAlgn="b"/>
                      <a:r>
                        <a:rPr lang="en-GB" sz="2400" u="none" strike="noStrike" dirty="0" err="1">
                          <a:effectLst/>
                        </a:rPr>
                        <a:t>ni</a:t>
                      </a:r>
                      <a:r>
                        <a:rPr lang="en-GB" sz="2400" u="none" strike="noStrike" dirty="0">
                          <a:effectLst/>
                        </a:rPr>
                        <a:t>...</a:t>
                      </a:r>
                      <a:r>
                        <a:rPr lang="en-GB" sz="2400" u="none" strike="noStrike" dirty="0" err="1">
                          <a:effectLst/>
                        </a:rPr>
                        <a:t>ni</a:t>
                      </a:r>
                      <a:endParaRPr lang="en-GB" sz="2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neither ... nor</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293317483"/>
                  </a:ext>
                </a:extLst>
              </a:tr>
              <a:tr h="420261">
                <a:tc>
                  <a:txBody>
                    <a:bodyPr/>
                    <a:lstStyle/>
                    <a:p>
                      <a:pPr algn="l" fontAlgn="b"/>
                      <a:r>
                        <a:rPr lang="en-GB" sz="2400" u="none" strike="noStrike" dirty="0" err="1">
                          <a:effectLst/>
                        </a:rPr>
                        <a:t>ninguno</a:t>
                      </a:r>
                      <a:endParaRPr lang="en-GB" sz="2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dirty="0">
                          <a:effectLst/>
                        </a:rPr>
                        <a:t>none, not one</a:t>
                      </a:r>
                      <a:endParaRPr lang="en-GB" sz="2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68719562"/>
                  </a:ext>
                </a:extLst>
              </a:tr>
              <a:tr h="200025">
                <a:tc>
                  <a:txBody>
                    <a:bodyPr/>
                    <a:lstStyle/>
                    <a:p>
                      <a:pPr algn="l" fontAlgn="b"/>
                      <a:r>
                        <a:rPr lang="es-ES_tradnl" sz="2400" u="none" strike="noStrike" dirty="0">
                          <a:effectLst/>
                        </a:rPr>
                        <a:t>no</a:t>
                      </a:r>
                      <a:endParaRPr lang="es-ES_tradnl" sz="2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not</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070805993"/>
                  </a:ext>
                </a:extLst>
              </a:tr>
              <a:tr h="200025">
                <a:tc>
                  <a:txBody>
                    <a:bodyPr/>
                    <a:lstStyle/>
                    <a:p>
                      <a:pPr algn="l" fontAlgn="b"/>
                      <a:r>
                        <a:rPr lang="en-GB" sz="2400" u="none" strike="noStrike" dirty="0">
                          <a:effectLst/>
                        </a:rPr>
                        <a:t>no obstante</a:t>
                      </a:r>
                      <a:endParaRPr lang="en-GB" sz="2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dirty="0">
                          <a:effectLst/>
                        </a:rPr>
                        <a:t>however</a:t>
                      </a:r>
                      <a:endParaRPr lang="en-GB" sz="2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231351454"/>
                  </a:ext>
                </a:extLst>
              </a:tr>
              <a:tr h="200025">
                <a:tc>
                  <a:txBody>
                    <a:bodyPr/>
                    <a:lstStyle/>
                    <a:p>
                      <a:pPr algn="l" fontAlgn="b"/>
                      <a:r>
                        <a:rPr lang="es-ES_tradnl" sz="2400" u="none" strike="noStrike" dirty="0">
                          <a:effectLst/>
                        </a:rPr>
                        <a:t>nunca</a:t>
                      </a:r>
                      <a:endParaRPr lang="es-ES_tradnl" sz="2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never</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480056868"/>
                  </a:ext>
                </a:extLst>
              </a:tr>
              <a:tr h="200025">
                <a:tc>
                  <a:txBody>
                    <a:bodyPr/>
                    <a:lstStyle/>
                    <a:p>
                      <a:pPr algn="l" fontAlgn="b"/>
                      <a:r>
                        <a:rPr lang="es-ES_tradnl" sz="2400" u="none" strike="noStrike" dirty="0">
                          <a:effectLst/>
                        </a:rPr>
                        <a:t>pero ahora</a:t>
                      </a:r>
                      <a:endParaRPr lang="es-ES_tradnl" sz="2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but now</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490118452"/>
                  </a:ext>
                </a:extLst>
              </a:tr>
              <a:tr h="200025">
                <a:tc>
                  <a:txBody>
                    <a:bodyPr/>
                    <a:lstStyle/>
                    <a:p>
                      <a:pPr algn="l" fontAlgn="b"/>
                      <a:r>
                        <a:rPr lang="es-ES_tradnl" sz="2400" u="none" strike="noStrike" dirty="0">
                          <a:effectLst/>
                        </a:rPr>
                        <a:t>reciente</a:t>
                      </a:r>
                      <a:endParaRPr lang="es-ES_tradnl" sz="2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recent</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292465304"/>
                  </a:ext>
                </a:extLst>
              </a:tr>
              <a:tr h="200025">
                <a:tc>
                  <a:txBody>
                    <a:bodyPr/>
                    <a:lstStyle/>
                    <a:p>
                      <a:pPr algn="l" fontAlgn="b"/>
                      <a:r>
                        <a:rPr lang="en-GB" sz="2400" u="none" strike="noStrike" dirty="0">
                          <a:effectLst/>
                        </a:rPr>
                        <a:t>salvo</a:t>
                      </a:r>
                      <a:endParaRPr lang="en-GB" sz="2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except</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175657484"/>
                  </a:ext>
                </a:extLst>
              </a:tr>
              <a:tr h="200025">
                <a:tc>
                  <a:txBody>
                    <a:bodyPr/>
                    <a:lstStyle/>
                    <a:p>
                      <a:pPr algn="l" fontAlgn="b"/>
                      <a:r>
                        <a:rPr lang="en-GB" sz="2400" u="none" strike="noStrike" dirty="0" err="1">
                          <a:effectLst/>
                        </a:rPr>
                        <a:t>si</a:t>
                      </a:r>
                      <a:endParaRPr lang="en-GB" sz="2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a:effectLst/>
                        </a:rPr>
                        <a:t>if</a:t>
                      </a:r>
                      <a:endParaRPr lang="en-GB" sz="24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34771861"/>
                  </a:ext>
                </a:extLst>
              </a:tr>
              <a:tr h="200025">
                <a:tc>
                  <a:txBody>
                    <a:bodyPr/>
                    <a:lstStyle/>
                    <a:p>
                      <a:pPr algn="l" fontAlgn="b"/>
                      <a:r>
                        <a:rPr lang="en-GB" sz="2400" u="none" strike="noStrike" dirty="0">
                          <a:effectLst/>
                        </a:rPr>
                        <a:t>sin</a:t>
                      </a:r>
                      <a:endParaRPr lang="en-GB" sz="2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dirty="0">
                          <a:effectLst/>
                        </a:rPr>
                        <a:t>without</a:t>
                      </a:r>
                      <a:endParaRPr lang="en-GB" sz="2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936957790"/>
                  </a:ext>
                </a:extLst>
              </a:tr>
              <a:tr h="200025">
                <a:tc>
                  <a:txBody>
                    <a:bodyPr/>
                    <a:lstStyle/>
                    <a:p>
                      <a:pPr algn="l" fontAlgn="b"/>
                      <a:r>
                        <a:rPr lang="en-GB" sz="2400" u="none" strike="noStrike">
                          <a:effectLst/>
                        </a:rPr>
                        <a:t>sin embargo</a:t>
                      </a:r>
                      <a:endParaRPr lang="en-GB"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dirty="0">
                          <a:effectLst/>
                        </a:rPr>
                        <a:t>however</a:t>
                      </a:r>
                      <a:endParaRPr lang="en-GB" sz="2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908520956"/>
                  </a:ext>
                </a:extLst>
              </a:tr>
              <a:tr h="200025">
                <a:tc>
                  <a:txBody>
                    <a:bodyPr/>
                    <a:lstStyle/>
                    <a:p>
                      <a:pPr algn="l" fontAlgn="b"/>
                      <a:r>
                        <a:rPr lang="en-GB" sz="2400" u="none" strike="noStrike">
                          <a:effectLst/>
                        </a:rPr>
                        <a:t>sino</a:t>
                      </a:r>
                      <a:endParaRPr lang="en-GB"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dirty="0">
                          <a:effectLst/>
                        </a:rPr>
                        <a:t>but, except</a:t>
                      </a:r>
                      <a:endParaRPr lang="en-GB" sz="2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406454659"/>
                  </a:ext>
                </a:extLst>
              </a:tr>
              <a:tr h="200025">
                <a:tc>
                  <a:txBody>
                    <a:bodyPr/>
                    <a:lstStyle/>
                    <a:p>
                      <a:pPr algn="l" fontAlgn="b"/>
                      <a:r>
                        <a:rPr lang="en-GB" sz="2400" u="none" strike="noStrike">
                          <a:effectLst/>
                        </a:rPr>
                        <a:t>tampoco</a:t>
                      </a:r>
                      <a:endParaRPr lang="en-GB"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dirty="0">
                          <a:effectLst/>
                        </a:rPr>
                        <a:t>neither</a:t>
                      </a:r>
                      <a:endParaRPr lang="en-GB" sz="2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115350841"/>
                  </a:ext>
                </a:extLst>
              </a:tr>
              <a:tr h="0">
                <a:tc>
                  <a:txBody>
                    <a:bodyPr/>
                    <a:lstStyle/>
                    <a:p>
                      <a:pPr algn="l" fontAlgn="b"/>
                      <a:r>
                        <a:rPr lang="en-GB" sz="2400" u="none" strike="noStrike">
                          <a:effectLst/>
                        </a:rPr>
                        <a:t>ya no</a:t>
                      </a:r>
                      <a:endParaRPr lang="en-GB" sz="2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GB" sz="2400" u="none" strike="noStrike" dirty="0">
                          <a:effectLst/>
                        </a:rPr>
                        <a:t>not any more, no longer</a:t>
                      </a:r>
                      <a:endParaRPr lang="en-GB" sz="2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541346595"/>
                  </a:ext>
                </a:extLst>
              </a:tr>
            </a:tbl>
          </a:graphicData>
        </a:graphic>
      </p:graphicFrame>
    </p:spTree>
    <p:extLst>
      <p:ext uri="{BB962C8B-B14F-4D97-AF65-F5344CB8AC3E}">
        <p14:creationId xmlns:p14="http://schemas.microsoft.com/office/powerpoint/2010/main" val="6822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F01DB7-8459-40F7-B513-5AC708CBBDCE}"/>
              </a:ext>
            </a:extLst>
          </p:cNvPr>
          <p:cNvSpPr/>
          <p:nvPr/>
        </p:nvSpPr>
        <p:spPr>
          <a:xfrm>
            <a:off x="177040" y="629266"/>
            <a:ext cx="646331" cy="369332"/>
          </a:xfrm>
          <a:prstGeom prst="rect">
            <a:avLst/>
          </a:prstGeom>
        </p:spPr>
        <p:txBody>
          <a:bodyPr wrap="none">
            <a:spAutoFit/>
          </a:bodyPr>
          <a:lstStyle/>
          <a:p>
            <a:pPr marL="457200" indent="-457200">
              <a:buFont typeface="Wingdings" panose="05000000000000000000" pitchFamily="2" charset="2"/>
              <a:buChar char="ü"/>
            </a:pPr>
            <a:endParaRPr lang="en-GB" dirty="0"/>
          </a:p>
        </p:txBody>
      </p:sp>
      <p:sp>
        <p:nvSpPr>
          <p:cNvPr id="6" name="Rectangle: Rounded Corners 5">
            <a:extLst>
              <a:ext uri="{FF2B5EF4-FFF2-40B4-BE49-F238E27FC236}">
                <a16:creationId xmlns:a16="http://schemas.microsoft.com/office/drawing/2014/main" id="{DB1E029B-5CEE-413F-9F12-E913641B5977}"/>
              </a:ext>
            </a:extLst>
          </p:cNvPr>
          <p:cNvSpPr/>
          <p:nvPr/>
        </p:nvSpPr>
        <p:spPr>
          <a:xfrm>
            <a:off x="1967345" y="337832"/>
            <a:ext cx="7744691" cy="718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t>Know how to answer the questions</a:t>
            </a:r>
          </a:p>
        </p:txBody>
      </p:sp>
      <p:pic>
        <p:nvPicPr>
          <p:cNvPr id="11" name="Picture 10">
            <a:extLst>
              <a:ext uri="{FF2B5EF4-FFF2-40B4-BE49-F238E27FC236}">
                <a16:creationId xmlns:a16="http://schemas.microsoft.com/office/drawing/2014/main" id="{C3DE2B7D-143B-4FFB-8343-7EAE87A88192}"/>
              </a:ext>
            </a:extLst>
          </p:cNvPr>
          <p:cNvPicPr>
            <a:picLocks noChangeAspect="1"/>
          </p:cNvPicPr>
          <p:nvPr/>
        </p:nvPicPr>
        <p:blipFill rotWithShape="1">
          <a:blip r:embed="rId3" cstate="print"/>
          <a:srcRect l="24432" t="31233" r="32146" b="52325"/>
          <a:stretch/>
        </p:blipFill>
        <p:spPr>
          <a:xfrm>
            <a:off x="177040" y="1428750"/>
            <a:ext cx="9395585" cy="2000250"/>
          </a:xfrm>
          <a:prstGeom prst="rect">
            <a:avLst/>
          </a:prstGeom>
        </p:spPr>
      </p:pic>
      <p:sp>
        <p:nvSpPr>
          <p:cNvPr id="12" name="TextBox 11">
            <a:extLst>
              <a:ext uri="{FF2B5EF4-FFF2-40B4-BE49-F238E27FC236}">
                <a16:creationId xmlns:a16="http://schemas.microsoft.com/office/drawing/2014/main" id="{2E00919E-EB26-4283-B6D1-40949C86C034}"/>
              </a:ext>
            </a:extLst>
          </p:cNvPr>
          <p:cNvSpPr txBox="1"/>
          <p:nvPr/>
        </p:nvSpPr>
        <p:spPr>
          <a:xfrm>
            <a:off x="1616148" y="1533315"/>
            <a:ext cx="5408107" cy="400110"/>
          </a:xfrm>
          <a:prstGeom prst="rect">
            <a:avLst/>
          </a:prstGeom>
          <a:solidFill>
            <a:schemeClr val="bg1"/>
          </a:solidFill>
        </p:spPr>
        <p:txBody>
          <a:bodyPr wrap="square" rtlCol="0">
            <a:spAutoFit/>
          </a:bodyPr>
          <a:lstStyle/>
          <a:p>
            <a:r>
              <a:rPr lang="en-GB" sz="2000" dirty="0"/>
              <a:t>Explain what Adela did last weekend</a:t>
            </a:r>
          </a:p>
        </p:txBody>
      </p:sp>
      <p:sp>
        <p:nvSpPr>
          <p:cNvPr id="13" name="TextBox 12">
            <a:extLst>
              <a:ext uri="{FF2B5EF4-FFF2-40B4-BE49-F238E27FC236}">
                <a16:creationId xmlns:a16="http://schemas.microsoft.com/office/drawing/2014/main" id="{3C1F0ADC-0660-4469-BC22-6D5B939578F7}"/>
              </a:ext>
            </a:extLst>
          </p:cNvPr>
          <p:cNvSpPr txBox="1"/>
          <p:nvPr/>
        </p:nvSpPr>
        <p:spPr>
          <a:xfrm>
            <a:off x="7024256" y="1410204"/>
            <a:ext cx="4936728" cy="1477328"/>
          </a:xfrm>
          <a:prstGeom prst="rect">
            <a:avLst/>
          </a:prstGeom>
          <a:solidFill>
            <a:schemeClr val="accent4">
              <a:lumMod val="40000"/>
              <a:lumOff val="60000"/>
            </a:schemeClr>
          </a:solidFill>
        </p:spPr>
        <p:txBody>
          <a:bodyPr wrap="square" rtlCol="0">
            <a:spAutoFit/>
          </a:bodyPr>
          <a:lstStyle/>
          <a:p>
            <a:r>
              <a:rPr lang="en-GB" dirty="0"/>
              <a:t>There are two lines available to answer this question. </a:t>
            </a:r>
          </a:p>
          <a:p>
            <a:pPr marL="285750" indent="-285750">
              <a:buFont typeface="Wingdings" panose="05000000000000000000" pitchFamily="2" charset="2"/>
              <a:buChar char="ü"/>
            </a:pPr>
            <a:r>
              <a:rPr lang="en-GB" dirty="0"/>
              <a:t>Give as much detail as possible and be specific.</a:t>
            </a:r>
          </a:p>
          <a:p>
            <a:pPr marL="285750" indent="-285750">
              <a:buFont typeface="Wingdings" panose="05000000000000000000" pitchFamily="2" charset="2"/>
              <a:buChar char="ü"/>
            </a:pPr>
            <a:r>
              <a:rPr lang="en-GB" dirty="0"/>
              <a:t>Don’t copy more text than necessary. </a:t>
            </a:r>
          </a:p>
          <a:p>
            <a:pPr marL="285750" indent="-285750">
              <a:buFont typeface="Wingdings" panose="05000000000000000000" pitchFamily="2" charset="2"/>
              <a:buChar char="ü"/>
            </a:pPr>
            <a:r>
              <a:rPr lang="en-GB" dirty="0"/>
              <a:t>Make sure you copy the text as it is. </a:t>
            </a:r>
          </a:p>
        </p:txBody>
      </p:sp>
      <p:pic>
        <p:nvPicPr>
          <p:cNvPr id="14" name="Picture 13">
            <a:extLst>
              <a:ext uri="{FF2B5EF4-FFF2-40B4-BE49-F238E27FC236}">
                <a16:creationId xmlns:a16="http://schemas.microsoft.com/office/drawing/2014/main" id="{9AF397BA-3CD0-445E-AE60-9732DF0435AD}"/>
              </a:ext>
            </a:extLst>
          </p:cNvPr>
          <p:cNvPicPr>
            <a:picLocks noChangeAspect="1"/>
          </p:cNvPicPr>
          <p:nvPr/>
        </p:nvPicPr>
        <p:blipFill rotWithShape="1">
          <a:blip r:embed="rId4" cstate="print"/>
          <a:srcRect l="24545" t="35141" r="26932" b="51718"/>
          <a:stretch/>
        </p:blipFill>
        <p:spPr>
          <a:xfrm>
            <a:off x="500205" y="4042239"/>
            <a:ext cx="9231127" cy="1405557"/>
          </a:xfrm>
          <a:prstGeom prst="rect">
            <a:avLst/>
          </a:prstGeom>
        </p:spPr>
      </p:pic>
      <p:sp>
        <p:nvSpPr>
          <p:cNvPr id="15" name="TextBox 14">
            <a:extLst>
              <a:ext uri="{FF2B5EF4-FFF2-40B4-BE49-F238E27FC236}">
                <a16:creationId xmlns:a16="http://schemas.microsoft.com/office/drawing/2014/main" id="{26BE9113-776F-4E2E-97B8-05A4BA89A8E7}"/>
              </a:ext>
            </a:extLst>
          </p:cNvPr>
          <p:cNvSpPr txBox="1"/>
          <p:nvPr/>
        </p:nvSpPr>
        <p:spPr>
          <a:xfrm>
            <a:off x="3391946" y="4924575"/>
            <a:ext cx="5408107" cy="369332"/>
          </a:xfrm>
          <a:prstGeom prst="rect">
            <a:avLst/>
          </a:prstGeom>
          <a:solidFill>
            <a:schemeClr val="bg1"/>
          </a:solidFill>
        </p:spPr>
        <p:txBody>
          <a:bodyPr wrap="square" rtlCol="0">
            <a:spAutoFit/>
          </a:bodyPr>
          <a:lstStyle/>
          <a:p>
            <a:r>
              <a:rPr lang="en-GB" dirty="0">
                <a:latin typeface="Comic Sans MS" panose="030F0702030302020204" pitchFamily="66" charset="0"/>
              </a:rPr>
              <a:t>People not recycling</a:t>
            </a:r>
          </a:p>
        </p:txBody>
      </p:sp>
      <p:sp>
        <p:nvSpPr>
          <p:cNvPr id="16" name="TextBox 15">
            <a:extLst>
              <a:ext uri="{FF2B5EF4-FFF2-40B4-BE49-F238E27FC236}">
                <a16:creationId xmlns:a16="http://schemas.microsoft.com/office/drawing/2014/main" id="{FBA80F93-FC7A-494C-B0FA-ADB79A439072}"/>
              </a:ext>
            </a:extLst>
          </p:cNvPr>
          <p:cNvSpPr txBox="1"/>
          <p:nvPr/>
        </p:nvSpPr>
        <p:spPr>
          <a:xfrm>
            <a:off x="7024255" y="4401355"/>
            <a:ext cx="4936729" cy="1477328"/>
          </a:xfrm>
          <a:prstGeom prst="rect">
            <a:avLst/>
          </a:prstGeom>
          <a:solidFill>
            <a:schemeClr val="accent4">
              <a:lumMod val="40000"/>
              <a:lumOff val="60000"/>
            </a:schemeClr>
          </a:solidFill>
        </p:spPr>
        <p:txBody>
          <a:bodyPr wrap="square" rtlCol="0">
            <a:spAutoFit/>
          </a:bodyPr>
          <a:lstStyle/>
          <a:p>
            <a:r>
              <a:rPr lang="en-GB" dirty="0"/>
              <a:t>An example is provided for this question. </a:t>
            </a:r>
          </a:p>
          <a:p>
            <a:r>
              <a:rPr lang="en-GB" dirty="0"/>
              <a:t>Give this exact amount of detail, no more and no less.</a:t>
            </a:r>
          </a:p>
          <a:p>
            <a:r>
              <a:rPr lang="en-GB" dirty="0"/>
              <a:t>The answers to the questions are likely to be similar in style or grammar. </a:t>
            </a:r>
          </a:p>
        </p:txBody>
      </p:sp>
    </p:spTree>
    <p:extLst>
      <p:ext uri="{BB962C8B-B14F-4D97-AF65-F5344CB8AC3E}">
        <p14:creationId xmlns:p14="http://schemas.microsoft.com/office/powerpoint/2010/main" val="218577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BC2B-9B29-46E9-BC07-B8C28589745C}"/>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17737C36-3879-495B-BF79-C24BFEAD06E8}"/>
              </a:ext>
            </a:extLst>
          </p:cNvPr>
          <p:cNvPicPr>
            <a:picLocks noChangeAspect="1"/>
          </p:cNvPicPr>
          <p:nvPr/>
        </p:nvPicPr>
        <p:blipFill rotWithShape="1">
          <a:blip r:embed="rId2" cstate="print"/>
          <a:srcRect l="24432" t="41006" r="27386" b="43633"/>
          <a:stretch/>
        </p:blipFill>
        <p:spPr>
          <a:xfrm>
            <a:off x="726921" y="2078120"/>
            <a:ext cx="10529674" cy="1887393"/>
          </a:xfrm>
          <a:prstGeom prst="rect">
            <a:avLst/>
          </a:prstGeom>
        </p:spPr>
      </p:pic>
      <p:sp>
        <p:nvSpPr>
          <p:cNvPr id="5" name="TextBox 4">
            <a:extLst>
              <a:ext uri="{FF2B5EF4-FFF2-40B4-BE49-F238E27FC236}">
                <a16:creationId xmlns:a16="http://schemas.microsoft.com/office/drawing/2014/main" id="{4BEFF4F9-3C0D-49E4-B555-FC1B6989E8C4}"/>
              </a:ext>
            </a:extLst>
          </p:cNvPr>
          <p:cNvSpPr txBox="1"/>
          <p:nvPr/>
        </p:nvSpPr>
        <p:spPr>
          <a:xfrm>
            <a:off x="7243671" y="1446616"/>
            <a:ext cx="4936729" cy="646331"/>
          </a:xfrm>
          <a:prstGeom prst="rect">
            <a:avLst/>
          </a:prstGeom>
          <a:solidFill>
            <a:schemeClr val="accent4">
              <a:lumMod val="40000"/>
              <a:lumOff val="60000"/>
            </a:schemeClr>
          </a:solidFill>
        </p:spPr>
        <p:txBody>
          <a:bodyPr wrap="square" rtlCol="0">
            <a:spAutoFit/>
          </a:bodyPr>
          <a:lstStyle/>
          <a:p>
            <a:r>
              <a:rPr lang="en-GB" dirty="0"/>
              <a:t>Read carefully, especially if a word is written in </a:t>
            </a:r>
            <a:r>
              <a:rPr lang="en-GB" b="1" dirty="0"/>
              <a:t>bold. </a:t>
            </a:r>
            <a:endParaRPr lang="en-GB" dirty="0"/>
          </a:p>
        </p:txBody>
      </p:sp>
      <p:sp>
        <p:nvSpPr>
          <p:cNvPr id="6" name="TextBox 5">
            <a:extLst>
              <a:ext uri="{FF2B5EF4-FFF2-40B4-BE49-F238E27FC236}">
                <a16:creationId xmlns:a16="http://schemas.microsoft.com/office/drawing/2014/main" id="{68C7CD7C-BFC6-4388-8CBD-EEFE2158C982}"/>
              </a:ext>
            </a:extLst>
          </p:cNvPr>
          <p:cNvSpPr txBox="1"/>
          <p:nvPr/>
        </p:nvSpPr>
        <p:spPr>
          <a:xfrm>
            <a:off x="2156032" y="2065431"/>
            <a:ext cx="9619889" cy="830997"/>
          </a:xfrm>
          <a:prstGeom prst="rect">
            <a:avLst/>
          </a:prstGeom>
          <a:solidFill>
            <a:schemeClr val="bg1"/>
          </a:solidFill>
        </p:spPr>
        <p:txBody>
          <a:bodyPr wrap="square" rtlCol="0">
            <a:spAutoFit/>
          </a:bodyPr>
          <a:lstStyle/>
          <a:p>
            <a:r>
              <a:rPr lang="en-GB" sz="2400" dirty="0"/>
              <a:t>According to the circled answer, how do you know Ana does </a:t>
            </a:r>
            <a:r>
              <a:rPr lang="en-GB" sz="2400" b="1" dirty="0"/>
              <a:t>not </a:t>
            </a:r>
            <a:r>
              <a:rPr lang="en-GB" sz="2400" dirty="0"/>
              <a:t>like exercising?</a:t>
            </a:r>
          </a:p>
        </p:txBody>
      </p:sp>
      <p:pic>
        <p:nvPicPr>
          <p:cNvPr id="8" name="Picture 7">
            <a:extLst>
              <a:ext uri="{FF2B5EF4-FFF2-40B4-BE49-F238E27FC236}">
                <a16:creationId xmlns:a16="http://schemas.microsoft.com/office/drawing/2014/main" id="{60A4B422-02C0-4E0E-B6C6-8D0B6C3AB8E0}"/>
              </a:ext>
            </a:extLst>
          </p:cNvPr>
          <p:cNvPicPr>
            <a:picLocks noChangeAspect="1"/>
          </p:cNvPicPr>
          <p:nvPr/>
        </p:nvPicPr>
        <p:blipFill rotWithShape="1">
          <a:blip r:embed="rId3" cstate="print"/>
          <a:srcRect l="30682" t="37201" r="57500" b="57639"/>
          <a:stretch/>
        </p:blipFill>
        <p:spPr>
          <a:xfrm>
            <a:off x="726921" y="4239492"/>
            <a:ext cx="3950575" cy="969818"/>
          </a:xfrm>
          <a:prstGeom prst="rect">
            <a:avLst/>
          </a:prstGeom>
        </p:spPr>
      </p:pic>
      <p:pic>
        <p:nvPicPr>
          <p:cNvPr id="9" name="Picture 8">
            <a:extLst>
              <a:ext uri="{FF2B5EF4-FFF2-40B4-BE49-F238E27FC236}">
                <a16:creationId xmlns:a16="http://schemas.microsoft.com/office/drawing/2014/main" id="{EE797D71-634C-4343-AFEC-33787AA08F76}"/>
              </a:ext>
            </a:extLst>
          </p:cNvPr>
          <p:cNvPicPr>
            <a:picLocks noChangeAspect="1"/>
          </p:cNvPicPr>
          <p:nvPr/>
        </p:nvPicPr>
        <p:blipFill rotWithShape="1">
          <a:blip r:embed="rId4" cstate="print"/>
          <a:srcRect l="50056" t="33729" r="36250" b="60813"/>
          <a:stretch/>
        </p:blipFill>
        <p:spPr>
          <a:xfrm>
            <a:off x="6754091" y="4340256"/>
            <a:ext cx="3429000" cy="768290"/>
          </a:xfrm>
          <a:prstGeom prst="rect">
            <a:avLst/>
          </a:prstGeom>
        </p:spPr>
      </p:pic>
      <p:sp>
        <p:nvSpPr>
          <p:cNvPr id="10" name="Rectangle: Rounded Corners 9">
            <a:extLst>
              <a:ext uri="{FF2B5EF4-FFF2-40B4-BE49-F238E27FC236}">
                <a16:creationId xmlns:a16="http://schemas.microsoft.com/office/drawing/2014/main" id="{39E15D10-C4E6-4252-94FE-B128B2B60F96}"/>
              </a:ext>
            </a:extLst>
          </p:cNvPr>
          <p:cNvSpPr/>
          <p:nvPr/>
        </p:nvSpPr>
        <p:spPr>
          <a:xfrm>
            <a:off x="1967345" y="337832"/>
            <a:ext cx="7744691" cy="718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t>Know how to answer the questions</a:t>
            </a:r>
          </a:p>
        </p:txBody>
      </p:sp>
    </p:spTree>
    <p:extLst>
      <p:ext uri="{BB962C8B-B14F-4D97-AF65-F5344CB8AC3E}">
        <p14:creationId xmlns:p14="http://schemas.microsoft.com/office/powerpoint/2010/main" val="310672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E337-3D2B-4BFE-81AE-878FE393F25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7AA0068-65DB-4F89-9233-4F24A1CD8B97}"/>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72AC20A5-5234-4C00-BB0D-261669B18600}"/>
              </a:ext>
            </a:extLst>
          </p:cNvPr>
          <p:cNvPicPr>
            <a:picLocks noChangeAspect="1"/>
          </p:cNvPicPr>
          <p:nvPr/>
        </p:nvPicPr>
        <p:blipFill rotWithShape="1">
          <a:blip r:embed="rId2" cstate="print"/>
          <a:srcRect l="30682" t="20794" r="39205" b="57983"/>
          <a:stretch/>
        </p:blipFill>
        <p:spPr>
          <a:xfrm>
            <a:off x="3720999" y="1228268"/>
            <a:ext cx="4234738" cy="1677914"/>
          </a:xfrm>
          <a:prstGeom prst="rect">
            <a:avLst/>
          </a:prstGeom>
        </p:spPr>
      </p:pic>
      <p:pic>
        <p:nvPicPr>
          <p:cNvPr id="5" name="Picture 4">
            <a:extLst>
              <a:ext uri="{FF2B5EF4-FFF2-40B4-BE49-F238E27FC236}">
                <a16:creationId xmlns:a16="http://schemas.microsoft.com/office/drawing/2014/main" id="{AE3992BC-C0A2-4204-8D76-CBDC0F59DE57}"/>
              </a:ext>
            </a:extLst>
          </p:cNvPr>
          <p:cNvPicPr>
            <a:picLocks noChangeAspect="1"/>
          </p:cNvPicPr>
          <p:nvPr/>
        </p:nvPicPr>
        <p:blipFill rotWithShape="1">
          <a:blip r:embed="rId2" cstate="print"/>
          <a:srcRect l="24545" t="43985" r="23182" b="16145"/>
          <a:stretch/>
        </p:blipFill>
        <p:spPr>
          <a:xfrm>
            <a:off x="2651822" y="3004061"/>
            <a:ext cx="7399024" cy="3172902"/>
          </a:xfrm>
          <a:prstGeom prst="rect">
            <a:avLst/>
          </a:prstGeom>
        </p:spPr>
      </p:pic>
      <p:sp>
        <p:nvSpPr>
          <p:cNvPr id="6" name="Rectangle: Rounded Corners 5">
            <a:extLst>
              <a:ext uri="{FF2B5EF4-FFF2-40B4-BE49-F238E27FC236}">
                <a16:creationId xmlns:a16="http://schemas.microsoft.com/office/drawing/2014/main" id="{3A87B577-CCB1-482D-B84D-9E87F65809D6}"/>
              </a:ext>
            </a:extLst>
          </p:cNvPr>
          <p:cNvSpPr/>
          <p:nvPr/>
        </p:nvSpPr>
        <p:spPr>
          <a:xfrm>
            <a:off x="2499912" y="337832"/>
            <a:ext cx="6676912" cy="718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Use time markers to know how to spot tenses</a:t>
            </a:r>
            <a:endParaRPr lang="en-GB" sz="2400" i="1" dirty="0"/>
          </a:p>
        </p:txBody>
      </p:sp>
      <p:sp>
        <p:nvSpPr>
          <p:cNvPr id="7" name="TextBox 6">
            <a:extLst>
              <a:ext uri="{FF2B5EF4-FFF2-40B4-BE49-F238E27FC236}">
                <a16:creationId xmlns:a16="http://schemas.microsoft.com/office/drawing/2014/main" id="{051CDB30-EEB0-4B6D-B1B1-E349C5FB96AD}"/>
              </a:ext>
            </a:extLst>
          </p:cNvPr>
          <p:cNvSpPr txBox="1"/>
          <p:nvPr/>
        </p:nvSpPr>
        <p:spPr>
          <a:xfrm>
            <a:off x="3556000" y="3123168"/>
            <a:ext cx="1104900" cy="369332"/>
          </a:xfrm>
          <a:prstGeom prst="rect">
            <a:avLst/>
          </a:prstGeom>
          <a:solidFill>
            <a:schemeClr val="bg1"/>
          </a:solidFill>
        </p:spPr>
        <p:txBody>
          <a:bodyPr wrap="square" rtlCol="0">
            <a:spAutoFit/>
          </a:bodyPr>
          <a:lstStyle/>
          <a:p>
            <a:r>
              <a:rPr lang="en-GB" dirty="0"/>
              <a:t>Science</a:t>
            </a:r>
          </a:p>
        </p:txBody>
      </p:sp>
      <p:sp>
        <p:nvSpPr>
          <p:cNvPr id="8" name="TextBox 7">
            <a:extLst>
              <a:ext uri="{FF2B5EF4-FFF2-40B4-BE49-F238E27FC236}">
                <a16:creationId xmlns:a16="http://schemas.microsoft.com/office/drawing/2014/main" id="{CE06112E-8D73-4E44-A790-00841C4EDFD0}"/>
              </a:ext>
            </a:extLst>
          </p:cNvPr>
          <p:cNvSpPr txBox="1"/>
          <p:nvPr/>
        </p:nvSpPr>
        <p:spPr>
          <a:xfrm>
            <a:off x="3556000" y="3926394"/>
            <a:ext cx="1104900" cy="369332"/>
          </a:xfrm>
          <a:prstGeom prst="rect">
            <a:avLst/>
          </a:prstGeom>
          <a:solidFill>
            <a:schemeClr val="bg1"/>
          </a:solidFill>
        </p:spPr>
        <p:txBody>
          <a:bodyPr wrap="square" rtlCol="0">
            <a:spAutoFit/>
          </a:bodyPr>
          <a:lstStyle/>
          <a:p>
            <a:r>
              <a:rPr lang="en-GB" dirty="0"/>
              <a:t>Maths</a:t>
            </a:r>
          </a:p>
        </p:txBody>
      </p:sp>
      <p:sp>
        <p:nvSpPr>
          <p:cNvPr id="9" name="TextBox 8">
            <a:extLst>
              <a:ext uri="{FF2B5EF4-FFF2-40B4-BE49-F238E27FC236}">
                <a16:creationId xmlns:a16="http://schemas.microsoft.com/office/drawing/2014/main" id="{4D1EF5C8-DE71-454B-8485-96B52F94AE09}"/>
              </a:ext>
            </a:extLst>
          </p:cNvPr>
          <p:cNvSpPr txBox="1"/>
          <p:nvPr/>
        </p:nvSpPr>
        <p:spPr>
          <a:xfrm>
            <a:off x="3556000" y="4729620"/>
            <a:ext cx="1104900" cy="369332"/>
          </a:xfrm>
          <a:prstGeom prst="rect">
            <a:avLst/>
          </a:prstGeom>
          <a:solidFill>
            <a:schemeClr val="bg1"/>
          </a:solidFill>
        </p:spPr>
        <p:txBody>
          <a:bodyPr wrap="square" rtlCol="0">
            <a:spAutoFit/>
          </a:bodyPr>
          <a:lstStyle/>
          <a:p>
            <a:r>
              <a:rPr lang="en-GB" dirty="0"/>
              <a:t>Spanish</a:t>
            </a:r>
          </a:p>
        </p:txBody>
      </p:sp>
      <p:sp>
        <p:nvSpPr>
          <p:cNvPr id="11" name="TextBox 10">
            <a:extLst>
              <a:ext uri="{FF2B5EF4-FFF2-40B4-BE49-F238E27FC236}">
                <a16:creationId xmlns:a16="http://schemas.microsoft.com/office/drawing/2014/main" id="{57F11F00-4160-479B-A138-75D56D374F04}"/>
              </a:ext>
            </a:extLst>
          </p:cNvPr>
          <p:cNvSpPr txBox="1"/>
          <p:nvPr/>
        </p:nvSpPr>
        <p:spPr>
          <a:xfrm>
            <a:off x="3556000" y="5461462"/>
            <a:ext cx="1257300" cy="369332"/>
          </a:xfrm>
          <a:prstGeom prst="rect">
            <a:avLst/>
          </a:prstGeom>
          <a:solidFill>
            <a:schemeClr val="bg1"/>
          </a:solidFill>
        </p:spPr>
        <p:txBody>
          <a:bodyPr wrap="square" rtlCol="0">
            <a:spAutoFit/>
          </a:bodyPr>
          <a:lstStyle/>
          <a:p>
            <a:r>
              <a:rPr lang="en-GB" dirty="0"/>
              <a:t>Geography</a:t>
            </a:r>
          </a:p>
        </p:txBody>
      </p:sp>
      <p:sp>
        <p:nvSpPr>
          <p:cNvPr id="12" name="TextBox 11">
            <a:extLst>
              <a:ext uri="{FF2B5EF4-FFF2-40B4-BE49-F238E27FC236}">
                <a16:creationId xmlns:a16="http://schemas.microsoft.com/office/drawing/2014/main" id="{C4B914D5-6A5D-4251-BD01-2BDB6319489F}"/>
              </a:ext>
            </a:extLst>
          </p:cNvPr>
          <p:cNvSpPr txBox="1"/>
          <p:nvPr/>
        </p:nvSpPr>
        <p:spPr>
          <a:xfrm>
            <a:off x="9134078" y="2091678"/>
            <a:ext cx="2979174" cy="707886"/>
          </a:xfrm>
          <a:prstGeom prst="rect">
            <a:avLst/>
          </a:prstGeom>
          <a:solidFill>
            <a:schemeClr val="accent4">
              <a:lumMod val="40000"/>
              <a:lumOff val="60000"/>
            </a:schemeClr>
          </a:solidFill>
        </p:spPr>
        <p:txBody>
          <a:bodyPr wrap="square" rtlCol="0">
            <a:spAutoFit/>
          </a:bodyPr>
          <a:lstStyle/>
          <a:p>
            <a:r>
              <a:rPr lang="en-GB" sz="2000" dirty="0"/>
              <a:t>Tense spotting is a common GCSE question</a:t>
            </a:r>
          </a:p>
        </p:txBody>
      </p:sp>
    </p:spTree>
    <p:extLst>
      <p:ext uri="{BB962C8B-B14F-4D97-AF65-F5344CB8AC3E}">
        <p14:creationId xmlns:p14="http://schemas.microsoft.com/office/powerpoint/2010/main" val="52969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13AA0-2A14-42DA-A0DC-208AE5DBD1F3}"/>
              </a:ext>
            </a:extLst>
          </p:cNvPr>
          <p:cNvSpPr>
            <a:spLocks noGrp="1"/>
          </p:cNvSpPr>
          <p:nvPr>
            <p:ph type="title"/>
          </p:nvPr>
        </p:nvSpPr>
        <p:spPr/>
        <p:txBody>
          <a:bodyPr/>
          <a:lstStyle/>
          <a:p>
            <a:endParaRPr lang="en-GB"/>
          </a:p>
        </p:txBody>
      </p:sp>
      <p:graphicFrame>
        <p:nvGraphicFramePr>
          <p:cNvPr id="5" name="Content Placeholder 4">
            <a:extLst>
              <a:ext uri="{FF2B5EF4-FFF2-40B4-BE49-F238E27FC236}">
                <a16:creationId xmlns:a16="http://schemas.microsoft.com/office/drawing/2014/main" id="{55537906-4CA0-4190-B185-2D2D0A07D923}"/>
              </a:ext>
            </a:extLst>
          </p:cNvPr>
          <p:cNvGraphicFramePr>
            <a:graphicFrameLocks noGrp="1"/>
          </p:cNvGraphicFramePr>
          <p:nvPr>
            <p:ph idx="1"/>
            <p:extLst>
              <p:ext uri="{D42A27DB-BD31-4B8C-83A1-F6EECF244321}">
                <p14:modId xmlns:p14="http://schemas.microsoft.com/office/powerpoint/2010/main" val="180029905"/>
              </p:ext>
            </p:extLst>
          </p:nvPr>
        </p:nvGraphicFramePr>
        <p:xfrm>
          <a:off x="254000" y="1857579"/>
          <a:ext cx="11671300" cy="3833304"/>
        </p:xfrm>
        <a:graphic>
          <a:graphicData uri="http://schemas.openxmlformats.org/drawingml/2006/table">
            <a:tbl>
              <a:tblPr firstRow="1" firstCol="1" bandRow="1"/>
              <a:tblGrid>
                <a:gridCol w="2334260">
                  <a:extLst>
                    <a:ext uri="{9D8B030D-6E8A-4147-A177-3AD203B41FA5}">
                      <a16:colId xmlns:a16="http://schemas.microsoft.com/office/drawing/2014/main" val="415317346"/>
                    </a:ext>
                  </a:extLst>
                </a:gridCol>
                <a:gridCol w="2334260">
                  <a:extLst>
                    <a:ext uri="{9D8B030D-6E8A-4147-A177-3AD203B41FA5}">
                      <a16:colId xmlns:a16="http://schemas.microsoft.com/office/drawing/2014/main" val="2778107550"/>
                    </a:ext>
                  </a:extLst>
                </a:gridCol>
                <a:gridCol w="2334260">
                  <a:extLst>
                    <a:ext uri="{9D8B030D-6E8A-4147-A177-3AD203B41FA5}">
                      <a16:colId xmlns:a16="http://schemas.microsoft.com/office/drawing/2014/main" val="3976166760"/>
                    </a:ext>
                  </a:extLst>
                </a:gridCol>
                <a:gridCol w="2334260">
                  <a:extLst>
                    <a:ext uri="{9D8B030D-6E8A-4147-A177-3AD203B41FA5}">
                      <a16:colId xmlns:a16="http://schemas.microsoft.com/office/drawing/2014/main" val="4201395043"/>
                    </a:ext>
                  </a:extLst>
                </a:gridCol>
                <a:gridCol w="2334260">
                  <a:extLst>
                    <a:ext uri="{9D8B030D-6E8A-4147-A177-3AD203B41FA5}">
                      <a16:colId xmlns:a16="http://schemas.microsoft.com/office/drawing/2014/main" val="3004468180"/>
                    </a:ext>
                  </a:extLst>
                </a:gridCol>
              </a:tblGrid>
              <a:tr h="515695">
                <a:tc>
                  <a:txBody>
                    <a:bodyPr/>
                    <a:lstStyle/>
                    <a:p>
                      <a:pPr algn="ctr">
                        <a:lnSpc>
                          <a:spcPct val="100000"/>
                        </a:lnSpc>
                        <a:spcBef>
                          <a:spcPts val="600"/>
                        </a:spcBef>
                        <a:spcAft>
                          <a:spcPts val="600"/>
                        </a:spcAft>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Tengo la intención de</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Ayer por la manaña</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Dentro de  dos años </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Ayer</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Pasado mañana </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995147639"/>
                  </a:ext>
                </a:extLst>
              </a:tr>
              <a:tr h="515695">
                <a:tc>
                  <a:txBody>
                    <a:bodyPr/>
                    <a:lstStyle/>
                    <a:p>
                      <a:pPr algn="ctr">
                        <a:lnSpc>
                          <a:spcPct val="100000"/>
                        </a:lnSpc>
                        <a:spcBef>
                          <a:spcPts val="600"/>
                        </a:spcBef>
                        <a:spcAft>
                          <a:spcPts val="600"/>
                        </a:spcAft>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Hasta hoy</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Anteayer </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Reciente</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Quiero  </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Esta noche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00144640"/>
                  </a:ext>
                </a:extLst>
              </a:tr>
              <a:tr h="739134">
                <a:tc>
                  <a:txBody>
                    <a:bodyPr/>
                    <a:lstStyle/>
                    <a:p>
                      <a:pPr algn="ctr">
                        <a:lnSpc>
                          <a:spcPct val="100000"/>
                        </a:lnSpc>
                        <a:spcBef>
                          <a:spcPts val="600"/>
                        </a:spcBef>
                        <a:spcAft>
                          <a:spcPts val="600"/>
                        </a:spcAft>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Anoche</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Desde el primer momento </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semana que viene </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Ayer por la tarde</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Cuando tenga dieciocho años </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46511150"/>
                  </a:ext>
                </a:extLst>
              </a:tr>
              <a:tr h="515695">
                <a:tc>
                  <a:txBody>
                    <a:bodyPr/>
                    <a:lstStyle/>
                    <a:p>
                      <a:pPr algn="ctr">
                        <a:lnSpc>
                          <a:spcPct val="100000"/>
                        </a:lnSpc>
                        <a:spcBef>
                          <a:spcPts val="600"/>
                        </a:spcBef>
                        <a:spcAft>
                          <a:spcPts val="600"/>
                        </a:spcAft>
                      </a:pPr>
                      <a:r>
                        <a:rPr lang="es-ES_tradnl" sz="2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Recientemente	</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año que viene </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verano que viene </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Entonces</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Esta mañana </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70580625"/>
                  </a:ext>
                </a:extLst>
              </a:tr>
              <a:tr h="515695">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Cuando sea mayor </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Durante dos siglos </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otro día </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ese momento </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Hace poco</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0888086"/>
                  </a:ext>
                </a:extLst>
              </a:tr>
              <a:tr h="515695">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mes que viene </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Hace dos años </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Esta tarde </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otro día</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Últimamente</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1750410"/>
                  </a:ext>
                </a:extLst>
              </a:tr>
              <a:tr h="515695">
                <a:tc>
                  <a:txBody>
                    <a:bodyPr/>
                    <a:lstStyle/>
                    <a:p>
                      <a:pPr algn="ctr">
                        <a:lnSpc>
                          <a:spcPct val="100000"/>
                        </a:lnSpc>
                        <a:spcBef>
                          <a:spcPts val="600"/>
                        </a:spcBef>
                        <a:spcAft>
                          <a:spcPts val="600"/>
                        </a:spcAft>
                      </a:pPr>
                      <a:endParaRPr lang="en-GB" sz="2000" b="0">
                        <a:solidFill>
                          <a:schemeClr val="tx1"/>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Dentro de tres años </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Pronto</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Bef>
                          <a:spcPts val="600"/>
                        </a:spcBef>
                        <a:spcAft>
                          <a:spcPts val="600"/>
                        </a:spcAft>
                      </a:pPr>
                      <a:r>
                        <a:rPr lang="es-ES_tradn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25805095"/>
                  </a:ext>
                </a:extLst>
              </a:tr>
            </a:tbl>
          </a:graphicData>
        </a:graphic>
      </p:graphicFrame>
      <p:sp>
        <p:nvSpPr>
          <p:cNvPr id="6" name="Rectangle: Rounded Corners 5">
            <a:extLst>
              <a:ext uri="{FF2B5EF4-FFF2-40B4-BE49-F238E27FC236}">
                <a16:creationId xmlns:a16="http://schemas.microsoft.com/office/drawing/2014/main" id="{155D8650-11BF-40F5-982D-93C4CB93C8A9}"/>
              </a:ext>
            </a:extLst>
          </p:cNvPr>
          <p:cNvSpPr/>
          <p:nvPr/>
        </p:nvSpPr>
        <p:spPr>
          <a:xfrm>
            <a:off x="2499912" y="337832"/>
            <a:ext cx="6676912" cy="718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Use time markers to know how to spot tenses</a:t>
            </a:r>
            <a:endParaRPr lang="en-GB" sz="2400" i="1" dirty="0"/>
          </a:p>
        </p:txBody>
      </p:sp>
      <p:sp>
        <p:nvSpPr>
          <p:cNvPr id="7" name="Title 1">
            <a:extLst>
              <a:ext uri="{FF2B5EF4-FFF2-40B4-BE49-F238E27FC236}">
                <a16:creationId xmlns:a16="http://schemas.microsoft.com/office/drawing/2014/main" id="{13AABAD3-17F7-4F55-BA87-21395B5EE895}"/>
              </a:ext>
            </a:extLst>
          </p:cNvPr>
          <p:cNvSpPr txBox="1">
            <a:spLocks/>
          </p:cNvSpPr>
          <p:nvPr/>
        </p:nvSpPr>
        <p:spPr>
          <a:xfrm>
            <a:off x="838200" y="1272260"/>
            <a:ext cx="7733071" cy="369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t>Colour code the following time markers: red for past and blue for future. </a:t>
            </a:r>
          </a:p>
        </p:txBody>
      </p:sp>
      <p:sp>
        <p:nvSpPr>
          <p:cNvPr id="3" name="TextBox 2">
            <a:extLst>
              <a:ext uri="{FF2B5EF4-FFF2-40B4-BE49-F238E27FC236}">
                <a16:creationId xmlns:a16="http://schemas.microsoft.com/office/drawing/2014/main" id="{B5CF688B-F658-46FD-87CB-D7C681F655A5}"/>
              </a:ext>
            </a:extLst>
          </p:cNvPr>
          <p:cNvSpPr txBox="1"/>
          <p:nvPr/>
        </p:nvSpPr>
        <p:spPr>
          <a:xfrm>
            <a:off x="6089650" y="5624340"/>
            <a:ext cx="5501149" cy="923330"/>
          </a:xfrm>
          <a:prstGeom prst="rect">
            <a:avLst/>
          </a:prstGeom>
          <a:solidFill>
            <a:schemeClr val="accent4">
              <a:lumMod val="40000"/>
              <a:lumOff val="60000"/>
            </a:schemeClr>
          </a:solidFill>
        </p:spPr>
        <p:txBody>
          <a:bodyPr wrap="square" rtlCol="0">
            <a:spAutoFit/>
          </a:bodyPr>
          <a:lstStyle/>
          <a:p>
            <a:r>
              <a:rPr lang="en-GB" dirty="0"/>
              <a:t>Knowing your tenses is essential, but these markers can also be crucial when trying to decide if an action happens in the present, past or future. </a:t>
            </a:r>
          </a:p>
        </p:txBody>
      </p:sp>
    </p:spTree>
    <p:extLst>
      <p:ext uri="{BB962C8B-B14F-4D97-AF65-F5344CB8AC3E}">
        <p14:creationId xmlns:p14="http://schemas.microsoft.com/office/powerpoint/2010/main" val="1341210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861</Words>
  <Application>Microsoft Macintosh PowerPoint</Application>
  <PresentationFormat>Widescreen</PresentationFormat>
  <Paragraphs>235</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Comic Sans MS</vt:lpstr>
      <vt:lpstr>Times New Roman</vt:lpstr>
      <vt:lpstr>Wingdings</vt:lpstr>
      <vt:lpstr>Office Theme</vt:lpstr>
      <vt:lpstr>Spanish GCSE Therapy 2018</vt:lpstr>
      <vt:lpstr>PowerPoint Presentation</vt:lpstr>
      <vt:lpstr>“There were distractors in the text and students must successfully grasp the full meaning of the short sentences in order to eliminate the irrelevant and home in on the correct answer.”  AQA GCSE Spanish Report on the Examination. June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dc:creator>
  <cp:lastModifiedBy>Shorny Malcolmson</cp:lastModifiedBy>
  <cp:revision>49</cp:revision>
  <dcterms:created xsi:type="dcterms:W3CDTF">2018-09-30T11:52:00Z</dcterms:created>
  <dcterms:modified xsi:type="dcterms:W3CDTF">2018-10-29T08:46:41Z</dcterms:modified>
</cp:coreProperties>
</file>