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70" r:id="rId6"/>
    <p:sldId id="271" r:id="rId7"/>
    <p:sldId id="272" r:id="rId8"/>
    <p:sldId id="273" r:id="rId9"/>
    <p:sldId id="274" r:id="rId10"/>
    <p:sldId id="269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Hawker" initials="RH" lastIdx="4" clrIdx="0">
    <p:extLst>
      <p:ext uri="{19B8F6BF-5375-455C-9EA6-DF929625EA0E}">
        <p15:presenceInfo xmlns:p15="http://schemas.microsoft.com/office/powerpoint/2012/main" userId="S-1-5-21-1130987836-2250258046-3219093206-1145" providerId="AD"/>
      </p:ext>
    </p:extLst>
  </p:cmAuthor>
  <p:cmAuthor id="2" name="Richard" initials="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200" y="1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8F2F-617B-4014-8BF2-3F3DB356247F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70E6A-F467-479E-9329-C13F2C73EB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6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5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574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7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33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39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26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F18A-97D6-4250-BF70-E86B2946FE3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14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8E03-2EBA-4B58-8415-869A76D0C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70C6D-6305-4258-8E60-87FBFB8DD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3218D-7B5D-4B3E-AF93-6A5E4803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64619-6BA5-415E-BBBC-1E6825851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EBDC1-96DC-4FB7-B8BC-E0D31834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0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0D6AB-BE08-4A20-A3E5-DC170073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78B22-EA28-4CA2-B5B1-3D43765C1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E2DD6-E6ED-4330-B679-AD2E672A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1B96F-F427-4DA1-80CE-1E6C9500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4964C-FC2D-445C-9878-457B0571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75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F1F0B0-FEA0-4284-A07E-ADFB6B63C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7132C-A483-410C-BB5C-C602F7200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A2CF2-30CB-4F66-9BB2-5A4F8E1A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371F7-5AD2-4D80-9FD3-3B929889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D2C27-63CF-4012-8A27-5C9BE38F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98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F15E-ED04-4078-8429-406986105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A4CD7-D927-4911-8618-04DD7D92C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D3644-EE8D-4EB3-A26F-1D7DCB23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AEFFF-B1E5-41C4-ACE5-E14D9A87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B3962-AFC0-4C7C-810F-743E9F16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5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2FF7-4A0A-497C-B3E8-2F66A823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2B53C-89BB-43B4-BCF3-8F2337D1C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F6413-46BE-4734-8493-4D7BEF7D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EC2CC-34BC-4C2E-90E7-6C89DE02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9206-9836-4A19-A445-0B28F343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46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89698-1EC0-4DB8-BBD2-69EE100E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432E5-AE77-4E06-A593-386F374BC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9D712-6083-43B0-A229-5438CD19E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12F2E-F04A-44EC-AAFD-1E665B4A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04A72-D250-4B14-A81A-7A03C299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2A13B-0AC2-4C7C-B7ED-8E90B4E2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1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51F4A-0E48-4F30-B82C-1E75F87D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BC714-95BA-4192-B2EB-D1A40D225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6E4B0-9FCC-4C11-8067-F0ECF9631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F0C7DF-5D69-4974-827D-9024D54C1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91CFB-53AF-4C93-89F3-6F326D784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29AFFC-B06F-4538-9A09-D7EF4C5F3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BBDB4-8A7B-4E63-B5C7-70994BD1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C1EC9B-3CD0-4CB0-AE1D-79A8D5D9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27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FA6C-AAD3-4C0B-A584-BC0A8BA5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BCFCA-63C2-4633-A347-714FE3DC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54D4C-97F8-4C47-9C8D-32037C2D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FA10F-AE3F-4D4F-8E70-20CA2E97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95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D8862-F492-49AF-90DC-0B016660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81D32-3BC2-4521-842E-61973F34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A13A6-BFCF-400D-B212-610D4402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EBB9E-DEE1-4F54-89B0-A6001AAD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3702C-BBEC-4747-8ABA-898487340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846A8-0895-4564-95D4-8A4930874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F91EA-96A2-4E0C-AFF8-9ED3AA859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2B5A8-EACA-4377-BDA5-D73C8F36D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46B38-9240-497D-BCF7-7E96379B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81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7F3C-8BB3-414D-86E7-C27A2C7A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A1B8F-6B1D-4A09-AB12-BD714B585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F7E4-2838-4576-A5B0-C63AEAFA7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385F0-AB23-4132-A0BD-A037B375D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F5E69-3F64-4C25-B286-127B12C12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B4E49-1CC0-409A-A8E4-C9ED73C5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8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8A55B-818D-400C-8AAB-F44476E2B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CA65D-C6D4-4963-A9E3-B10D55905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683CB-643C-41D8-896E-7DE787867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B179E-81E2-4853-A28C-4C8668367236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2699-3B1B-4249-B6B5-A19457038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31CFE-93BB-42D4-A0A8-F85BD6249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9F9F-D8D6-4475-8CDA-49ADA5F0D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6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066-BFC8-4FE2-8E27-23FA90E0E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Spanish GCSE Therapy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148A2-D154-4F6E-9E97-8F8B3028F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Foundation Speaking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69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A553-C1C6-4529-AB61-43F7EB66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BBF2D-2EE3-4D0A-954F-094DDCDF6FE4}"/>
              </a:ext>
            </a:extLst>
          </p:cNvPr>
          <p:cNvSpPr/>
          <p:nvPr/>
        </p:nvSpPr>
        <p:spPr>
          <a:xfrm>
            <a:off x="658484" y="2710687"/>
            <a:ext cx="10886441" cy="1750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How many answers must you develop in the photo card?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How many clauses do you need in a developed answer?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tenses can you remember?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25FE-ABA4-42E8-9118-BD08ED7E2ABF}"/>
              </a:ext>
            </a:extLst>
          </p:cNvPr>
          <p:cNvSpPr/>
          <p:nvPr/>
        </p:nvSpPr>
        <p:spPr>
          <a:xfrm>
            <a:off x="4452668" y="365125"/>
            <a:ext cx="3286664" cy="1722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/>
              <a:t>Mini-test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7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6E2C68-F7F8-4D80-8D09-CFC3EF03726F}"/>
              </a:ext>
            </a:extLst>
          </p:cNvPr>
          <p:cNvSpPr txBox="1"/>
          <p:nvPr/>
        </p:nvSpPr>
        <p:spPr>
          <a:xfrm>
            <a:off x="2049432" y="3633453"/>
            <a:ext cx="8093136" cy="2369880"/>
          </a:xfrm>
          <a:prstGeom prst="rect">
            <a:avLst/>
          </a:prstGeom>
          <a:noFill/>
          <a:ln w="53975" cap="sq" cmpd="dbl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200" dirty="0"/>
              <a:t>This resource is strictly for the use of member schools for as long as they remain members of The </a:t>
            </a:r>
            <a:r>
              <a:rPr lang="en-US" sz="1200" dirty="0" err="1"/>
              <a:t>PiXL</a:t>
            </a:r>
            <a:r>
              <a:rPr lang="en-US" sz="1200" dirty="0"/>
              <a:t> Club. It may not be copied, sold, or transferred to a third party or used by the school after membership ceases. Until such time it may be freely used within the member school.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/>
              <a:t>All opinions and contributions are those of the authors. The contents of this resource are not connected with, or endorsed by, any other company, </a:t>
            </a:r>
            <a:r>
              <a:rPr lang="en-US" sz="1200" dirty="0" err="1"/>
              <a:t>organisation</a:t>
            </a:r>
            <a:r>
              <a:rPr lang="en-US" sz="1200" dirty="0"/>
              <a:t> or institution. These papers were made by teachers in good faith based upon our understanding to date. 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 err="1"/>
              <a:t>PiXL</a:t>
            </a:r>
            <a:r>
              <a:rPr lang="en-US" sz="1200" dirty="0"/>
              <a:t> Club Ltd </a:t>
            </a:r>
            <a:r>
              <a:rPr lang="en-US" sz="1200" dirty="0" err="1"/>
              <a:t>endeavour</a:t>
            </a:r>
            <a:r>
              <a:rPr lang="en-US" sz="1200" dirty="0"/>
              <a:t> to trace and contact copyright owners. If there are any inadvertent omissions or errors in the acknowledgements or usage, this is unintended and </a:t>
            </a:r>
            <a:r>
              <a:rPr lang="en-US" sz="1200" dirty="0" err="1"/>
              <a:t>PiXL</a:t>
            </a:r>
            <a:r>
              <a:rPr lang="en-US" sz="1200" dirty="0"/>
              <a:t> will remedy these on written notification.</a:t>
            </a:r>
          </a:p>
          <a:p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5B5C8-A383-478A-864C-B9A53B9B8324}"/>
              </a:ext>
            </a:extLst>
          </p:cNvPr>
          <p:cNvSpPr/>
          <p:nvPr/>
        </p:nvSpPr>
        <p:spPr>
          <a:xfrm>
            <a:off x="4666731" y="3227339"/>
            <a:ext cx="2858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Commissioned by The </a:t>
            </a:r>
            <a:r>
              <a:rPr lang="en-GB" sz="1400" b="1" dirty="0" err="1"/>
              <a:t>PiXL</a:t>
            </a:r>
            <a:r>
              <a:rPr lang="en-GB" sz="1400" b="1" dirty="0"/>
              <a:t> Club Ltd.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286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9E66-D3F5-4C59-AA87-F30F6962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32A28-9CE0-419F-A8C7-335EBC99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87DFC4-903B-46F9-8E74-DD57AC11B4F8}"/>
              </a:ext>
            </a:extLst>
          </p:cNvPr>
          <p:cNvSpPr/>
          <p:nvPr/>
        </p:nvSpPr>
        <p:spPr>
          <a:xfrm>
            <a:off x="1216701" y="1826988"/>
            <a:ext cx="9758597" cy="1858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I can write 3 extended answers to the questions on the photo card.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2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D63E-CC74-4A4F-9550-1F1DDB21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2" y="2411901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4000" i="1" dirty="0"/>
            </a:br>
            <a:r>
              <a:rPr lang="en-US" sz="3600" i="1" dirty="0"/>
              <a:t>“In order to score in the top band, students needed to answer all questions clearly and develop three [out of five] answers.”</a:t>
            </a:r>
            <a:br>
              <a:rPr lang="en-US" sz="3600" i="1" dirty="0"/>
            </a:br>
            <a:r>
              <a:rPr lang="en-US" sz="3600" i="1" dirty="0"/>
              <a:t>“For the photo cards question, try to prepare answers of at least three sentences.”</a:t>
            </a:r>
            <a:br>
              <a:rPr lang="en-US" sz="3600" i="1" dirty="0"/>
            </a:br>
            <a:r>
              <a:rPr lang="en-US" sz="3600" i="1" dirty="0"/>
              <a:t> </a:t>
            </a:r>
            <a:br>
              <a:rPr lang="en-US" sz="4000" i="1" dirty="0"/>
            </a:br>
            <a:r>
              <a:rPr lang="en-US" sz="2000" b="1" i="1" dirty="0"/>
              <a:t>AQA GCSE Spanish Report on the Examination. June 2018</a:t>
            </a:r>
            <a:endParaRPr lang="en-GB" b="1" i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28A56D-9D6A-4A37-A02C-08A0EA87537F}"/>
              </a:ext>
            </a:extLst>
          </p:cNvPr>
          <p:cNvSpPr/>
          <p:nvPr/>
        </p:nvSpPr>
        <p:spPr>
          <a:xfrm>
            <a:off x="453506" y="322289"/>
            <a:ext cx="2824480" cy="1513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Q1 Photo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C918A2-FEB1-4C96-8CFE-4268A6282B2C}"/>
              </a:ext>
            </a:extLst>
          </p:cNvPr>
          <p:cNvSpPr/>
          <p:nvPr/>
        </p:nvSpPr>
        <p:spPr>
          <a:xfrm>
            <a:off x="869430" y="5351489"/>
            <a:ext cx="10515600" cy="1184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Tip:  Use your 12 minutes’ preparation time wisely. </a:t>
            </a:r>
          </a:p>
          <a:p>
            <a:pPr algn="ctr"/>
            <a:r>
              <a:rPr lang="en-GB" dirty="0"/>
              <a:t>Write down exactly what you are going to say in response to the questions on the photo card. </a:t>
            </a:r>
          </a:p>
        </p:txBody>
      </p:sp>
    </p:spTree>
    <p:extLst>
      <p:ext uri="{BB962C8B-B14F-4D97-AF65-F5344CB8AC3E}">
        <p14:creationId xmlns:p14="http://schemas.microsoft.com/office/powerpoint/2010/main" val="24525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Look at this photo.  Match the following answers to their categories: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/>
              <a:t>Hay dos personas.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comiendo</a:t>
            </a:r>
            <a:r>
              <a:rPr lang="en-US" sz="2600" dirty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la playa.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charlando</a:t>
            </a:r>
            <a:r>
              <a:rPr lang="en-US" sz="2600" dirty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contentos</a:t>
            </a:r>
            <a:r>
              <a:rPr lang="en-US" sz="2600" dirty="0"/>
              <a:t>. 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la costa.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Hace</a:t>
            </a:r>
            <a:r>
              <a:rPr lang="en-US" sz="2600" dirty="0"/>
              <a:t> sol.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/>
              <a:t>Hay un hombre y </a:t>
            </a:r>
            <a:r>
              <a:rPr lang="en-US" sz="2600" dirty="0" err="1"/>
              <a:t>una</a:t>
            </a:r>
            <a:r>
              <a:rPr lang="en-US" sz="2600" dirty="0"/>
              <a:t> </a:t>
            </a:r>
            <a:r>
              <a:rPr lang="en-US" sz="2600" dirty="0" err="1"/>
              <a:t>mujer</a:t>
            </a:r>
            <a:r>
              <a:rPr lang="en-US" sz="2600" dirty="0"/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relajados</a:t>
            </a:r>
            <a:r>
              <a:rPr lang="en-US" sz="2600" dirty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Creo</a:t>
            </a:r>
            <a:r>
              <a:rPr lang="en-US" sz="2600" dirty="0"/>
              <a:t> que </a:t>
            </a:r>
            <a:r>
              <a:rPr lang="en-US" sz="2600" dirty="0" err="1"/>
              <a:t>hace</a:t>
            </a:r>
            <a:r>
              <a:rPr lang="en-US" sz="2600" dirty="0"/>
              <a:t> </a:t>
            </a:r>
            <a:r>
              <a:rPr lang="en-US" sz="2600" dirty="0" err="1"/>
              <a:t>buen</a:t>
            </a:r>
            <a:r>
              <a:rPr lang="en-US" sz="2600" dirty="0"/>
              <a:t> </a:t>
            </a:r>
            <a:r>
              <a:rPr lang="en-US" sz="2600" dirty="0" err="1"/>
              <a:t>tiempo</a:t>
            </a:r>
            <a:r>
              <a:rPr lang="en-US" sz="26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be well prepared to answer the first question, which is always </a:t>
            </a:r>
            <a:r>
              <a:rPr lang="en-GB" sz="2400" i="1" dirty="0"/>
              <a:t>¿</a:t>
            </a:r>
            <a:r>
              <a:rPr lang="en-GB" sz="2400" i="1" dirty="0" err="1"/>
              <a:t>Qué</a:t>
            </a:r>
            <a:r>
              <a:rPr lang="en-GB" sz="2400" i="1" dirty="0"/>
              <a:t> hay </a:t>
            </a:r>
            <a:r>
              <a:rPr lang="en-GB" sz="2400" i="1" dirty="0" err="1"/>
              <a:t>en</a:t>
            </a:r>
            <a:r>
              <a:rPr lang="en-GB" sz="2400" i="1" dirty="0"/>
              <a:t> la </a:t>
            </a:r>
            <a:r>
              <a:rPr lang="en-GB" sz="2400" i="1" dirty="0" err="1"/>
              <a:t>foto</a:t>
            </a:r>
            <a:r>
              <a:rPr lang="en-GB" sz="2400" i="1" dirty="0"/>
              <a:t>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4443351" y="1990585"/>
            <a:ext cx="2096471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Categories:</a:t>
            </a:r>
          </a:p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sz="2800" dirty="0"/>
              <a:t>eople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800" dirty="0"/>
              <a:t>ctivity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GB" sz="2800" dirty="0"/>
              <a:t>ocation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sz="2800" dirty="0"/>
              <a:t>ood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sz="2800" dirty="0"/>
              <a:t>eather</a:t>
            </a:r>
          </a:p>
        </p:txBody>
      </p:sp>
    </p:spTree>
    <p:extLst>
      <p:ext uri="{BB962C8B-B14F-4D97-AF65-F5344CB8AC3E}">
        <p14:creationId xmlns:p14="http://schemas.microsoft.com/office/powerpoint/2010/main" val="3424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Look at this photo.  Match the following answers to their categories: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/>
              <a:t>Hay dos personas. - P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comiendo</a:t>
            </a:r>
            <a:r>
              <a:rPr lang="en-US" sz="2600" dirty="0"/>
              <a:t>. - 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la playa. - L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charlando</a:t>
            </a:r>
            <a:r>
              <a:rPr lang="en-US" sz="2600" dirty="0"/>
              <a:t>. - 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contentos</a:t>
            </a:r>
            <a:r>
              <a:rPr lang="en-US" sz="2600" dirty="0"/>
              <a:t>.  - 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la costa. - L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Hace</a:t>
            </a:r>
            <a:r>
              <a:rPr lang="en-US" sz="2600" dirty="0"/>
              <a:t> sol. - W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/>
              <a:t>Hay un hombre y </a:t>
            </a:r>
            <a:r>
              <a:rPr lang="en-US" sz="2600" dirty="0" err="1"/>
              <a:t>una</a:t>
            </a:r>
            <a:r>
              <a:rPr lang="en-US" sz="2600" dirty="0"/>
              <a:t> </a:t>
            </a:r>
            <a:r>
              <a:rPr lang="en-US" sz="2600" dirty="0" err="1"/>
              <a:t>mujer</a:t>
            </a:r>
            <a:r>
              <a:rPr lang="en-US" sz="2600" dirty="0"/>
              <a:t>. - P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relajados</a:t>
            </a:r>
            <a:r>
              <a:rPr lang="en-US" sz="2600" dirty="0"/>
              <a:t>. - 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600" dirty="0" err="1"/>
              <a:t>Creo</a:t>
            </a:r>
            <a:r>
              <a:rPr lang="en-US" sz="2600" dirty="0"/>
              <a:t> que </a:t>
            </a:r>
            <a:r>
              <a:rPr lang="en-US" sz="2600" dirty="0" err="1"/>
              <a:t>hace</a:t>
            </a:r>
            <a:r>
              <a:rPr lang="en-US" sz="2600" dirty="0"/>
              <a:t> </a:t>
            </a:r>
            <a:r>
              <a:rPr lang="en-US" sz="2600" dirty="0" err="1"/>
              <a:t>buen</a:t>
            </a:r>
            <a:r>
              <a:rPr lang="en-US" sz="2600" dirty="0"/>
              <a:t> </a:t>
            </a:r>
            <a:r>
              <a:rPr lang="en-US" sz="2600" dirty="0" err="1"/>
              <a:t>tiempo</a:t>
            </a:r>
            <a:r>
              <a:rPr lang="en-US" sz="2600" dirty="0"/>
              <a:t>. - W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be well prepared to answer the first question, which is always </a:t>
            </a:r>
            <a:r>
              <a:rPr lang="en-GB" sz="2400" i="1" dirty="0"/>
              <a:t>¿</a:t>
            </a:r>
            <a:r>
              <a:rPr lang="en-GB" sz="2400" i="1" dirty="0" err="1"/>
              <a:t>Qué</a:t>
            </a:r>
            <a:r>
              <a:rPr lang="en-GB" sz="2400" i="1" dirty="0"/>
              <a:t> hay </a:t>
            </a:r>
            <a:r>
              <a:rPr lang="en-GB" sz="2400" i="1" dirty="0" err="1"/>
              <a:t>en</a:t>
            </a:r>
            <a:r>
              <a:rPr lang="en-GB" sz="2400" i="1" dirty="0"/>
              <a:t> la </a:t>
            </a:r>
            <a:r>
              <a:rPr lang="en-GB" sz="2400" i="1" dirty="0" err="1"/>
              <a:t>foto</a:t>
            </a:r>
            <a:r>
              <a:rPr lang="en-GB" sz="2400" i="1" dirty="0"/>
              <a:t>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4443351" y="1990585"/>
            <a:ext cx="2096471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Categories:</a:t>
            </a:r>
          </a:p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sz="2800" dirty="0"/>
              <a:t>eople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800" dirty="0"/>
              <a:t>ctivity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GB" sz="2800" dirty="0"/>
              <a:t>ocation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sz="2800" dirty="0"/>
              <a:t>ood</a:t>
            </a:r>
            <a:br>
              <a:rPr lang="en-GB" sz="2800" dirty="0"/>
            </a:b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sz="2800" dirty="0"/>
              <a:t>eather</a:t>
            </a:r>
          </a:p>
        </p:txBody>
      </p:sp>
    </p:spTree>
    <p:extLst>
      <p:ext uri="{BB962C8B-B14F-4D97-AF65-F5344CB8AC3E}">
        <p14:creationId xmlns:p14="http://schemas.microsoft.com/office/powerpoint/2010/main" val="417947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Look at this photo.  Pick three of the five questions to develop your answer. Write your answer down and share it with your partner and then with  the class.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b="1" u="sng" dirty="0"/>
              <a:t>Q2: ¿</a:t>
            </a:r>
            <a:r>
              <a:rPr lang="en-US" sz="2600" b="1" u="sng" dirty="0" err="1"/>
              <a:t>Qué</a:t>
            </a:r>
            <a:r>
              <a:rPr lang="en-US" sz="2600" b="1" u="sng" dirty="0"/>
              <a:t> </a:t>
            </a:r>
            <a:r>
              <a:rPr lang="en-US" sz="2600" b="1" u="sng" dirty="0" err="1"/>
              <a:t>actividades</a:t>
            </a:r>
            <a:r>
              <a:rPr lang="en-US" sz="2600" b="1" u="sng" dirty="0"/>
              <a:t> </a:t>
            </a:r>
            <a:r>
              <a:rPr lang="en-US" sz="2600" b="1" u="sng" dirty="0" err="1"/>
              <a:t>haces</a:t>
            </a:r>
            <a:r>
              <a:rPr lang="en-US" sz="2600" b="1" u="sng" dirty="0"/>
              <a:t> </a:t>
            </a:r>
            <a:r>
              <a:rPr lang="en-US" sz="2600" b="1" u="sng" dirty="0" err="1"/>
              <a:t>en</a:t>
            </a:r>
            <a:r>
              <a:rPr lang="en-US" sz="2600" b="1" u="sng" dirty="0"/>
              <a:t> </a:t>
            </a:r>
            <a:r>
              <a:rPr lang="en-US" sz="2600" b="1" u="sng" dirty="0" err="1"/>
              <a:t>verano</a:t>
            </a:r>
            <a:r>
              <a:rPr lang="en-US" sz="2600" b="1" u="sng" dirty="0"/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verano</a:t>
            </a:r>
            <a:r>
              <a:rPr lang="en-US" sz="2600" dirty="0"/>
              <a:t> </a:t>
            </a:r>
            <a:r>
              <a:rPr lang="en-US" sz="2600" dirty="0" err="1"/>
              <a:t>toco</a:t>
            </a:r>
            <a:r>
              <a:rPr lang="en-US" sz="2600" dirty="0"/>
              <a:t> la g______ </a:t>
            </a:r>
            <a:r>
              <a:rPr lang="en-US" sz="2600" dirty="0" err="1"/>
              <a:t>en</a:t>
            </a:r>
            <a:r>
              <a:rPr lang="en-US" sz="2600" dirty="0"/>
              <a:t> casa.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También</a:t>
            </a:r>
            <a:r>
              <a:rPr lang="en-US" sz="2600" dirty="0"/>
              <a:t> </a:t>
            </a:r>
            <a:r>
              <a:rPr lang="en-US" sz="2600" dirty="0" err="1"/>
              <a:t>salgo</a:t>
            </a:r>
            <a:r>
              <a:rPr lang="en-US" sz="2600" dirty="0"/>
              <a:t> con mis a_____.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Voy</a:t>
            </a:r>
            <a:r>
              <a:rPr lang="en-US" sz="2600" dirty="0"/>
              <a:t> a la p_____ </a:t>
            </a:r>
            <a:r>
              <a:rPr lang="en-US" sz="2600" dirty="0" err="1"/>
              <a:t>porque</a:t>
            </a:r>
            <a:r>
              <a:rPr lang="en-US" sz="2600" dirty="0"/>
              <a:t> </a:t>
            </a:r>
            <a:r>
              <a:rPr lang="en-US" sz="2600" dirty="0" err="1"/>
              <a:t>es</a:t>
            </a:r>
            <a:r>
              <a:rPr lang="en-US" sz="2600" dirty="0"/>
              <a:t> </a:t>
            </a:r>
            <a:r>
              <a:rPr lang="en-US" sz="2600" dirty="0" err="1"/>
              <a:t>divertido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 provide three clauses in order to develop an answer. </a:t>
            </a:r>
            <a:endParaRPr lang="en-GB" sz="24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4790132" y="2048260"/>
            <a:ext cx="2096471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questions:</a:t>
            </a:r>
          </a:p>
          <a:p>
            <a:r>
              <a:rPr lang="en-GB" sz="2800" b="1" dirty="0"/>
              <a:t>What?</a:t>
            </a:r>
            <a:br>
              <a:rPr lang="en-GB" sz="2800" b="1" dirty="0"/>
            </a:br>
            <a:r>
              <a:rPr lang="en-GB" sz="2800" b="1" dirty="0"/>
              <a:t>Where?</a:t>
            </a:r>
          </a:p>
          <a:p>
            <a:r>
              <a:rPr lang="en-GB" sz="2800" b="1" dirty="0"/>
              <a:t>When?</a:t>
            </a:r>
          </a:p>
          <a:p>
            <a:r>
              <a:rPr lang="en-GB" sz="2800" b="1" dirty="0"/>
              <a:t>Who with?</a:t>
            </a:r>
          </a:p>
          <a:p>
            <a:r>
              <a:rPr lang="en-GB" sz="2800" b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29445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Look at this photo.  Pick three of the five questions to develop your answer. Write your answer down and share it with your partner and then with the class.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b="1" u="sng" dirty="0"/>
              <a:t>Q2: ¿</a:t>
            </a:r>
            <a:r>
              <a:rPr lang="en-US" sz="2600" b="1" u="sng" dirty="0" err="1"/>
              <a:t>Qué</a:t>
            </a:r>
            <a:r>
              <a:rPr lang="en-US" sz="2600" b="1" u="sng" dirty="0"/>
              <a:t> </a:t>
            </a:r>
            <a:r>
              <a:rPr lang="en-US" sz="2600" b="1" u="sng" dirty="0" err="1"/>
              <a:t>actividades</a:t>
            </a:r>
            <a:r>
              <a:rPr lang="en-US" sz="2600" b="1" u="sng" dirty="0"/>
              <a:t> </a:t>
            </a:r>
            <a:r>
              <a:rPr lang="en-US" sz="2600" b="1" u="sng" dirty="0" err="1"/>
              <a:t>haces</a:t>
            </a:r>
            <a:r>
              <a:rPr lang="en-US" sz="2600" b="1" u="sng" dirty="0"/>
              <a:t> </a:t>
            </a:r>
            <a:r>
              <a:rPr lang="en-US" sz="2600" b="1" u="sng" dirty="0" err="1"/>
              <a:t>en</a:t>
            </a:r>
            <a:r>
              <a:rPr lang="en-US" sz="2600" b="1" u="sng" dirty="0"/>
              <a:t> </a:t>
            </a:r>
            <a:r>
              <a:rPr lang="en-US" sz="2600" b="1" u="sng" dirty="0" err="1"/>
              <a:t>verano</a:t>
            </a:r>
            <a:r>
              <a:rPr lang="en-US" sz="2600" b="1" u="sng" dirty="0"/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verano</a:t>
            </a:r>
            <a:r>
              <a:rPr lang="en-US" sz="2600" dirty="0"/>
              <a:t> </a:t>
            </a:r>
            <a:r>
              <a:rPr lang="en-US" sz="2600" dirty="0" err="1"/>
              <a:t>toco</a:t>
            </a:r>
            <a:r>
              <a:rPr lang="en-US" sz="2600" dirty="0"/>
              <a:t> la </a:t>
            </a:r>
            <a:r>
              <a:rPr lang="en-US" sz="2600" u="sng" dirty="0" err="1"/>
              <a:t>guitarra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casa.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También</a:t>
            </a:r>
            <a:r>
              <a:rPr lang="en-US" sz="2600" dirty="0"/>
              <a:t> </a:t>
            </a:r>
            <a:r>
              <a:rPr lang="en-US" sz="2600" dirty="0" err="1"/>
              <a:t>salgo</a:t>
            </a:r>
            <a:r>
              <a:rPr lang="en-US" sz="2600" dirty="0"/>
              <a:t> con mis </a:t>
            </a:r>
            <a:r>
              <a:rPr lang="en-US" sz="2600" u="sng" dirty="0"/>
              <a:t>amigos</a:t>
            </a:r>
            <a:r>
              <a:rPr lang="en-US" sz="2600" dirty="0"/>
              <a:t>. </a:t>
            </a:r>
            <a:r>
              <a:rPr lang="en-US" sz="2600" dirty="0" err="1"/>
              <a:t>Voy</a:t>
            </a:r>
            <a:r>
              <a:rPr lang="en-US" sz="2600" dirty="0"/>
              <a:t> a la </a:t>
            </a:r>
            <a:r>
              <a:rPr lang="en-US" sz="2600" u="sng" dirty="0"/>
              <a:t>playa</a:t>
            </a:r>
            <a:r>
              <a:rPr lang="en-US" sz="2600" dirty="0"/>
              <a:t> </a:t>
            </a:r>
            <a:r>
              <a:rPr lang="en-US" sz="2600" dirty="0" err="1"/>
              <a:t>porque</a:t>
            </a:r>
            <a:r>
              <a:rPr lang="en-US" sz="2600" dirty="0"/>
              <a:t> </a:t>
            </a:r>
            <a:r>
              <a:rPr lang="en-US" sz="2600" dirty="0" err="1"/>
              <a:t>es</a:t>
            </a:r>
            <a:r>
              <a:rPr lang="en-US" sz="2600" dirty="0"/>
              <a:t> </a:t>
            </a:r>
            <a:r>
              <a:rPr lang="en-US" sz="2600" dirty="0" err="1"/>
              <a:t>divertido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 provide three clauses in order to develop an answer. </a:t>
            </a:r>
            <a:endParaRPr lang="en-GB" sz="24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4790132" y="2048260"/>
            <a:ext cx="2096471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questions:</a:t>
            </a:r>
          </a:p>
          <a:p>
            <a:r>
              <a:rPr lang="en-GB" sz="2800" b="1" dirty="0"/>
              <a:t>What?</a:t>
            </a:r>
            <a:br>
              <a:rPr lang="en-GB" sz="2800" b="1" dirty="0"/>
            </a:br>
            <a:r>
              <a:rPr lang="en-GB" sz="2800" b="1" dirty="0"/>
              <a:t>Where?</a:t>
            </a:r>
          </a:p>
          <a:p>
            <a:r>
              <a:rPr lang="en-GB" sz="2800" b="1" dirty="0"/>
              <a:t>When?</a:t>
            </a:r>
          </a:p>
          <a:p>
            <a:r>
              <a:rPr lang="en-GB" sz="2800" b="1" dirty="0"/>
              <a:t>Who with?</a:t>
            </a:r>
          </a:p>
          <a:p>
            <a:r>
              <a:rPr lang="en-GB" sz="2800" b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24939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Fit the correct tense into these answers: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b="1" u="sng" dirty="0"/>
              <a:t>Q3: ¿</a:t>
            </a:r>
            <a:r>
              <a:rPr lang="en-US" sz="2600" b="1" u="sng" dirty="0" err="1"/>
              <a:t>Qué</a:t>
            </a:r>
            <a:r>
              <a:rPr lang="en-US" sz="2600" b="1" u="sng" dirty="0"/>
              <a:t> </a:t>
            </a:r>
            <a:r>
              <a:rPr lang="en-US" sz="2600" b="1" u="sng" dirty="0" err="1"/>
              <a:t>hiciste</a:t>
            </a:r>
            <a:r>
              <a:rPr lang="en-US" sz="2600" b="1" u="sng" dirty="0"/>
              <a:t> el </a:t>
            </a:r>
            <a:r>
              <a:rPr lang="en-US" sz="2600" b="1" u="sng" dirty="0" err="1"/>
              <a:t>verano</a:t>
            </a:r>
            <a:r>
              <a:rPr lang="en-US" sz="2600" b="1" u="sng" dirty="0"/>
              <a:t> </a:t>
            </a:r>
            <a:r>
              <a:rPr lang="en-US" sz="2600" b="1" u="sng" dirty="0" err="1"/>
              <a:t>pasado</a:t>
            </a:r>
            <a:r>
              <a:rPr lang="en-US" sz="2600" b="1" u="sng" dirty="0"/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_____ a </a:t>
            </a:r>
            <a:r>
              <a:rPr lang="en-US" sz="2600" dirty="0" err="1"/>
              <a:t>Francia</a:t>
            </a:r>
            <a:r>
              <a:rPr lang="en-US" sz="2600" dirty="0"/>
              <a:t> con mi </a:t>
            </a:r>
            <a:r>
              <a:rPr lang="en-US" sz="2600" dirty="0" err="1"/>
              <a:t>familia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______ </a:t>
            </a:r>
            <a:r>
              <a:rPr lang="en-US" sz="2600" dirty="0" err="1"/>
              <a:t>una</a:t>
            </a:r>
            <a:r>
              <a:rPr lang="en-US" sz="2600" dirty="0"/>
              <a:t> </a:t>
            </a:r>
            <a:r>
              <a:rPr lang="en-US" sz="2600" dirty="0" err="1"/>
              <a:t>camiseta</a:t>
            </a:r>
            <a:r>
              <a:rPr lang="en-US" sz="26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______ </a:t>
            </a:r>
            <a:r>
              <a:rPr lang="en-US" sz="2600" dirty="0" err="1"/>
              <a:t>museos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/>
              <a:t>_____ pizza y </a:t>
            </a:r>
            <a:r>
              <a:rPr lang="en-US" sz="2600" dirty="0" err="1"/>
              <a:t>ensalada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18161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Q3 often asks about the present or past. Learn 5-7 key verbs in all tenses so you can answer this question.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1A0805-F453-4134-805E-01BA14236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7665"/>
              </p:ext>
            </p:extLst>
          </p:nvPr>
        </p:nvGraphicFramePr>
        <p:xfrm>
          <a:off x="6234545" y="1361591"/>
          <a:ext cx="5957455" cy="2080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971">
                  <a:extLst>
                    <a:ext uri="{9D8B030D-6E8A-4147-A177-3AD203B41FA5}">
                      <a16:colId xmlns:a16="http://schemas.microsoft.com/office/drawing/2014/main" val="2175675814"/>
                    </a:ext>
                  </a:extLst>
                </a:gridCol>
                <a:gridCol w="617927">
                  <a:extLst>
                    <a:ext uri="{9D8B030D-6E8A-4147-A177-3AD203B41FA5}">
                      <a16:colId xmlns:a16="http://schemas.microsoft.com/office/drawing/2014/main" val="11386248"/>
                    </a:ext>
                  </a:extLst>
                </a:gridCol>
                <a:gridCol w="1056434">
                  <a:extLst>
                    <a:ext uri="{9D8B030D-6E8A-4147-A177-3AD203B41FA5}">
                      <a16:colId xmlns:a16="http://schemas.microsoft.com/office/drawing/2014/main" val="1891694108"/>
                    </a:ext>
                  </a:extLst>
                </a:gridCol>
                <a:gridCol w="1195813">
                  <a:extLst>
                    <a:ext uri="{9D8B030D-6E8A-4147-A177-3AD203B41FA5}">
                      <a16:colId xmlns:a16="http://schemas.microsoft.com/office/drawing/2014/main" val="815669579"/>
                    </a:ext>
                  </a:extLst>
                </a:gridCol>
                <a:gridCol w="2168310">
                  <a:extLst>
                    <a:ext uri="{9D8B030D-6E8A-4147-A177-3AD203B41FA5}">
                      <a16:colId xmlns:a16="http://schemas.microsoft.com/office/drawing/2014/main" val="20198332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INFINITIVO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INGLÉS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PRESENTE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PRETÉRITO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FUTURO INMEDIATO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7840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IR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go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Fui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ir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908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COMPRAR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buy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Compro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Compré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comprar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67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VISITAR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visit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Visito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Visité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visitar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513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ESTUDIAR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study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Estudio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Estudié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estudiar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8931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TRABAJAR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work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  <a:tab pos="696595" algn="ctr"/>
                        </a:tabLst>
                      </a:pPr>
                      <a:r>
                        <a:rPr lang="es-EC" sz="1800">
                          <a:effectLst/>
                        </a:rPr>
                        <a:t>Trabajo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Trabajé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trabajar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386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JUGAR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play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Juego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Jugué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jugar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539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COMER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eat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Como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Comí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 dirty="0">
                          <a:effectLst/>
                        </a:rPr>
                        <a:t>Voy a comer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17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079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Fit the correct tense into these answers: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8" y="1990585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b="1" u="sng" dirty="0"/>
              <a:t>Q3: ¿</a:t>
            </a:r>
            <a:r>
              <a:rPr lang="en-US" sz="2600" b="1" u="sng" dirty="0" err="1"/>
              <a:t>Qué</a:t>
            </a:r>
            <a:r>
              <a:rPr lang="en-US" sz="2600" b="1" u="sng" dirty="0"/>
              <a:t> </a:t>
            </a:r>
            <a:r>
              <a:rPr lang="en-US" sz="2600" b="1" u="sng" dirty="0" err="1"/>
              <a:t>hiciste</a:t>
            </a:r>
            <a:r>
              <a:rPr lang="en-US" sz="2600" b="1" u="sng" dirty="0"/>
              <a:t> el </a:t>
            </a:r>
            <a:r>
              <a:rPr lang="en-US" sz="2600" b="1" u="sng" dirty="0" err="1"/>
              <a:t>verano</a:t>
            </a:r>
            <a:r>
              <a:rPr lang="en-US" sz="2600" b="1" u="sng" dirty="0"/>
              <a:t> </a:t>
            </a:r>
            <a:r>
              <a:rPr lang="en-US" sz="2600" b="1" u="sng" dirty="0" err="1"/>
              <a:t>pasado</a:t>
            </a:r>
            <a:r>
              <a:rPr lang="en-US" sz="2600" b="1" u="sng" dirty="0"/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u="sng" dirty="0" err="1"/>
              <a:t>Fui</a:t>
            </a:r>
            <a:r>
              <a:rPr lang="en-US" sz="2600" dirty="0"/>
              <a:t> a </a:t>
            </a:r>
            <a:r>
              <a:rPr lang="en-US" sz="2600" dirty="0" err="1"/>
              <a:t>Francia</a:t>
            </a:r>
            <a:r>
              <a:rPr lang="en-US" sz="2600" dirty="0"/>
              <a:t> con mi </a:t>
            </a:r>
            <a:r>
              <a:rPr lang="en-US" sz="2600" dirty="0" err="1"/>
              <a:t>familia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u="sng" dirty="0" err="1"/>
              <a:t>Compré</a:t>
            </a:r>
            <a:r>
              <a:rPr lang="en-US" sz="2600" u="sng" dirty="0"/>
              <a:t> </a:t>
            </a:r>
            <a:r>
              <a:rPr lang="en-US" sz="2600" dirty="0" err="1"/>
              <a:t>una</a:t>
            </a:r>
            <a:r>
              <a:rPr lang="en-US" sz="2600" dirty="0"/>
              <a:t> </a:t>
            </a:r>
            <a:r>
              <a:rPr lang="en-US" sz="2600" dirty="0" err="1"/>
              <a:t>camiseta</a:t>
            </a:r>
            <a:r>
              <a:rPr lang="en-US" sz="26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u="sng" dirty="0" err="1"/>
              <a:t>Visité</a:t>
            </a:r>
            <a:r>
              <a:rPr lang="en-US" sz="2600" dirty="0"/>
              <a:t> </a:t>
            </a:r>
            <a:r>
              <a:rPr lang="en-US" sz="2600" dirty="0" err="1"/>
              <a:t>museos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u="sng" dirty="0" err="1"/>
              <a:t>Comí</a:t>
            </a:r>
            <a:r>
              <a:rPr lang="en-US" sz="2600" dirty="0"/>
              <a:t> pizza y </a:t>
            </a:r>
            <a:r>
              <a:rPr lang="en-US" sz="2600" dirty="0" err="1"/>
              <a:t>ensalada</a:t>
            </a:r>
            <a:r>
              <a:rPr lang="en-US" sz="2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18161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Q3 often asks about the past </a:t>
            </a:r>
            <a:r>
              <a:rPr lang="en-GB" sz="2400"/>
              <a:t>or future. </a:t>
            </a:r>
            <a:r>
              <a:rPr lang="en-GB" sz="2400" dirty="0"/>
              <a:t>Learn 5-7 key verbs in all tenses so you can answer this question.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8EF87-1022-458A-9A0D-83631373B6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8368" y="2327560"/>
            <a:ext cx="6128962" cy="408342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1A0805-F453-4134-805E-01BA142368B5}"/>
              </a:ext>
            </a:extLst>
          </p:cNvPr>
          <p:cNvGraphicFramePr>
            <a:graphicFrameLocks noGrp="1"/>
          </p:cNvGraphicFramePr>
          <p:nvPr/>
        </p:nvGraphicFramePr>
        <p:xfrm>
          <a:off x="6234545" y="1361591"/>
          <a:ext cx="5957455" cy="2080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971">
                  <a:extLst>
                    <a:ext uri="{9D8B030D-6E8A-4147-A177-3AD203B41FA5}">
                      <a16:colId xmlns:a16="http://schemas.microsoft.com/office/drawing/2014/main" val="2175675814"/>
                    </a:ext>
                  </a:extLst>
                </a:gridCol>
                <a:gridCol w="617927">
                  <a:extLst>
                    <a:ext uri="{9D8B030D-6E8A-4147-A177-3AD203B41FA5}">
                      <a16:colId xmlns:a16="http://schemas.microsoft.com/office/drawing/2014/main" val="11386248"/>
                    </a:ext>
                  </a:extLst>
                </a:gridCol>
                <a:gridCol w="1056434">
                  <a:extLst>
                    <a:ext uri="{9D8B030D-6E8A-4147-A177-3AD203B41FA5}">
                      <a16:colId xmlns:a16="http://schemas.microsoft.com/office/drawing/2014/main" val="1891694108"/>
                    </a:ext>
                  </a:extLst>
                </a:gridCol>
                <a:gridCol w="1195813">
                  <a:extLst>
                    <a:ext uri="{9D8B030D-6E8A-4147-A177-3AD203B41FA5}">
                      <a16:colId xmlns:a16="http://schemas.microsoft.com/office/drawing/2014/main" val="815669579"/>
                    </a:ext>
                  </a:extLst>
                </a:gridCol>
                <a:gridCol w="2168310">
                  <a:extLst>
                    <a:ext uri="{9D8B030D-6E8A-4147-A177-3AD203B41FA5}">
                      <a16:colId xmlns:a16="http://schemas.microsoft.com/office/drawing/2014/main" val="20198332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INFINITIVO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INGLÉS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PRESENTE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PRETÉRITO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50">
                          <a:effectLst/>
                        </a:rPr>
                        <a:t>FUTURO INMEDIATO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7840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IR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go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Fui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ir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908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COMPRAR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buy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Compro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Compré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comprar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67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VISITAR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visit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Visito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Visité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visitar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513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ESTUDIAR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study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Estudio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Estudié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estudiar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8931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TRABAJAR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work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  <a:tab pos="696595" algn="ctr"/>
                        </a:tabLst>
                      </a:pPr>
                      <a:r>
                        <a:rPr lang="es-EC" sz="1800">
                          <a:effectLst/>
                        </a:rPr>
                        <a:t>Trabajo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Trabajé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trabajar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386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JUGAR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play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Juego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Jugué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Voy a jugar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539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COMER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800">
                          <a:effectLst/>
                        </a:rPr>
                        <a:t>To eat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>
                          <a:effectLst/>
                        </a:rPr>
                        <a:t>Como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800">
                          <a:effectLst/>
                        </a:rPr>
                        <a:t>Comí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1800" dirty="0">
                          <a:effectLst/>
                        </a:rPr>
                        <a:t>Voy a comer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17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70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735</Words>
  <Application>Microsoft Macintosh PowerPoint</Application>
  <PresentationFormat>Widescreen</PresentationFormat>
  <Paragraphs>168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Spanish GCSE Therapy 2018</vt:lpstr>
      <vt:lpstr>PowerPoint Presentation</vt:lpstr>
      <vt:lpstr> “In order to score in the top band, students needed to answer all questions clearly and develop three [out of five] answers.” “For the photo cards question, try to prepare answers of at least three sentences.”   AQA GCSE Spanish Report on the Examination. June 2018</vt:lpstr>
      <vt:lpstr>Look at this photo.  Match the following answers to their categories: </vt:lpstr>
      <vt:lpstr>Look at this photo.  Match the following answers to their categories: </vt:lpstr>
      <vt:lpstr>Look at this photo.  Pick three of the five questions to develop your answer. Write your answer down and share it with your partner and then with  the class. </vt:lpstr>
      <vt:lpstr>Look at this photo.  Pick three of the five questions to develop your answer. Write your answer down and share it with your partner and then with the class. </vt:lpstr>
      <vt:lpstr>Fit the correct tense into these answers:</vt:lpstr>
      <vt:lpstr>Fit the correct tense into these answers: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</dc:creator>
  <cp:lastModifiedBy>Shorny Malcolmson</cp:lastModifiedBy>
  <cp:revision>35</cp:revision>
  <dcterms:created xsi:type="dcterms:W3CDTF">2018-09-28T17:04:40Z</dcterms:created>
  <dcterms:modified xsi:type="dcterms:W3CDTF">2018-10-29T08:46:03Z</dcterms:modified>
</cp:coreProperties>
</file>