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75" r:id="rId6"/>
    <p:sldId id="276" r:id="rId7"/>
    <p:sldId id="273" r:id="rId8"/>
    <p:sldId id="277" r:id="rId9"/>
    <p:sldId id="269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Hawker" initials="RH" lastIdx="10" clrIdx="0">
    <p:extLst>
      <p:ext uri="{19B8F6BF-5375-455C-9EA6-DF929625EA0E}">
        <p15:presenceInfo xmlns:p15="http://schemas.microsoft.com/office/powerpoint/2012/main" userId="S-1-5-21-1130987836-2250258046-3219093206-1145" providerId="AD"/>
      </p:ext>
    </p:extLst>
  </p:cmAuthor>
  <p:cmAuthor id="2" name="Richard" initials="R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7" autoAdjust="0"/>
    <p:restoredTop sz="95827"/>
  </p:normalViewPr>
  <p:slideViewPr>
    <p:cSldViewPr snapToGrid="0">
      <p:cViewPr varScale="1">
        <p:scale>
          <a:sx n="76" d="100"/>
          <a:sy n="76" d="100"/>
        </p:scale>
        <p:origin x="208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BCD29-E1DB-47C5-BE5B-1B78DD73FF40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C4E20-0DA2-4E64-B971-6F93071627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2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4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1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67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78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F18A-97D6-4250-BF70-E86B2946FE3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4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AC854-B6D8-41B2-A693-17C78CCE4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829E1-8CC5-494C-9311-9456FFFF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BB1B-C680-4A50-A8F6-6E50BEB51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B4A72-0660-4CC4-8A08-2B633597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4F5A2-9789-4257-86D0-87769233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3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D37FB-49BC-4F97-B8C4-D79A4B83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E905B-EDE0-4685-A770-A0C6E51BB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67AD-A561-4539-93C7-09CB7ACB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1D607-A1E4-42E0-B3B4-47A0A1F8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2A524-3805-4FAA-8FAB-FFA4D764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60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393FB-D2C0-499F-A282-EFEE2567A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A993B-1ABA-4C8B-AA60-C44B710AB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F9C94-740D-46C3-87E8-776E419E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C5AB0-7B83-4D32-A0DC-7D45556D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BEA33-4537-4AC9-B7B3-B4F68D87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6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D860C-9143-4B35-9B7D-E38D22BC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29071-1CA9-443F-AEC3-44DDEDD4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E6B9B-11D1-4613-AD65-99A8E43F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BDFFB-010F-41BD-8F15-9583633A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DEC53-045B-4008-875E-FD105650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01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FDB9-20F5-484B-9F0D-53D0DFF25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35FE7-0494-4213-8320-AC40EA074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E630E-77C5-4043-AE39-A60ECF81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FE290-B421-4C0E-8B65-BA268A5E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6E0F6-033F-4584-A359-93AC5400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02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050D3-808F-42F7-94FE-D2DF1CCCD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B31E9-3A1C-48BC-8F8F-806D213BC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2FC2C-4023-481C-B4E8-517B2BB40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B84AF-5601-47F5-8E39-B1BF44E0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0FAB4-2456-4618-9FBE-DC03EECB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C753-28DB-4A09-A0D5-5C1A9776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19A97-41D3-45AD-A72F-F5CAAF1DB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2530-F882-442E-91CF-50EFE3C68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C17C9-259E-4F0D-8E60-03D630A03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096892-763E-4178-8F2D-903B67FAC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2DD8E-A649-474D-9599-FEDCA9B15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0DBB54-07CB-4378-942F-D6856E6F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E23FA-7428-49F5-8884-D87F4DE2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5FB46-E14B-459F-8A23-2219C94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62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18B64-A5D5-4B33-A4C2-9BC7F31FB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97ED8-0C68-47DB-BC40-6B75D9DB3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351C0-C444-4893-8BC4-AB56120B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F7FB9-4F6D-4F2B-991D-ACF8D0AF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0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A9C62-4E35-431A-BDE4-70D33383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26B19-243C-4065-AC93-2442E86D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B6A91-0690-4576-9D6A-7FC57932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6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75CDC-608F-48AC-941E-6DB9867B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9EE28-1F95-4014-8021-13A0F2F0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46D52-D0C8-495A-B432-51574D4D6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DC671-9D43-49A1-83C1-61C1EFA84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DE4F5-FAA7-4ADF-A191-1FB71402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7B5EB-C57A-4060-825E-A2B468B4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9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F4070-28AE-42AA-B0B1-BB12A54E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67C6C2-43AE-4F7F-8DCE-A3A068917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60E07-2361-4354-BD9A-BED809D69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F1D52-4469-4C74-8F73-C56D441A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7614B-EFA9-4F17-9752-E9F5F526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446DA-DA8D-49BC-A8E6-7E846327C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25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8A4A02-92B5-4336-A2D8-4C7073AF4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98174-9919-4023-87C9-F75703C51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3325A-33FA-4E6C-BF89-1F4D990D2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B098-743F-4538-8A50-46EAB519302E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44C67-5C0C-4389-B84D-DB5471CD7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312DC-9236-405D-932D-72B036970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5E62-5C6F-4278-AB52-89281961A1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14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066-BFC8-4FE2-8E27-23FA90E0E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Spanish GCSE Therapy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148A2-D154-4F6E-9E97-8F8B3028F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Higher Speaking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69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6E2C68-F7F8-4D80-8D09-CFC3EF03726F}"/>
              </a:ext>
            </a:extLst>
          </p:cNvPr>
          <p:cNvSpPr txBox="1"/>
          <p:nvPr/>
        </p:nvSpPr>
        <p:spPr>
          <a:xfrm>
            <a:off x="2049432" y="3633453"/>
            <a:ext cx="8093136" cy="2369880"/>
          </a:xfrm>
          <a:prstGeom prst="rect">
            <a:avLst/>
          </a:prstGeom>
          <a:noFill/>
          <a:ln w="53975" cap="sq" cmpd="dbl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200" dirty="0"/>
              <a:t>This resource is strictly for the use of member schools for as long as they remain members of The </a:t>
            </a:r>
            <a:r>
              <a:rPr lang="en-US" sz="1200" dirty="0" err="1"/>
              <a:t>PiXL</a:t>
            </a:r>
            <a:r>
              <a:rPr lang="en-US" sz="1200" dirty="0"/>
              <a:t> Club. It may not be copied, sold, or transferred to a third party or used by the school after membership ceases. Until such time it may be freely used within the member school.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/>
              <a:t>All opinions and contributions are those of the authors. The contents of this resource are not connected with, or endorsed by, any other company, </a:t>
            </a:r>
            <a:r>
              <a:rPr lang="en-US" sz="1200" dirty="0" err="1"/>
              <a:t>organisation</a:t>
            </a:r>
            <a:r>
              <a:rPr lang="en-US" sz="1200" dirty="0"/>
              <a:t> or institution. These papers were made by teachers in good faith based upon our understanding to date. 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 err="1"/>
              <a:t>PiXL</a:t>
            </a:r>
            <a:r>
              <a:rPr lang="en-US" sz="1200" dirty="0"/>
              <a:t> Club Ltd </a:t>
            </a:r>
            <a:r>
              <a:rPr lang="en-US" sz="1200" dirty="0" err="1"/>
              <a:t>endeavour</a:t>
            </a:r>
            <a:r>
              <a:rPr lang="en-US" sz="1200" dirty="0"/>
              <a:t> to trace and contact copyright owners. If there are any inadvertent omissions or errors in the acknowledgements or usage, this is unintended and </a:t>
            </a:r>
            <a:r>
              <a:rPr lang="en-US" sz="1200" dirty="0" err="1"/>
              <a:t>PiXL</a:t>
            </a:r>
            <a:r>
              <a:rPr lang="en-US" sz="1200" dirty="0"/>
              <a:t> will remedy these on written notification.</a:t>
            </a:r>
          </a:p>
          <a:p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5B5C8-A383-478A-864C-B9A53B9B8324}"/>
              </a:ext>
            </a:extLst>
          </p:cNvPr>
          <p:cNvSpPr/>
          <p:nvPr/>
        </p:nvSpPr>
        <p:spPr>
          <a:xfrm>
            <a:off x="4666731" y="3227339"/>
            <a:ext cx="2858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Commissioned by The </a:t>
            </a:r>
            <a:r>
              <a:rPr lang="en-GB" sz="1400" b="1" dirty="0" err="1"/>
              <a:t>PiXL</a:t>
            </a:r>
            <a:r>
              <a:rPr lang="en-GB" sz="1400" b="1" dirty="0"/>
              <a:t> Club Ltd.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616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9E66-D3F5-4C59-AA87-F30F6962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32A28-9CE0-419F-A8C7-335EBC99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87DFC4-903B-46F9-8E74-DD57AC11B4F8}"/>
              </a:ext>
            </a:extLst>
          </p:cNvPr>
          <p:cNvSpPr/>
          <p:nvPr/>
        </p:nvSpPr>
        <p:spPr>
          <a:xfrm>
            <a:off x="1216701" y="1826988"/>
            <a:ext cx="9758597" cy="1858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I can answer questions in the role play using three time frames.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2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D63E-CC74-4A4F-9550-1F1DDB21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2" y="2411901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4000" i="1" dirty="0"/>
            </a:br>
            <a:r>
              <a:rPr lang="en-US" sz="3600" i="1" dirty="0"/>
              <a:t>“As with all tasks eliciting past tenses, there were considerable problems with formation.”</a:t>
            </a:r>
            <a:br>
              <a:rPr lang="en-US" sz="3600" i="1" dirty="0"/>
            </a:br>
            <a:r>
              <a:rPr lang="en-US" sz="3600" i="1" dirty="0"/>
              <a:t> </a:t>
            </a:r>
            <a:br>
              <a:rPr lang="en-US" sz="4000" i="1" dirty="0"/>
            </a:br>
            <a:r>
              <a:rPr lang="en-US" sz="2000" b="1" i="1" dirty="0"/>
              <a:t>AQA GCSE Spanish Report on the Examination. June 2018</a:t>
            </a:r>
            <a:endParaRPr lang="en-GB" b="1" i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28A56D-9D6A-4A37-A02C-08A0EA87537F}"/>
              </a:ext>
            </a:extLst>
          </p:cNvPr>
          <p:cNvSpPr/>
          <p:nvPr/>
        </p:nvSpPr>
        <p:spPr>
          <a:xfrm>
            <a:off x="453506" y="322289"/>
            <a:ext cx="2824480" cy="1513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Q2 Role play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C918A2-FEB1-4C96-8CFE-4268A6282B2C}"/>
              </a:ext>
            </a:extLst>
          </p:cNvPr>
          <p:cNvSpPr/>
          <p:nvPr/>
        </p:nvSpPr>
        <p:spPr>
          <a:xfrm>
            <a:off x="869430" y="5351489"/>
            <a:ext cx="10515600" cy="1184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Tip:  Use your 12 minutes’ preparation time wisely. </a:t>
            </a:r>
          </a:p>
          <a:p>
            <a:pPr algn="ctr"/>
            <a:r>
              <a:rPr lang="en-GB" dirty="0"/>
              <a:t>When asked about the past, choose a verb that you feel confident with and build your answer around it. </a:t>
            </a:r>
          </a:p>
        </p:txBody>
      </p:sp>
    </p:spTree>
    <p:extLst>
      <p:ext uri="{BB962C8B-B14F-4D97-AF65-F5344CB8AC3E}">
        <p14:creationId xmlns:p14="http://schemas.microsoft.com/office/powerpoint/2010/main" val="24525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Translate these role play prompts into English: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5549" y="1916000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 colegio en el pasado (dos detalles)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Dos dos actividades con tus amigos la semana pasada</a:t>
            </a:r>
            <a:r>
              <a:rPr lang="en-US" sz="2600" dirty="0"/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El uso de tu móvil la semana pasada (un detalle)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 err="1"/>
              <a:t>Problema</a:t>
            </a:r>
            <a:r>
              <a:rPr lang="en-GB" sz="2400" dirty="0"/>
              <a:t> </a:t>
            </a:r>
            <a:r>
              <a:rPr lang="en-GB" sz="2400" dirty="0" err="1"/>
              <a:t>reciente</a:t>
            </a:r>
            <a:r>
              <a:rPr lang="en-GB" sz="2400" dirty="0"/>
              <a:t> con el medio </a:t>
            </a:r>
            <a:r>
              <a:rPr lang="en-GB" sz="2400" dirty="0" err="1"/>
              <a:t>ambiente</a:t>
            </a:r>
            <a:r>
              <a:rPr lang="en-GB" sz="2400" dirty="0"/>
              <a:t> (un </a:t>
            </a:r>
            <a:r>
              <a:rPr lang="en-GB" sz="2400" dirty="0" err="1"/>
              <a:t>detalle</a:t>
            </a:r>
            <a:r>
              <a:rPr lang="en-GB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 dieta la semana pasada (dos detalles)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Tus padres – problema en el pasado (un detalle)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Tu </a:t>
            </a:r>
            <a:r>
              <a:rPr lang="en-GB" sz="2400" dirty="0" err="1"/>
              <a:t>última</a:t>
            </a:r>
            <a:r>
              <a:rPr lang="en-GB" sz="2400" dirty="0"/>
              <a:t> </a:t>
            </a:r>
            <a:r>
              <a:rPr lang="en-GB" sz="2400" dirty="0" err="1"/>
              <a:t>visita</a:t>
            </a:r>
            <a:r>
              <a:rPr lang="en-GB" sz="2400" dirty="0"/>
              <a:t> al cine (dos </a:t>
            </a:r>
            <a:r>
              <a:rPr lang="en-GB" sz="2400" dirty="0" err="1"/>
              <a:t>detalles</a:t>
            </a:r>
            <a:r>
              <a:rPr lang="en-GB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Tu última vez en España (dos detalles)</a:t>
            </a:r>
            <a:endParaRPr lang="en-GB" sz="24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be able to spot past tense triggers.</a:t>
            </a:r>
            <a:endParaRPr lang="en-GB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709294" y="2600185"/>
            <a:ext cx="508190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tense triggers</a:t>
            </a:r>
          </a:p>
          <a:p>
            <a:r>
              <a:rPr lang="en-GB" sz="2800" dirty="0" err="1"/>
              <a:t>En</a:t>
            </a:r>
            <a:r>
              <a:rPr lang="en-GB" sz="2800" dirty="0"/>
              <a:t> el </a:t>
            </a:r>
            <a:r>
              <a:rPr lang="en-GB" sz="2800" dirty="0" err="1"/>
              <a:t>pasado</a:t>
            </a:r>
            <a:endParaRPr lang="en-GB" sz="2800" dirty="0"/>
          </a:p>
          <a:p>
            <a:r>
              <a:rPr lang="en-GB" sz="2800" dirty="0"/>
              <a:t>El/la </a:t>
            </a:r>
            <a:r>
              <a:rPr lang="en-GB" sz="2800" dirty="0" err="1"/>
              <a:t>semana</a:t>
            </a:r>
            <a:r>
              <a:rPr lang="en-GB" sz="2800" dirty="0"/>
              <a:t>/</a:t>
            </a:r>
            <a:r>
              <a:rPr lang="en-GB" sz="2800" dirty="0" err="1"/>
              <a:t>mes</a:t>
            </a:r>
            <a:r>
              <a:rPr lang="en-GB" sz="2800" dirty="0"/>
              <a:t>/</a:t>
            </a:r>
            <a:r>
              <a:rPr lang="en-GB" sz="2800" dirty="0" err="1"/>
              <a:t>año</a:t>
            </a:r>
            <a:r>
              <a:rPr lang="en-GB" sz="2800" dirty="0"/>
              <a:t> </a:t>
            </a:r>
            <a:r>
              <a:rPr lang="en-GB" sz="2800" dirty="0" err="1"/>
              <a:t>pasado</a:t>
            </a:r>
            <a:r>
              <a:rPr lang="en-GB" sz="2800" dirty="0"/>
              <a:t>/a</a:t>
            </a:r>
          </a:p>
          <a:p>
            <a:r>
              <a:rPr lang="en-GB" sz="2800" dirty="0" err="1"/>
              <a:t>Reciente</a:t>
            </a:r>
            <a:endParaRPr lang="en-GB" sz="2800" dirty="0"/>
          </a:p>
          <a:p>
            <a:r>
              <a:rPr lang="en-GB" sz="2800" dirty="0" err="1"/>
              <a:t>Última</a:t>
            </a:r>
            <a:r>
              <a:rPr lang="en-GB" sz="2800" dirty="0"/>
              <a:t>/</a:t>
            </a:r>
            <a:r>
              <a:rPr lang="en-GB" sz="2800" dirty="0" err="1"/>
              <a:t>última</a:t>
            </a:r>
            <a:r>
              <a:rPr lang="en-GB" sz="2800" dirty="0"/>
              <a:t> </a:t>
            </a:r>
            <a:r>
              <a:rPr lang="en-GB" sz="2800" dirty="0" err="1"/>
              <a:t>vez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4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Translate these role play prompts into English: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5549" y="1916000"/>
            <a:ext cx="4419458" cy="401374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school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past</a:t>
            </a:r>
            <a:r>
              <a:rPr lang="es-ES" sz="2400" dirty="0"/>
              <a:t>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activities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friends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mobile</a:t>
            </a:r>
            <a:r>
              <a:rPr lang="es-ES" sz="2400" dirty="0"/>
              <a:t> </a:t>
            </a:r>
            <a:r>
              <a:rPr lang="es-ES" sz="2400" dirty="0" err="1"/>
              <a:t>phone</a:t>
            </a:r>
            <a:r>
              <a:rPr lang="es-ES" sz="2400" dirty="0"/>
              <a:t> use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 (</a:t>
            </a:r>
            <a:r>
              <a:rPr lang="es-ES" sz="2400" dirty="0" err="1"/>
              <a:t>one</a:t>
            </a:r>
            <a:r>
              <a:rPr lang="es-ES" sz="2400" dirty="0"/>
              <a:t> </a:t>
            </a:r>
            <a:r>
              <a:rPr lang="es-ES" sz="2400" dirty="0" err="1"/>
              <a:t>detail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A recent problem with the environment (one detail)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diet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parents</a:t>
            </a:r>
            <a:r>
              <a:rPr lang="es-ES" sz="2400" dirty="0"/>
              <a:t> – </a:t>
            </a:r>
            <a:r>
              <a:rPr lang="es-ES" sz="2400" dirty="0" err="1"/>
              <a:t>problems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past</a:t>
            </a:r>
            <a:r>
              <a:rPr lang="es-ES" sz="2400" dirty="0"/>
              <a:t> (</a:t>
            </a:r>
            <a:r>
              <a:rPr lang="es-ES" sz="2400" dirty="0" err="1"/>
              <a:t>one</a:t>
            </a:r>
            <a:r>
              <a:rPr lang="es-ES" sz="2400" dirty="0"/>
              <a:t> </a:t>
            </a:r>
            <a:r>
              <a:rPr lang="es-ES" sz="2400" dirty="0" err="1"/>
              <a:t>detail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visit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cinema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Your last time in Spain (two details)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be able to spot past tense triggers.</a:t>
            </a:r>
            <a:endParaRPr lang="en-GB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EF1D43-B0B0-4C08-92DB-FC32F18EE15F}"/>
              </a:ext>
            </a:extLst>
          </p:cNvPr>
          <p:cNvSpPr txBox="1"/>
          <p:nvPr/>
        </p:nvSpPr>
        <p:spPr>
          <a:xfrm>
            <a:off x="709294" y="2600185"/>
            <a:ext cx="508190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tense triggers</a:t>
            </a:r>
          </a:p>
          <a:p>
            <a:r>
              <a:rPr lang="en-GB" sz="2800" dirty="0" err="1"/>
              <a:t>En</a:t>
            </a:r>
            <a:r>
              <a:rPr lang="en-GB" sz="2800" dirty="0"/>
              <a:t> el </a:t>
            </a:r>
            <a:r>
              <a:rPr lang="en-GB" sz="2800" dirty="0" err="1"/>
              <a:t>pasado</a:t>
            </a:r>
            <a:endParaRPr lang="en-GB" sz="2800" dirty="0"/>
          </a:p>
          <a:p>
            <a:r>
              <a:rPr lang="en-GB" sz="2800" dirty="0"/>
              <a:t>El/la </a:t>
            </a:r>
            <a:r>
              <a:rPr lang="en-GB" sz="2800" dirty="0" err="1"/>
              <a:t>semana</a:t>
            </a:r>
            <a:r>
              <a:rPr lang="en-GB" sz="2800" dirty="0"/>
              <a:t>/</a:t>
            </a:r>
            <a:r>
              <a:rPr lang="en-GB" sz="2800" dirty="0" err="1"/>
              <a:t>mes</a:t>
            </a:r>
            <a:r>
              <a:rPr lang="en-GB" sz="2800" dirty="0"/>
              <a:t>/</a:t>
            </a:r>
            <a:r>
              <a:rPr lang="en-GB" sz="2800" dirty="0" err="1"/>
              <a:t>año</a:t>
            </a:r>
            <a:r>
              <a:rPr lang="en-GB" sz="2800" dirty="0"/>
              <a:t> </a:t>
            </a:r>
            <a:r>
              <a:rPr lang="en-GB" sz="2800" dirty="0" err="1"/>
              <a:t>pasado</a:t>
            </a:r>
            <a:r>
              <a:rPr lang="en-GB" sz="2800" dirty="0"/>
              <a:t>/a</a:t>
            </a:r>
          </a:p>
          <a:p>
            <a:r>
              <a:rPr lang="en-GB" sz="2800" dirty="0" err="1"/>
              <a:t>Reciente</a:t>
            </a:r>
            <a:endParaRPr lang="en-GB" sz="2800" dirty="0"/>
          </a:p>
          <a:p>
            <a:r>
              <a:rPr lang="en-GB" sz="2800" dirty="0" err="1"/>
              <a:t>Última</a:t>
            </a:r>
            <a:r>
              <a:rPr lang="en-GB" sz="2800" dirty="0"/>
              <a:t>/</a:t>
            </a:r>
            <a:r>
              <a:rPr lang="en-GB" sz="2800" dirty="0" err="1"/>
              <a:t>última</a:t>
            </a:r>
            <a:r>
              <a:rPr lang="en-GB" sz="2800" dirty="0"/>
              <a:t> </a:t>
            </a:r>
            <a:r>
              <a:rPr lang="en-GB" sz="2800" dirty="0" err="1"/>
              <a:t>vez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6501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Attach one of the past tense verb forms below to each question and build an answer around it.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193" y="1978566"/>
            <a:ext cx="4419458" cy="401374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school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past</a:t>
            </a:r>
            <a:r>
              <a:rPr lang="es-ES" sz="2400" dirty="0"/>
              <a:t>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activities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friends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mobile</a:t>
            </a:r>
            <a:r>
              <a:rPr lang="es-ES" sz="2400" dirty="0"/>
              <a:t> </a:t>
            </a:r>
            <a:r>
              <a:rPr lang="es-ES" sz="2400" dirty="0" err="1"/>
              <a:t>phone</a:t>
            </a:r>
            <a:r>
              <a:rPr lang="es-ES" sz="2400" dirty="0"/>
              <a:t> use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 (</a:t>
            </a:r>
            <a:r>
              <a:rPr lang="es-ES" sz="2400" dirty="0" err="1"/>
              <a:t>one</a:t>
            </a:r>
            <a:r>
              <a:rPr lang="es-ES" sz="2400" dirty="0"/>
              <a:t> </a:t>
            </a:r>
            <a:r>
              <a:rPr lang="es-ES" sz="2400" dirty="0" err="1"/>
              <a:t>detail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A recent problem with the environment (one detail)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diet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week</a:t>
            </a:r>
            <a:r>
              <a:rPr lang="es-ES" sz="2400" dirty="0"/>
              <a:t>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parents</a:t>
            </a:r>
            <a:r>
              <a:rPr lang="es-ES" sz="2400" dirty="0"/>
              <a:t> – </a:t>
            </a:r>
            <a:r>
              <a:rPr lang="es-ES" sz="2400" dirty="0" err="1"/>
              <a:t>problems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past</a:t>
            </a:r>
            <a:r>
              <a:rPr lang="es-ES" sz="2400" dirty="0"/>
              <a:t> (</a:t>
            </a:r>
            <a:r>
              <a:rPr lang="es-ES" sz="2400" dirty="0" err="1"/>
              <a:t>one</a:t>
            </a:r>
            <a:r>
              <a:rPr lang="es-ES" sz="2400" dirty="0"/>
              <a:t> </a:t>
            </a:r>
            <a:r>
              <a:rPr lang="es-ES" sz="2400" dirty="0" err="1"/>
              <a:t>detail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last</a:t>
            </a:r>
            <a:r>
              <a:rPr lang="es-ES" sz="2400" dirty="0"/>
              <a:t> </a:t>
            </a:r>
            <a:r>
              <a:rPr lang="es-ES" sz="2400" dirty="0" err="1"/>
              <a:t>visit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cinema (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details</a:t>
            </a:r>
            <a:r>
              <a:rPr lang="es-ES" sz="2400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400" dirty="0"/>
              <a:t>Your last time in Spain (two details)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You must be able to adapt the verbs you know to the question you have been given</a:t>
            </a:r>
            <a:endParaRPr lang="en-GB" sz="2400" i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B3B1EF-DB0E-468A-A753-CAA7042C0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601912"/>
              </p:ext>
            </p:extLst>
          </p:nvPr>
        </p:nvGraphicFramePr>
        <p:xfrm>
          <a:off x="7384474" y="2303701"/>
          <a:ext cx="4229002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152">
                  <a:extLst>
                    <a:ext uri="{9D8B030D-6E8A-4147-A177-3AD203B41FA5}">
                      <a16:colId xmlns:a16="http://schemas.microsoft.com/office/drawing/2014/main" val="2175675814"/>
                    </a:ext>
                  </a:extLst>
                </a:gridCol>
                <a:gridCol w="956272">
                  <a:extLst>
                    <a:ext uri="{9D8B030D-6E8A-4147-A177-3AD203B41FA5}">
                      <a16:colId xmlns:a16="http://schemas.microsoft.com/office/drawing/2014/main" val="11386248"/>
                    </a:ext>
                  </a:extLst>
                </a:gridCol>
                <a:gridCol w="1850578">
                  <a:extLst>
                    <a:ext uri="{9D8B030D-6E8A-4147-A177-3AD203B41FA5}">
                      <a16:colId xmlns:a16="http://schemas.microsoft.com/office/drawing/2014/main" val="815669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 dirty="0">
                          <a:effectLst/>
                        </a:rPr>
                        <a:t>INFINITIVO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>
                          <a:effectLst/>
                        </a:rPr>
                        <a:t>INGLÉS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200" dirty="0">
                          <a:effectLst/>
                        </a:rPr>
                        <a:t>PRETÉRITO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7840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IR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go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  <a:tabLst>
                          <a:tab pos="168910" algn="l"/>
                        </a:tabLst>
                      </a:pPr>
                      <a:r>
                        <a:rPr lang="es-EC" sz="2400">
                          <a:effectLst/>
                        </a:rPr>
                        <a:t>Fui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908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COMPRAR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buy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>
                          <a:effectLst/>
                        </a:rPr>
                        <a:t>Compré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67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VISITAR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visit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>
                          <a:effectLst/>
                        </a:rPr>
                        <a:t>Visité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513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ESTUDIAR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study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>
                          <a:effectLst/>
                        </a:rPr>
                        <a:t>Estudié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8931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TRABAJAR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work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>
                          <a:effectLst/>
                        </a:rPr>
                        <a:t>Trabajé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386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JUGAR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play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>
                          <a:effectLst/>
                        </a:rPr>
                        <a:t>Jugué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539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600">
                          <a:effectLst/>
                        </a:rPr>
                        <a:t>COMER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1000">
                          <a:effectLst/>
                        </a:rPr>
                        <a:t>To eat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s-EC" sz="2400" dirty="0">
                          <a:effectLst/>
                        </a:rPr>
                        <a:t>Comí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217073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BFAC41E-2339-46E4-BC66-48F6DC991D85}"/>
              </a:ext>
            </a:extLst>
          </p:cNvPr>
          <p:cNvSpPr/>
          <p:nvPr/>
        </p:nvSpPr>
        <p:spPr>
          <a:xfrm>
            <a:off x="5739396" y="5638368"/>
            <a:ext cx="5692411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000" i="1" dirty="0">
                <a:latin typeface="+mj-lt"/>
                <a:ea typeface="+mj-ea"/>
                <a:cs typeface="+mj-cs"/>
              </a:rPr>
              <a:t>“Where two details were required in a prepared task, it was acceptable for there to be only one verb.” </a:t>
            </a:r>
          </a:p>
          <a:p>
            <a:r>
              <a:rPr lang="en-GB" sz="2000" i="1" dirty="0" err="1">
                <a:latin typeface="+mj-lt"/>
                <a:ea typeface="+mj-ea"/>
                <a:cs typeface="+mj-cs"/>
              </a:rPr>
              <a:t>Fui</a:t>
            </a:r>
            <a:r>
              <a:rPr lang="en-GB" sz="2000" i="1" dirty="0">
                <a:latin typeface="+mj-lt"/>
                <a:ea typeface="+mj-ea"/>
                <a:cs typeface="+mj-cs"/>
              </a:rPr>
              <a:t> al cine con mi amigo (2 details, 1 verb)</a:t>
            </a:r>
          </a:p>
        </p:txBody>
      </p:sp>
    </p:spTree>
    <p:extLst>
      <p:ext uri="{BB962C8B-B14F-4D97-AF65-F5344CB8AC3E}">
        <p14:creationId xmlns:p14="http://schemas.microsoft.com/office/powerpoint/2010/main" val="259653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4948307" cy="369332"/>
          </a:xfrm>
        </p:spPr>
        <p:txBody>
          <a:bodyPr>
            <a:noAutofit/>
          </a:bodyPr>
          <a:lstStyle/>
          <a:p>
            <a:r>
              <a:rPr lang="en-GB" sz="2000" dirty="0"/>
              <a:t>Write the past tense for the following verbs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038" y="1865894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Reciclar</a:t>
            </a:r>
            <a:r>
              <a:rPr lang="en-US" sz="2600" dirty="0"/>
              <a:t>: _______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Escuchar</a:t>
            </a:r>
            <a:r>
              <a:rPr lang="en-US" sz="2600" dirty="0"/>
              <a:t>: _______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Llevarse</a:t>
            </a:r>
            <a:r>
              <a:rPr lang="en-US" sz="2600" dirty="0"/>
              <a:t>: Me _______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Visitar</a:t>
            </a:r>
            <a:r>
              <a:rPr lang="en-US" sz="2600" dirty="0"/>
              <a:t>: _______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Viajar</a:t>
            </a:r>
            <a:r>
              <a:rPr lang="en-US" sz="2600" dirty="0"/>
              <a:t>: _______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Escribir</a:t>
            </a:r>
            <a:r>
              <a:rPr lang="en-US" sz="2600" dirty="0"/>
              <a:t>: _______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/>
              <a:t>Leer: _______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Usar</a:t>
            </a:r>
            <a:r>
              <a:rPr lang="en-US" sz="2600" dirty="0"/>
              <a:t>: _______</a:t>
            </a: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18161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Learn the past tense regular rule in case you need the past for a specific verb.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AE02E5-385D-42EF-9043-62ECAA76491E}"/>
              </a:ext>
            </a:extLst>
          </p:cNvPr>
          <p:cNvSpPr txBox="1"/>
          <p:nvPr/>
        </p:nvSpPr>
        <p:spPr>
          <a:xfrm>
            <a:off x="927798" y="2736502"/>
            <a:ext cx="4001251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preterite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‘I’</a:t>
            </a:r>
          </a:p>
          <a:p>
            <a:r>
              <a:rPr lang="en-GB" sz="2800" dirty="0"/>
              <a:t>-AR – é</a:t>
            </a:r>
          </a:p>
          <a:p>
            <a:r>
              <a:rPr lang="en-GB" sz="2800" dirty="0"/>
              <a:t>-ER/-IR – í </a:t>
            </a:r>
          </a:p>
        </p:txBody>
      </p:sp>
    </p:spTree>
    <p:extLst>
      <p:ext uri="{BB962C8B-B14F-4D97-AF65-F5344CB8AC3E}">
        <p14:creationId xmlns:p14="http://schemas.microsoft.com/office/powerpoint/2010/main" val="403907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4948307" cy="369332"/>
          </a:xfrm>
        </p:spPr>
        <p:txBody>
          <a:bodyPr>
            <a:noAutofit/>
          </a:bodyPr>
          <a:lstStyle/>
          <a:p>
            <a:r>
              <a:rPr lang="en-GB" sz="2000" dirty="0"/>
              <a:t>Write the past tense for the following verbs: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038" y="1865894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Reciclar</a:t>
            </a:r>
            <a:r>
              <a:rPr lang="en-US" sz="2600" dirty="0"/>
              <a:t>: </a:t>
            </a:r>
            <a:r>
              <a:rPr lang="en-US" sz="2600" dirty="0" err="1"/>
              <a:t>reciclé</a:t>
            </a:r>
            <a:r>
              <a:rPr lang="en-US" sz="260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Escuchar</a:t>
            </a:r>
            <a:r>
              <a:rPr lang="en-US" sz="2600" dirty="0"/>
              <a:t>: </a:t>
            </a:r>
            <a:r>
              <a:rPr lang="en-US" sz="2600" dirty="0" err="1"/>
              <a:t>escuché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Llevarse</a:t>
            </a:r>
            <a:r>
              <a:rPr lang="en-US" sz="2600" dirty="0"/>
              <a:t>: Me </a:t>
            </a:r>
            <a:r>
              <a:rPr lang="en-US" sz="2600" dirty="0" err="1"/>
              <a:t>llevé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Visitar</a:t>
            </a:r>
            <a:r>
              <a:rPr lang="en-US" sz="2600" dirty="0"/>
              <a:t>: </a:t>
            </a:r>
            <a:r>
              <a:rPr lang="en-US" sz="2600" dirty="0" err="1"/>
              <a:t>visité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Viajar</a:t>
            </a:r>
            <a:r>
              <a:rPr lang="en-US" sz="2600" dirty="0"/>
              <a:t>: </a:t>
            </a:r>
            <a:r>
              <a:rPr lang="en-US" sz="2600" dirty="0" err="1"/>
              <a:t>viajé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 err="1"/>
              <a:t>Escribir</a:t>
            </a:r>
            <a:r>
              <a:rPr lang="en-US" sz="2600" dirty="0"/>
              <a:t>: </a:t>
            </a:r>
            <a:r>
              <a:rPr lang="en-US" sz="2600" dirty="0" err="1"/>
              <a:t>escribí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/>
              <a:t>Leer: </a:t>
            </a:r>
            <a:r>
              <a:rPr lang="en-US" sz="2600" dirty="0" err="1"/>
              <a:t>leí</a:t>
            </a: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err="1"/>
              <a:t>Usar</a:t>
            </a:r>
            <a:r>
              <a:rPr lang="en-US" sz="2600" dirty="0"/>
              <a:t>: </a:t>
            </a:r>
            <a:r>
              <a:rPr lang="en-US" sz="2600" dirty="0" err="1"/>
              <a:t>usé</a:t>
            </a:r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18161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Learn the past tense regular rule in case you need the past for a specific verb.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AE02E5-385D-42EF-9043-62ECAA76491E}"/>
              </a:ext>
            </a:extLst>
          </p:cNvPr>
          <p:cNvSpPr txBox="1"/>
          <p:nvPr/>
        </p:nvSpPr>
        <p:spPr>
          <a:xfrm>
            <a:off x="927798" y="2736502"/>
            <a:ext cx="4001251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</a:t>
            </a:r>
            <a:r>
              <a:rPr lang="en-GB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preterite</a:t>
            </a:r>
            <a:r>
              <a:rPr lang="en-GB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‘I’</a:t>
            </a:r>
          </a:p>
          <a:p>
            <a:r>
              <a:rPr lang="en-GB" sz="2800" dirty="0"/>
              <a:t>-AR – é</a:t>
            </a:r>
          </a:p>
          <a:p>
            <a:r>
              <a:rPr lang="en-GB" sz="2800" dirty="0"/>
              <a:t>-ER/-IR – í </a:t>
            </a:r>
          </a:p>
        </p:txBody>
      </p:sp>
    </p:spTree>
    <p:extLst>
      <p:ext uri="{BB962C8B-B14F-4D97-AF65-F5344CB8AC3E}">
        <p14:creationId xmlns:p14="http://schemas.microsoft.com/office/powerpoint/2010/main" val="1015519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A553-C1C6-4529-AB61-43F7EB66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BBF2D-2EE3-4D0A-954F-094DDCDF6FE4}"/>
              </a:ext>
            </a:extLst>
          </p:cNvPr>
          <p:cNvSpPr/>
          <p:nvPr/>
        </p:nvSpPr>
        <p:spPr>
          <a:xfrm>
            <a:off x="658484" y="2710687"/>
            <a:ext cx="10886441" cy="1750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words could be clues to show that you need to answer in the past?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verbs in the past can you use confidently?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is the rule for forming regular </a:t>
            </a:r>
            <a:r>
              <a:rPr lang="en-GB" sz="2800" dirty="0" err="1">
                <a:solidFill>
                  <a:schemeClr val="tx1"/>
                </a:solidFill>
              </a:rPr>
              <a:t>preterites</a:t>
            </a:r>
            <a:r>
              <a:rPr lang="en-GB" sz="28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25FE-ABA4-42E8-9118-BD08ED7E2ABF}"/>
              </a:ext>
            </a:extLst>
          </p:cNvPr>
          <p:cNvSpPr/>
          <p:nvPr/>
        </p:nvSpPr>
        <p:spPr>
          <a:xfrm>
            <a:off x="4452668" y="365125"/>
            <a:ext cx="3286664" cy="1722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/>
              <a:t>Mini-test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76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704</Words>
  <Application>Microsoft Macintosh PowerPoint</Application>
  <PresentationFormat>Widescreen</PresentationFormat>
  <Paragraphs>116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Spanish GCSE Therapy 2018</vt:lpstr>
      <vt:lpstr>PowerPoint Presentation</vt:lpstr>
      <vt:lpstr> “As with all tasks eliciting past tenses, there were considerable problems with formation.”   AQA GCSE Spanish Report on the Examination. June 2018</vt:lpstr>
      <vt:lpstr>Translate these role play prompts into English: </vt:lpstr>
      <vt:lpstr>Translate these role play prompts into English: </vt:lpstr>
      <vt:lpstr>Attach one of the past tense verb forms below to each question and build an answer around it. </vt:lpstr>
      <vt:lpstr>Write the past tense for the following verbs</vt:lpstr>
      <vt:lpstr>Write the past tense for the following verbs: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</dc:creator>
  <cp:lastModifiedBy>Shorny Malcolmson</cp:lastModifiedBy>
  <cp:revision>27</cp:revision>
  <dcterms:created xsi:type="dcterms:W3CDTF">2018-09-29T14:19:25Z</dcterms:created>
  <dcterms:modified xsi:type="dcterms:W3CDTF">2018-10-29T08:49:27Z</dcterms:modified>
</cp:coreProperties>
</file>