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58" r:id="rId3"/>
    <p:sldId id="259" r:id="rId4"/>
    <p:sldId id="278" r:id="rId5"/>
    <p:sldId id="261" r:id="rId6"/>
    <p:sldId id="275" r:id="rId7"/>
    <p:sldId id="279" r:id="rId8"/>
    <p:sldId id="280" r:id="rId9"/>
    <p:sldId id="269" r:id="rId10"/>
    <p:sldId id="28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52" autoAdjust="0"/>
    <p:restoredTop sz="94660"/>
  </p:normalViewPr>
  <p:slideViewPr>
    <p:cSldViewPr snapToGrid="0">
      <p:cViewPr varScale="1">
        <p:scale>
          <a:sx n="81" d="100"/>
          <a:sy n="81" d="100"/>
        </p:scale>
        <p:origin x="208" y="8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8BDA7A-39C4-4ECD-8DE9-9E61151E391B}" type="datetimeFigureOut">
              <a:rPr lang="en-GB" smtClean="0"/>
              <a:t>29/10/2018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C59BE3-F471-4CF4-A4FE-1EC6C0B32C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4309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737D89-E7B6-4A10-B915-0E465280EF7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05528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737D89-E7B6-4A10-B915-0E465280EF7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36083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737D89-E7B6-4A10-B915-0E465280EF7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74445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737D89-E7B6-4A10-B915-0E465280EF7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88067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6AF18A-97D6-4250-BF70-E86B2946FE39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6592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4AA15-B143-4354-B09A-7545CA98BF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F6045A-40C6-4A86-9921-DA3CEED725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201E67-C265-49E8-BA30-6A18FAEAE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F2DFA-EADD-4C16-8038-5CED43D81822}" type="datetimeFigureOut">
              <a:rPr lang="en-GB" smtClean="0"/>
              <a:t>29/10/2018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E2A867-4AEE-49D7-A293-F4120CE38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05B51-D340-49AF-861F-E95D457CA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85776-5D5E-4B88-A6C6-73EAEE7457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670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88803-D4D2-4EB3-8A6E-1D0E97846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5827AC-EBC3-4DE4-B6CF-F1ED123CFF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E42233-9BFC-4316-8E40-50C9A0D2E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F2DFA-EADD-4C16-8038-5CED43D81822}" type="datetimeFigureOut">
              <a:rPr lang="en-GB" smtClean="0"/>
              <a:t>29/10/2018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D16B27-9A9B-4DB8-BDD7-259D89387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885800-558F-4F48-B502-3A7819CA2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85776-5D5E-4B88-A6C6-73EAEE7457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2842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410100-B73F-4B8D-B0E8-7ACB7CD7A8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D3F011-BD3B-4F20-96C3-715FBD0FC0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EC4B81-F8A3-4FC1-ABA8-009BE6647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F2DFA-EADD-4C16-8038-5CED43D81822}" type="datetimeFigureOut">
              <a:rPr lang="en-GB" smtClean="0"/>
              <a:t>29/10/2018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BBE72D-5EC3-4EFF-9EC0-8F376452C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4F976E-F291-4FA5-8E9D-ACDC729E9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85776-5D5E-4B88-A6C6-73EAEE7457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89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D71B1-327E-4A57-81B0-0E5BD346D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5E2418-345E-4415-8893-930901D616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D511F-EB29-4B8B-8D7B-B42016BA1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F2DFA-EADD-4C16-8038-5CED43D81822}" type="datetimeFigureOut">
              <a:rPr lang="en-GB" smtClean="0"/>
              <a:t>29/10/2018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B06EDC-4AAB-4A76-BB6D-F43DD2F4C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458BB9-89D5-4E7C-AD46-7317D8955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85776-5D5E-4B88-A6C6-73EAEE7457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4468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00D87-8635-47BC-B684-8033F8338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35746E-C520-424E-8A08-8E9EA0BDC8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188754-82C6-48D9-99EF-647B92A60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F2DFA-EADD-4C16-8038-5CED43D81822}" type="datetimeFigureOut">
              <a:rPr lang="en-GB" smtClean="0"/>
              <a:t>29/10/2018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1EC25A-75B3-4BE0-94D6-317841C8B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D4D494-6C1B-4973-B201-AF4C285C6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85776-5D5E-4B88-A6C6-73EAEE7457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6354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4583E-41D6-442F-89BB-F626E7502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2ECB28-2098-4BE6-89AC-BC0E7007CE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AA8E91-2656-4FCF-85F5-7CD9C1D6D6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33BD62-C89C-4BA5-AF7F-A66B9FCA4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F2DFA-EADD-4C16-8038-5CED43D81822}" type="datetimeFigureOut">
              <a:rPr lang="en-GB" smtClean="0"/>
              <a:t>29/10/2018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DDE999-2080-499C-BCC1-CCB3419E5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94E7C6-A88C-4053-B91C-48D8704F5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85776-5D5E-4B88-A6C6-73EAEE7457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4982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E03C8-C08A-4763-99A6-5CD47672F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3D0B04-8186-4EB8-83F7-8E0D28066F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D4E6C0-65A0-461F-BFC4-FEE70EDEEB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1FF897-89DB-4BA5-A3E4-F4FA522743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CD37C5-8D14-4EC7-B4C3-46A7EEC9D0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A07FD80-4C1F-4268-9ED7-AB9A33ABC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F2DFA-EADD-4C16-8038-5CED43D81822}" type="datetimeFigureOut">
              <a:rPr lang="en-GB" smtClean="0"/>
              <a:t>29/10/2018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A33A9D2-4671-4EBA-AB32-44332523E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6ECAF8-A931-4BB0-BF64-158A41ADA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85776-5D5E-4B88-A6C6-73EAEE7457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148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E988D-4AD6-4D10-B3F3-403242163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3685E5-CED9-4341-891A-5DF27C34D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F2DFA-EADD-4C16-8038-5CED43D81822}" type="datetimeFigureOut">
              <a:rPr lang="en-GB" smtClean="0"/>
              <a:t>29/10/2018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95D118-B7C5-437A-8402-B65A7DD68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C7AA4E-9445-4608-9857-C0ECEBCF3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85776-5D5E-4B88-A6C6-73EAEE7457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7547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FA85B1A-137E-4113-BDAC-0A4E5E217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F2DFA-EADD-4C16-8038-5CED43D81822}" type="datetimeFigureOut">
              <a:rPr lang="en-GB" smtClean="0"/>
              <a:t>29/10/2018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C78F21-B2D1-4DA8-8A25-52F958105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BCE144-1A40-4B1B-A9C7-98B23A1A0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85776-5D5E-4B88-A6C6-73EAEE7457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7010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65825-0AC1-4285-8E88-8F53C651B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D2706E-A6C1-4C2F-A695-DB390C92A0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BBC97A-54F8-4C45-89C4-BB9354AC6B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0F4CBA-DAA7-4B7D-A20B-F25CB7D12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F2DFA-EADD-4C16-8038-5CED43D81822}" type="datetimeFigureOut">
              <a:rPr lang="en-GB" smtClean="0"/>
              <a:t>29/10/2018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619272-DC5B-4A00-BF91-277FEFCB2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B15570-9F4C-4D06-8D8B-BE22C9035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85776-5D5E-4B88-A6C6-73EAEE7457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5845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9D730B-40C4-4EBB-AEFE-F2553754B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9BF437-DFE7-4E6A-B03D-3DE65E9C3F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D35148-E337-47F3-B9F8-2286FC3CC6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011448-A7B8-467E-8203-0C5CA20D1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F2DFA-EADD-4C16-8038-5CED43D81822}" type="datetimeFigureOut">
              <a:rPr lang="en-GB" smtClean="0"/>
              <a:t>29/10/2018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3D46FC-CADD-48CA-A15A-B920F3B9B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6D2EC0-4084-4BB5-B8DF-6B96ECC71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85776-5D5E-4B88-A6C6-73EAEE7457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6076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56E69BF-1C9D-47D7-8206-286000FB6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7ADEDA-57EC-4A17-BBB2-1472AAE752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17838A-CDA3-40D9-95FD-7BFACB9AD9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7F2DFA-EADD-4C16-8038-5CED43D81822}" type="datetimeFigureOut">
              <a:rPr lang="en-GB" smtClean="0"/>
              <a:t>29/10/2018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38C257-C0BA-44F0-B036-C8ED179322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83E83B-E054-4763-A46E-DE90411030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285776-5D5E-4B88-A6C6-73EAEE7457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192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B2066-BFC8-4FE2-8E27-23FA90E0EC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Spanish GCSE Therapy 2018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B148A2-D154-4F6E-9E97-8F8B3028FF1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Foundation Writing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46954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96E2C68-F7F8-4D80-8D09-CFC3EF03726F}"/>
              </a:ext>
            </a:extLst>
          </p:cNvPr>
          <p:cNvSpPr txBox="1"/>
          <p:nvPr/>
        </p:nvSpPr>
        <p:spPr>
          <a:xfrm>
            <a:off x="2049432" y="3633453"/>
            <a:ext cx="8093136" cy="2369880"/>
          </a:xfrm>
          <a:prstGeom prst="rect">
            <a:avLst/>
          </a:prstGeom>
          <a:noFill/>
          <a:ln w="53975" cap="sq" cmpd="dbl">
            <a:solidFill>
              <a:schemeClr val="bg1">
                <a:lumMod val="50000"/>
              </a:schemeClr>
            </a:solidFill>
            <a:prstDash val="solid"/>
            <a:miter lim="800000"/>
          </a:ln>
        </p:spPr>
        <p:txBody>
          <a:bodyPr wrap="square" rtlCol="0">
            <a:spAutoFit/>
          </a:bodyPr>
          <a:lstStyle/>
          <a:p>
            <a:endParaRPr lang="en-US" sz="1400" dirty="0"/>
          </a:p>
          <a:p>
            <a:r>
              <a:rPr lang="en-US" sz="1200" dirty="0"/>
              <a:t>This resource is strictly for the use of member schools for as long as they remain members of The </a:t>
            </a:r>
            <a:r>
              <a:rPr lang="en-US" sz="1200" dirty="0" err="1"/>
              <a:t>PiXL</a:t>
            </a:r>
            <a:r>
              <a:rPr lang="en-US" sz="1200" dirty="0"/>
              <a:t> Club. It may not be copied, sold, or transferred to a third party or used by the school after membership ceases. Until such time it may be freely used within the member school.</a:t>
            </a:r>
            <a:endParaRPr lang="en-GB" sz="1200" dirty="0"/>
          </a:p>
          <a:p>
            <a:r>
              <a:rPr lang="en-US" sz="1200" dirty="0"/>
              <a:t> </a:t>
            </a:r>
            <a:endParaRPr lang="en-GB" sz="1200" dirty="0"/>
          </a:p>
          <a:p>
            <a:r>
              <a:rPr lang="en-US" sz="1200" dirty="0"/>
              <a:t>All opinions and contributions are those of the authors. The contents of this resource are not connected with, or endorsed by, any other company, </a:t>
            </a:r>
            <a:r>
              <a:rPr lang="en-US" sz="1200" dirty="0" err="1"/>
              <a:t>organisation</a:t>
            </a:r>
            <a:r>
              <a:rPr lang="en-US" sz="1200" dirty="0"/>
              <a:t> or institution. These papers were made by teachers in good faith based upon our understanding to date. </a:t>
            </a:r>
            <a:endParaRPr lang="en-GB" sz="1200" dirty="0"/>
          </a:p>
          <a:p>
            <a:r>
              <a:rPr lang="en-US" sz="1200" dirty="0"/>
              <a:t> </a:t>
            </a:r>
            <a:endParaRPr lang="en-GB" sz="1200" dirty="0"/>
          </a:p>
          <a:p>
            <a:r>
              <a:rPr lang="en-US" sz="1200" dirty="0" err="1"/>
              <a:t>PiXL</a:t>
            </a:r>
            <a:r>
              <a:rPr lang="en-US" sz="1200" dirty="0"/>
              <a:t> Club Ltd </a:t>
            </a:r>
            <a:r>
              <a:rPr lang="en-US" sz="1200" dirty="0" err="1"/>
              <a:t>endeavour</a:t>
            </a:r>
            <a:r>
              <a:rPr lang="en-US" sz="1200" dirty="0"/>
              <a:t> to trace and contact copyright owners. If there are any inadvertent omissions or errors in the acknowledgements or usage, this is unintended and </a:t>
            </a:r>
            <a:r>
              <a:rPr lang="en-US" sz="1200" dirty="0" err="1"/>
              <a:t>PiXL</a:t>
            </a:r>
            <a:r>
              <a:rPr lang="en-US" sz="1200" dirty="0"/>
              <a:t> will remedy these on written notification.</a:t>
            </a:r>
          </a:p>
          <a:p>
            <a:endParaRPr lang="en-GB" sz="1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085B5C8-A383-478A-864C-B9A53B9B8324}"/>
              </a:ext>
            </a:extLst>
          </p:cNvPr>
          <p:cNvSpPr/>
          <p:nvPr/>
        </p:nvSpPr>
        <p:spPr>
          <a:xfrm>
            <a:off x="4666731" y="3227339"/>
            <a:ext cx="28585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400" b="1" dirty="0"/>
              <a:t>Commissioned by The </a:t>
            </a:r>
            <a:r>
              <a:rPr lang="en-GB" sz="1400" b="1" dirty="0" err="1"/>
              <a:t>PiXL</a:t>
            </a:r>
            <a:r>
              <a:rPr lang="en-GB" sz="1400" b="1" dirty="0"/>
              <a:t> Club Ltd.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621432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E9E66-D3F5-4C59-AA87-F30F69626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A32A28-9CE0-419F-A8C7-335EBC99E5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387DFC4-903B-46F9-8E74-DD57AC11B4F8}"/>
              </a:ext>
            </a:extLst>
          </p:cNvPr>
          <p:cNvSpPr/>
          <p:nvPr/>
        </p:nvSpPr>
        <p:spPr>
          <a:xfrm>
            <a:off x="1216701" y="1826988"/>
            <a:ext cx="9758597" cy="18587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/>
              <a:t>I can write sentences about a photograph.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10286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9D63E-CC74-4A4F-9550-1F1DDB21E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222" y="2578155"/>
            <a:ext cx="10515600" cy="1325563"/>
          </a:xfrm>
        </p:spPr>
        <p:txBody>
          <a:bodyPr>
            <a:normAutofit fontScale="90000"/>
          </a:bodyPr>
          <a:lstStyle/>
          <a:p>
            <a:br>
              <a:rPr lang="en-US" sz="4000" i="1" dirty="0"/>
            </a:br>
            <a:r>
              <a:rPr lang="en-US" sz="3600" i="1" dirty="0"/>
              <a:t>“</a:t>
            </a:r>
            <a:r>
              <a:rPr lang="en-GB" sz="3600" i="1" dirty="0"/>
              <a:t>Marks in this question are for communication only […] The students who were most successful in this question were those who used simple language, usually with a verb like hay or </a:t>
            </a:r>
            <a:r>
              <a:rPr lang="en-GB" sz="3600" i="1" dirty="0" err="1"/>
              <a:t>veo</a:t>
            </a:r>
            <a:r>
              <a:rPr lang="en-GB" sz="3600" i="1" dirty="0"/>
              <a:t>, followed by something they could see in the photo.</a:t>
            </a:r>
            <a:r>
              <a:rPr lang="en-US" sz="3600" i="1" dirty="0"/>
              <a:t>”</a:t>
            </a:r>
            <a:br>
              <a:rPr lang="en-US" sz="3600" i="1" dirty="0"/>
            </a:br>
            <a:r>
              <a:rPr lang="en-US" sz="3600" i="1" dirty="0"/>
              <a:t> </a:t>
            </a:r>
            <a:br>
              <a:rPr lang="en-US" sz="4000" i="1" dirty="0"/>
            </a:br>
            <a:r>
              <a:rPr lang="en-US" sz="2000" b="1" i="1" dirty="0"/>
              <a:t>AQA GCSE Spanish Report on the Examination. June 2018</a:t>
            </a:r>
            <a:endParaRPr lang="en-GB" b="1" i="1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F28A56D-9D6A-4A37-A02C-08A0EA87537F}"/>
              </a:ext>
            </a:extLst>
          </p:cNvPr>
          <p:cNvSpPr/>
          <p:nvPr/>
        </p:nvSpPr>
        <p:spPr>
          <a:xfrm>
            <a:off x="453506" y="322289"/>
            <a:ext cx="2824480" cy="15138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/>
              <a:t>Q1 Photo</a:t>
            </a:r>
          </a:p>
        </p:txBody>
      </p:sp>
    </p:spTree>
    <p:extLst>
      <p:ext uri="{BB962C8B-B14F-4D97-AF65-F5344CB8AC3E}">
        <p14:creationId xmlns:p14="http://schemas.microsoft.com/office/powerpoint/2010/main" val="245255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9244C-ED65-4EB5-A907-27BA7E129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1303916"/>
            <a:ext cx="8527895" cy="369332"/>
          </a:xfrm>
        </p:spPr>
        <p:txBody>
          <a:bodyPr>
            <a:noAutofit/>
          </a:bodyPr>
          <a:lstStyle/>
          <a:p>
            <a:r>
              <a:rPr lang="en-GB" sz="2000" dirty="0"/>
              <a:t>Select the four sentences that relate to something in the photo: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2DB6A37-BB03-4DAE-9B36-F3DA56FF1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4349" y="1978566"/>
            <a:ext cx="4419458" cy="441960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s-ES" sz="2400" dirty="0"/>
              <a:t>La foto es en color. 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s-ES" sz="2400" dirty="0"/>
              <a:t>Hay una familia.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s-ES" sz="2400" dirty="0"/>
              <a:t>No veo un perro. 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s-ES" sz="2400" dirty="0"/>
              <a:t>Veo un sofá.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s-ES" sz="2400" dirty="0"/>
              <a:t>Hay una guitarra. 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s-ES" sz="2400" dirty="0"/>
              <a:t>Me gusta la foto.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s-ES" sz="2400" dirty="0"/>
              <a:t>Me gusta la guitarra.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s-ES" sz="2400" dirty="0"/>
              <a:t>Me gusta mi hermano.</a:t>
            </a:r>
            <a:endParaRPr lang="en-US" sz="18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3F01DB7-8459-40F7-B513-5AC708CBBDCE}"/>
              </a:ext>
            </a:extLst>
          </p:cNvPr>
          <p:cNvSpPr/>
          <p:nvPr/>
        </p:nvSpPr>
        <p:spPr>
          <a:xfrm>
            <a:off x="177040" y="629266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endParaRPr lang="en-GB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B1E029B-5CEE-413F-9F12-E913641B5977}"/>
              </a:ext>
            </a:extLst>
          </p:cNvPr>
          <p:cNvSpPr/>
          <p:nvPr/>
        </p:nvSpPr>
        <p:spPr>
          <a:xfrm>
            <a:off x="2499912" y="337832"/>
            <a:ext cx="6676912" cy="7184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Your sentences must relate to something in the photo.</a:t>
            </a:r>
            <a:endParaRPr lang="en-GB" sz="2400" i="1" dirty="0"/>
          </a:p>
        </p:txBody>
      </p:sp>
      <p:pic>
        <p:nvPicPr>
          <p:cNvPr id="5122" name="Picture 2" descr="Image result for family spending time together">
            <a:extLst>
              <a:ext uri="{FF2B5EF4-FFF2-40B4-BE49-F238E27FC236}">
                <a16:creationId xmlns:a16="http://schemas.microsoft.com/office/drawing/2014/main" id="{1A60FB51-86EE-4E64-AA59-DAC5144BC1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978566"/>
            <a:ext cx="5756564" cy="3837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5776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9244C-ED65-4EB5-A907-27BA7E129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1303916"/>
            <a:ext cx="8527895" cy="369332"/>
          </a:xfrm>
        </p:spPr>
        <p:txBody>
          <a:bodyPr>
            <a:noAutofit/>
          </a:bodyPr>
          <a:lstStyle/>
          <a:p>
            <a:r>
              <a:rPr lang="en-GB" sz="2000" dirty="0"/>
              <a:t>Select the four sentences that relate to something in the photo: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2DB6A37-BB03-4DAE-9B36-F3DA56FF1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4349" y="1978566"/>
            <a:ext cx="4419458" cy="441960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s-ES" sz="2400" strike="sngStrike" dirty="0"/>
              <a:t>La foto es en color. 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s-ES" sz="2400" u="sng" dirty="0"/>
              <a:t>Hay una familia.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s-ES" sz="2400" strike="sngStrike" dirty="0"/>
              <a:t>No veo un perro. </a:t>
            </a:r>
          </a:p>
          <a:p>
            <a:pPr marL="514350" indent="-514350">
              <a:lnSpc>
                <a:spcPct val="130000"/>
              </a:lnSpc>
              <a:buFont typeface="+mj-lt"/>
              <a:buAutoNum type="arabicPeriod"/>
            </a:pPr>
            <a:r>
              <a:rPr lang="es-ES" sz="2400" u="sng" dirty="0"/>
              <a:t>Veo un sofá.</a:t>
            </a:r>
          </a:p>
          <a:p>
            <a:pPr marL="514350" indent="-514350">
              <a:lnSpc>
                <a:spcPct val="130000"/>
              </a:lnSpc>
              <a:buFont typeface="+mj-lt"/>
              <a:buAutoNum type="arabicPeriod"/>
            </a:pPr>
            <a:r>
              <a:rPr lang="es-ES" sz="2400" u="sng" dirty="0"/>
              <a:t>Hay una guitarra. 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s-ES" sz="2400" strike="sngStrike" dirty="0"/>
              <a:t>Me gusta la foto.</a:t>
            </a:r>
          </a:p>
          <a:p>
            <a:pPr marL="514350" indent="-514350">
              <a:lnSpc>
                <a:spcPct val="130000"/>
              </a:lnSpc>
              <a:buFont typeface="+mj-lt"/>
              <a:buAutoNum type="arabicPeriod"/>
            </a:pPr>
            <a:r>
              <a:rPr lang="es-ES" sz="2400" u="sng" dirty="0"/>
              <a:t>Me gusta la guitarra.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s-ES" sz="2400" strike="sngStrike" dirty="0"/>
              <a:t>Me gusta mi hermano.</a:t>
            </a:r>
            <a:endParaRPr lang="en-US" sz="1800" strike="sngStrike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3F01DB7-8459-40F7-B513-5AC708CBBDCE}"/>
              </a:ext>
            </a:extLst>
          </p:cNvPr>
          <p:cNvSpPr/>
          <p:nvPr/>
        </p:nvSpPr>
        <p:spPr>
          <a:xfrm>
            <a:off x="177040" y="629266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endParaRPr lang="en-GB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B1E029B-5CEE-413F-9F12-E913641B5977}"/>
              </a:ext>
            </a:extLst>
          </p:cNvPr>
          <p:cNvSpPr/>
          <p:nvPr/>
        </p:nvSpPr>
        <p:spPr>
          <a:xfrm>
            <a:off x="2499912" y="337832"/>
            <a:ext cx="6676912" cy="7184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Your sentences must relate to something in the photo.</a:t>
            </a:r>
            <a:endParaRPr lang="en-GB" sz="2400" i="1" dirty="0"/>
          </a:p>
        </p:txBody>
      </p:sp>
      <p:pic>
        <p:nvPicPr>
          <p:cNvPr id="5122" name="Picture 2" descr="Image result for family spending time together">
            <a:extLst>
              <a:ext uri="{FF2B5EF4-FFF2-40B4-BE49-F238E27FC236}">
                <a16:creationId xmlns:a16="http://schemas.microsoft.com/office/drawing/2014/main" id="{1A60FB51-86EE-4E64-AA59-DAC5144BC1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978566"/>
            <a:ext cx="5756564" cy="3837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4592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9244C-ED65-4EB5-A907-27BA7E129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1303916"/>
            <a:ext cx="8527895" cy="369332"/>
          </a:xfrm>
        </p:spPr>
        <p:txBody>
          <a:bodyPr>
            <a:noAutofit/>
          </a:bodyPr>
          <a:lstStyle/>
          <a:p>
            <a:r>
              <a:rPr lang="en-GB" sz="2000" dirty="0"/>
              <a:t>Add a verb to these sentences: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3F01DB7-8459-40F7-B513-5AC708CBBDCE}"/>
              </a:ext>
            </a:extLst>
          </p:cNvPr>
          <p:cNvSpPr/>
          <p:nvPr/>
        </p:nvSpPr>
        <p:spPr>
          <a:xfrm>
            <a:off x="177040" y="629266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endParaRPr lang="en-GB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B1E029B-5CEE-413F-9F12-E913641B5977}"/>
              </a:ext>
            </a:extLst>
          </p:cNvPr>
          <p:cNvSpPr/>
          <p:nvPr/>
        </p:nvSpPr>
        <p:spPr>
          <a:xfrm>
            <a:off x="2499912" y="337832"/>
            <a:ext cx="6676912" cy="7184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/>
              <a:t>“Include a verb, but keep the sentences short.” </a:t>
            </a:r>
          </a:p>
        </p:txBody>
      </p:sp>
      <p:pic>
        <p:nvPicPr>
          <p:cNvPr id="11" name="Picture 2" descr="Image result for family spending time together">
            <a:extLst>
              <a:ext uri="{FF2B5EF4-FFF2-40B4-BE49-F238E27FC236}">
                <a16:creationId xmlns:a16="http://schemas.microsoft.com/office/drawing/2014/main" id="{1EFDE29D-DF6A-42B2-BAEA-8EF3B4E9D0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978566"/>
            <a:ext cx="5756564" cy="3837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8">
            <a:extLst>
              <a:ext uri="{FF2B5EF4-FFF2-40B4-BE49-F238E27FC236}">
                <a16:creationId xmlns:a16="http://schemas.microsoft.com/office/drawing/2014/main" id="{D2B361CA-A3E7-459A-87E1-1F91A1E6BF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4349" y="1978566"/>
            <a:ext cx="4419458" cy="441960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s-ES" sz="2400" dirty="0"/>
              <a:t>Una familia.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s-ES" sz="2400" dirty="0"/>
              <a:t>Un niño.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s-ES" sz="2400" dirty="0"/>
              <a:t>Una guitarra.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s-ES" sz="2400" dirty="0"/>
              <a:t>El abuelo.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s-ES" sz="2400" dirty="0"/>
              <a:t>Contento.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s-ES" sz="2400" dirty="0"/>
              <a:t>Un sofá.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s-ES" sz="2400" dirty="0"/>
              <a:t>Un salón.</a:t>
            </a:r>
          </a:p>
        </p:txBody>
      </p:sp>
    </p:spTree>
    <p:extLst>
      <p:ext uri="{BB962C8B-B14F-4D97-AF65-F5344CB8AC3E}">
        <p14:creationId xmlns:p14="http://schemas.microsoft.com/office/powerpoint/2010/main" val="34650117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9244C-ED65-4EB5-A907-27BA7E129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1303916"/>
            <a:ext cx="8527895" cy="369332"/>
          </a:xfrm>
        </p:spPr>
        <p:txBody>
          <a:bodyPr>
            <a:noAutofit/>
          </a:bodyPr>
          <a:lstStyle/>
          <a:p>
            <a:r>
              <a:rPr lang="en-GB" sz="2000" dirty="0"/>
              <a:t>Add a verb to these sentences: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3F01DB7-8459-40F7-B513-5AC708CBBDCE}"/>
              </a:ext>
            </a:extLst>
          </p:cNvPr>
          <p:cNvSpPr/>
          <p:nvPr/>
        </p:nvSpPr>
        <p:spPr>
          <a:xfrm>
            <a:off x="177040" y="629266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endParaRPr lang="en-GB" dirty="0"/>
          </a:p>
        </p:txBody>
      </p:sp>
      <p:pic>
        <p:nvPicPr>
          <p:cNvPr id="11" name="Picture 2" descr="Image result for family spending time together">
            <a:extLst>
              <a:ext uri="{FF2B5EF4-FFF2-40B4-BE49-F238E27FC236}">
                <a16:creationId xmlns:a16="http://schemas.microsoft.com/office/drawing/2014/main" id="{1EFDE29D-DF6A-42B2-BAEA-8EF3B4E9D0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978566"/>
            <a:ext cx="5756564" cy="3837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8">
            <a:extLst>
              <a:ext uri="{FF2B5EF4-FFF2-40B4-BE49-F238E27FC236}">
                <a16:creationId xmlns:a16="http://schemas.microsoft.com/office/drawing/2014/main" id="{D2B361CA-A3E7-459A-87E1-1F91A1E6BF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4349" y="1978566"/>
            <a:ext cx="4419458" cy="441960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s-ES" sz="2400" dirty="0"/>
              <a:t>Veo/Hay – una familia.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s-ES" sz="2400" dirty="0"/>
              <a:t>Veo/Hay – un niño.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s-ES" sz="2400" dirty="0"/>
              <a:t>Veo – una guitarra.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s-ES" sz="2400" dirty="0"/>
              <a:t>El abuelo – toca la guitarra. 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s-ES" sz="2400" dirty="0"/>
              <a:t>El niño está – contento.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s-ES" sz="2400" dirty="0"/>
              <a:t>Veo/hay – un sofá.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s-ES" sz="2400" dirty="0"/>
              <a:t>Está en – un salón.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5BDDF3B-8EF5-4AAA-8B49-F5044804A354}"/>
              </a:ext>
            </a:extLst>
          </p:cNvPr>
          <p:cNvSpPr/>
          <p:nvPr/>
        </p:nvSpPr>
        <p:spPr>
          <a:xfrm>
            <a:off x="2499912" y="337832"/>
            <a:ext cx="6676912" cy="7184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/>
              <a:t>“Include a verb, but keep the sentences short.” </a:t>
            </a:r>
          </a:p>
        </p:txBody>
      </p:sp>
    </p:spTree>
    <p:extLst>
      <p:ext uri="{BB962C8B-B14F-4D97-AF65-F5344CB8AC3E}">
        <p14:creationId xmlns:p14="http://schemas.microsoft.com/office/powerpoint/2010/main" val="38537041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19C4F-D3AF-4FA0-92C3-F820D4E0D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4880"/>
            <a:ext cx="10515600" cy="1325563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A54603-3CBA-4404-AFCF-217AD4D950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2669" y="239713"/>
            <a:ext cx="5102859" cy="31892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AD101E0-4538-4EF9-86BB-F4B919D460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79" y="3612050"/>
            <a:ext cx="5990121" cy="282733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ACF55F9-B026-4D5B-95E9-FF34C6C468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2669" y="3646454"/>
            <a:ext cx="4264197" cy="283569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B33E330F-2622-432A-B50F-FD2E3293C4DB}"/>
              </a:ext>
            </a:extLst>
          </p:cNvPr>
          <p:cNvSpPr txBox="1">
            <a:spLocks/>
          </p:cNvSpPr>
          <p:nvPr/>
        </p:nvSpPr>
        <p:spPr>
          <a:xfrm>
            <a:off x="166872" y="1640411"/>
            <a:ext cx="8527895" cy="16055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dirty="0"/>
              <a:t>Write four sentences for each of these photos. Remember: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000" dirty="0"/>
              <a:t>Your sentences must relate to something in the photo.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000" dirty="0"/>
              <a:t>Include a verb, but keep the sentences short.</a:t>
            </a:r>
            <a:endParaRPr lang="en-GB" sz="2000" i="1" dirty="0"/>
          </a:p>
          <a:p>
            <a:endParaRPr lang="en-GB" sz="2000" dirty="0"/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5286036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BA553-C1C6-4529-AB61-43F7EB667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21BBF2D-2EE3-4D0A-954F-094DDCDF6FE4}"/>
              </a:ext>
            </a:extLst>
          </p:cNvPr>
          <p:cNvSpPr/>
          <p:nvPr/>
        </p:nvSpPr>
        <p:spPr>
          <a:xfrm>
            <a:off x="658484" y="2710687"/>
            <a:ext cx="10886441" cy="175071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GB" sz="2800" dirty="0">
                <a:solidFill>
                  <a:schemeClr val="tx1"/>
                </a:solidFill>
              </a:rPr>
              <a:t>What type of sentence works best in the photo question?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GB" sz="2800" dirty="0">
                <a:solidFill>
                  <a:schemeClr val="tx1"/>
                </a:solidFill>
              </a:rPr>
              <a:t>What do all sentences need to have?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GB" sz="2800" dirty="0">
                <a:solidFill>
                  <a:schemeClr val="tx1"/>
                </a:solidFill>
              </a:rPr>
              <a:t>What is a good sentence starter for this question?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2FE25FE-ABA4-42E8-9118-BD08ED7E2ABF}"/>
              </a:ext>
            </a:extLst>
          </p:cNvPr>
          <p:cNvSpPr/>
          <p:nvPr/>
        </p:nvSpPr>
        <p:spPr>
          <a:xfrm>
            <a:off x="4452668" y="365125"/>
            <a:ext cx="3286664" cy="17224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/>
              <a:t>Mini-test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57671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368</Words>
  <Application>Microsoft Macintosh PowerPoint</Application>
  <PresentationFormat>Widescreen</PresentationFormat>
  <Paragraphs>62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Wingdings</vt:lpstr>
      <vt:lpstr>Office Theme</vt:lpstr>
      <vt:lpstr>Spanish GCSE Therapy 2018</vt:lpstr>
      <vt:lpstr>PowerPoint Presentation</vt:lpstr>
      <vt:lpstr> “Marks in this question are for communication only […] The students who were most successful in this question were those who used simple language, usually with a verb like hay or veo, followed by something they could see in the photo.”   AQA GCSE Spanish Report on the Examination. June 2018</vt:lpstr>
      <vt:lpstr>Select the four sentences that relate to something in the photo:</vt:lpstr>
      <vt:lpstr>Select the four sentences that relate to something in the photo:</vt:lpstr>
      <vt:lpstr>Add a verb to these sentences:</vt:lpstr>
      <vt:lpstr>Add a verb to these sentences: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Spanish GCSE Therapy 2018</dc:title>
  <dc:creator>Elena</dc:creator>
  <cp:lastModifiedBy>Shorny Malcolmson</cp:lastModifiedBy>
  <cp:revision>32</cp:revision>
  <dcterms:created xsi:type="dcterms:W3CDTF">2018-09-30T08:33:54Z</dcterms:created>
  <dcterms:modified xsi:type="dcterms:W3CDTF">2018-10-29T08:53:42Z</dcterms:modified>
</cp:coreProperties>
</file>