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78" r:id="rId5"/>
    <p:sldId id="282" r:id="rId6"/>
    <p:sldId id="261" r:id="rId7"/>
    <p:sldId id="281" r:id="rId8"/>
    <p:sldId id="275" r:id="rId9"/>
    <p:sldId id="283" r:id="rId10"/>
    <p:sldId id="269" r:id="rId11"/>
    <p:sldId id="28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ichard" initials="R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94" autoAdjust="0"/>
    <p:restoredTop sz="94660"/>
  </p:normalViewPr>
  <p:slideViewPr>
    <p:cSldViewPr snapToGrid="0">
      <p:cViewPr varScale="1">
        <p:scale>
          <a:sx n="61" d="100"/>
          <a:sy n="61" d="100"/>
        </p:scale>
        <p:origin x="224" y="12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4BDD4F-FA51-4405-BD70-99143249447D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72313D-0BC7-422C-9A4A-6E5EBD4E33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746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886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88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26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6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127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37D89-E7B6-4A10-B915-0E465280EF7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508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6AF18A-97D6-4250-BF70-E86B2946FE3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43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6F150-4C5A-4D87-99DF-DF8169BD43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778546-2A2A-47E6-8ED2-38B5AEDA17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A04EE-95BF-4498-BE8F-7E48C1B64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8288-8B94-41F5-983C-CEC5BA79FD9C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470CE-0C6E-4258-A297-0F5ECBE78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02108-A8AB-4A46-B914-7943314F2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6DB9-479B-4285-8BAD-94B079A055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06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22038-ADF1-49C7-8588-536236B26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22E236-9376-4F5D-8EC6-F43045CC5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3E0FA-0B85-42C7-B2CE-714A1E7F3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8288-8B94-41F5-983C-CEC5BA79FD9C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10D8D-DC80-4634-A5D1-050C2BC79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D3F7A-9642-4559-9347-38D6ED9A4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6DB9-479B-4285-8BAD-94B079A055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35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B4FAD2-988C-49BC-9577-C73218DE0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77764-9CF2-4D1E-84E4-011A30A38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811BE-67CC-4299-96E5-FBE196FB6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8288-8B94-41F5-983C-CEC5BA79FD9C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F92D9-48C4-416E-B151-479165C64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33147-1A5A-48B3-9CBE-D789A1851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6DB9-479B-4285-8BAD-94B079A055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776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4FAF9-DAF7-41F2-B95F-889EF28A2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0A233-5579-4A09-A5A1-5E2E4D369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7B4F3-AB96-4F88-B564-B91CE4892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8288-8B94-41F5-983C-CEC5BA79FD9C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A52A4-7284-40DD-B894-D66492BDD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B3DAF-DF59-4FED-A6CF-4C152E350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6DB9-479B-4285-8BAD-94B079A055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58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F0785-DA65-44D0-8250-E74A2C889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FB742D-667C-4E48-B5D5-BD562FC3B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8FAC24-F322-4B0A-A02D-FC43D4D4E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8288-8B94-41F5-983C-CEC5BA79FD9C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7EC8AE-000B-4522-98E9-C8E102525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5C979-C9B0-4952-9728-FB068151A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6DB9-479B-4285-8BAD-94B079A055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867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62819-052F-42A6-AD71-15D859ED8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5DDB2-1253-401B-87D7-66AFCACE5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F8F916-A906-4B52-ADA4-5E21869E4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11293-1406-4CC7-A653-B86C44A66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8288-8B94-41F5-983C-CEC5BA79FD9C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8D8F5-FB3B-4346-94B4-DC400D224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1ADE75-742D-4024-9E55-1A4225019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6DB9-479B-4285-8BAD-94B079A055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43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9A1E3-449F-4A0F-9FB0-0BA6B70A9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957499-BB22-4DEE-8755-B34CC387A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1FB33D-E5B2-44F5-9EFE-5CD6574761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4F8404-4F57-4E2A-A98D-637E9F3C7B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D82A3D-483A-41B9-9307-BC38075027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86CBBB-5EF3-44B5-8EF2-2A0CAA15A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8288-8B94-41F5-983C-CEC5BA79FD9C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EE4493-DB99-4CED-AB8C-85B14FF58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BAE0D9-AEDB-4875-9F9F-60BA341D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6DB9-479B-4285-8BAD-94B079A055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42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95C4C-61A2-46CE-875F-9AD61DC10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2D8E88-AEEF-459E-84E4-D7CF5B3A0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8288-8B94-41F5-983C-CEC5BA79FD9C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84B7F1-7CD1-4D5F-A241-C93D73E29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84CFE1-C81E-45B0-84BA-628298D0C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6DB9-479B-4285-8BAD-94B079A055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953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E8B9E6-B8C5-4CCF-8362-057B4FABD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8288-8B94-41F5-983C-CEC5BA79FD9C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436E96-5CC1-464D-86EB-2F46D35F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B51C6-D57D-45C4-A642-835E00095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6DB9-479B-4285-8BAD-94B079A055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376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DEC60-9DAE-41BD-8334-292ADF398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7C999-BD45-4263-BDA2-98683CE66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340360-D7F0-48D9-985A-24ECA2D5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D3167B-0F39-43E4-94B5-444CC35BE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8288-8B94-41F5-983C-CEC5BA79FD9C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2DEF71-FEDD-4232-9686-004CE9B76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16B393-B0D7-462B-86C7-D19C22744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6DB9-479B-4285-8BAD-94B079A055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725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2B62C-FA5D-4961-A9D3-4B6006901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1DA04F-2526-4EE8-A828-6F81B292C4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E6C7DA-3102-4369-8A56-3B8DF0DA40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F01AD-34E2-425C-99C9-2D0FB4ED0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8288-8B94-41F5-983C-CEC5BA79FD9C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BFC89-7837-4550-9122-EB68BAC9A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B0E2D0-0ABF-42DD-8D4E-FCDCCACE0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36DB9-479B-4285-8BAD-94B079A055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521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9DF793-CE37-4B66-A946-F2F0EE9AF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AAAA0D-C5DB-4F45-88AB-EDFC0E3B7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F32F5-C755-47BB-907A-89E6E07320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C8288-8B94-41F5-983C-CEC5BA79FD9C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38F1C-F8AB-4F03-B4EA-865461C2C4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13A70-89B2-4948-806D-32E61C77E3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36DB9-479B-4285-8BAD-94B079A055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552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B2066-BFC8-4FE2-8E27-23FA90E0EC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Spanish GCSE Therapy 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B148A2-D154-4F6E-9E97-8F8B3028FF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Foundation and Higher Writing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4695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BA553-C1C6-4529-AB61-43F7EB667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1BBF2D-2EE3-4D0A-954F-094DDCDF6FE4}"/>
              </a:ext>
            </a:extLst>
          </p:cNvPr>
          <p:cNvSpPr/>
          <p:nvPr/>
        </p:nvSpPr>
        <p:spPr>
          <a:xfrm>
            <a:off x="658484" y="2710687"/>
            <a:ext cx="10886441" cy="17507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chemeClr val="tx1"/>
                </a:solidFill>
              </a:rPr>
              <a:t>When is word for word translation not appropriate?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chemeClr val="tx1"/>
                </a:solidFill>
              </a:rPr>
              <a:t>What should you do when you don’t know a word?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chemeClr val="tx1"/>
                </a:solidFill>
              </a:rPr>
              <a:t>What is the best translation tip you </a:t>
            </a:r>
            <a:r>
              <a:rPr lang="en-GB" sz="2800">
                <a:solidFill>
                  <a:schemeClr val="tx1"/>
                </a:solidFill>
              </a:rPr>
              <a:t>can give?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FE25FE-ABA4-42E8-9118-BD08ED7E2ABF}"/>
              </a:ext>
            </a:extLst>
          </p:cNvPr>
          <p:cNvSpPr/>
          <p:nvPr/>
        </p:nvSpPr>
        <p:spPr>
          <a:xfrm>
            <a:off x="4452668" y="365125"/>
            <a:ext cx="3286664" cy="17224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/>
              <a:t>Mini-test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5767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96E2C68-F7F8-4D80-8D09-CFC3EF03726F}"/>
              </a:ext>
            </a:extLst>
          </p:cNvPr>
          <p:cNvSpPr txBox="1"/>
          <p:nvPr/>
        </p:nvSpPr>
        <p:spPr>
          <a:xfrm>
            <a:off x="2049432" y="3633453"/>
            <a:ext cx="8093136" cy="2369880"/>
          </a:xfrm>
          <a:prstGeom prst="rect">
            <a:avLst/>
          </a:prstGeom>
          <a:noFill/>
          <a:ln w="53975" cap="sq" cmpd="dbl">
            <a:solidFill>
              <a:schemeClr val="bg1">
                <a:lumMod val="50000"/>
              </a:schemeClr>
            </a:solidFill>
            <a:prstDash val="solid"/>
            <a:miter lim="800000"/>
          </a:ln>
        </p:spPr>
        <p:txBody>
          <a:bodyPr wrap="square" rtlCol="0">
            <a:spAutoFit/>
          </a:bodyPr>
          <a:lstStyle/>
          <a:p>
            <a:endParaRPr lang="en-US" sz="1400" dirty="0"/>
          </a:p>
          <a:p>
            <a:r>
              <a:rPr lang="en-US" sz="1200" dirty="0"/>
              <a:t>This resource is strictly for the use of member schools for as long as they remain members of The </a:t>
            </a:r>
            <a:r>
              <a:rPr lang="en-US" sz="1200" dirty="0" err="1"/>
              <a:t>PiXL</a:t>
            </a:r>
            <a:r>
              <a:rPr lang="en-US" sz="1200" dirty="0"/>
              <a:t> Club. It may not be copied, sold, or transferred to a third party or used by the school after membership ceases. Until such time it may be freely used within the member school.</a:t>
            </a:r>
            <a:endParaRPr lang="en-GB" sz="1200" dirty="0"/>
          </a:p>
          <a:p>
            <a:r>
              <a:rPr lang="en-US" sz="1200" dirty="0"/>
              <a:t> </a:t>
            </a:r>
            <a:endParaRPr lang="en-GB" sz="1200" dirty="0"/>
          </a:p>
          <a:p>
            <a:r>
              <a:rPr lang="en-US" sz="1200" dirty="0"/>
              <a:t>All opinions and contributions are those of the authors. The contents of this resource are not connected with, or endorsed by, any other company, </a:t>
            </a:r>
            <a:r>
              <a:rPr lang="en-US" sz="1200" dirty="0" err="1"/>
              <a:t>organisation</a:t>
            </a:r>
            <a:r>
              <a:rPr lang="en-US" sz="1200" dirty="0"/>
              <a:t> or institution. These papers were made by teachers in good faith based upon our understanding to date. </a:t>
            </a:r>
            <a:endParaRPr lang="en-GB" sz="1200" dirty="0"/>
          </a:p>
          <a:p>
            <a:r>
              <a:rPr lang="en-US" sz="1200" dirty="0"/>
              <a:t> </a:t>
            </a:r>
            <a:endParaRPr lang="en-GB" sz="1200" dirty="0"/>
          </a:p>
          <a:p>
            <a:r>
              <a:rPr lang="en-US" sz="1200" dirty="0" err="1"/>
              <a:t>PiXL</a:t>
            </a:r>
            <a:r>
              <a:rPr lang="en-US" sz="1200" dirty="0"/>
              <a:t> Club Ltd </a:t>
            </a:r>
            <a:r>
              <a:rPr lang="en-US" sz="1200" dirty="0" err="1"/>
              <a:t>endeavour</a:t>
            </a:r>
            <a:r>
              <a:rPr lang="en-US" sz="1200" dirty="0"/>
              <a:t> to trace and contact copyright owners. If there are any inadvertent omissions or errors in the acknowledgements or usage, this is unintended and </a:t>
            </a:r>
            <a:r>
              <a:rPr lang="en-US" sz="1200" dirty="0" err="1"/>
              <a:t>PiXL</a:t>
            </a:r>
            <a:r>
              <a:rPr lang="en-US" sz="1200" dirty="0"/>
              <a:t> will remedy these on written notification.</a:t>
            </a:r>
          </a:p>
          <a:p>
            <a:endParaRPr lang="en-GB" sz="1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085B5C8-A383-478A-864C-B9A53B9B8324}"/>
              </a:ext>
            </a:extLst>
          </p:cNvPr>
          <p:cNvSpPr/>
          <p:nvPr/>
        </p:nvSpPr>
        <p:spPr>
          <a:xfrm>
            <a:off x="4666731" y="3227339"/>
            <a:ext cx="28585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b="1" dirty="0"/>
              <a:t>Commissioned by The </a:t>
            </a:r>
            <a:r>
              <a:rPr lang="en-GB" sz="1400" b="1" dirty="0" err="1"/>
              <a:t>PiXL</a:t>
            </a:r>
            <a:r>
              <a:rPr lang="en-GB" sz="1400" b="1" dirty="0"/>
              <a:t> Club Ltd.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20236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E9E66-D3F5-4C59-AA87-F30F69626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32A28-9CE0-419F-A8C7-335EBC99E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387DFC4-903B-46F9-8E74-DD57AC11B4F8}"/>
              </a:ext>
            </a:extLst>
          </p:cNvPr>
          <p:cNvSpPr/>
          <p:nvPr/>
        </p:nvSpPr>
        <p:spPr>
          <a:xfrm>
            <a:off x="1216701" y="1826988"/>
            <a:ext cx="9758597" cy="18587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I can translate a range of sentences.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1028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9D63E-CC74-4A4F-9550-1F1DDB21E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968" y="1996260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en-US" sz="3600" i="1" dirty="0"/>
            </a:br>
            <a:r>
              <a:rPr lang="en-US" sz="3100" i="1" dirty="0"/>
              <a:t>“</a:t>
            </a:r>
            <a:r>
              <a:rPr lang="en-GB" sz="3100" i="1" dirty="0"/>
              <a:t>If one of the key messages contained a minor error or errors, it was still credited. […] However, an accumulation of such errors had an overall effect on accuracy which could be reflected in the mark for Application of Grammar.</a:t>
            </a:r>
            <a:r>
              <a:rPr lang="en-US" sz="3100" i="1" dirty="0"/>
              <a:t>”</a:t>
            </a:r>
            <a:br>
              <a:rPr lang="en-US" sz="3600" i="1" dirty="0"/>
            </a:br>
            <a:r>
              <a:rPr lang="en-US" sz="3600" i="1" dirty="0"/>
              <a:t> </a:t>
            </a:r>
            <a:br>
              <a:rPr lang="en-US" sz="4000" i="1" dirty="0"/>
            </a:br>
            <a:r>
              <a:rPr lang="en-US" sz="2000" b="1" i="1" dirty="0"/>
              <a:t>AQA GCSE Spanish Report on the Examination. June 2018</a:t>
            </a:r>
            <a:endParaRPr lang="en-GB" b="1" i="1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F28A56D-9D6A-4A37-A02C-08A0EA87537F}"/>
              </a:ext>
            </a:extLst>
          </p:cNvPr>
          <p:cNvSpPr/>
          <p:nvPr/>
        </p:nvSpPr>
        <p:spPr>
          <a:xfrm>
            <a:off x="148706" y="174360"/>
            <a:ext cx="2824480" cy="15138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Translation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9A8CB5C-25B8-4AD9-B0F8-D1BEFD8681F8}"/>
              </a:ext>
            </a:extLst>
          </p:cNvPr>
          <p:cNvSpPr/>
          <p:nvPr/>
        </p:nvSpPr>
        <p:spPr>
          <a:xfrm>
            <a:off x="658091" y="4148258"/>
            <a:ext cx="10875818" cy="25353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Tips:  </a:t>
            </a:r>
          </a:p>
          <a:p>
            <a:r>
              <a:rPr lang="en-GB" dirty="0"/>
              <a:t>• Read the whole text before you start translating. </a:t>
            </a:r>
          </a:p>
          <a:p>
            <a:r>
              <a:rPr lang="en-GB" dirty="0"/>
              <a:t>• Check carefully that you do not miss out any parts of the translation by accident. </a:t>
            </a:r>
          </a:p>
          <a:p>
            <a:r>
              <a:rPr lang="en-GB" dirty="0"/>
              <a:t>• If you can’t translate word for word, find a phrase that has the same meaning, but uses different words. </a:t>
            </a:r>
          </a:p>
          <a:p>
            <a:r>
              <a:rPr lang="en-GB" dirty="0"/>
              <a:t>• If you don’t know a word, look at the words around it and try out words that would fit. </a:t>
            </a:r>
          </a:p>
          <a:p>
            <a:r>
              <a:rPr lang="en-GB" dirty="0"/>
              <a:t>• If you are not sure how to translate something, have a go as it may score you a mark. Leaving it blank will not. </a:t>
            </a:r>
          </a:p>
          <a:p>
            <a:r>
              <a:rPr lang="en-GB" dirty="0"/>
              <a:t>• Check verb tenses and endings. </a:t>
            </a:r>
          </a:p>
          <a:p>
            <a:r>
              <a:rPr lang="en-GB" dirty="0"/>
              <a:t>• Read aloud what you have written. If it doesn’t make sense, it will be wrong. </a:t>
            </a:r>
          </a:p>
        </p:txBody>
      </p:sp>
    </p:spTree>
    <p:extLst>
      <p:ext uri="{BB962C8B-B14F-4D97-AF65-F5344CB8AC3E}">
        <p14:creationId xmlns:p14="http://schemas.microsoft.com/office/powerpoint/2010/main" val="245255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244C-ED65-4EB5-A907-27BA7E1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303916"/>
            <a:ext cx="9326344" cy="369332"/>
          </a:xfrm>
        </p:spPr>
        <p:txBody>
          <a:bodyPr>
            <a:noAutofit/>
          </a:bodyPr>
          <a:lstStyle/>
          <a:p>
            <a:r>
              <a:rPr lang="en-GB" sz="2000" dirty="0"/>
              <a:t>Translate the following sentences. Beware! Word for word translation won’t work here!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DB6A37-BB03-4DAE-9B36-F3DA56FF1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371" y="2338784"/>
            <a:ext cx="6907324" cy="357551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black</a:t>
            </a:r>
            <a:r>
              <a:rPr lang="es-ES" sz="2400" dirty="0"/>
              <a:t> </a:t>
            </a:r>
            <a:r>
              <a:rPr lang="es-ES" sz="2400" dirty="0" err="1"/>
              <a:t>cat</a:t>
            </a:r>
            <a:endParaRPr lang="es-ES" sz="2400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weather</a:t>
            </a:r>
            <a:r>
              <a:rPr lang="es-ES" sz="2400" dirty="0"/>
              <a:t> </a:t>
            </a:r>
            <a:r>
              <a:rPr lang="es-ES" sz="2400" dirty="0" err="1"/>
              <a:t>was</a:t>
            </a:r>
            <a:r>
              <a:rPr lang="es-ES" sz="2400" dirty="0"/>
              <a:t> </a:t>
            </a:r>
            <a:r>
              <a:rPr lang="es-ES" sz="2400" dirty="0" err="1"/>
              <a:t>good</a:t>
            </a:r>
            <a:endParaRPr lang="es-ES" sz="2400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/>
              <a:t>I </a:t>
            </a:r>
            <a:r>
              <a:rPr lang="es-ES" sz="2400" dirty="0" err="1"/>
              <a:t>don’t</a:t>
            </a:r>
            <a:r>
              <a:rPr lang="es-ES" sz="2400" dirty="0"/>
              <a:t> </a:t>
            </a:r>
            <a:r>
              <a:rPr lang="es-ES" sz="2400" dirty="0" err="1"/>
              <a:t>get</a:t>
            </a:r>
            <a:r>
              <a:rPr lang="es-ES" sz="2400" dirty="0"/>
              <a:t> </a:t>
            </a:r>
            <a:r>
              <a:rPr lang="es-ES" sz="2400" dirty="0" err="1"/>
              <a:t>on</a:t>
            </a:r>
            <a:r>
              <a:rPr lang="es-ES" sz="2400" dirty="0"/>
              <a:t> </a:t>
            </a:r>
            <a:r>
              <a:rPr lang="es-ES" sz="2400" dirty="0" err="1"/>
              <a:t>with</a:t>
            </a:r>
            <a:r>
              <a:rPr lang="es-ES" sz="2400" dirty="0"/>
              <a:t> </a:t>
            </a:r>
            <a:r>
              <a:rPr lang="es-ES" sz="2400" dirty="0" err="1"/>
              <a:t>my</a:t>
            </a:r>
            <a:r>
              <a:rPr lang="es-ES" sz="2400" dirty="0"/>
              <a:t> </a:t>
            </a:r>
            <a:r>
              <a:rPr lang="es-ES" sz="2400" dirty="0" err="1"/>
              <a:t>brother</a:t>
            </a:r>
            <a:endParaRPr lang="es-ES" sz="2400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/>
              <a:t>I </a:t>
            </a:r>
            <a:r>
              <a:rPr lang="es-ES" sz="2400" dirty="0" err="1"/>
              <a:t>find</a:t>
            </a:r>
            <a:r>
              <a:rPr lang="es-ES" sz="2400" dirty="0"/>
              <a:t> </a:t>
            </a:r>
            <a:r>
              <a:rPr lang="es-ES" sz="2400" dirty="0" err="1"/>
              <a:t>books</a:t>
            </a:r>
            <a:r>
              <a:rPr lang="es-ES" sz="2400" dirty="0"/>
              <a:t> </a:t>
            </a:r>
            <a:r>
              <a:rPr lang="es-ES" sz="2400" dirty="0" err="1"/>
              <a:t>fascinating</a:t>
            </a:r>
            <a:endParaRPr lang="es-ES" sz="2400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 err="1"/>
              <a:t>On</a:t>
            </a:r>
            <a:r>
              <a:rPr lang="es-ES" sz="2400" dirty="0"/>
              <a:t> </a:t>
            </a:r>
            <a:r>
              <a:rPr lang="es-ES" sz="2400" dirty="0" err="1"/>
              <a:t>Saturday</a:t>
            </a:r>
            <a:endParaRPr lang="es-E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1" y="337832"/>
            <a:ext cx="7073579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i="1" dirty="0"/>
              <a:t>You can’t always translate word for word. Try to remember to keep the Spanish wording. </a:t>
            </a:r>
          </a:p>
        </p:txBody>
      </p:sp>
    </p:spTree>
    <p:extLst>
      <p:ext uri="{BB962C8B-B14F-4D97-AF65-F5344CB8AC3E}">
        <p14:creationId xmlns:p14="http://schemas.microsoft.com/office/powerpoint/2010/main" val="2185776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244C-ED65-4EB5-A907-27BA7E1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303916"/>
            <a:ext cx="9326344" cy="369332"/>
          </a:xfrm>
        </p:spPr>
        <p:txBody>
          <a:bodyPr>
            <a:noAutofit/>
          </a:bodyPr>
          <a:lstStyle/>
          <a:p>
            <a:r>
              <a:rPr lang="en-GB" sz="2000" dirty="0"/>
              <a:t>Translate the following sentences. Beware! Word for word translation won’t work here!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DB6A37-BB03-4DAE-9B36-F3DA56FF1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0701" y="2456237"/>
            <a:ext cx="9858342" cy="289368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black</a:t>
            </a:r>
            <a:r>
              <a:rPr lang="es-ES" sz="2400" dirty="0"/>
              <a:t> cat. – El gato negro.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weather</a:t>
            </a:r>
            <a:r>
              <a:rPr lang="es-ES" sz="2400" dirty="0"/>
              <a:t> </a:t>
            </a:r>
            <a:r>
              <a:rPr lang="es-ES" sz="2400" dirty="0" err="1"/>
              <a:t>was</a:t>
            </a:r>
            <a:r>
              <a:rPr lang="es-ES" sz="2400" dirty="0"/>
              <a:t> </a:t>
            </a:r>
            <a:r>
              <a:rPr lang="es-ES" sz="2400" dirty="0" err="1"/>
              <a:t>good</a:t>
            </a:r>
            <a:r>
              <a:rPr lang="es-ES" sz="2400" dirty="0"/>
              <a:t> – Hizo buen tiempo.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/>
              <a:t>I </a:t>
            </a:r>
            <a:r>
              <a:rPr lang="es-ES" sz="2400" dirty="0" err="1"/>
              <a:t>don’t</a:t>
            </a:r>
            <a:r>
              <a:rPr lang="es-ES" sz="2400" dirty="0"/>
              <a:t> </a:t>
            </a:r>
            <a:r>
              <a:rPr lang="es-ES" sz="2400" dirty="0" err="1"/>
              <a:t>get</a:t>
            </a:r>
            <a:r>
              <a:rPr lang="es-ES" sz="2400" dirty="0"/>
              <a:t> </a:t>
            </a:r>
            <a:r>
              <a:rPr lang="es-ES" sz="2400" dirty="0" err="1"/>
              <a:t>on</a:t>
            </a:r>
            <a:r>
              <a:rPr lang="es-ES" sz="2400" dirty="0"/>
              <a:t> </a:t>
            </a:r>
            <a:r>
              <a:rPr lang="es-ES" sz="2400" dirty="0" err="1"/>
              <a:t>with</a:t>
            </a:r>
            <a:r>
              <a:rPr lang="es-ES" sz="2400" dirty="0"/>
              <a:t> </a:t>
            </a:r>
            <a:r>
              <a:rPr lang="es-ES" sz="2400" dirty="0" err="1"/>
              <a:t>my</a:t>
            </a:r>
            <a:r>
              <a:rPr lang="es-ES" sz="2400" dirty="0"/>
              <a:t> </a:t>
            </a:r>
            <a:r>
              <a:rPr lang="es-ES" sz="2400" dirty="0" err="1"/>
              <a:t>brother</a:t>
            </a:r>
            <a:r>
              <a:rPr lang="es-ES" sz="2400" dirty="0"/>
              <a:t> – No me llevo bien con mi hermano.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/>
              <a:t>I </a:t>
            </a:r>
            <a:r>
              <a:rPr lang="es-ES" sz="2400" dirty="0" err="1"/>
              <a:t>find</a:t>
            </a:r>
            <a:r>
              <a:rPr lang="es-ES" sz="2400" dirty="0"/>
              <a:t> </a:t>
            </a:r>
            <a:r>
              <a:rPr lang="es-ES" sz="2400" dirty="0" err="1"/>
              <a:t>books</a:t>
            </a:r>
            <a:r>
              <a:rPr lang="es-ES" sz="2400" dirty="0"/>
              <a:t> </a:t>
            </a:r>
            <a:r>
              <a:rPr lang="es-ES" sz="2400" dirty="0" err="1"/>
              <a:t>fascinating</a:t>
            </a:r>
            <a:r>
              <a:rPr lang="es-ES" sz="2400" dirty="0"/>
              <a:t> – Me fascinan los libros.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sz="2400" dirty="0" err="1"/>
              <a:t>On</a:t>
            </a:r>
            <a:r>
              <a:rPr lang="es-ES" sz="2400" dirty="0"/>
              <a:t> </a:t>
            </a:r>
            <a:r>
              <a:rPr lang="es-ES" sz="2400" dirty="0" err="1"/>
              <a:t>Saturday</a:t>
            </a:r>
            <a:r>
              <a:rPr lang="es-ES" sz="2400" dirty="0"/>
              <a:t> – El sábado.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1" y="337832"/>
            <a:ext cx="7073579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i="1" dirty="0"/>
              <a:t>You can’t always translate word for word. Try to remember to keep the Spanish wording. </a:t>
            </a:r>
          </a:p>
        </p:txBody>
      </p:sp>
    </p:spTree>
    <p:extLst>
      <p:ext uri="{BB962C8B-B14F-4D97-AF65-F5344CB8AC3E}">
        <p14:creationId xmlns:p14="http://schemas.microsoft.com/office/powerpoint/2010/main" val="1444825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244C-ED65-4EB5-A907-27BA7E1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303916"/>
            <a:ext cx="8527895" cy="369332"/>
          </a:xfrm>
        </p:spPr>
        <p:txBody>
          <a:bodyPr>
            <a:noAutofit/>
          </a:bodyPr>
          <a:lstStyle/>
          <a:p>
            <a:r>
              <a:rPr lang="en-GB" sz="2000" dirty="0"/>
              <a:t>Underline the tenses in this paragraph and label them present, past or future.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DB6A37-BB03-4DAE-9B36-F3DA56FF1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349" y="1978566"/>
            <a:ext cx="4419458" cy="441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Last year we went to Spain where we had a great time. The town didn’t have a cinema or a swimming pool, but the mountains were  beautiful and it was sunny every day. I love to travel. Next year we will also go to Spain.</a:t>
            </a:r>
            <a:endParaRPr lang="en-US" sz="1800" strike="sngStrik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2" y="337832"/>
            <a:ext cx="6676912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i="1" dirty="0"/>
              <a:t>Work out the tenses in English and check that you are using the correct ending in Spanish.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BAF411E-33A0-4924-B3C1-E5F54CB50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589574"/>
              </p:ext>
            </p:extLst>
          </p:nvPr>
        </p:nvGraphicFramePr>
        <p:xfrm>
          <a:off x="5777345" y="3075846"/>
          <a:ext cx="622530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103">
                  <a:extLst>
                    <a:ext uri="{9D8B030D-6E8A-4147-A177-3AD203B41FA5}">
                      <a16:colId xmlns:a16="http://schemas.microsoft.com/office/drawing/2014/main" val="2928593365"/>
                    </a:ext>
                  </a:extLst>
                </a:gridCol>
                <a:gridCol w="2075103">
                  <a:extLst>
                    <a:ext uri="{9D8B030D-6E8A-4147-A177-3AD203B41FA5}">
                      <a16:colId xmlns:a16="http://schemas.microsoft.com/office/drawing/2014/main" val="1905910280"/>
                    </a:ext>
                  </a:extLst>
                </a:gridCol>
                <a:gridCol w="2075103">
                  <a:extLst>
                    <a:ext uri="{9D8B030D-6E8A-4147-A177-3AD203B41FA5}">
                      <a16:colId xmlns:a16="http://schemas.microsoft.com/office/drawing/2014/main" val="42530334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Present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past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Future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772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Voy</a:t>
                      </a:r>
                      <a:r>
                        <a:rPr lang="en-GB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Iré</a:t>
                      </a:r>
                      <a:r>
                        <a:rPr lang="en-GB" dirty="0"/>
                        <a:t>/</a:t>
                      </a:r>
                      <a:r>
                        <a:rPr lang="en-GB" dirty="0" err="1"/>
                        <a:t>Voy</a:t>
                      </a:r>
                      <a:r>
                        <a:rPr lang="en-GB" dirty="0"/>
                        <a:t> a </a:t>
                      </a:r>
                      <a:r>
                        <a:rPr lang="en-GB" dirty="0" err="1"/>
                        <a:t>ir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354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Tenía</a:t>
                      </a:r>
                      <a:r>
                        <a:rPr lang="en-GB" dirty="0"/>
                        <a:t>/</a:t>
                      </a:r>
                      <a:r>
                        <a:rPr lang="en-GB" dirty="0" err="1"/>
                        <a:t>tuvo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181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Era/</a:t>
                      </a:r>
                      <a:r>
                        <a:rPr lang="en-GB" dirty="0" err="1"/>
                        <a:t>fue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330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Hará</a:t>
                      </a:r>
                      <a:r>
                        <a:rPr lang="en-GB" dirty="0"/>
                        <a:t>/</a:t>
                      </a:r>
                      <a:r>
                        <a:rPr lang="en-GB" dirty="0" err="1"/>
                        <a:t>Va</a:t>
                      </a:r>
                      <a:r>
                        <a:rPr lang="en-GB" dirty="0"/>
                        <a:t> a </a:t>
                      </a:r>
                      <a:r>
                        <a:rPr lang="en-GB" dirty="0" err="1"/>
                        <a:t>hacer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520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Vamos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Iremos</a:t>
                      </a:r>
                      <a:r>
                        <a:rPr lang="en-GB" dirty="0"/>
                        <a:t>/</a:t>
                      </a:r>
                      <a:r>
                        <a:rPr lang="en-GB" dirty="0" err="1"/>
                        <a:t>Vamos</a:t>
                      </a:r>
                      <a:r>
                        <a:rPr lang="en-GB" dirty="0"/>
                        <a:t> a </a:t>
                      </a:r>
                      <a:r>
                        <a:rPr lang="en-GB" dirty="0" err="1"/>
                        <a:t>ir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64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59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244C-ED65-4EB5-A907-27BA7E1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303916"/>
            <a:ext cx="8527895" cy="369332"/>
          </a:xfrm>
        </p:spPr>
        <p:txBody>
          <a:bodyPr>
            <a:noAutofit/>
          </a:bodyPr>
          <a:lstStyle/>
          <a:p>
            <a:r>
              <a:rPr lang="en-GB" sz="2000" dirty="0"/>
              <a:t>Underline the tenses in this paragraph and label them present, past or future.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DB6A37-BB03-4DAE-9B36-F3DA56FF1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349" y="1978566"/>
            <a:ext cx="4419458" cy="441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Last year </a:t>
            </a:r>
            <a:r>
              <a:rPr lang="en-GB" u="sng" dirty="0"/>
              <a:t>we went </a:t>
            </a:r>
            <a:r>
              <a:rPr lang="en-GB" dirty="0"/>
              <a:t>to Spain where </a:t>
            </a:r>
            <a:r>
              <a:rPr lang="en-GB" u="sng" dirty="0"/>
              <a:t>we had </a:t>
            </a:r>
            <a:r>
              <a:rPr lang="en-GB" dirty="0"/>
              <a:t>a great time. The town </a:t>
            </a:r>
            <a:r>
              <a:rPr lang="en-GB" u="sng" dirty="0"/>
              <a:t>didn’t have </a:t>
            </a:r>
            <a:r>
              <a:rPr lang="en-GB" dirty="0"/>
              <a:t>a cinema or a swimming pool, but the mountains were beautiful and </a:t>
            </a:r>
            <a:r>
              <a:rPr lang="en-GB" u="sng" dirty="0"/>
              <a:t>it was </a:t>
            </a:r>
            <a:r>
              <a:rPr lang="en-GB" dirty="0"/>
              <a:t>sunny every day. </a:t>
            </a:r>
            <a:r>
              <a:rPr lang="en-GB" u="sng" dirty="0"/>
              <a:t>I love</a:t>
            </a:r>
            <a:r>
              <a:rPr lang="en-GB" dirty="0"/>
              <a:t> to travel. Next year </a:t>
            </a:r>
            <a:r>
              <a:rPr lang="en-GB" u="sng" dirty="0"/>
              <a:t>we</a:t>
            </a:r>
            <a:r>
              <a:rPr lang="en-GB" dirty="0"/>
              <a:t> </a:t>
            </a:r>
            <a:r>
              <a:rPr lang="en-GB" u="sng" dirty="0"/>
              <a:t>will</a:t>
            </a:r>
            <a:r>
              <a:rPr lang="en-GB" dirty="0"/>
              <a:t> also </a:t>
            </a:r>
            <a:r>
              <a:rPr lang="en-GB" u="sng" dirty="0"/>
              <a:t>go</a:t>
            </a:r>
            <a:r>
              <a:rPr lang="en-GB" dirty="0"/>
              <a:t> to Spain.</a:t>
            </a:r>
            <a:endParaRPr lang="en-US" sz="1800" strike="sngStrik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2" y="337832"/>
            <a:ext cx="6676912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i="1" dirty="0"/>
              <a:t>Work out the tenses in English and check that you are using the correct ending in Spanish.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BAF411E-33A0-4924-B3C1-E5F54CB50523}"/>
              </a:ext>
            </a:extLst>
          </p:cNvPr>
          <p:cNvGraphicFramePr>
            <a:graphicFrameLocks noGrp="1"/>
          </p:cNvGraphicFramePr>
          <p:nvPr/>
        </p:nvGraphicFramePr>
        <p:xfrm>
          <a:off x="5777345" y="3075846"/>
          <a:ext cx="622530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103">
                  <a:extLst>
                    <a:ext uri="{9D8B030D-6E8A-4147-A177-3AD203B41FA5}">
                      <a16:colId xmlns:a16="http://schemas.microsoft.com/office/drawing/2014/main" val="2928593365"/>
                    </a:ext>
                  </a:extLst>
                </a:gridCol>
                <a:gridCol w="2075103">
                  <a:extLst>
                    <a:ext uri="{9D8B030D-6E8A-4147-A177-3AD203B41FA5}">
                      <a16:colId xmlns:a16="http://schemas.microsoft.com/office/drawing/2014/main" val="1905910280"/>
                    </a:ext>
                  </a:extLst>
                </a:gridCol>
                <a:gridCol w="2075103">
                  <a:extLst>
                    <a:ext uri="{9D8B030D-6E8A-4147-A177-3AD203B41FA5}">
                      <a16:colId xmlns:a16="http://schemas.microsoft.com/office/drawing/2014/main" val="42530334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Present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past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Future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772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Voy</a:t>
                      </a:r>
                      <a:r>
                        <a:rPr lang="en-GB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Iba</a:t>
                      </a:r>
                      <a:r>
                        <a:rPr lang="en-GB" dirty="0"/>
                        <a:t>/</a:t>
                      </a:r>
                      <a:r>
                        <a:rPr lang="en-GB" dirty="0" err="1"/>
                        <a:t>Fui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Iré</a:t>
                      </a:r>
                      <a:r>
                        <a:rPr lang="en-GB" dirty="0"/>
                        <a:t>/</a:t>
                      </a:r>
                      <a:r>
                        <a:rPr lang="en-GB" dirty="0" err="1"/>
                        <a:t>Voy</a:t>
                      </a:r>
                      <a:r>
                        <a:rPr lang="en-GB" dirty="0"/>
                        <a:t> a </a:t>
                      </a:r>
                      <a:r>
                        <a:rPr lang="en-GB" dirty="0" err="1"/>
                        <a:t>ir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354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Tiene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Tenía</a:t>
                      </a:r>
                      <a:r>
                        <a:rPr lang="en-GB" dirty="0"/>
                        <a:t>/</a:t>
                      </a:r>
                      <a:r>
                        <a:rPr lang="en-GB" dirty="0" err="1"/>
                        <a:t>tuvo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Tendrá</a:t>
                      </a:r>
                      <a:r>
                        <a:rPr lang="en-GB" dirty="0"/>
                        <a:t>/</a:t>
                      </a:r>
                      <a:r>
                        <a:rPr lang="en-GB" dirty="0" err="1"/>
                        <a:t>Va</a:t>
                      </a:r>
                      <a:r>
                        <a:rPr lang="en-GB" dirty="0"/>
                        <a:t> a </a:t>
                      </a:r>
                      <a:r>
                        <a:rPr lang="en-GB" dirty="0" err="1"/>
                        <a:t>tener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181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Era/</a:t>
                      </a:r>
                      <a:r>
                        <a:rPr lang="en-GB" dirty="0" err="1"/>
                        <a:t>fue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Será</a:t>
                      </a:r>
                      <a:r>
                        <a:rPr lang="en-GB" dirty="0"/>
                        <a:t>/</a:t>
                      </a:r>
                      <a:r>
                        <a:rPr lang="en-GB" dirty="0" err="1"/>
                        <a:t>Va</a:t>
                      </a:r>
                      <a:r>
                        <a:rPr lang="en-GB" dirty="0"/>
                        <a:t> a </a:t>
                      </a:r>
                      <a:r>
                        <a:rPr lang="en-GB" dirty="0" err="1"/>
                        <a:t>ser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330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Hace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Hacía</a:t>
                      </a:r>
                      <a:r>
                        <a:rPr lang="en-GB" dirty="0"/>
                        <a:t>/</a:t>
                      </a:r>
                      <a:r>
                        <a:rPr lang="en-GB" dirty="0" err="1"/>
                        <a:t>hizo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Hará</a:t>
                      </a:r>
                      <a:r>
                        <a:rPr lang="en-GB" dirty="0"/>
                        <a:t>/</a:t>
                      </a:r>
                      <a:r>
                        <a:rPr lang="en-GB" dirty="0" err="1"/>
                        <a:t>Va</a:t>
                      </a:r>
                      <a:r>
                        <a:rPr lang="en-GB" dirty="0"/>
                        <a:t> a </a:t>
                      </a:r>
                      <a:r>
                        <a:rPr lang="en-GB" dirty="0" err="1"/>
                        <a:t>hacer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520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Vamos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Íbamos</a:t>
                      </a:r>
                      <a:r>
                        <a:rPr lang="en-GB" dirty="0"/>
                        <a:t>/</a:t>
                      </a:r>
                      <a:r>
                        <a:rPr lang="en-GB" dirty="0" err="1"/>
                        <a:t>fuimos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Iremos</a:t>
                      </a:r>
                      <a:r>
                        <a:rPr lang="en-GB" dirty="0"/>
                        <a:t>/</a:t>
                      </a:r>
                      <a:r>
                        <a:rPr lang="en-GB" dirty="0" err="1"/>
                        <a:t>Vamos</a:t>
                      </a:r>
                      <a:r>
                        <a:rPr lang="en-GB" dirty="0"/>
                        <a:t> a </a:t>
                      </a:r>
                      <a:r>
                        <a:rPr lang="en-GB" dirty="0" err="1"/>
                        <a:t>ir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64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782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244C-ED65-4EB5-A907-27BA7E1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4420" y="1393754"/>
            <a:ext cx="8527895" cy="369332"/>
          </a:xfrm>
        </p:spPr>
        <p:txBody>
          <a:bodyPr>
            <a:noAutofit/>
          </a:bodyPr>
          <a:lstStyle/>
          <a:p>
            <a:r>
              <a:rPr lang="en-GB" sz="2000" dirty="0"/>
              <a:t>Complete the table: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2" y="337832"/>
            <a:ext cx="6676912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/>
              <a:t>If you don’t know a word, look at the words around it and try out words that would fit.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1426192-5B7C-4751-A537-6E8C40F15153}"/>
              </a:ext>
            </a:extLst>
          </p:cNvPr>
          <p:cNvSpPr/>
          <p:nvPr/>
        </p:nvSpPr>
        <p:spPr>
          <a:xfrm>
            <a:off x="2499911" y="337832"/>
            <a:ext cx="7073579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If you can’t translate word for word, find a phrase that has the same meaning, but uses different words.</a:t>
            </a:r>
            <a:endParaRPr lang="en-GB" sz="2400" i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03F5395-1B26-473B-8825-DD466EF42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95633"/>
              </p:ext>
            </p:extLst>
          </p:nvPr>
        </p:nvGraphicFramePr>
        <p:xfrm>
          <a:off x="604981" y="2181860"/>
          <a:ext cx="10492509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503">
                  <a:extLst>
                    <a:ext uri="{9D8B030D-6E8A-4147-A177-3AD203B41FA5}">
                      <a16:colId xmlns:a16="http://schemas.microsoft.com/office/drawing/2014/main" val="750829461"/>
                    </a:ext>
                  </a:extLst>
                </a:gridCol>
                <a:gridCol w="3497503">
                  <a:extLst>
                    <a:ext uri="{9D8B030D-6E8A-4147-A177-3AD203B41FA5}">
                      <a16:colId xmlns:a16="http://schemas.microsoft.com/office/drawing/2014/main" val="3082271371"/>
                    </a:ext>
                  </a:extLst>
                </a:gridCol>
                <a:gridCol w="3497503">
                  <a:extLst>
                    <a:ext uri="{9D8B030D-6E8A-4147-A177-3AD203B41FA5}">
                      <a16:colId xmlns:a16="http://schemas.microsoft.com/office/drawing/2014/main" val="2910219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Correct Spanish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Paraphrase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266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 err="1"/>
                        <a:t>My</a:t>
                      </a:r>
                      <a:r>
                        <a:rPr lang="es-ES" sz="1800" dirty="0"/>
                        <a:t> </a:t>
                      </a:r>
                      <a:r>
                        <a:rPr lang="es-ES" sz="1800" dirty="0" err="1"/>
                        <a:t>homework</a:t>
                      </a:r>
                      <a:r>
                        <a:rPr lang="es-ES" sz="1800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solidFill>
                            <a:schemeClr val="tx1"/>
                          </a:solidFill>
                        </a:rPr>
                        <a:t>Los deberes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748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 err="1"/>
                        <a:t>Endangered</a:t>
                      </a:r>
                      <a:r>
                        <a:rPr lang="es-ES" sz="1800" dirty="0"/>
                        <a:t> </a:t>
                      </a:r>
                      <a:r>
                        <a:rPr lang="es-ES" sz="1800" dirty="0" err="1"/>
                        <a:t>animals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Animales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peligro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de 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extinción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932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/>
                        <a:t>Next </a:t>
                      </a:r>
                      <a:r>
                        <a:rPr lang="es-ES" sz="1800" dirty="0" err="1"/>
                        <a:t>to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solidFill>
                            <a:schemeClr val="tx1"/>
                          </a:solidFill>
                        </a:rPr>
                        <a:t>Al lado de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876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School notes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Apuntes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705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Revise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Repasar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890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 err="1"/>
                        <a:t>The</a:t>
                      </a:r>
                      <a:r>
                        <a:rPr lang="es-ES" sz="1800" dirty="0"/>
                        <a:t> </a:t>
                      </a:r>
                      <a:r>
                        <a:rPr lang="es-ES" sz="1800" dirty="0" err="1"/>
                        <a:t>charity</a:t>
                      </a:r>
                      <a:r>
                        <a:rPr lang="es-ES" sz="1800" dirty="0"/>
                        <a:t> shop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solidFill>
                            <a:schemeClr val="tx1"/>
                          </a:solidFill>
                        </a:rPr>
                        <a:t>La tienda de caridad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</a:rPr>
                        <a:t>La tienda solidaria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837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011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244C-ED65-4EB5-A907-27BA7E12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4420" y="1393754"/>
            <a:ext cx="8527895" cy="369332"/>
          </a:xfrm>
        </p:spPr>
        <p:txBody>
          <a:bodyPr>
            <a:noAutofit/>
          </a:bodyPr>
          <a:lstStyle/>
          <a:p>
            <a:r>
              <a:rPr lang="en-GB" sz="2000" dirty="0"/>
              <a:t>Complete the table: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01DB7-8459-40F7-B513-5AC708CBBDCE}"/>
              </a:ext>
            </a:extLst>
          </p:cNvPr>
          <p:cNvSpPr/>
          <p:nvPr/>
        </p:nvSpPr>
        <p:spPr>
          <a:xfrm>
            <a:off x="177040" y="62926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1E029B-5CEE-413F-9F12-E913641B5977}"/>
              </a:ext>
            </a:extLst>
          </p:cNvPr>
          <p:cNvSpPr/>
          <p:nvPr/>
        </p:nvSpPr>
        <p:spPr>
          <a:xfrm>
            <a:off x="2499912" y="337832"/>
            <a:ext cx="6676912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/>
              <a:t>If you don’t know a word, look at the words around it and try out words that would fit.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1426192-5B7C-4751-A537-6E8C40F15153}"/>
              </a:ext>
            </a:extLst>
          </p:cNvPr>
          <p:cNvSpPr/>
          <p:nvPr/>
        </p:nvSpPr>
        <p:spPr>
          <a:xfrm>
            <a:off x="2499911" y="337832"/>
            <a:ext cx="7073579" cy="718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If you can’t translate word for word, find a phrase that has the same meaning, but uses different words.</a:t>
            </a:r>
            <a:endParaRPr lang="en-GB" sz="2400" i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03F5395-1B26-473B-8825-DD466EF42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563961"/>
              </p:ext>
            </p:extLst>
          </p:nvPr>
        </p:nvGraphicFramePr>
        <p:xfrm>
          <a:off x="604981" y="2181860"/>
          <a:ext cx="10492509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503">
                  <a:extLst>
                    <a:ext uri="{9D8B030D-6E8A-4147-A177-3AD203B41FA5}">
                      <a16:colId xmlns:a16="http://schemas.microsoft.com/office/drawing/2014/main" val="750829461"/>
                    </a:ext>
                  </a:extLst>
                </a:gridCol>
                <a:gridCol w="3497503">
                  <a:extLst>
                    <a:ext uri="{9D8B030D-6E8A-4147-A177-3AD203B41FA5}">
                      <a16:colId xmlns:a16="http://schemas.microsoft.com/office/drawing/2014/main" val="3082271371"/>
                    </a:ext>
                  </a:extLst>
                </a:gridCol>
                <a:gridCol w="3497503">
                  <a:extLst>
                    <a:ext uri="{9D8B030D-6E8A-4147-A177-3AD203B41FA5}">
                      <a16:colId xmlns:a16="http://schemas.microsoft.com/office/drawing/2014/main" val="2910219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Correct Spanish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Paraphrase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266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 err="1"/>
                        <a:t>My</a:t>
                      </a:r>
                      <a:r>
                        <a:rPr lang="es-ES" sz="1800" dirty="0"/>
                        <a:t> </a:t>
                      </a:r>
                      <a:r>
                        <a:rPr lang="es-ES" sz="1800" dirty="0" err="1"/>
                        <a:t>homework</a:t>
                      </a:r>
                      <a:r>
                        <a:rPr lang="es-ES" sz="1800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solidFill>
                            <a:schemeClr val="tx1"/>
                          </a:solidFill>
                        </a:rPr>
                        <a:t>Los deberes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solidFill>
                            <a:schemeClr val="tx1"/>
                          </a:solidFill>
                        </a:rPr>
                        <a:t>El trabajo del colegio… en casa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748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 err="1"/>
                        <a:t>Endangered</a:t>
                      </a:r>
                      <a:r>
                        <a:rPr lang="es-ES" sz="1800" dirty="0"/>
                        <a:t> </a:t>
                      </a:r>
                      <a:r>
                        <a:rPr lang="es-ES" sz="1800" dirty="0" err="1"/>
                        <a:t>animals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Animales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peligro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de 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extinción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Animales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que van a 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desaparecer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932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/>
                        <a:t>Next </a:t>
                      </a:r>
                      <a:r>
                        <a:rPr lang="es-ES" sz="1800" dirty="0" err="1"/>
                        <a:t>to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solidFill>
                            <a:schemeClr val="tx1"/>
                          </a:solidFill>
                        </a:rPr>
                        <a:t>Al lado de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solidFill>
                            <a:schemeClr val="tx1"/>
                          </a:solidFill>
                        </a:rPr>
                        <a:t>Cerca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876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School notes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Apuntes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Notas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del 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colegio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705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Revise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Repasar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Estudiar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para el 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exámen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890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dirty="0" err="1"/>
                        <a:t>The</a:t>
                      </a:r>
                      <a:r>
                        <a:rPr lang="es-ES" sz="1800" dirty="0"/>
                        <a:t> </a:t>
                      </a:r>
                      <a:r>
                        <a:rPr lang="es-ES" sz="1800" dirty="0" err="1"/>
                        <a:t>charity</a:t>
                      </a:r>
                      <a:r>
                        <a:rPr lang="es-ES" sz="1800" dirty="0"/>
                        <a:t> shop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solidFill>
                            <a:schemeClr val="tx1"/>
                          </a:solidFill>
                        </a:rPr>
                        <a:t>La tienda de caridad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</a:rPr>
                        <a:t>La tienda solidaria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solidFill>
                            <a:schemeClr val="tx1"/>
                          </a:solidFill>
                        </a:rPr>
                        <a:t>La tienda con fines benéficos</a:t>
                      </a:r>
                    </a:p>
                    <a:p>
                      <a:r>
                        <a:rPr lang="es-ES" sz="1800" dirty="0">
                          <a:solidFill>
                            <a:schemeClr val="tx1"/>
                          </a:solidFill>
                        </a:rPr>
                        <a:t>La tienda que ayuda a los demás 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837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0134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818</Words>
  <Application>Microsoft Macintosh PowerPoint</Application>
  <PresentationFormat>Widescreen</PresentationFormat>
  <Paragraphs>124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Spanish GCSE Therapy 2018</vt:lpstr>
      <vt:lpstr>PowerPoint Presentation</vt:lpstr>
      <vt:lpstr> “If one of the key messages contained a minor error or errors, it was still credited. […] However, an accumulation of such errors had an overall effect on accuracy which could be reflected in the mark for Application of Grammar.”   AQA GCSE Spanish Report on the Examination. June 2018</vt:lpstr>
      <vt:lpstr>Translate the following sentences. Beware! Word for word translation won’t work here!</vt:lpstr>
      <vt:lpstr>Translate the following sentences. Beware! Word for word translation won’t work here!</vt:lpstr>
      <vt:lpstr>Underline the tenses in this paragraph and label them present, past or future. </vt:lpstr>
      <vt:lpstr>Underline the tenses in this paragraph and label them present, past or future. </vt:lpstr>
      <vt:lpstr>Complete the table:</vt:lpstr>
      <vt:lpstr>Complete the table: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</dc:creator>
  <cp:lastModifiedBy>Shorny Malcolmson</cp:lastModifiedBy>
  <cp:revision>63</cp:revision>
  <dcterms:created xsi:type="dcterms:W3CDTF">2018-09-30T09:15:27Z</dcterms:created>
  <dcterms:modified xsi:type="dcterms:W3CDTF">2018-10-29T08:56:06Z</dcterms:modified>
</cp:coreProperties>
</file>