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81" r:id="rId5"/>
    <p:sldId id="278" r:id="rId6"/>
    <p:sldId id="261" r:id="rId7"/>
    <p:sldId id="282" r:id="rId8"/>
    <p:sldId id="275" r:id="rId9"/>
    <p:sldId id="283" r:id="rId10"/>
    <p:sldId id="269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" initials="R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4" y="1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6957-B1F1-423B-99BE-8F1B8BDE0407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C4E79-3477-448F-AFB1-52A2460A4A2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2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7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66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5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96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45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0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F18A-97D6-4250-BF70-E86B2946FE3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19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193E1-8683-40E8-80C6-AC531AC70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9CA8F-4182-405D-9553-CB08D4713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8087A-54D0-43AE-8280-48A6C3F3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19A9D-93D0-4A13-BD36-137A861F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D424C-2377-4C66-8379-DAC81843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7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9238B-6D11-4350-BB4C-D3714CF5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D7192-CBED-43A4-BA05-AD2C49FC7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C2810-1472-43BF-8BEF-46651AC0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B1382-78E3-40F6-9504-FCF5EB36C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98EBA-6844-4FA9-8F5E-832E0305E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86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84873B-E316-4C1C-B37D-0EE390F33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74DF2-6B6D-458F-88FE-0E4A78815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96038-984A-4EFD-AAF6-B6310D65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68E14-C8D2-4059-8851-F8195F72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F4889-09B4-4D30-BAFC-8A29DB50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5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CBCF-012B-4DBC-867D-CE98EDFE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6AE75-78A6-461B-9C7C-D5612C411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DB050-7268-4F83-9362-3F0B58D0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7C235-724D-4DBB-A809-3DCA73A3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996D6-FC41-4F42-9A4B-2124101DD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55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D17DB-5462-44AA-B235-06665D36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76278-7985-4414-BB1C-1504B770B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0C406-CBE9-42CF-985A-163BF20D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DA0D-33B4-4A8A-B328-27D1D8F7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F8DB3-989E-4A96-921E-90E08B27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06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B2C9-270A-4D21-A345-7D70AABB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728C0-98C3-46D3-9FF9-9141EEE8C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A58AD-24AD-4EEC-99BE-7429A1BCA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9C291-1027-4F36-B898-31E2E055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F897D-3951-43B6-B495-2A58D1DE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37CB1-985F-4A17-9FCB-FDC90880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60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0B7B-40DA-4E94-9CF5-F49710691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45F1C-212B-4372-9C0E-13CCE6419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D8E2E-6A42-48A5-91F9-13EAB2072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44F06-E29B-4FFF-9EB3-9904C546A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BFAB0A-20F3-4843-805F-D428B5277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7AE85B-2247-4519-84F1-CF8F82F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9D95D7-6D9B-4A5E-A3F9-A9546269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41223-0CFF-4235-8785-D3FD770B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5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FB65-95B6-46EA-BD1F-F85944FD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5206FC-E50C-4436-8CBA-0E669BCD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7D12A-0D2A-422F-9837-1982D897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EBFD5-2FE4-4C12-9648-5E0B858E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6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4A0A-19FB-4C28-8423-CA73533B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1E50D-489E-4D8F-8DC6-F6D66C3C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B3F8D-9D31-4DFC-B019-7A7B387B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84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6590B-B357-4CDB-AB19-B0425200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21BB-24DC-4523-BDBE-39E463BE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2425D-2B78-4857-A952-7C43886CA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88F52-D225-42F2-BB47-9D66FF0D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DA76D-4833-47E3-ADE5-985EF3230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D6331-18D5-4169-B78B-9711A7E9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91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53FC-7F5E-473D-A2BE-172AA2C8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9FF8D-2E8E-4833-8B95-17C5D13774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CE4DD-BF82-4252-A855-E8D6F8B9C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F179B-2A54-4AC0-972D-11DD27E7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F06B3-50A1-41A9-87BF-7A93F892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7C60D-C567-4CAA-9488-BB06B28CD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58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355068-A8A3-4ED5-B30F-001735C6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4795A-F100-47B5-853C-51318E9B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CE61-2675-4D67-8FA5-662E8A68C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2EBCE-DDE1-4736-9216-5836B5CD6D1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4877A-F922-4F4A-86C3-41F9B0D45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71BD-8EF0-481D-AC29-70152DE30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5178-B512-4477-AFAA-3CF952BE65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9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066-BFC8-4FE2-8E27-23FA90E0E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Spanish GCSE Therapy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148A2-D154-4F6E-9E97-8F8B3028F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Foundation and Higher Writing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69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A553-C1C6-4529-AB61-43F7EB66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BBF2D-2EE3-4D0A-954F-094DDCDF6FE4}"/>
              </a:ext>
            </a:extLst>
          </p:cNvPr>
          <p:cNvSpPr/>
          <p:nvPr/>
        </p:nvSpPr>
        <p:spPr>
          <a:xfrm>
            <a:off x="658484" y="2710687"/>
            <a:ext cx="10886441" cy="1750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types of complex language do you need in order to achieve the highest grades?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examples of synonyms can you remember?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Where can you find useful language during the exam?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25FE-ABA4-42E8-9118-BD08ED7E2ABF}"/>
              </a:ext>
            </a:extLst>
          </p:cNvPr>
          <p:cNvSpPr/>
          <p:nvPr/>
        </p:nvSpPr>
        <p:spPr>
          <a:xfrm>
            <a:off x="4452668" y="365125"/>
            <a:ext cx="3286664" cy="1722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/>
              <a:t>Mini-test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7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6E2C68-F7F8-4D80-8D09-CFC3EF03726F}"/>
              </a:ext>
            </a:extLst>
          </p:cNvPr>
          <p:cNvSpPr txBox="1"/>
          <p:nvPr/>
        </p:nvSpPr>
        <p:spPr>
          <a:xfrm>
            <a:off x="2049432" y="3633453"/>
            <a:ext cx="8093136" cy="2369880"/>
          </a:xfrm>
          <a:prstGeom prst="rect">
            <a:avLst/>
          </a:prstGeom>
          <a:noFill/>
          <a:ln w="53975" cap="sq" cmpd="dbl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200" dirty="0"/>
              <a:t>This resource is strictly for the use of member schools for as long as they remain members of The </a:t>
            </a:r>
            <a:r>
              <a:rPr lang="en-US" sz="1200" dirty="0" err="1"/>
              <a:t>PiXL</a:t>
            </a:r>
            <a:r>
              <a:rPr lang="en-US" sz="1200" dirty="0"/>
              <a:t> Club. It may not be copied, sold, or transferred to a third party or used by the school after membership ceases. Until such time it may be freely used within the member school.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/>
              <a:t>All opinions and contributions are those of the authors. The contents of this resource are not connected with, or endorsed by, any other company, </a:t>
            </a:r>
            <a:r>
              <a:rPr lang="en-US" sz="1200" dirty="0" err="1"/>
              <a:t>organisation</a:t>
            </a:r>
            <a:r>
              <a:rPr lang="en-US" sz="1200" dirty="0"/>
              <a:t> or institution. These papers were made by teachers in good faith based upon our understanding to date. 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 err="1"/>
              <a:t>PiXL</a:t>
            </a:r>
            <a:r>
              <a:rPr lang="en-US" sz="1200" dirty="0"/>
              <a:t> Club Ltd </a:t>
            </a:r>
            <a:r>
              <a:rPr lang="en-US" sz="1200" dirty="0" err="1"/>
              <a:t>endeavour</a:t>
            </a:r>
            <a:r>
              <a:rPr lang="en-US" sz="1200" dirty="0"/>
              <a:t> to trace and contact copyright owners. If there are any inadvertent omissions or errors in the acknowledgements or usage, this is unintended and </a:t>
            </a:r>
            <a:r>
              <a:rPr lang="en-US" sz="1200" dirty="0" err="1"/>
              <a:t>PiXL</a:t>
            </a:r>
            <a:r>
              <a:rPr lang="en-US" sz="1200" dirty="0"/>
              <a:t> will remedy these on written notification.</a:t>
            </a:r>
          </a:p>
          <a:p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5B5C8-A383-478A-864C-B9A53B9B8324}"/>
              </a:ext>
            </a:extLst>
          </p:cNvPr>
          <p:cNvSpPr/>
          <p:nvPr/>
        </p:nvSpPr>
        <p:spPr>
          <a:xfrm>
            <a:off x="4666731" y="3227339"/>
            <a:ext cx="2858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Commissioned by The </a:t>
            </a:r>
            <a:r>
              <a:rPr lang="en-GB" sz="1400" b="1" dirty="0" err="1"/>
              <a:t>PiXL</a:t>
            </a:r>
            <a:r>
              <a:rPr lang="en-GB" sz="1400" b="1" dirty="0"/>
              <a:t> Club Ltd.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908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9E66-D3F5-4C59-AA87-F30F6962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32A28-9CE0-419F-A8C7-335EBC99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87DFC4-903B-46F9-8E74-DD57AC11B4F8}"/>
              </a:ext>
            </a:extLst>
          </p:cNvPr>
          <p:cNvSpPr/>
          <p:nvPr/>
        </p:nvSpPr>
        <p:spPr>
          <a:xfrm>
            <a:off x="1216701" y="1826988"/>
            <a:ext cx="9758597" cy="1858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I can write sentences about a photograph.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2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D63E-CC74-4A4F-9550-1F1DDB21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2" y="241985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4000" i="1" dirty="0"/>
            </a:br>
            <a:r>
              <a:rPr lang="en-US" sz="3600" i="1" dirty="0"/>
              <a:t>“</a:t>
            </a:r>
            <a:r>
              <a:rPr lang="en-GB" sz="3100" i="1" dirty="0"/>
              <a:t>All bullet points must be covered, but there is no need for equal coverage of the bullets.”</a:t>
            </a:r>
            <a:br>
              <a:rPr lang="en-GB" sz="3100" i="1" dirty="0"/>
            </a:br>
            <a:r>
              <a:rPr lang="en-GB" sz="3100" i="1" dirty="0"/>
              <a:t>“When students far exceeded the [word number] recommendation, they very often made significantly more errors, which had an impact on the marks for language</a:t>
            </a:r>
            <a:r>
              <a:rPr lang="en-GB" sz="4000" dirty="0"/>
              <a:t>. </a:t>
            </a:r>
            <a:r>
              <a:rPr lang="en-US" sz="3100" i="1" dirty="0"/>
              <a:t>”</a:t>
            </a:r>
            <a:br>
              <a:rPr lang="en-US" sz="4000" i="1" dirty="0"/>
            </a:br>
            <a:r>
              <a:rPr lang="en-US" sz="2000" b="1" i="1" dirty="0"/>
              <a:t>AQA GCSE Spanish Report on the Examination. June 2018</a:t>
            </a:r>
            <a:endParaRPr lang="en-GB" b="1" i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28A56D-9D6A-4A37-A02C-08A0EA87537F}"/>
              </a:ext>
            </a:extLst>
          </p:cNvPr>
          <p:cNvSpPr/>
          <p:nvPr/>
        </p:nvSpPr>
        <p:spPr>
          <a:xfrm>
            <a:off x="453505" y="322289"/>
            <a:ext cx="4409440" cy="1513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90/150 word essays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ACBE486-E586-47F4-9D6C-013917901DFB}"/>
              </a:ext>
            </a:extLst>
          </p:cNvPr>
          <p:cNvSpPr/>
          <p:nvPr/>
        </p:nvSpPr>
        <p:spPr>
          <a:xfrm>
            <a:off x="838200" y="5021870"/>
            <a:ext cx="10515600" cy="1742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Tips:  </a:t>
            </a:r>
          </a:p>
          <a:p>
            <a:r>
              <a:rPr lang="en-GB" dirty="0"/>
              <a:t>• Identify which bullet points target the different time frames and check that your verb formation is accurate. </a:t>
            </a:r>
          </a:p>
          <a:p>
            <a:r>
              <a:rPr lang="en-GB" dirty="0"/>
              <a:t>• Make sure you include opinions as required by the task. </a:t>
            </a:r>
          </a:p>
          <a:p>
            <a:r>
              <a:rPr lang="en-GB" dirty="0"/>
              <a:t>• In some cases, the language of the bullet points can be used as part of your response. If you do this, make sure the spelling is accurate.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5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Try to use a variety of language and complex structures.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C304AB-D69E-4E23-9BA6-9383CA0A23DD}"/>
              </a:ext>
            </a:extLst>
          </p:cNvPr>
          <p:cNvSpPr txBox="1">
            <a:spLocks/>
          </p:cNvSpPr>
          <p:nvPr/>
        </p:nvSpPr>
        <p:spPr>
          <a:xfrm>
            <a:off x="648929" y="1303916"/>
            <a:ext cx="8527895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/>
              <a:t>Match the sentences on the right with the categories on the left:</a:t>
            </a:r>
            <a:endParaRPr lang="en-GB" sz="20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AF5877-4DCC-4052-A722-CAC6A1D4D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8EB14A71-27F2-43C6-AC49-18E1D0DD1B3C}"/>
              </a:ext>
            </a:extLst>
          </p:cNvPr>
          <p:cNvSpPr txBox="1">
            <a:spLocks/>
          </p:cNvSpPr>
          <p:nvPr/>
        </p:nvSpPr>
        <p:spPr>
          <a:xfrm>
            <a:off x="224413" y="1896769"/>
            <a:ext cx="4787579" cy="41339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dirty="0"/>
              <a:t>To achieve the highest marks, include: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Two or three time frames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Different persons of the verb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Infinitive constructions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Adjectives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Connectives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Intensifiers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Negatives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Subordinate clauses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Relative pronouns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Subjunctives</a:t>
            </a:r>
            <a:endParaRPr lang="en-US" sz="1800" dirty="0"/>
          </a:p>
        </p:txBody>
      </p: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9CB68D4A-2699-41E3-AA26-CC0127483934}"/>
              </a:ext>
            </a:extLst>
          </p:cNvPr>
          <p:cNvSpPr txBox="1">
            <a:spLocks/>
          </p:cNvSpPr>
          <p:nvPr/>
        </p:nvSpPr>
        <p:spPr>
          <a:xfrm>
            <a:off x="5140037" y="2216727"/>
            <a:ext cx="7051964" cy="38139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Londres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la ciudad </a:t>
            </a:r>
            <a:r>
              <a:rPr lang="en-GB" dirty="0" err="1"/>
              <a:t>donde</a:t>
            </a:r>
            <a:r>
              <a:rPr lang="en-GB" dirty="0"/>
              <a:t> vivo.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Cuando</a:t>
            </a:r>
            <a:r>
              <a:rPr lang="en-GB" dirty="0"/>
              <a:t> era </a:t>
            </a:r>
            <a:r>
              <a:rPr lang="en-GB" dirty="0" err="1"/>
              <a:t>pequeño</a:t>
            </a:r>
            <a:r>
              <a:rPr lang="en-GB" dirty="0"/>
              <a:t>, me </a:t>
            </a:r>
            <a:r>
              <a:rPr lang="en-GB" dirty="0" err="1"/>
              <a:t>llevaba</a:t>
            </a:r>
            <a:r>
              <a:rPr lang="en-GB" dirty="0"/>
              <a:t> </a:t>
            </a:r>
            <a:r>
              <a:rPr lang="en-GB" dirty="0" err="1"/>
              <a:t>bien</a:t>
            </a:r>
            <a:r>
              <a:rPr lang="en-GB" dirty="0"/>
              <a:t> con mi </a:t>
            </a:r>
            <a:r>
              <a:rPr lang="en-GB" dirty="0" err="1"/>
              <a:t>hermano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Proteger</a:t>
            </a:r>
            <a:r>
              <a:rPr lang="en-GB" dirty="0"/>
              <a:t> el medio </a:t>
            </a:r>
            <a:r>
              <a:rPr lang="en-GB" dirty="0" err="1"/>
              <a:t>ambiente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muy</a:t>
            </a:r>
            <a:r>
              <a:rPr lang="en-GB" dirty="0"/>
              <a:t> </a:t>
            </a:r>
            <a:r>
              <a:rPr lang="en-GB" dirty="0" err="1"/>
              <a:t>importante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Ni </a:t>
            </a:r>
            <a:r>
              <a:rPr lang="en-GB" dirty="0" err="1"/>
              <a:t>estudio</a:t>
            </a:r>
            <a:r>
              <a:rPr lang="en-GB" dirty="0"/>
              <a:t> </a:t>
            </a:r>
            <a:r>
              <a:rPr lang="en-GB" dirty="0" err="1"/>
              <a:t>ni</a:t>
            </a:r>
            <a:r>
              <a:rPr lang="en-GB" dirty="0"/>
              <a:t> </a:t>
            </a:r>
            <a:r>
              <a:rPr lang="en-GB" dirty="0" err="1"/>
              <a:t>trabajo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Quisiera </a:t>
            </a:r>
            <a:r>
              <a:rPr lang="en-GB" dirty="0" err="1"/>
              <a:t>ir</a:t>
            </a:r>
            <a:r>
              <a:rPr lang="en-GB" dirty="0"/>
              <a:t> de </a:t>
            </a:r>
            <a:r>
              <a:rPr lang="en-GB" dirty="0" err="1"/>
              <a:t>vacaciones</a:t>
            </a:r>
            <a:r>
              <a:rPr lang="en-GB" dirty="0"/>
              <a:t> a </a:t>
            </a:r>
            <a:r>
              <a:rPr lang="en-GB" dirty="0" err="1"/>
              <a:t>España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Vamos</a:t>
            </a:r>
            <a:r>
              <a:rPr lang="en-GB" dirty="0"/>
              <a:t> a </a:t>
            </a:r>
            <a:r>
              <a:rPr lang="en-GB" dirty="0" err="1"/>
              <a:t>ir</a:t>
            </a:r>
            <a:r>
              <a:rPr lang="en-GB" dirty="0"/>
              <a:t> al </a:t>
            </a:r>
            <a:r>
              <a:rPr lang="en-GB" dirty="0" err="1"/>
              <a:t>parque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La playa </a:t>
            </a:r>
            <a:r>
              <a:rPr lang="en-GB" dirty="0" err="1"/>
              <a:t>en</a:t>
            </a:r>
            <a:r>
              <a:rPr lang="en-GB" dirty="0"/>
              <a:t> mi ciudad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preciosa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Mi </a:t>
            </a:r>
            <a:r>
              <a:rPr lang="en-GB" dirty="0" err="1"/>
              <a:t>madre</a:t>
            </a:r>
            <a:r>
              <a:rPr lang="en-GB" dirty="0"/>
              <a:t> dice que soy </a:t>
            </a:r>
            <a:r>
              <a:rPr lang="en-GB" dirty="0" err="1"/>
              <a:t>amable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Cuando</a:t>
            </a:r>
            <a:r>
              <a:rPr lang="en-GB" dirty="0"/>
              <a:t> sea mayor…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Estudio</a:t>
            </a:r>
            <a:r>
              <a:rPr lang="en-GB" dirty="0"/>
              <a:t> </a:t>
            </a:r>
            <a:r>
              <a:rPr lang="en-GB" dirty="0" err="1"/>
              <a:t>idiomas</a:t>
            </a:r>
            <a:r>
              <a:rPr lang="en-GB" dirty="0"/>
              <a:t>, </a:t>
            </a:r>
            <a:r>
              <a:rPr lang="en-GB" dirty="0" err="1"/>
              <a:t>ya</a:t>
            </a:r>
            <a:r>
              <a:rPr lang="en-GB" dirty="0"/>
              <a:t> que son </a:t>
            </a:r>
            <a:r>
              <a:rPr lang="en-GB" dirty="0" err="1"/>
              <a:t>esenciales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789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Match the sentences on the right with the categories on the left: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13" y="1896769"/>
            <a:ext cx="4787579" cy="394984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/>
              <a:t>To achieve the highest marks, include: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Two or three time frames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Different persons of the verb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Infinitive constructions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Adjectives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Connectives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Intensifiers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Negatives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Subordinate clauses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Relative pronouns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Subjunctives</a:t>
            </a: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Try to use a variety of language and complex structures.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499502BA-8792-4003-898D-31BEE29BB5F6}"/>
              </a:ext>
            </a:extLst>
          </p:cNvPr>
          <p:cNvSpPr txBox="1">
            <a:spLocks/>
          </p:cNvSpPr>
          <p:nvPr/>
        </p:nvSpPr>
        <p:spPr>
          <a:xfrm>
            <a:off x="4017822" y="2268565"/>
            <a:ext cx="7051964" cy="364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Cuando</a:t>
            </a:r>
            <a:r>
              <a:rPr lang="en-GB" dirty="0"/>
              <a:t> era </a:t>
            </a:r>
            <a:r>
              <a:rPr lang="en-GB" dirty="0" err="1"/>
              <a:t>pequeño</a:t>
            </a:r>
            <a:r>
              <a:rPr lang="en-GB" dirty="0"/>
              <a:t>, me </a:t>
            </a:r>
            <a:r>
              <a:rPr lang="en-GB" dirty="0" err="1"/>
              <a:t>llevaba</a:t>
            </a:r>
            <a:r>
              <a:rPr lang="en-GB" dirty="0"/>
              <a:t> </a:t>
            </a:r>
            <a:r>
              <a:rPr lang="en-GB" dirty="0" err="1"/>
              <a:t>bien</a:t>
            </a:r>
            <a:r>
              <a:rPr lang="en-GB" dirty="0"/>
              <a:t> con mi </a:t>
            </a:r>
            <a:r>
              <a:rPr lang="en-GB" dirty="0" err="1"/>
              <a:t>hermano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Vamos</a:t>
            </a:r>
            <a:r>
              <a:rPr lang="en-GB" dirty="0"/>
              <a:t> a </a:t>
            </a:r>
            <a:r>
              <a:rPr lang="en-GB" dirty="0" err="1"/>
              <a:t>ir</a:t>
            </a:r>
            <a:r>
              <a:rPr lang="en-GB" dirty="0"/>
              <a:t> al </a:t>
            </a:r>
            <a:r>
              <a:rPr lang="en-GB" dirty="0" err="1"/>
              <a:t>parque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Quisiera </a:t>
            </a:r>
            <a:r>
              <a:rPr lang="en-GB" dirty="0" err="1"/>
              <a:t>ir</a:t>
            </a:r>
            <a:r>
              <a:rPr lang="en-GB" dirty="0"/>
              <a:t> de </a:t>
            </a:r>
            <a:r>
              <a:rPr lang="en-GB" dirty="0" err="1"/>
              <a:t>vacaciones</a:t>
            </a:r>
            <a:r>
              <a:rPr lang="en-GB" dirty="0"/>
              <a:t> a </a:t>
            </a:r>
            <a:r>
              <a:rPr lang="en-GB" dirty="0" err="1"/>
              <a:t>España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La playa </a:t>
            </a:r>
            <a:r>
              <a:rPr lang="en-GB" dirty="0" err="1"/>
              <a:t>en</a:t>
            </a:r>
            <a:r>
              <a:rPr lang="en-GB" dirty="0"/>
              <a:t> mi ciudad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preciosa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Estudio</a:t>
            </a:r>
            <a:r>
              <a:rPr lang="en-GB" dirty="0"/>
              <a:t> </a:t>
            </a:r>
            <a:r>
              <a:rPr lang="en-GB" dirty="0" err="1"/>
              <a:t>idiomas</a:t>
            </a:r>
            <a:r>
              <a:rPr lang="en-GB" dirty="0"/>
              <a:t>, </a:t>
            </a:r>
            <a:r>
              <a:rPr lang="en-GB" dirty="0" err="1"/>
              <a:t>ya</a:t>
            </a:r>
            <a:r>
              <a:rPr lang="en-GB" dirty="0"/>
              <a:t> que son </a:t>
            </a:r>
            <a:r>
              <a:rPr lang="en-GB" dirty="0" err="1"/>
              <a:t>esenciales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Proteger</a:t>
            </a:r>
            <a:r>
              <a:rPr lang="en-GB" dirty="0"/>
              <a:t> el medio </a:t>
            </a:r>
            <a:r>
              <a:rPr lang="en-GB" dirty="0" err="1"/>
              <a:t>ambiente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muy</a:t>
            </a:r>
            <a:r>
              <a:rPr lang="en-GB" dirty="0"/>
              <a:t> </a:t>
            </a:r>
            <a:r>
              <a:rPr lang="en-GB" dirty="0" err="1"/>
              <a:t>importante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Ni </a:t>
            </a:r>
            <a:r>
              <a:rPr lang="en-GB" dirty="0" err="1"/>
              <a:t>estudio</a:t>
            </a:r>
            <a:r>
              <a:rPr lang="en-GB" dirty="0"/>
              <a:t> </a:t>
            </a:r>
            <a:r>
              <a:rPr lang="en-GB" dirty="0" err="1"/>
              <a:t>ni</a:t>
            </a:r>
            <a:r>
              <a:rPr lang="en-GB" dirty="0"/>
              <a:t> </a:t>
            </a:r>
            <a:r>
              <a:rPr lang="en-GB" dirty="0" err="1"/>
              <a:t>trabajo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Mi </a:t>
            </a:r>
            <a:r>
              <a:rPr lang="en-GB" dirty="0" err="1"/>
              <a:t>madre</a:t>
            </a:r>
            <a:r>
              <a:rPr lang="en-GB" dirty="0"/>
              <a:t> dice que soy </a:t>
            </a:r>
            <a:r>
              <a:rPr lang="en-GB" dirty="0" err="1"/>
              <a:t>amable</a:t>
            </a:r>
            <a:r>
              <a:rPr lang="en-GB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Londres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la ciudad </a:t>
            </a:r>
            <a:r>
              <a:rPr lang="en-GB" dirty="0" err="1"/>
              <a:t>donde</a:t>
            </a:r>
            <a:r>
              <a:rPr lang="en-GB" dirty="0"/>
              <a:t> vivo.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 err="1"/>
              <a:t>Cuando</a:t>
            </a:r>
            <a:r>
              <a:rPr lang="en-GB" dirty="0"/>
              <a:t> sea mayor…</a:t>
            </a:r>
          </a:p>
        </p:txBody>
      </p:sp>
    </p:spTree>
    <p:extLst>
      <p:ext uri="{BB962C8B-B14F-4D97-AF65-F5344CB8AC3E}">
        <p14:creationId xmlns:p14="http://schemas.microsoft.com/office/powerpoint/2010/main" val="218577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521850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Match the words with their synonyms: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Use synonyms to add variety. </a:t>
            </a:r>
            <a:endParaRPr lang="en-GB" sz="2400" i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2EA8ED-2D7D-4DCB-BD4A-600B5C2D4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0681"/>
              </p:ext>
            </p:extLst>
          </p:nvPr>
        </p:nvGraphicFramePr>
        <p:xfrm>
          <a:off x="177040" y="2299084"/>
          <a:ext cx="1201496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423">
                  <a:extLst>
                    <a:ext uri="{9D8B030D-6E8A-4147-A177-3AD203B41FA5}">
                      <a16:colId xmlns:a16="http://schemas.microsoft.com/office/drawing/2014/main" val="3352371713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058963209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4225003582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4055811709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82282371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1827114694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176813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/>
                        <a:t>me gusta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porque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interesante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aburrido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difícil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bueno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feliz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370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i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22805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7F81BBA-7426-46C2-B6FF-887F23100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04454"/>
              </p:ext>
            </p:extLst>
          </p:nvPr>
        </p:nvGraphicFramePr>
        <p:xfrm>
          <a:off x="1196884" y="4157158"/>
          <a:ext cx="9975272" cy="14960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62234">
                  <a:extLst>
                    <a:ext uri="{9D8B030D-6E8A-4147-A177-3AD203B41FA5}">
                      <a16:colId xmlns:a16="http://schemas.microsoft.com/office/drawing/2014/main" val="4279261054"/>
                    </a:ext>
                  </a:extLst>
                </a:gridCol>
                <a:gridCol w="1662234">
                  <a:extLst>
                    <a:ext uri="{9D8B030D-6E8A-4147-A177-3AD203B41FA5}">
                      <a16:colId xmlns:a16="http://schemas.microsoft.com/office/drawing/2014/main" val="1881638180"/>
                    </a:ext>
                  </a:extLst>
                </a:gridCol>
                <a:gridCol w="1662234">
                  <a:extLst>
                    <a:ext uri="{9D8B030D-6E8A-4147-A177-3AD203B41FA5}">
                      <a16:colId xmlns:a16="http://schemas.microsoft.com/office/drawing/2014/main" val="1421777716"/>
                    </a:ext>
                  </a:extLst>
                </a:gridCol>
                <a:gridCol w="1662234">
                  <a:extLst>
                    <a:ext uri="{9D8B030D-6E8A-4147-A177-3AD203B41FA5}">
                      <a16:colId xmlns:a16="http://schemas.microsoft.com/office/drawing/2014/main" val="3996788844"/>
                    </a:ext>
                  </a:extLst>
                </a:gridCol>
                <a:gridCol w="1663168">
                  <a:extLst>
                    <a:ext uri="{9D8B030D-6E8A-4147-A177-3AD203B41FA5}">
                      <a16:colId xmlns:a16="http://schemas.microsoft.com/office/drawing/2014/main" val="2075409077"/>
                    </a:ext>
                  </a:extLst>
                </a:gridCol>
                <a:gridCol w="1663168">
                  <a:extLst>
                    <a:ext uri="{9D8B030D-6E8A-4147-A177-3AD203B41FA5}">
                      <a16:colId xmlns:a16="http://schemas.microsoft.com/office/drawing/2014/main" val="18234277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ya que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me chifla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puesto que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me flipa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monótono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fascinante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95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a causa de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satisfecho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fastidioso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complejo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conveniente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dificultoso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04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contento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beneficioso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alegre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</a:rPr>
                        <a:t>complicado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excelente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tedioso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754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atractivo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me encanta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llamativo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53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5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521850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Match the words with their synonyms: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Use synonyms to add variety. </a:t>
            </a:r>
            <a:endParaRPr lang="en-GB" sz="2400" i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2EA8ED-2D7D-4DCB-BD4A-600B5C2D4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03549"/>
              </p:ext>
            </p:extLst>
          </p:nvPr>
        </p:nvGraphicFramePr>
        <p:xfrm>
          <a:off x="177040" y="2299084"/>
          <a:ext cx="12014961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423">
                  <a:extLst>
                    <a:ext uri="{9D8B030D-6E8A-4147-A177-3AD203B41FA5}">
                      <a16:colId xmlns:a16="http://schemas.microsoft.com/office/drawing/2014/main" val="3352371713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058963209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4225003582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4055811709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82282371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1827114694"/>
                    </a:ext>
                  </a:extLst>
                </a:gridCol>
                <a:gridCol w="1716423">
                  <a:extLst>
                    <a:ext uri="{9D8B030D-6E8A-4147-A177-3AD203B41FA5}">
                      <a16:colId xmlns:a16="http://schemas.microsoft.com/office/drawing/2014/main" val="3176813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/>
                        <a:t>me gusta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porque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interesante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aburrido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difícil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bueno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/>
                        <a:t>feliz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370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me encanta</a:t>
                      </a:r>
                    </a:p>
                    <a:p>
                      <a:pPr algn="ctr"/>
                      <a:r>
                        <a:rPr lang="es-ES_tradnl" sz="2400" i="0" noProof="0" dirty="0"/>
                        <a:t>me chifla</a:t>
                      </a:r>
                    </a:p>
                    <a:p>
                      <a:pPr algn="ctr"/>
                      <a:r>
                        <a:rPr lang="es-ES_tradnl" sz="2400" i="0" noProof="0" dirty="0"/>
                        <a:t>me flipa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ya que</a:t>
                      </a:r>
                    </a:p>
                    <a:p>
                      <a:pPr algn="ctr"/>
                      <a:r>
                        <a:rPr lang="es-ES_tradnl" sz="2400" i="0" noProof="0" dirty="0"/>
                        <a:t>puesto que</a:t>
                      </a:r>
                    </a:p>
                    <a:p>
                      <a:pPr algn="ctr"/>
                      <a:r>
                        <a:rPr lang="es-ES_tradnl" sz="2400" i="0" noProof="0" dirty="0"/>
                        <a:t>a causa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fascinante</a:t>
                      </a:r>
                    </a:p>
                    <a:p>
                      <a:pPr algn="ctr"/>
                      <a:r>
                        <a:rPr lang="es-ES_tradnl" sz="2400" i="0" noProof="0" dirty="0"/>
                        <a:t>llamativo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atractivo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fastidioso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tedioso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monótono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complejo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complicado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dificultoso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excelente</a:t>
                      </a:r>
                    </a:p>
                    <a:p>
                      <a:pPr algn="ctr"/>
                      <a:r>
                        <a:rPr lang="es-ES_tradnl" sz="2400" i="0" noProof="0" dirty="0"/>
                        <a:t>beneficioso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conveniente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i="0" noProof="0" dirty="0"/>
                        <a:t>contento</a:t>
                      </a:r>
                    </a:p>
                    <a:p>
                      <a:pPr algn="ctr"/>
                      <a:r>
                        <a:rPr lang="es-ES_tradnl" sz="2400" i="0" noProof="0" dirty="0"/>
                        <a:t>alegre</a:t>
                      </a:r>
                    </a:p>
                    <a:p>
                      <a:pPr algn="ctr"/>
                      <a:r>
                        <a:rPr lang="es-ES_tradnl" sz="2400" i="0" noProof="0" dirty="0"/>
                        <a:t>satisfecho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228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01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Use some of the language in these bullet points to write the beginning of your answer: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/>
              <a:t>Use the language of the bullet point as part of your answer.</a:t>
            </a:r>
          </a:p>
        </p:txBody>
      </p:sp>
      <p:sp>
        <p:nvSpPr>
          <p:cNvPr id="12" name="Content Placeholder 8">
            <a:extLst>
              <a:ext uri="{FF2B5EF4-FFF2-40B4-BE49-F238E27FC236}">
                <a16:creationId xmlns:a16="http://schemas.microsoft.com/office/drawing/2014/main" id="{D2B361CA-A3E7-459A-87E1-1F91A1E6B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371" y="2475741"/>
            <a:ext cx="6796487" cy="307834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¿Qué haces para estar en forma?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Tus planes para el futuro.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Una actividad sana en que te gustaría participar.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Qué hiciste durante un día de fiesta en tu región.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¿Cómo debería ser el amigo perfecto?</a:t>
            </a:r>
          </a:p>
        </p:txBody>
      </p:sp>
    </p:spTree>
    <p:extLst>
      <p:ext uri="{BB962C8B-B14F-4D97-AF65-F5344CB8AC3E}">
        <p14:creationId xmlns:p14="http://schemas.microsoft.com/office/powerpoint/2010/main" val="3465011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Use some of the language in these bullet points to write the beginning of your answer: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/>
              <a:t>Use the language of the bullet point as part of your answer.</a:t>
            </a:r>
          </a:p>
        </p:txBody>
      </p:sp>
      <p:sp>
        <p:nvSpPr>
          <p:cNvPr id="12" name="Content Placeholder 8">
            <a:extLst>
              <a:ext uri="{FF2B5EF4-FFF2-40B4-BE49-F238E27FC236}">
                <a16:creationId xmlns:a16="http://schemas.microsoft.com/office/drawing/2014/main" id="{D2B361CA-A3E7-459A-87E1-1F91A1E6B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040" y="2475741"/>
            <a:ext cx="11848705" cy="307834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¿Qué haces para estar en forma? – Para estar en forma…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Tus planes para el futuro. – Mis planes para el futuro…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Una actividad sana en que te gustaría participar. – Me gustaría participar en…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Qué hiciste durante un día de fiesta en tu región. – Durante un día de fiesta en mi región…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¿Cómo debería ser el amigo perfecto? – Un amigo perfecto debería…</a:t>
            </a:r>
          </a:p>
        </p:txBody>
      </p:sp>
    </p:spTree>
    <p:extLst>
      <p:ext uri="{BB962C8B-B14F-4D97-AF65-F5344CB8AC3E}">
        <p14:creationId xmlns:p14="http://schemas.microsoft.com/office/powerpoint/2010/main" val="1095275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716</Words>
  <Application>Microsoft Macintosh PowerPoint</Application>
  <PresentationFormat>Widescreen</PresentationFormat>
  <Paragraphs>150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Spanish GCSE Therapy 2018</vt:lpstr>
      <vt:lpstr>PowerPoint Presentation</vt:lpstr>
      <vt:lpstr> “All bullet points must be covered, but there is no need for equal coverage of the bullets.” “When students far exceeded the [word number] recommendation, they very often made significantly more errors, which had an impact on the marks for language. ” AQA GCSE Spanish Report on the Examination. June 2018</vt:lpstr>
      <vt:lpstr>PowerPoint Presentation</vt:lpstr>
      <vt:lpstr>Match the sentences on the right with the categories on the left:</vt:lpstr>
      <vt:lpstr>Match the words with their synonyms:</vt:lpstr>
      <vt:lpstr>Match the words with their synonyms:</vt:lpstr>
      <vt:lpstr>Use some of the language in these bullet points to write the beginning of your answer:</vt:lpstr>
      <vt:lpstr>Use some of the language in these bullet points to write the beginning of your answer: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GCSE Therapy 2018</dc:title>
  <dc:creator>Elena</dc:creator>
  <cp:lastModifiedBy>Shorny Malcolmson</cp:lastModifiedBy>
  <cp:revision>68</cp:revision>
  <dcterms:created xsi:type="dcterms:W3CDTF">2018-09-30T10:15:22Z</dcterms:created>
  <dcterms:modified xsi:type="dcterms:W3CDTF">2018-10-29T08:58:35Z</dcterms:modified>
</cp:coreProperties>
</file>