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5833" autoAdjust="0"/>
  </p:normalViewPr>
  <p:slideViewPr>
    <p:cSldViewPr snapToGrid="0">
      <p:cViewPr varScale="1">
        <p:scale>
          <a:sx n="86" d="100"/>
          <a:sy n="86" d="100"/>
        </p:scale>
        <p:origin x="28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18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2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3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46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55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64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873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5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4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3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6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3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2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0" y="-3389"/>
            <a:ext cx="685800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95359" y="101031"/>
            <a:ext cx="6553200" cy="9577249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41"/>
              <a:t>Core PE</a:t>
            </a:r>
          </a:p>
          <a:p>
            <a:pPr algn="ctr"/>
            <a:r>
              <a:rPr lang="en-GB" sz="741"/>
              <a:t>GCSE /BTEC/ VCERT</a:t>
            </a:r>
          </a:p>
          <a:p>
            <a:pPr algn="ctr"/>
            <a:r>
              <a:rPr lang="en-GB" sz="741"/>
              <a:t>Option Pathway</a:t>
            </a:r>
            <a:endParaRPr lang="en-US" sz="74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158293" y="8383352"/>
            <a:ext cx="4007464" cy="3314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228622" y="6995160"/>
            <a:ext cx="3960578" cy="3422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245806" y="5535727"/>
            <a:ext cx="3930061" cy="3772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386840" y="3991230"/>
            <a:ext cx="3853575" cy="36966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55028" y="2464824"/>
            <a:ext cx="3688328" cy="349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336143" y="975360"/>
            <a:ext cx="785042" cy="3323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663387" y="877201"/>
            <a:ext cx="829934" cy="582009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412515" y="7793614"/>
            <a:ext cx="1364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entury Gothic" panose="020B0502020202020204" pitchFamily="34" charset="0"/>
              </a:rPr>
              <a:t>Learn routines and</a:t>
            </a:r>
          </a:p>
          <a:p>
            <a:pPr algn="ctr"/>
            <a:r>
              <a:rPr lang="en-GB" sz="800" dirty="0">
                <a:latin typeface="Century Gothic" panose="020B0502020202020204" pitchFamily="34" charset="0"/>
              </a:rPr>
              <a:t>standards within</a:t>
            </a:r>
            <a:r>
              <a:rPr lang="en-GB" sz="449" dirty="0">
                <a:latin typeface="Century Gothic" panose="020B0502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</a:rPr>
              <a:t>P</a:t>
            </a:r>
            <a:r>
              <a:rPr lang="en-US" sz="800" dirty="0">
                <a:latin typeface="Century Gothic" panose="020B0502020202020204" pitchFamily="34" charset="0"/>
              </a:rPr>
              <a:t> 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4230-4476-4152-B573-9557A012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7" y="227720"/>
            <a:ext cx="1463382" cy="414137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EB1A1E0E-5333-4A8E-9599-994D768ABDFC}"/>
              </a:ext>
            </a:extLst>
          </p:cNvPr>
          <p:cNvSpPr txBox="1"/>
          <p:nvPr/>
        </p:nvSpPr>
        <p:spPr>
          <a:xfrm>
            <a:off x="1232562" y="9685155"/>
            <a:ext cx="4482086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1" dirty="0">
                <a:solidFill>
                  <a:schemeClr val="bg1"/>
                </a:solidFill>
              </a:rPr>
              <a:t>‘Every Champion was once a contender, that refused to </a:t>
            </a:r>
            <a:r>
              <a:rPr lang="en-US" sz="1011">
                <a:solidFill>
                  <a:schemeClr val="bg1"/>
                </a:solidFill>
              </a:rPr>
              <a:t>give up”- Rocky Balboa </a:t>
            </a:r>
            <a:endParaRPr lang="en-US" sz="101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8BA7B-A7CF-4C76-8958-63C377D6EB01}"/>
              </a:ext>
            </a:extLst>
          </p:cNvPr>
          <p:cNvSpPr txBox="1"/>
          <p:nvPr/>
        </p:nvSpPr>
        <p:spPr>
          <a:xfrm>
            <a:off x="2140614" y="261080"/>
            <a:ext cx="2665981" cy="57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72" b="1" dirty="0">
                <a:solidFill>
                  <a:srgbClr val="0070C0"/>
                </a:solidFill>
                <a:latin typeface="Century Gothic" panose="020B0502020202020204" pitchFamily="34" charset="0"/>
              </a:rPr>
              <a:t>PE/ Dance  Learning Journey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B08D51-C568-4E8B-BFC1-32397C11197C}"/>
              </a:ext>
            </a:extLst>
          </p:cNvPr>
          <p:cNvGrpSpPr/>
          <p:nvPr/>
        </p:nvGrpSpPr>
        <p:grpSpPr>
          <a:xfrm>
            <a:off x="658580" y="8185703"/>
            <a:ext cx="682278" cy="737898"/>
            <a:chOff x="-2495952" y="12669187"/>
            <a:chExt cx="1214980" cy="13048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A697A5-97D7-4E2B-85BD-9B7950CE7874}"/>
                </a:ext>
              </a:extLst>
            </p:cNvPr>
            <p:cNvGrpSpPr/>
            <p:nvPr/>
          </p:nvGrpSpPr>
          <p:grpSpPr>
            <a:xfrm>
              <a:off x="-2495952" y="12669187"/>
              <a:ext cx="1214980" cy="1304869"/>
              <a:chOff x="755898" y="14395100"/>
              <a:chExt cx="1214980" cy="1304869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AB96207F-9876-7A4C-8CB8-0378596E3D43}"/>
                  </a:ext>
                </a:extLst>
              </p:cNvPr>
              <p:cNvSpPr/>
              <p:nvPr/>
            </p:nvSpPr>
            <p:spPr>
              <a:xfrm>
                <a:off x="755898" y="14395100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8D87C2B-4ED1-1C4B-B314-D95374A7846D}"/>
                  </a:ext>
                </a:extLst>
              </p:cNvPr>
              <p:cNvSpPr/>
              <p:nvPr/>
            </p:nvSpPr>
            <p:spPr>
              <a:xfrm>
                <a:off x="944048" y="14595885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87A07DE-C984-5043-ABB4-D3D967D43357}"/>
                  </a:ext>
                </a:extLst>
              </p:cNvPr>
              <p:cNvSpPr txBox="1"/>
              <p:nvPr/>
            </p:nvSpPr>
            <p:spPr>
              <a:xfrm>
                <a:off x="933396" y="14707603"/>
                <a:ext cx="841074" cy="89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7</a:t>
                </a:r>
              </a:p>
            </p:txBody>
          </p:sp>
        </p:grp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86EA36C-FA07-480E-B67E-2CD85566DC6E}"/>
                </a:ext>
              </a:extLst>
            </p:cNvPr>
            <p:cNvSpPr txBox="1"/>
            <p:nvPr/>
          </p:nvSpPr>
          <p:spPr>
            <a:xfrm>
              <a:off x="-2319079" y="12901053"/>
              <a:ext cx="841074" cy="34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71536E-B9BA-4720-B99A-01AF9DD91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190" y="7003666"/>
            <a:ext cx="634039" cy="1702617"/>
          </a:xfrm>
          <a:prstGeom prst="rect">
            <a:avLst/>
          </a:prstGeom>
        </p:spPr>
      </p:pic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E540404-34C0-402E-B266-23E864375AA9}"/>
              </a:ext>
            </a:extLst>
          </p:cNvPr>
          <p:cNvGrpSpPr/>
          <p:nvPr/>
        </p:nvGrpSpPr>
        <p:grpSpPr>
          <a:xfrm>
            <a:off x="4899275" y="6784886"/>
            <a:ext cx="682278" cy="716994"/>
            <a:chOff x="-2495952" y="10708862"/>
            <a:chExt cx="1214980" cy="1304869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E4A764BC-17FF-4F37-ABFB-30BFA56D5D73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304869"/>
              <a:chOff x="1246863" y="10727222"/>
              <a:chExt cx="1214980" cy="1304869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DCCE83FD-1F07-4AE5-B8CD-24BB1F49D9EC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96375E41-F6B8-4B95-B6D3-62A6C82BF579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048EA9E3-A4F0-48B9-9DBF-5D7CDE91200A}"/>
                  </a:ext>
                </a:extLst>
              </p:cNvPr>
              <p:cNvSpPr txBox="1"/>
              <p:nvPr/>
            </p:nvSpPr>
            <p:spPr>
              <a:xfrm>
                <a:off x="1441727" y="11030950"/>
                <a:ext cx="841074" cy="92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8</a:t>
                </a:r>
              </a:p>
            </p:txBody>
          </p: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45C3ADA0-D314-447C-8C6D-0FD980A339F8}"/>
                </a:ext>
              </a:extLst>
            </p:cNvPr>
            <p:cNvSpPr txBox="1"/>
            <p:nvPr/>
          </p:nvSpPr>
          <p:spPr>
            <a:xfrm>
              <a:off x="-2319079" y="10956587"/>
              <a:ext cx="841074" cy="35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301" name="Picture 300">
            <a:extLst>
              <a:ext uri="{FF2B5EF4-FFF2-40B4-BE49-F238E27FC236}">
                <a16:creationId xmlns:a16="http://schemas.microsoft.com/office/drawing/2014/main" id="{B866E9EE-8E11-4DAB-AEA4-21DDFF513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357" y="3964821"/>
            <a:ext cx="634039" cy="1943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40952-E3FE-4D62-87D1-0394E5671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9305" y="5570381"/>
            <a:ext cx="698207" cy="17477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6B134-88B3-4BB3-B953-AC9D003162AF}"/>
              </a:ext>
            </a:extLst>
          </p:cNvPr>
          <p:cNvGrpSpPr/>
          <p:nvPr/>
        </p:nvGrpSpPr>
        <p:grpSpPr>
          <a:xfrm>
            <a:off x="887483" y="5354937"/>
            <a:ext cx="682278" cy="732756"/>
            <a:chOff x="-2495952" y="10708862"/>
            <a:chExt cx="1214980" cy="13048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F6C3F1-C711-400E-BD49-4CDC4020F82B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304869"/>
              <a:chOff x="1246863" y="10727222"/>
              <a:chExt cx="1214980" cy="1304869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ACF0C630-75E2-F848-B9E5-7E5905E2C993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37258FC4-E633-1F40-B961-0AFD7DEF4AD4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8E84878-B999-3E45-A62E-A5D9A1ABF6E1}"/>
                  </a:ext>
                </a:extLst>
              </p:cNvPr>
              <p:cNvSpPr txBox="1"/>
              <p:nvPr/>
            </p:nvSpPr>
            <p:spPr>
              <a:xfrm>
                <a:off x="1441727" y="11030948"/>
                <a:ext cx="841074" cy="90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9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2C74E4-6C67-AB42-B00E-14010A9DAB4A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399C3BB-7286-4A3E-AE1A-E615DAB1FA51}"/>
              </a:ext>
            </a:extLst>
          </p:cNvPr>
          <p:cNvGrpSpPr/>
          <p:nvPr/>
        </p:nvGrpSpPr>
        <p:grpSpPr>
          <a:xfrm>
            <a:off x="4635499" y="3709444"/>
            <a:ext cx="902233" cy="1092606"/>
            <a:chOff x="-2495952" y="10708862"/>
            <a:chExt cx="1214980" cy="1945679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2091DFEA-91BD-4BCA-A461-019932A9E43B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945679"/>
              <a:chOff x="1246863" y="10727222"/>
              <a:chExt cx="1214980" cy="1945679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AE0FB613-2146-4FB4-8495-4EA9CE2E96DE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1E5A1FA-A523-4E0F-B7FA-D9AB64864179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2BD5D534-FC14-4169-9D0E-602081DFCB45}"/>
                  </a:ext>
                </a:extLst>
              </p:cNvPr>
              <p:cNvSpPr txBox="1"/>
              <p:nvPr/>
            </p:nvSpPr>
            <p:spPr>
              <a:xfrm>
                <a:off x="1443679" y="11030948"/>
                <a:ext cx="839122" cy="16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10</a:t>
                </a:r>
              </a:p>
            </p:txBody>
          </p: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AFE823C-81DE-412D-85F6-1D71E1C29969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302" name="Picture 301">
            <a:extLst>
              <a:ext uri="{FF2B5EF4-FFF2-40B4-BE49-F238E27FC236}">
                <a16:creationId xmlns:a16="http://schemas.microsoft.com/office/drawing/2014/main" id="{42412B3F-C9B1-4AB6-82E9-60457FC84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2556" y="2464232"/>
            <a:ext cx="698207" cy="18812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F66CB2-E5A9-4865-B72F-4FA068D3A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744" y="978168"/>
            <a:ext cx="634039" cy="1820457"/>
          </a:xfrm>
          <a:prstGeom prst="rect">
            <a:avLst/>
          </a:prstGeom>
        </p:spPr>
      </p:pic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BE530F7-FEE4-47BE-BF08-53E873B2827A}"/>
              </a:ext>
            </a:extLst>
          </p:cNvPr>
          <p:cNvGrpSpPr/>
          <p:nvPr/>
        </p:nvGrpSpPr>
        <p:grpSpPr>
          <a:xfrm>
            <a:off x="917058" y="2211428"/>
            <a:ext cx="853737" cy="1092606"/>
            <a:chOff x="-2495952" y="10708862"/>
            <a:chExt cx="1214980" cy="1945679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69CBD64-9182-427E-9742-A3D329450C8A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945679"/>
              <a:chOff x="1246863" y="10727222"/>
              <a:chExt cx="1214980" cy="1945679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CA337766-61AF-45D1-ADC4-A8D8DFEBF7FB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642FCE7A-6E88-493E-9015-62E118A3D2A6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5E3BCAE-1795-4F50-98C9-24F84768AAA7}"/>
                  </a:ext>
                </a:extLst>
              </p:cNvPr>
              <p:cNvSpPr txBox="1"/>
              <p:nvPr/>
            </p:nvSpPr>
            <p:spPr>
              <a:xfrm>
                <a:off x="1441727" y="11030948"/>
                <a:ext cx="841074" cy="16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11</a:t>
                </a: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C7D11ADB-D6D4-462C-9E4D-FE62A3EF54C8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F018CA-62C5-4EEA-B655-9F9B8B7C5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349" y="8610116"/>
            <a:ext cx="79255" cy="237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219E85-8291-4B18-BC3A-91080721806B}"/>
              </a:ext>
            </a:extLst>
          </p:cNvPr>
          <p:cNvSpPr txBox="1"/>
          <p:nvPr/>
        </p:nvSpPr>
        <p:spPr>
          <a:xfrm>
            <a:off x="2595716" y="7908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C9D158-E27D-4D8B-9846-4CF75607452F}"/>
              </a:ext>
            </a:extLst>
          </p:cNvPr>
          <p:cNvSpPr txBox="1"/>
          <p:nvPr/>
        </p:nvSpPr>
        <p:spPr>
          <a:xfrm>
            <a:off x="1653366" y="8820305"/>
            <a:ext cx="95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Century Gothic" panose="020B0502020202020204" pitchFamily="34" charset="0"/>
              </a:rPr>
              <a:t>Gain confidence in the ability to move &amp; be active.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FD871-5765-4665-B45A-BB51972565FC}"/>
              </a:ext>
            </a:extLst>
          </p:cNvPr>
          <p:cNvSpPr txBox="1"/>
          <p:nvPr/>
        </p:nvSpPr>
        <p:spPr>
          <a:xfrm>
            <a:off x="1582321" y="7866633"/>
            <a:ext cx="1721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Value and take responsibility to move and be active</a:t>
            </a:r>
            <a:r>
              <a:rPr lang="en-GB" sz="800" dirty="0">
                <a:latin typeface="Century Gothic" panose="020B0502020202020204" pitchFamily="34" charset="0"/>
              </a:rPr>
              <a:t>. Engage in PE lessons to make new friendships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56F90-87EA-4BCA-92F8-CF715054B859}"/>
              </a:ext>
            </a:extLst>
          </p:cNvPr>
          <p:cNvSpPr txBox="1"/>
          <p:nvPr/>
        </p:nvSpPr>
        <p:spPr>
          <a:xfrm>
            <a:off x="3161738" y="7758128"/>
            <a:ext cx="130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Take part in a range of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Invasion Games - Skill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development Focus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8CA11-45EE-4544-B769-E2E139CD8F28}"/>
              </a:ext>
            </a:extLst>
          </p:cNvPr>
          <p:cNvSpPr txBox="1"/>
          <p:nvPr/>
        </p:nvSpPr>
        <p:spPr>
          <a:xfrm>
            <a:off x="2703286" y="8810059"/>
            <a:ext cx="167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Be competent moving in a variety of ways </a:t>
            </a:r>
            <a:r>
              <a:rPr lang="en-GB" sz="800" dirty="0">
                <a:latin typeface="Century Gothic" panose="020B0502020202020204" pitchFamily="34" charset="0"/>
              </a:rPr>
              <a:t>and take part in a range of aesthetic and fitness  activities –  Well being and  Skill development Focus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6E7CE1-9D14-4BC4-986F-D18D9D6E2157}"/>
              </a:ext>
            </a:extLst>
          </p:cNvPr>
          <p:cNvSpPr txBox="1"/>
          <p:nvPr/>
        </p:nvSpPr>
        <p:spPr>
          <a:xfrm>
            <a:off x="4328087" y="8746983"/>
            <a:ext cx="1393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Develop knowledge and understanding to be thinking movers and solve problems</a:t>
            </a:r>
            <a:r>
              <a:rPr lang="en-GB" sz="800" dirty="0">
                <a:latin typeface="Century Gothic" panose="020B0502020202020204" pitchFamily="34" charset="0"/>
              </a:rPr>
              <a:t>. Take part in a range of athletic activities –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 Skill development Focus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541627-22FD-46D2-B4FD-738A72F9A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641" y="8575142"/>
            <a:ext cx="79255" cy="2377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8E1065-3D89-4CED-BFCB-5AF81934C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338" y="8610115"/>
            <a:ext cx="45719" cy="2377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2F5C9A-F356-4D52-8033-A82DED0F38CB}"/>
              </a:ext>
            </a:extLst>
          </p:cNvPr>
          <p:cNvSpPr txBox="1"/>
          <p:nvPr/>
        </p:nvSpPr>
        <p:spPr>
          <a:xfrm>
            <a:off x="5540218" y="8585410"/>
            <a:ext cx="1122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Compete in teams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414E3F-E01C-42DC-AB62-A8956A49583B}"/>
              </a:ext>
            </a:extLst>
          </p:cNvPr>
          <p:cNvSpPr txBox="1"/>
          <p:nvPr/>
        </p:nvSpPr>
        <p:spPr>
          <a:xfrm>
            <a:off x="4376048" y="7745286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Get involved in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 range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of Extra curricular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activities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0DDC5A-8C18-4AA2-9B2B-72A03E799DBE}"/>
              </a:ext>
            </a:extLst>
          </p:cNvPr>
          <p:cNvSpPr txBox="1"/>
          <p:nvPr/>
        </p:nvSpPr>
        <p:spPr>
          <a:xfrm>
            <a:off x="5750419" y="7854974"/>
            <a:ext cx="968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Take part in a range of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Striking and Fielding  activities </a:t>
            </a:r>
          </a:p>
          <a:p>
            <a:r>
              <a:rPr lang="en-GB" sz="800" dirty="0"/>
              <a:t> </a:t>
            </a:r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BA709C-329E-4A88-B433-4D9146DB9F93}"/>
              </a:ext>
            </a:extLst>
          </p:cNvPr>
          <p:cNvSpPr txBox="1"/>
          <p:nvPr/>
        </p:nvSpPr>
        <p:spPr>
          <a:xfrm>
            <a:off x="5732006" y="6952751"/>
            <a:ext cx="76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Take part in School Sports Day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and represent your school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AA4F08-E8D0-4B4E-91BA-C155A942F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769" y="8173985"/>
            <a:ext cx="79255" cy="31092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6192AE7-976F-4732-A431-98114377CC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811" y="8296040"/>
            <a:ext cx="79255" cy="31092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A53484B-DFDB-41A9-90F1-F3A316A19C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532" y="8244869"/>
            <a:ext cx="79255" cy="31092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A26868A-CCD4-4B7F-B894-2FAF7BF36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8054" y="8334314"/>
            <a:ext cx="79255" cy="3109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FA42CE-2FF6-4495-B1CB-2E0BE9C1C4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3177" y="7471814"/>
            <a:ext cx="323116" cy="792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DA709A4-550B-4D99-9E24-F1E4FC114D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5840" y="8082902"/>
            <a:ext cx="323116" cy="79255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6EB7B1-2492-4839-8ACF-B27CC3BA3E1D}"/>
              </a:ext>
            </a:extLst>
          </p:cNvPr>
          <p:cNvCxnSpPr>
            <a:cxnSpLocks/>
          </p:cNvCxnSpPr>
          <p:nvPr/>
        </p:nvCxnSpPr>
        <p:spPr>
          <a:xfrm flipH="1">
            <a:off x="5258121" y="8632166"/>
            <a:ext cx="28231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0373434-087D-426D-8DE3-EC207C4D78E6}"/>
              </a:ext>
            </a:extLst>
          </p:cNvPr>
          <p:cNvSpPr txBox="1"/>
          <p:nvPr/>
        </p:nvSpPr>
        <p:spPr>
          <a:xfrm>
            <a:off x="5557069" y="6414638"/>
            <a:ext cx="122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Maintain routines and standards </a:t>
            </a:r>
            <a:r>
              <a:rPr lang="en-GB" sz="800" b="1" u="sng" dirty="0">
                <a:latin typeface="Century Gothic" panose="020B0502020202020204" pitchFamily="34" charset="0"/>
              </a:rPr>
              <a:t>Personal Development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57364C-A429-48CC-8051-CB9A57915791}"/>
              </a:ext>
            </a:extLst>
          </p:cNvPr>
          <p:cNvSpPr txBox="1"/>
          <p:nvPr/>
        </p:nvSpPr>
        <p:spPr>
          <a:xfrm>
            <a:off x="3908594" y="6383535"/>
            <a:ext cx="131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Be active decision makers</a:t>
            </a:r>
            <a:r>
              <a:rPr lang="en-GB" sz="800" dirty="0">
                <a:latin typeface="Century Gothic" panose="020B0502020202020204" pitchFamily="34" charset="0"/>
              </a:rPr>
              <a:t>. Demonstrate tactical development focus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E6D220-B919-4786-8E76-3C734FD4AF9B}"/>
              </a:ext>
            </a:extLst>
          </p:cNvPr>
          <p:cNvSpPr txBox="1"/>
          <p:nvPr/>
        </p:nvSpPr>
        <p:spPr>
          <a:xfrm>
            <a:off x="3232387" y="7395629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Take part in a range of Fitness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Activities.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F6AD11-939C-462A-A04C-0B9ED311B51E}"/>
              </a:ext>
            </a:extLst>
          </p:cNvPr>
          <p:cNvSpPr txBox="1"/>
          <p:nvPr/>
        </p:nvSpPr>
        <p:spPr>
          <a:xfrm>
            <a:off x="2543939" y="6255659"/>
            <a:ext cx="146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Gain confidence in the ability to problem solve </a:t>
            </a:r>
            <a:r>
              <a:rPr lang="en-GB" sz="800" dirty="0">
                <a:latin typeface="Century Gothic" panose="020B0502020202020204" pitchFamily="34" charset="0"/>
              </a:rPr>
              <a:t>and increase awareness of how the body works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D0D018-B5CF-431F-AE67-688279A4A6F0}"/>
              </a:ext>
            </a:extLst>
          </p:cNvPr>
          <p:cNvSpPr txBox="1"/>
          <p:nvPr/>
        </p:nvSpPr>
        <p:spPr>
          <a:xfrm>
            <a:off x="1586823" y="7307902"/>
            <a:ext cx="174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Knowledge and understanding of how interact appropriately</a:t>
            </a:r>
            <a:r>
              <a:rPr lang="en-GB" sz="800" dirty="0">
                <a:latin typeface="Century Gothic" panose="020B0502020202020204" pitchFamily="34" charset="0"/>
              </a:rPr>
              <a:t>.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Greater leadership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opportunity / independence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FAB820-F945-4C38-9395-B5EB4B57D86F}"/>
              </a:ext>
            </a:extLst>
          </p:cNvPr>
          <p:cNvSpPr txBox="1"/>
          <p:nvPr/>
        </p:nvSpPr>
        <p:spPr>
          <a:xfrm>
            <a:off x="988152" y="6046851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Maintain Teams / clubs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aiming for Max participation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2E4FC2-D453-472D-9937-F1C7F906434D}"/>
              </a:ext>
            </a:extLst>
          </p:cNvPr>
          <p:cNvSpPr txBox="1"/>
          <p:nvPr/>
        </p:nvSpPr>
        <p:spPr>
          <a:xfrm>
            <a:off x="276117" y="7234705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Take part in Athletic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activities – Skill / Tactical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development focus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2063D-1BBE-4859-A0D2-255CF0A4EC28}"/>
              </a:ext>
            </a:extLst>
          </p:cNvPr>
          <p:cNvSpPr txBox="1"/>
          <p:nvPr/>
        </p:nvSpPr>
        <p:spPr>
          <a:xfrm>
            <a:off x="1106643" y="6341269"/>
            <a:ext cx="157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Be competent moving in a variety of ways through fundamental movement patterns and co-ordinated actions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F4CD3A0-BAF8-4F5B-BE68-29C8432EB4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736289" y="6248291"/>
            <a:ext cx="323116" cy="1273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1AD5BE-8B80-4C00-B4DC-684ECF002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363" y="6837213"/>
            <a:ext cx="79255" cy="3109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8D82C3-52BB-4504-B187-41561EBA6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670" y="6824918"/>
            <a:ext cx="79255" cy="3109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2B7FD0-4630-4CFC-8139-80FB0EFE7D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752" y="6838621"/>
            <a:ext cx="79255" cy="3109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D471B87-E242-49AD-A2B6-477E69A71E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28567">
            <a:off x="5276849" y="6695137"/>
            <a:ext cx="323116" cy="792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463324C-F6DE-47EF-B105-F066DD979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4719" y="7209388"/>
            <a:ext cx="79255" cy="2377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BFD6D2F-E80D-4E36-AD87-175621E8C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788" y="7073869"/>
            <a:ext cx="79255" cy="2377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F6209D5-7459-4221-9C8D-E5842C76C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59469">
            <a:off x="644052" y="7149599"/>
            <a:ext cx="393741" cy="6419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AF981FF-ACE7-4B17-B1BA-760D96B0520D}"/>
              </a:ext>
            </a:extLst>
          </p:cNvPr>
          <p:cNvSpPr txBox="1"/>
          <p:nvPr/>
        </p:nvSpPr>
        <p:spPr>
          <a:xfrm>
            <a:off x="281048" y="5045207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u="sng" dirty="0">
                <a:latin typeface="Century Gothic" panose="020B0502020202020204" pitchFamily="34" charset="0"/>
              </a:rPr>
              <a:t>Character Development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Foundation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Year if BTEC Dance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option taken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9B88E6-E548-44E5-9F88-52DD90DC743D}"/>
              </a:ext>
            </a:extLst>
          </p:cNvPr>
          <p:cNvSpPr txBox="1"/>
          <p:nvPr/>
        </p:nvSpPr>
        <p:spPr>
          <a:xfrm>
            <a:off x="1647351" y="4774018"/>
            <a:ext cx="1656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Be respectful in the way they treat teammates, opponents, teachers and officials.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 Maintain Teams / clubs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aiming for maximum participation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FEF1D-765A-4D52-95B0-6B48C4E0CCF0}"/>
              </a:ext>
            </a:extLst>
          </p:cNvPr>
          <p:cNvSpPr txBox="1"/>
          <p:nvPr/>
        </p:nvSpPr>
        <p:spPr>
          <a:xfrm>
            <a:off x="3189321" y="4955895"/>
            <a:ext cx="182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Be responsible, prepare to do your best</a:t>
            </a:r>
            <a:r>
              <a:rPr lang="en-GB" sz="800" dirty="0">
                <a:latin typeface="Century Gothic" panose="020B0502020202020204" pitchFamily="34" charset="0"/>
              </a:rPr>
              <a:t>. Continue to take part in a range of Invasion Games – Skill development Focus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F49437-0289-4941-9B4E-B9D8EB709E18}"/>
              </a:ext>
            </a:extLst>
          </p:cNvPr>
          <p:cNvSpPr txBox="1"/>
          <p:nvPr/>
        </p:nvSpPr>
        <p:spPr>
          <a:xfrm>
            <a:off x="2364840" y="5852318"/>
            <a:ext cx="213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Show fairness and be fair to all players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Introduction to Volleyball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skills and technique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807591-DB88-4170-BD31-BE36026D1E28}"/>
              </a:ext>
            </a:extLst>
          </p:cNvPr>
          <p:cNvSpPr txBox="1"/>
          <p:nvPr/>
        </p:nvSpPr>
        <p:spPr>
          <a:xfrm>
            <a:off x="4997588" y="5882656"/>
            <a:ext cx="177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Co-operation, play any position and role</a:t>
            </a:r>
            <a:r>
              <a:rPr lang="en-GB" sz="800" dirty="0">
                <a:latin typeface="Century Gothic" panose="020B0502020202020204" pitchFamily="34" charset="0"/>
              </a:rPr>
              <a:t>. Take part in Trampolining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Activities.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678A21-D447-4380-950E-11F080A6E782}"/>
              </a:ext>
            </a:extLst>
          </p:cNvPr>
          <p:cNvSpPr txBox="1"/>
          <p:nvPr/>
        </p:nvSpPr>
        <p:spPr>
          <a:xfrm>
            <a:off x="5714648" y="4982242"/>
            <a:ext cx="90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Be caring</a:t>
            </a:r>
            <a:r>
              <a:rPr lang="en-GB" sz="800" dirty="0">
                <a:latin typeface="Century Gothic" panose="020B0502020202020204" pitchFamily="34" charset="0"/>
              </a:rPr>
              <a:t>, </a:t>
            </a:r>
            <a:r>
              <a:rPr lang="en-GB" sz="800" b="1" dirty="0">
                <a:latin typeface="Century Gothic" panose="020B0502020202020204" pitchFamily="34" charset="0"/>
              </a:rPr>
              <a:t>have empathy, help teammates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8636C1-9DE8-4DE4-BF42-FCD5C1719D58}"/>
              </a:ext>
            </a:extLst>
          </p:cNvPr>
          <p:cNvSpPr txBox="1"/>
          <p:nvPr/>
        </p:nvSpPr>
        <p:spPr>
          <a:xfrm>
            <a:off x="5673578" y="4074884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BTEC Sports Option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Pathways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– Foundation on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Body Systems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 Health and Fitness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7A44AC9-DE36-4786-AD9F-2024C9BFB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055" y="5487851"/>
            <a:ext cx="79255" cy="31092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68C6C1D-4500-4E83-8130-DB9B65A0F9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1201" y="5444771"/>
            <a:ext cx="79255" cy="31092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D58FC2D-4D02-4BFA-BEB3-A936236AB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21592">
            <a:off x="4992418" y="5677050"/>
            <a:ext cx="79255" cy="23776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506C2EB-EF68-4153-8741-78D4C4E97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721" y="5627254"/>
            <a:ext cx="79255" cy="2377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8EBC2A-51AA-4CD9-A3B6-C7FA669BF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656" y="5213441"/>
            <a:ext cx="323116" cy="7925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94AD164-5F7A-4767-A4E2-42D4E0BEA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4280" y="4489970"/>
            <a:ext cx="323116" cy="7925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C274A7-CB71-4C34-B559-CF587DDA7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82007">
            <a:off x="754672" y="5611694"/>
            <a:ext cx="73074" cy="28667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F108E6E-CA34-42D1-A095-93848BF704AE}"/>
              </a:ext>
            </a:extLst>
          </p:cNvPr>
          <p:cNvSpPr txBox="1"/>
          <p:nvPr/>
        </p:nvSpPr>
        <p:spPr>
          <a:xfrm>
            <a:off x="4721369" y="3115358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8BCEB9-A676-4774-A494-5C8FB5DC265D}"/>
              </a:ext>
            </a:extLst>
          </p:cNvPr>
          <p:cNvSpPr txBox="1"/>
          <p:nvPr/>
        </p:nvSpPr>
        <p:spPr>
          <a:xfrm>
            <a:off x="3174333" y="3326662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Start of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BTEC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S</a:t>
            </a:r>
            <a:r>
              <a:rPr lang="en-GB" sz="800" dirty="0">
                <a:latin typeface="Century Gothic" panose="020B0502020202020204" pitchFamily="34" charset="0"/>
              </a:rPr>
              <a:t>port Component 1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B</a:t>
            </a:r>
            <a:r>
              <a:rPr lang="en-GB" sz="800" dirty="0">
                <a:latin typeface="Century Gothic" panose="020B0502020202020204" pitchFamily="34" charset="0"/>
              </a:rPr>
              <a:t>TEC Dance Component 2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B0A722-2807-471F-A793-CDB2661F5299}"/>
              </a:ext>
            </a:extLst>
          </p:cNvPr>
          <p:cNvSpPr txBox="1"/>
          <p:nvPr/>
        </p:nvSpPr>
        <p:spPr>
          <a:xfrm>
            <a:off x="3000105" y="4416076"/>
            <a:ext cx="19335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Self-Belief, have a positive attitude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8A4636-4729-4175-86A1-78056B63155F}"/>
              </a:ext>
            </a:extLst>
          </p:cNvPr>
          <p:cNvSpPr txBox="1"/>
          <p:nvPr/>
        </p:nvSpPr>
        <p:spPr>
          <a:xfrm>
            <a:off x="2109441" y="4396084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Component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1 Dance started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D30AD3-A4C2-4E4C-A8DE-CF965B0B1235}"/>
              </a:ext>
            </a:extLst>
          </p:cNvPr>
          <p:cNvSpPr txBox="1"/>
          <p:nvPr/>
        </p:nvSpPr>
        <p:spPr>
          <a:xfrm>
            <a:off x="1762344" y="3732448"/>
            <a:ext cx="15263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BTEC Sport- Component 2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B6E4C9-957E-487D-8682-BDB679E82CBF}"/>
              </a:ext>
            </a:extLst>
          </p:cNvPr>
          <p:cNvSpPr txBox="1"/>
          <p:nvPr/>
        </p:nvSpPr>
        <p:spPr>
          <a:xfrm>
            <a:off x="232460" y="4318041"/>
            <a:ext cx="153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Problem Solvers, they will be a contributor </a:t>
            </a:r>
            <a:r>
              <a:rPr lang="en-GB" sz="800" dirty="0">
                <a:latin typeface="Century Gothic" panose="020B0502020202020204" pitchFamily="34" charset="0"/>
              </a:rPr>
              <a:t>and take part in a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 range of fitness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activities.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92A18DB-8AD4-4E73-A7F9-D14CA6BA8C18}"/>
              </a:ext>
            </a:extLst>
          </p:cNvPr>
          <p:cNvSpPr txBox="1"/>
          <p:nvPr/>
        </p:nvSpPr>
        <p:spPr>
          <a:xfrm>
            <a:off x="1488608" y="2881250"/>
            <a:ext cx="112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Self-Management, be organised, independent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142FB3-5CB6-433D-94DD-31FBDC9C76D0}"/>
              </a:ext>
            </a:extLst>
          </p:cNvPr>
          <p:cNvSpPr txBox="1"/>
          <p:nvPr/>
        </p:nvSpPr>
        <p:spPr>
          <a:xfrm>
            <a:off x="179691" y="2614328"/>
            <a:ext cx="80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BTEC Sport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Component 3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9261F7-962B-4216-A9E6-9CD88CB732AE}"/>
              </a:ext>
            </a:extLst>
          </p:cNvPr>
          <p:cNvSpPr txBox="1"/>
          <p:nvPr/>
        </p:nvSpPr>
        <p:spPr>
          <a:xfrm>
            <a:off x="175567" y="3889513"/>
            <a:ext cx="87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Demonstrate Teamwork</a:t>
            </a:r>
            <a:endParaRPr lang="en-GB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75B2CE-C914-484A-98B2-E9A349DAADFB}"/>
              </a:ext>
            </a:extLst>
          </p:cNvPr>
          <p:cNvSpPr txBox="1"/>
          <p:nvPr/>
        </p:nvSpPr>
        <p:spPr>
          <a:xfrm>
            <a:off x="1195720" y="3377154"/>
            <a:ext cx="7617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800" dirty="0">
                <a:latin typeface="Century Gothic" panose="020B0502020202020204" pitchFamily="34" charset="0"/>
              </a:rPr>
              <a:t>BTEC Sport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Revision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F594C0-748C-47D8-AF74-733FC9DC4CED}"/>
              </a:ext>
            </a:extLst>
          </p:cNvPr>
          <p:cNvSpPr txBox="1"/>
          <p:nvPr/>
        </p:nvSpPr>
        <p:spPr>
          <a:xfrm>
            <a:off x="239020" y="1762459"/>
            <a:ext cx="1696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>
                <a:latin typeface="Century Gothic" panose="020B0502020202020204" pitchFamily="34" charset="0"/>
              </a:rPr>
              <a:t>Active for Life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Habitual Movers, taking part in physical activities  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3A7D157-73AB-4F53-8398-8F899B647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1282" y="3938482"/>
            <a:ext cx="79255" cy="31092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CE8F7FF-6FDE-4D01-8777-5118D1296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867" y="3957835"/>
            <a:ext cx="84814" cy="33273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A67BAA1-E897-4AAF-B19B-8FAE8B42E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531" y="3850658"/>
            <a:ext cx="79255" cy="31092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DBCB445-42E0-49B9-BDC5-F982B6F511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249" y="3660318"/>
            <a:ext cx="79255" cy="31092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869FEAD-1466-493F-8F87-199209DBE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106" y="3117379"/>
            <a:ext cx="323116" cy="792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712305B-D005-4C92-A914-FACA910FD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486" y="4199736"/>
            <a:ext cx="79255" cy="23776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461A575-43A0-4C9B-92C9-4BA7D36FE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408" y="4177381"/>
            <a:ext cx="79255" cy="23776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5A59A65-3EE8-4537-AE88-4D1268D97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89" y="4111000"/>
            <a:ext cx="79255" cy="23776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9972920-0DB3-4864-97AC-C3E7A10043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93311">
            <a:off x="580409" y="3143962"/>
            <a:ext cx="367355" cy="10381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01FF98F-90C3-465C-8175-139A233B8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43469">
            <a:off x="727074" y="3761631"/>
            <a:ext cx="349680" cy="9882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3E144FA-415C-4F07-B3C0-50950C6C1F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252894">
            <a:off x="685889" y="2317278"/>
            <a:ext cx="351241" cy="9926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D606E165-CE92-4C8C-8E40-8B43178D5C06}"/>
              </a:ext>
            </a:extLst>
          </p:cNvPr>
          <p:cNvSpPr txBox="1"/>
          <p:nvPr/>
        </p:nvSpPr>
        <p:spPr>
          <a:xfrm>
            <a:off x="3774256" y="1744468"/>
            <a:ext cx="8418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BTE C Sport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Unit 1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online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examination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2nd attempt </a:t>
            </a:r>
            <a:endParaRPr lang="en-GB" sz="8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2AD7E4C-8FE8-443F-8E28-65BEE715D78C}"/>
              </a:ext>
            </a:extLst>
          </p:cNvPr>
          <p:cNvSpPr txBox="1"/>
          <p:nvPr/>
        </p:nvSpPr>
        <p:spPr>
          <a:xfrm>
            <a:off x="1652180" y="1771133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Start of Unit 3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 BTEC sport 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FBEECDD-A3B9-44E1-8D34-4A18C9EF013F}"/>
              </a:ext>
            </a:extLst>
          </p:cNvPr>
          <p:cNvSpPr txBox="1"/>
          <p:nvPr/>
        </p:nvSpPr>
        <p:spPr>
          <a:xfrm>
            <a:off x="3473604" y="2767982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Release of component 3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External Brief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BTEC Dance 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7A7E4CD-6F3D-4335-AA0D-5CDA60E4B389}"/>
              </a:ext>
            </a:extLst>
          </p:cNvPr>
          <p:cNvSpPr txBox="1"/>
          <p:nvPr/>
        </p:nvSpPr>
        <p:spPr>
          <a:xfrm>
            <a:off x="5511531" y="3829727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u="sng" dirty="0">
                <a:latin typeface="Century Gothic" panose="020B0502020202020204" pitchFamily="34" charset="0"/>
              </a:rPr>
              <a:t>Leadership skills.</a:t>
            </a:r>
            <a:endParaRPr lang="en-GB" sz="800" dirty="0">
              <a:latin typeface="Century Gothic" panose="020B0502020202020204" pitchFamily="34" charset="0"/>
            </a:endParaRPr>
          </a:p>
          <a:p>
            <a:endParaRPr lang="en-GB" sz="800" dirty="0">
              <a:latin typeface="Century Gothic" panose="020B0502020202020204" pitchFamily="34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C5235FA-B8FC-49A5-947A-E6C841D385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9504" y="4009657"/>
            <a:ext cx="323116" cy="79255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FB352970-8E16-4B68-8DDB-B2AE1816D048}"/>
              </a:ext>
            </a:extLst>
          </p:cNvPr>
          <p:cNvSpPr txBox="1"/>
          <p:nvPr/>
        </p:nvSpPr>
        <p:spPr>
          <a:xfrm>
            <a:off x="2608945" y="2876869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Completion of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Component 1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Component 2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Dance 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5F8EAE6-5196-4597-AE07-C04E787CBCD7}"/>
              </a:ext>
            </a:extLst>
          </p:cNvPr>
          <p:cNvSpPr txBox="1"/>
          <p:nvPr/>
        </p:nvSpPr>
        <p:spPr>
          <a:xfrm>
            <a:off x="2376981" y="1749170"/>
            <a:ext cx="147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Motivated Mover with high levels of effort and individual challenge</a:t>
            </a:r>
            <a:r>
              <a:rPr lang="en-GB" sz="800" dirty="0">
                <a:latin typeface="Century Gothic" panose="020B0502020202020204" pitchFamily="34" charset="0"/>
              </a:rPr>
              <a:t>.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Completion of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unit 2,3,6 </a:t>
            </a:r>
            <a:r>
              <a:rPr lang="en-US" sz="800" i="1" dirty="0">
                <a:latin typeface="Century Gothic" panose="020B0502020202020204" pitchFamily="34" charset="0"/>
              </a:rPr>
              <a:t>BTEC </a:t>
            </a:r>
            <a:r>
              <a:rPr lang="en-US" sz="800" dirty="0">
                <a:latin typeface="Century Gothic" panose="020B0502020202020204" pitchFamily="34" charset="0"/>
              </a:rPr>
              <a:t>Sport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F8A65C-F6D0-45A9-8EB7-B7641C343768}"/>
              </a:ext>
            </a:extLst>
          </p:cNvPr>
          <p:cNvSpPr txBox="1"/>
          <p:nvPr/>
        </p:nvSpPr>
        <p:spPr>
          <a:xfrm>
            <a:off x="5572088" y="2519806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External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SV Sampling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BTEC courses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EE00BB8B-FBE7-4885-8D5C-C4C206378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681" y="2636924"/>
            <a:ext cx="79255" cy="23776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53821CEE-AC68-42AA-80F0-122FE5B90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589" y="2548988"/>
            <a:ext cx="79255" cy="23776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AF23081-4EA4-4B93-9C01-A1548E5BB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39152">
            <a:off x="5495525" y="2470617"/>
            <a:ext cx="79255" cy="23776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AF3F61B-FFE1-4CB2-BE6E-A39F8CA660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7346" y="2417022"/>
            <a:ext cx="85351" cy="3353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16B99AE-BE42-4440-8201-96EF2C173D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2168" y="2342278"/>
            <a:ext cx="85351" cy="33530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EAE2D133-E3A4-4A4D-B090-83394F7285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8183" y="2153025"/>
            <a:ext cx="153287" cy="602201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A115A016-C64F-4F12-8330-ECAD1D163714}"/>
              </a:ext>
            </a:extLst>
          </p:cNvPr>
          <p:cNvSpPr txBox="1"/>
          <p:nvPr/>
        </p:nvSpPr>
        <p:spPr>
          <a:xfrm>
            <a:off x="5593555" y="592254"/>
            <a:ext cx="1188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Critical Mover become activists -movement promoters.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Lifelong love for PE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Sport and Physical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Activity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71876A9-D0FF-4866-9DB6-56AB9E260479}"/>
              </a:ext>
            </a:extLst>
          </p:cNvPr>
          <p:cNvSpPr txBox="1"/>
          <p:nvPr/>
        </p:nvSpPr>
        <p:spPr>
          <a:xfrm>
            <a:off x="5684813" y="1605113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Core -Take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part in a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range of invasion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games – 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Competition /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wellbeing Focus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4A9F2C8-B834-4547-8AF4-13DF4884FA3C}"/>
              </a:ext>
            </a:extLst>
          </p:cNvPr>
          <p:cNvSpPr txBox="1"/>
          <p:nvPr/>
        </p:nvSpPr>
        <p:spPr>
          <a:xfrm>
            <a:off x="4403300" y="1490023"/>
            <a:ext cx="1232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Informed Mover explain how and where to engage </a:t>
            </a:r>
            <a:r>
              <a:rPr lang="en-GB" sz="800" dirty="0">
                <a:latin typeface="Century Gothic" panose="020B0502020202020204" pitchFamily="34" charset="0"/>
              </a:rPr>
              <a:t>BTEC Course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Complete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AB9D542-0F82-4E59-95A6-179DE6EB582F}"/>
              </a:ext>
            </a:extLst>
          </p:cNvPr>
          <p:cNvSpPr txBox="1"/>
          <p:nvPr/>
        </p:nvSpPr>
        <p:spPr>
          <a:xfrm>
            <a:off x="2141740" y="792766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Study Sport at Further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Education and University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in a range of Sport courses</a:t>
            </a:r>
          </a:p>
          <a:p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FE4572C-A4BD-4426-B605-9ED4FF643BEF}"/>
              </a:ext>
            </a:extLst>
          </p:cNvPr>
          <p:cNvSpPr txBox="1"/>
          <p:nvPr/>
        </p:nvSpPr>
        <p:spPr>
          <a:xfrm>
            <a:off x="654840" y="74446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Enter into Employment or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Training in Sports Industry</a:t>
            </a:r>
          </a:p>
        </p:txBody>
      </p:sp>
      <p:sp>
        <p:nvSpPr>
          <p:cNvPr id="121" name="Arrow: Up 120">
            <a:extLst>
              <a:ext uri="{FF2B5EF4-FFF2-40B4-BE49-F238E27FC236}">
                <a16:creationId xmlns:a16="http://schemas.microsoft.com/office/drawing/2014/main" id="{D98CD92F-1D2F-453B-867E-878DB7C25C21}"/>
              </a:ext>
            </a:extLst>
          </p:cNvPr>
          <p:cNvSpPr/>
          <p:nvPr/>
        </p:nvSpPr>
        <p:spPr>
          <a:xfrm>
            <a:off x="1281964" y="1109143"/>
            <a:ext cx="257822" cy="4322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69ADCA23-CC30-47D7-BC4C-FC49EA5CD3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9356" y="1306344"/>
            <a:ext cx="298730" cy="45114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07256E4-DB38-40D1-BEA2-70D01920D7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5404865" y="1237452"/>
            <a:ext cx="236163" cy="21254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2D68DB0-0405-479E-B165-734E91504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8427" y="1788128"/>
            <a:ext cx="266221" cy="23959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CC7F088-791D-4D56-97BA-1192BFF050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25068">
            <a:off x="5114916" y="1982849"/>
            <a:ext cx="353599" cy="9754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DC5789A-160D-44C1-9D94-9F413FE1E0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8296" y="8743787"/>
            <a:ext cx="878127" cy="87812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991687D-78BA-4086-BA81-8458DFFFD5D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5518" b="7124"/>
          <a:stretch/>
        </p:blipFill>
        <p:spPr>
          <a:xfrm>
            <a:off x="957715" y="8902877"/>
            <a:ext cx="692636" cy="693241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E56B17AF-3F73-451C-A9A4-7436340DAC7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3721" b="15022"/>
          <a:stretch/>
        </p:blipFill>
        <p:spPr>
          <a:xfrm>
            <a:off x="5629220" y="2972829"/>
            <a:ext cx="732573" cy="47336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FEE1C0C-AE8E-454E-8BAD-7ACBDE4A0A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50356" y="4596220"/>
            <a:ext cx="565822" cy="45193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AAB16628-66BF-43EC-8391-9F86EBF046C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44466" y="1290698"/>
            <a:ext cx="1010399" cy="53127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CD86C55-D8A1-48F8-915F-E83EF8E528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9459" y="6432664"/>
            <a:ext cx="536584" cy="53658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FAB19314-1E6E-4D9B-B80B-74AC98FCC0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37635" y="500003"/>
            <a:ext cx="755922" cy="39685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5CC74B2-23E6-444D-A964-BB125B9DE0A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00208" y="3213040"/>
            <a:ext cx="633542" cy="43196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439A7432-B815-44C9-9606-8FA2F77DE0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3434" y="1032742"/>
            <a:ext cx="653756" cy="763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63FEF8-AFD7-42FF-B259-895AB10679C8}"/>
              </a:ext>
            </a:extLst>
          </p:cNvPr>
          <p:cNvSpPr txBox="1"/>
          <p:nvPr/>
        </p:nvSpPr>
        <p:spPr>
          <a:xfrm>
            <a:off x="468185" y="91247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01A1FB-6EBE-4A9A-AC82-46FBDD08D543}"/>
              </a:ext>
            </a:extLst>
          </p:cNvPr>
          <p:cNvSpPr txBox="1"/>
          <p:nvPr/>
        </p:nvSpPr>
        <p:spPr>
          <a:xfrm>
            <a:off x="188050" y="8851348"/>
            <a:ext cx="139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Physical Literacy</a:t>
            </a:r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B0EE6B-E250-44DF-9EB8-576CBB139B02}"/>
              </a:ext>
            </a:extLst>
          </p:cNvPr>
          <p:cNvSpPr txBox="1"/>
          <p:nvPr/>
        </p:nvSpPr>
        <p:spPr>
          <a:xfrm>
            <a:off x="4648506" y="3166501"/>
            <a:ext cx="98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entury Gothic" panose="020B0502020202020204" pitchFamily="34" charset="0"/>
              </a:rPr>
              <a:t>Communicate, they will be an active listener, be passionate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52D1F0E-E785-41DA-B1EF-A4015E47FCC1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9518" t="7778" r="20933" b="23381"/>
          <a:stretch/>
        </p:blipFill>
        <p:spPr>
          <a:xfrm>
            <a:off x="268308" y="8098613"/>
            <a:ext cx="369766" cy="46166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E452D38-E7CD-4FE8-97FE-3C05CC879CD6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6055" r="5753"/>
          <a:stretch/>
        </p:blipFill>
        <p:spPr>
          <a:xfrm>
            <a:off x="6256461" y="3193937"/>
            <a:ext cx="426699" cy="54570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6D4CB-E5CB-41B0-BD5F-A9AF3E71AB64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9304" t="11874" r="14296" b="21836"/>
          <a:stretch/>
        </p:blipFill>
        <p:spPr>
          <a:xfrm>
            <a:off x="306137" y="3412273"/>
            <a:ext cx="402745" cy="40983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EA50699-B681-4495-ABF6-BA644812183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r="4900" b="8726"/>
          <a:stretch/>
        </p:blipFill>
        <p:spPr>
          <a:xfrm>
            <a:off x="2097008" y="3396914"/>
            <a:ext cx="607245" cy="28629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7268CBD-46D1-4FD2-A1DD-CDC71396E4D3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9304" b="24864"/>
          <a:stretch/>
        </p:blipFill>
        <p:spPr>
          <a:xfrm>
            <a:off x="3894858" y="4655465"/>
            <a:ext cx="497233" cy="30894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3DF55D5-3CC2-4E9E-95C1-B4A0709B92A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4862" y="4628389"/>
            <a:ext cx="345788" cy="4014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A17FC134-29E1-4928-9F71-58005CE6594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08125" y="158772"/>
            <a:ext cx="398407" cy="56001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8B0C44B-25EA-4BDD-8AB4-41003FE34BA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61917" y="6075873"/>
            <a:ext cx="644678" cy="30746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A426C33-1C79-4A26-8B90-FFCA8C104CC0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r="2848" b="26374"/>
          <a:stretch/>
        </p:blipFill>
        <p:spPr>
          <a:xfrm>
            <a:off x="2975159" y="1402845"/>
            <a:ext cx="1135282" cy="2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5033</TotalTime>
  <Words>569</Words>
  <Application>Microsoft Office PowerPoint</Application>
  <PresentationFormat>A4 Paper (210x297 mm)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Dawn Healey</cp:lastModifiedBy>
  <cp:revision>273</cp:revision>
  <cp:lastPrinted>2018-09-02T17:44:52Z</cp:lastPrinted>
  <dcterms:created xsi:type="dcterms:W3CDTF">2018-02-08T08:28:53Z</dcterms:created>
  <dcterms:modified xsi:type="dcterms:W3CDTF">2022-07-08T14:12:53Z</dcterms:modified>
</cp:coreProperties>
</file>