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9720263" cy="17640300"/>
  <p:notesSz cx="6889750" cy="100187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1" d="100"/>
          <a:sy n="71" d="100"/>
        </p:scale>
        <p:origin x="456" y="-56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86309" cy="501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01832" y="0"/>
            <a:ext cx="2986309" cy="501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513013" y="1252538"/>
            <a:ext cx="1863725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8654" y="4821096"/>
            <a:ext cx="5512444" cy="3944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2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2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2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2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2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2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2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2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2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517216"/>
            <a:ext cx="2986309" cy="501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01832" y="9517216"/>
            <a:ext cx="2986309" cy="501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3013" y="1252538"/>
            <a:ext cx="1863725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8654" y="4821096"/>
            <a:ext cx="5512444" cy="3944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901832" y="9517216"/>
            <a:ext cx="2986309" cy="501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729020" y="2886967"/>
            <a:ext cx="8262224" cy="6141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78"/>
              <a:buFont typeface="Calibri"/>
              <a:buNone/>
              <a:defRPr sz="6378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215033" y="9265242"/>
            <a:ext cx="7290197" cy="4258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2551"/>
              <a:buNone/>
              <a:defRPr sz="2551"/>
            </a:lvl1pPr>
            <a:lvl2pPr lvl="1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None/>
              <a:defRPr sz="2126"/>
            </a:lvl2pPr>
            <a:lvl3pPr lvl="2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None/>
              <a:defRPr sz="1912"/>
            </a:lvl3pPr>
            <a:lvl4pPr lvl="3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4pPr>
            <a:lvl5pPr lvl="4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5pPr>
            <a:lvl6pPr lvl="5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6pPr>
            <a:lvl7pPr lvl="6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7pPr>
            <a:lvl8pPr lvl="7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8pPr>
            <a:lvl9pPr lvl="8" algn="ctr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title"/>
          </p:nvPr>
        </p:nvSpPr>
        <p:spPr>
          <a:xfrm>
            <a:off x="668268" y="939186"/>
            <a:ext cx="8383727" cy="3409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body" idx="1"/>
          </p:nvPr>
        </p:nvSpPr>
        <p:spPr>
          <a:xfrm rot="5400000">
            <a:off x="-736172" y="6100353"/>
            <a:ext cx="11192608" cy="8383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>
            <a:spLocks noGrp="1"/>
          </p:cNvSpPr>
          <p:nvPr>
            <p:ph type="title"/>
          </p:nvPr>
        </p:nvSpPr>
        <p:spPr>
          <a:xfrm rot="5400000">
            <a:off x="529361" y="7365886"/>
            <a:ext cx="14949338" cy="2095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body" idx="1"/>
          </p:nvPr>
        </p:nvSpPr>
        <p:spPr>
          <a:xfrm rot="5400000">
            <a:off x="-3723254" y="5330706"/>
            <a:ext cx="14949338" cy="6166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668268" y="939186"/>
            <a:ext cx="8383727" cy="3409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668268" y="4695913"/>
            <a:ext cx="8383727" cy="11192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663206" y="4397830"/>
            <a:ext cx="8383727" cy="7337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78"/>
              <a:buFont typeface="Calibri"/>
              <a:buNone/>
              <a:defRPr sz="6378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663206" y="11805123"/>
            <a:ext cx="8383727" cy="3858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2551"/>
              <a:buNone/>
              <a:defRPr sz="2551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2126"/>
              <a:buNone/>
              <a:defRPr sz="2126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1913"/>
              <a:buNone/>
              <a:defRPr sz="1912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1701"/>
              <a:buNone/>
              <a:defRPr sz="1701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1701"/>
              <a:buNone/>
              <a:defRPr sz="1701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1701"/>
              <a:buNone/>
              <a:defRPr sz="1701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1701"/>
              <a:buNone/>
              <a:defRPr sz="1701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1701"/>
              <a:buNone/>
              <a:defRPr sz="1701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rgbClr val="888888"/>
              </a:buClr>
              <a:buSzPts val="1701"/>
              <a:buNone/>
              <a:defRPr sz="1701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668268" y="939186"/>
            <a:ext cx="8383727" cy="3409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668268" y="4695913"/>
            <a:ext cx="4131112" cy="11192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920883" y="4695913"/>
            <a:ext cx="4131112" cy="11192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669534" y="939186"/>
            <a:ext cx="8383727" cy="3409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669535" y="4324325"/>
            <a:ext cx="4112126" cy="2119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2551"/>
              <a:buNone/>
              <a:defRPr sz="2551" b="1"/>
            </a:lvl1pPr>
            <a:lvl2pPr marL="914400" lvl="1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None/>
              <a:defRPr sz="2126" b="1"/>
            </a:lvl2pPr>
            <a:lvl3pPr marL="1371600" lvl="2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None/>
              <a:defRPr sz="1912" b="1"/>
            </a:lvl3pPr>
            <a:lvl4pPr marL="1828800" lvl="3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4pPr>
            <a:lvl5pPr marL="2286000" lvl="4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5pPr>
            <a:lvl6pPr marL="2743200" lvl="5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6pPr>
            <a:lvl7pPr marL="3200400" lvl="6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7pPr>
            <a:lvl8pPr marL="3657600" lvl="7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8pPr>
            <a:lvl9pPr marL="4114800" lvl="8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669535" y="6443610"/>
            <a:ext cx="4112126" cy="9477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920884" y="4324325"/>
            <a:ext cx="4132378" cy="2119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2551"/>
              <a:buNone/>
              <a:defRPr sz="2551" b="1"/>
            </a:lvl1pPr>
            <a:lvl2pPr marL="914400" lvl="1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None/>
              <a:defRPr sz="2126" b="1"/>
            </a:lvl2pPr>
            <a:lvl3pPr marL="1371600" lvl="2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None/>
              <a:defRPr sz="1912" b="1"/>
            </a:lvl3pPr>
            <a:lvl4pPr marL="1828800" lvl="3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4pPr>
            <a:lvl5pPr marL="2286000" lvl="4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5pPr>
            <a:lvl6pPr marL="2743200" lvl="5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6pPr>
            <a:lvl7pPr marL="3200400" lvl="6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7pPr>
            <a:lvl8pPr marL="3657600" lvl="7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8pPr>
            <a:lvl9pPr marL="4114800" lvl="8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920884" y="6443610"/>
            <a:ext cx="4132378" cy="9477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668268" y="939186"/>
            <a:ext cx="8383727" cy="3409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2"/>
              <a:buFont typeface="Calibri"/>
              <a:buNone/>
              <a:defRPr sz="3402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1"/>
          </p:nvPr>
        </p:nvSpPr>
        <p:spPr>
          <a:xfrm>
            <a:off x="4132378" y="2539880"/>
            <a:ext cx="4920883" cy="12536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44627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3402"/>
              <a:buChar char="•"/>
              <a:defRPr sz="3402"/>
            </a:lvl1pPr>
            <a:lvl2pPr marL="914400" lvl="1" indent="-417576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976"/>
              <a:buChar char="•"/>
              <a:defRPr sz="2976"/>
            </a:lvl2pPr>
            <a:lvl3pPr marL="1371600" lvl="2" indent="-390588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551"/>
              <a:buChar char="•"/>
              <a:defRPr sz="2551"/>
            </a:lvl3pPr>
            <a:lvl4pPr marL="1828800" lvl="3" indent="-363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Char char="•"/>
              <a:defRPr sz="2126"/>
            </a:lvl4pPr>
            <a:lvl5pPr marL="2286000" lvl="4" indent="-363601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Char char="•"/>
              <a:defRPr sz="2126"/>
            </a:lvl5pPr>
            <a:lvl6pPr marL="2743200" lvl="5" indent="-363601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Char char="•"/>
              <a:defRPr sz="2126"/>
            </a:lvl6pPr>
            <a:lvl7pPr marL="3200400" lvl="6" indent="-363601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Char char="•"/>
              <a:defRPr sz="2126"/>
            </a:lvl7pPr>
            <a:lvl8pPr marL="3657600" lvl="7" indent="-363601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Char char="•"/>
              <a:defRPr sz="2126"/>
            </a:lvl8pPr>
            <a:lvl9pPr marL="4114800" lvl="8" indent="-363601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Char char="•"/>
              <a:defRPr sz="2126"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2"/>
          </p:nvPr>
        </p:nvSpPr>
        <p:spPr>
          <a:xfrm>
            <a:off x="669534" y="5292090"/>
            <a:ext cx="3135038" cy="9804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1pPr>
            <a:lvl2pPr marL="914400" lvl="1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488"/>
              <a:buNone/>
              <a:defRPr sz="1488"/>
            </a:lvl2pPr>
            <a:lvl3pPr marL="1371600" lvl="2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276"/>
              <a:buNone/>
              <a:defRPr sz="1276"/>
            </a:lvl3pPr>
            <a:lvl4pPr marL="1828800" lvl="3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4pPr>
            <a:lvl5pPr marL="2286000" lvl="4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5pPr>
            <a:lvl6pPr marL="2743200" lvl="5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6pPr>
            <a:lvl7pPr marL="3200400" lvl="6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7pPr>
            <a:lvl8pPr marL="3657600" lvl="7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8pPr>
            <a:lvl9pPr marL="4114800" lvl="8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2"/>
              <a:buFont typeface="Calibri"/>
              <a:buNone/>
              <a:defRPr sz="3402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>
            <a:spLocks noGrp="1"/>
          </p:cNvSpPr>
          <p:nvPr>
            <p:ph type="pic" idx="2"/>
          </p:nvPr>
        </p:nvSpPr>
        <p:spPr>
          <a:xfrm>
            <a:off x="4132378" y="2539880"/>
            <a:ext cx="4920883" cy="12536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3402"/>
              <a:buFont typeface="Arial"/>
              <a:buNone/>
              <a:defRPr sz="34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976"/>
              <a:buFont typeface="Arial"/>
              <a:buNone/>
              <a:defRPr sz="297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551"/>
              <a:buFont typeface="Arial"/>
              <a:buNone/>
              <a:defRPr sz="25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Font typeface="Arial"/>
              <a:buNone/>
              <a:defRPr sz="21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Font typeface="Arial"/>
              <a:buNone/>
              <a:defRPr sz="21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Font typeface="Arial"/>
              <a:buNone/>
              <a:defRPr sz="21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Font typeface="Arial"/>
              <a:buNone/>
              <a:defRPr sz="21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Font typeface="Arial"/>
              <a:buNone/>
              <a:defRPr sz="21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Font typeface="Arial"/>
              <a:buNone/>
              <a:defRPr sz="21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669534" y="5292090"/>
            <a:ext cx="3135038" cy="9804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1701"/>
              <a:buNone/>
              <a:defRPr sz="1701"/>
            </a:lvl1pPr>
            <a:lvl2pPr marL="914400" lvl="1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488"/>
              <a:buNone/>
              <a:defRPr sz="1488"/>
            </a:lvl2pPr>
            <a:lvl3pPr marL="1371600" lvl="2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276"/>
              <a:buNone/>
              <a:defRPr sz="1276"/>
            </a:lvl3pPr>
            <a:lvl4pPr marL="1828800" lvl="3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4pPr>
            <a:lvl5pPr marL="2286000" lvl="4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5pPr>
            <a:lvl6pPr marL="2743200" lvl="5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6pPr>
            <a:lvl7pPr marL="3200400" lvl="6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7pPr>
            <a:lvl8pPr marL="3657600" lvl="7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8pPr>
            <a:lvl9pPr marL="4114800" lvl="8" indent="-228600" algn="l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063"/>
              <a:buNone/>
              <a:defRPr sz="1063"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668268" y="939186"/>
            <a:ext cx="8383727" cy="3409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77"/>
              <a:buFont typeface="Calibri"/>
              <a:buNone/>
              <a:defRPr sz="467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668268" y="4695913"/>
            <a:ext cx="8383727" cy="11192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17576" algn="l" rtl="0">
              <a:lnSpc>
                <a:spcPct val="90000"/>
              </a:lnSpc>
              <a:spcBef>
                <a:spcPts val="1063"/>
              </a:spcBef>
              <a:spcAft>
                <a:spcPts val="0"/>
              </a:spcAft>
              <a:buClr>
                <a:schemeClr val="dk1"/>
              </a:buClr>
              <a:buSzPts val="2976"/>
              <a:buFont typeface="Arial"/>
              <a:buChar char="•"/>
              <a:defRPr sz="297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0588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551"/>
              <a:buFont typeface="Arial"/>
              <a:buChar char="•"/>
              <a:defRPr sz="25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3600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2126"/>
              <a:buFont typeface="Arial"/>
              <a:buChar char="•"/>
              <a:defRPr sz="21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0075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Font typeface="Arial"/>
              <a:buChar char="•"/>
              <a:defRPr sz="19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0075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Font typeface="Arial"/>
              <a:buChar char="•"/>
              <a:defRPr sz="19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0075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Font typeface="Arial"/>
              <a:buChar char="•"/>
              <a:defRPr sz="19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0075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Font typeface="Arial"/>
              <a:buChar char="•"/>
              <a:defRPr sz="19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0075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Font typeface="Arial"/>
              <a:buChar char="•"/>
              <a:defRPr sz="19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0075" algn="l" rtl="0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>
                <a:schemeClr val="dk1"/>
              </a:buClr>
              <a:buSzPts val="1913"/>
              <a:buFont typeface="Arial"/>
              <a:buChar char="•"/>
              <a:defRPr sz="19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7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image" Target="../media/image16.jpg"/><Relationship Id="rId26" Type="http://schemas.openxmlformats.org/officeDocument/2006/relationships/image" Target="../media/image24.jpg"/><Relationship Id="rId3" Type="http://schemas.openxmlformats.org/officeDocument/2006/relationships/image" Target="../media/image1.jpg"/><Relationship Id="rId21" Type="http://schemas.openxmlformats.org/officeDocument/2006/relationships/image" Target="../media/image19.jpg"/><Relationship Id="rId34" Type="http://schemas.openxmlformats.org/officeDocument/2006/relationships/image" Target="../media/image32.png"/><Relationship Id="rId7" Type="http://schemas.openxmlformats.org/officeDocument/2006/relationships/image" Target="../media/image5.jpg"/><Relationship Id="rId12" Type="http://schemas.openxmlformats.org/officeDocument/2006/relationships/image" Target="../media/image10.jpg"/><Relationship Id="rId17" Type="http://schemas.openxmlformats.org/officeDocument/2006/relationships/image" Target="../media/image15.jpg"/><Relationship Id="rId25" Type="http://schemas.openxmlformats.org/officeDocument/2006/relationships/image" Target="../media/image23.jpg"/><Relationship Id="rId33" Type="http://schemas.openxmlformats.org/officeDocument/2006/relationships/image" Target="../media/image31.jp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jp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24" Type="http://schemas.openxmlformats.org/officeDocument/2006/relationships/image" Target="../media/image22.jpg"/><Relationship Id="rId32" Type="http://schemas.openxmlformats.org/officeDocument/2006/relationships/image" Target="../media/image30.png"/><Relationship Id="rId5" Type="http://schemas.openxmlformats.org/officeDocument/2006/relationships/image" Target="../media/image3.jpg"/><Relationship Id="rId15" Type="http://schemas.openxmlformats.org/officeDocument/2006/relationships/image" Target="../media/image13.jpg"/><Relationship Id="rId23" Type="http://schemas.openxmlformats.org/officeDocument/2006/relationships/image" Target="../media/image21.jpg"/><Relationship Id="rId28" Type="http://schemas.openxmlformats.org/officeDocument/2006/relationships/image" Target="../media/image26.png"/><Relationship Id="rId36" Type="http://schemas.openxmlformats.org/officeDocument/2006/relationships/image" Target="../media/image34.png"/><Relationship Id="rId10" Type="http://schemas.openxmlformats.org/officeDocument/2006/relationships/image" Target="../media/image8.jpg"/><Relationship Id="rId19" Type="http://schemas.openxmlformats.org/officeDocument/2006/relationships/image" Target="../media/image17.jpg"/><Relationship Id="rId31" Type="http://schemas.openxmlformats.org/officeDocument/2006/relationships/image" Target="../media/image29.png"/><Relationship Id="rId4" Type="http://schemas.openxmlformats.org/officeDocument/2006/relationships/image" Target="../media/image2.jpg"/><Relationship Id="rId9" Type="http://schemas.openxmlformats.org/officeDocument/2006/relationships/image" Target="../media/image7.jpg"/><Relationship Id="rId14" Type="http://schemas.openxmlformats.org/officeDocument/2006/relationships/image" Target="../media/image12.gif"/><Relationship Id="rId22" Type="http://schemas.openxmlformats.org/officeDocument/2006/relationships/image" Target="../media/image20.png"/><Relationship Id="rId27" Type="http://schemas.openxmlformats.org/officeDocument/2006/relationships/image" Target="../media/image25.jpg"/><Relationship Id="rId30" Type="http://schemas.openxmlformats.org/officeDocument/2006/relationships/image" Target="../media/image28.png"/><Relationship Id="rId35" Type="http://schemas.openxmlformats.org/officeDocument/2006/relationships/image" Target="../media/image33.png"/><Relationship Id="rId8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"/>
          <p:cNvSpPr/>
          <p:nvPr/>
        </p:nvSpPr>
        <p:spPr>
          <a:xfrm rot="-5046850">
            <a:off x="1277442" y="13084015"/>
            <a:ext cx="3250235" cy="3457432"/>
          </a:xfrm>
          <a:prstGeom prst="blockArc">
            <a:avLst>
              <a:gd name="adj1" fmla="val 10879163"/>
              <a:gd name="adj2" fmla="val 20170414"/>
              <a:gd name="adj3" fmla="val 30549"/>
            </a:avLst>
          </a:pr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5"/>
              <a:buFont typeface="Arial"/>
              <a:buNone/>
            </a:pPr>
            <a:endParaRPr sz="2155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1"/>
          <p:cNvSpPr/>
          <p:nvPr/>
        </p:nvSpPr>
        <p:spPr>
          <a:xfrm>
            <a:off x="2696808" y="15426688"/>
            <a:ext cx="5842500" cy="1002900"/>
          </a:xfrm>
          <a:prstGeom prst="rect">
            <a:avLst/>
          </a:pr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5"/>
              <a:buFont typeface="Arial"/>
              <a:buNone/>
            </a:pPr>
            <a:r>
              <a:rPr lang="en-GB" sz="2155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</a:t>
            </a:r>
            <a:r>
              <a:rPr lang="en-GB" sz="2155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Chair / Island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1"/>
          <p:cNvSpPr/>
          <p:nvPr/>
        </p:nvSpPr>
        <p:spPr>
          <a:xfrm rot="5400000" flipH="1">
            <a:off x="6324245" y="10977017"/>
            <a:ext cx="3169800" cy="3250800"/>
          </a:xfrm>
          <a:prstGeom prst="blockArc">
            <a:avLst>
              <a:gd name="adj1" fmla="val 10692523"/>
              <a:gd name="adj2" fmla="val 33583"/>
              <a:gd name="adj3" fmla="val 29479"/>
            </a:avLst>
          </a:pr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5"/>
              <a:buFont typeface="Arial"/>
              <a:buNone/>
            </a:pPr>
            <a:endParaRPr sz="2155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1"/>
          <p:cNvSpPr/>
          <p:nvPr/>
        </p:nvSpPr>
        <p:spPr>
          <a:xfrm>
            <a:off x="2404969" y="13256703"/>
            <a:ext cx="5522700" cy="950700"/>
          </a:xfrm>
          <a:prstGeom prst="rect">
            <a:avLst/>
          </a:pr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5"/>
              <a:buFont typeface="Arial"/>
              <a:buNone/>
            </a:pPr>
            <a:endParaRPr sz="2155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1"/>
          <p:cNvSpPr/>
          <p:nvPr/>
        </p:nvSpPr>
        <p:spPr>
          <a:xfrm>
            <a:off x="2552820" y="11013696"/>
            <a:ext cx="5361000" cy="921600"/>
          </a:xfrm>
          <a:prstGeom prst="rect">
            <a:avLst/>
          </a:pr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5"/>
              <a:buFont typeface="Arial"/>
              <a:buNone/>
            </a:pPr>
            <a:endParaRPr sz="2155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1"/>
          <p:cNvSpPr/>
          <p:nvPr/>
        </p:nvSpPr>
        <p:spPr>
          <a:xfrm rot="-5400000">
            <a:off x="1160281" y="8331232"/>
            <a:ext cx="3205800" cy="4017000"/>
          </a:xfrm>
          <a:prstGeom prst="blockArc">
            <a:avLst>
              <a:gd name="adj1" fmla="val 10180899"/>
              <a:gd name="adj2" fmla="val 21197177"/>
              <a:gd name="adj3" fmla="val 28508"/>
            </a:avLst>
          </a:pr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5"/>
              <a:buFont typeface="Arial"/>
              <a:buNone/>
            </a:pPr>
            <a:endParaRPr sz="2155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1"/>
          <p:cNvSpPr/>
          <p:nvPr/>
        </p:nvSpPr>
        <p:spPr>
          <a:xfrm rot="5400000" flipH="1">
            <a:off x="6298648" y="6376110"/>
            <a:ext cx="3205800" cy="3123600"/>
          </a:xfrm>
          <a:prstGeom prst="blockArc">
            <a:avLst>
              <a:gd name="adj1" fmla="val 10800000"/>
              <a:gd name="adj2" fmla="val 21541939"/>
              <a:gd name="adj3" fmla="val 27644"/>
            </a:avLst>
          </a:pr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5"/>
              <a:buFont typeface="Arial"/>
              <a:buNone/>
            </a:pPr>
            <a:endParaRPr sz="2155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1"/>
          <p:cNvSpPr/>
          <p:nvPr/>
        </p:nvSpPr>
        <p:spPr>
          <a:xfrm>
            <a:off x="2510535" y="8742521"/>
            <a:ext cx="5466138" cy="918777"/>
          </a:xfrm>
          <a:custGeom>
            <a:avLst/>
            <a:gdLst/>
            <a:ahLst/>
            <a:cxnLst/>
            <a:rect l="l" t="t" r="r" b="b"/>
            <a:pathLst>
              <a:path w="5909338" h="652772" extrusionOk="0">
                <a:moveTo>
                  <a:pt x="0" y="0"/>
                </a:moveTo>
                <a:lnTo>
                  <a:pt x="5909338" y="0"/>
                </a:lnTo>
                <a:lnTo>
                  <a:pt x="5826211" y="652772"/>
                </a:lnTo>
                <a:lnTo>
                  <a:pt x="0" y="642380"/>
                </a:lnTo>
                <a:lnTo>
                  <a:pt x="0" y="0"/>
                </a:lnTo>
                <a:close/>
              </a:path>
            </a:pathLst>
          </a:cu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5"/>
              <a:buFont typeface="Arial"/>
              <a:buNone/>
            </a:pPr>
            <a:endParaRPr sz="2155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1"/>
          <p:cNvSpPr/>
          <p:nvPr/>
        </p:nvSpPr>
        <p:spPr>
          <a:xfrm>
            <a:off x="2440029" y="6336113"/>
            <a:ext cx="5550000" cy="935100"/>
          </a:xfrm>
          <a:prstGeom prst="rect">
            <a:avLst/>
          </a:pr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5"/>
              <a:buFont typeface="Arial"/>
              <a:buNone/>
            </a:pPr>
            <a:endParaRPr sz="2155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1"/>
          <p:cNvSpPr/>
          <p:nvPr/>
        </p:nvSpPr>
        <p:spPr>
          <a:xfrm rot="-5400000">
            <a:off x="807917" y="3808094"/>
            <a:ext cx="3345900" cy="3571800"/>
          </a:xfrm>
          <a:prstGeom prst="blockArc">
            <a:avLst>
              <a:gd name="adj1" fmla="val 10800000"/>
              <a:gd name="adj2" fmla="val 156513"/>
              <a:gd name="adj3" fmla="val 28217"/>
            </a:avLst>
          </a:pr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5"/>
              <a:buFont typeface="Arial"/>
              <a:buNone/>
            </a:pPr>
            <a:endParaRPr sz="2155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1"/>
          <p:cNvSpPr/>
          <p:nvPr/>
        </p:nvSpPr>
        <p:spPr>
          <a:xfrm rot="5400000" flipH="1">
            <a:off x="5975552" y="1670229"/>
            <a:ext cx="3110400" cy="3274800"/>
          </a:xfrm>
          <a:prstGeom prst="blockArc">
            <a:avLst>
              <a:gd name="adj1" fmla="val 11091293"/>
              <a:gd name="adj2" fmla="val 569901"/>
              <a:gd name="adj3" fmla="val 27181"/>
            </a:avLst>
          </a:pr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5"/>
              <a:buFont typeface="Arial"/>
              <a:buNone/>
            </a:pPr>
            <a:endParaRPr sz="2155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1"/>
          <p:cNvSpPr/>
          <p:nvPr/>
        </p:nvSpPr>
        <p:spPr>
          <a:xfrm>
            <a:off x="2370081" y="3924681"/>
            <a:ext cx="5571900" cy="938100"/>
          </a:xfrm>
          <a:prstGeom prst="rect">
            <a:avLst/>
          </a:pr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5"/>
              <a:buFont typeface="Arial"/>
              <a:buNone/>
            </a:pPr>
            <a:endParaRPr sz="2155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1"/>
          <p:cNvSpPr/>
          <p:nvPr/>
        </p:nvSpPr>
        <p:spPr>
          <a:xfrm>
            <a:off x="4749382" y="3705406"/>
            <a:ext cx="1215000" cy="13050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5"/>
              <a:buFont typeface="Arial"/>
              <a:buNone/>
            </a:pPr>
            <a:endParaRPr sz="2155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1"/>
          <p:cNvSpPr/>
          <p:nvPr/>
        </p:nvSpPr>
        <p:spPr>
          <a:xfrm>
            <a:off x="4910561" y="3918618"/>
            <a:ext cx="841200" cy="903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5"/>
              <a:buFont typeface="Arial"/>
              <a:buNone/>
            </a:pPr>
            <a:endParaRPr sz="2155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1"/>
          <p:cNvSpPr/>
          <p:nvPr/>
        </p:nvSpPr>
        <p:spPr>
          <a:xfrm>
            <a:off x="7209728" y="8549583"/>
            <a:ext cx="1215000" cy="1305000"/>
          </a:xfrm>
          <a:prstGeom prst="ellipse">
            <a:avLst/>
          </a:prstGeom>
          <a:solidFill>
            <a:srgbClr val="FF0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5"/>
              <a:buFont typeface="Arial"/>
              <a:buNone/>
            </a:pPr>
            <a:endParaRPr sz="2155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1"/>
          <p:cNvSpPr/>
          <p:nvPr/>
        </p:nvSpPr>
        <p:spPr>
          <a:xfrm>
            <a:off x="7431322" y="8750366"/>
            <a:ext cx="780300" cy="903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5"/>
              <a:buFont typeface="Arial"/>
              <a:buNone/>
            </a:pPr>
            <a:endParaRPr sz="2155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p1"/>
          <p:cNvSpPr/>
          <p:nvPr/>
        </p:nvSpPr>
        <p:spPr>
          <a:xfrm>
            <a:off x="7130822" y="13004440"/>
            <a:ext cx="1215000" cy="1305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5"/>
              <a:buFont typeface="Arial"/>
              <a:buNone/>
            </a:pPr>
            <a:endParaRPr sz="2155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1"/>
          <p:cNvSpPr/>
          <p:nvPr/>
        </p:nvSpPr>
        <p:spPr>
          <a:xfrm>
            <a:off x="7312905" y="13191063"/>
            <a:ext cx="841200" cy="903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5"/>
              <a:buFont typeface="Arial"/>
              <a:buNone/>
            </a:pPr>
            <a:endParaRPr sz="2155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1"/>
          <p:cNvSpPr/>
          <p:nvPr/>
        </p:nvSpPr>
        <p:spPr>
          <a:xfrm>
            <a:off x="1355840" y="1755875"/>
            <a:ext cx="6023100" cy="852600"/>
          </a:xfrm>
          <a:prstGeom prst="rect">
            <a:avLst/>
          </a:pr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1"/>
          <p:cNvSpPr/>
          <p:nvPr/>
        </p:nvSpPr>
        <p:spPr>
          <a:xfrm>
            <a:off x="8010562" y="2116488"/>
            <a:ext cx="1215000" cy="1305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5"/>
              <a:buFont typeface="Arial"/>
              <a:buNone/>
            </a:pPr>
            <a:endParaRPr sz="2155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1"/>
          <p:cNvSpPr/>
          <p:nvPr/>
        </p:nvSpPr>
        <p:spPr>
          <a:xfrm>
            <a:off x="8187404" y="2300527"/>
            <a:ext cx="841200" cy="903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5"/>
              <a:buFont typeface="Arial"/>
              <a:buNone/>
            </a:pPr>
            <a:endParaRPr sz="2155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1"/>
          <p:cNvSpPr/>
          <p:nvPr/>
        </p:nvSpPr>
        <p:spPr>
          <a:xfrm rot="-5400000">
            <a:off x="371577" y="1787623"/>
            <a:ext cx="1231800" cy="807000"/>
          </a:xfrm>
          <a:prstGeom prst="triangle">
            <a:avLst>
              <a:gd name="adj" fmla="val 50000"/>
            </a:avLst>
          </a:pr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5"/>
              <a:buFont typeface="Arial"/>
              <a:buNone/>
            </a:pPr>
            <a:endParaRPr sz="2155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1"/>
          <p:cNvSpPr txBox="1"/>
          <p:nvPr/>
        </p:nvSpPr>
        <p:spPr>
          <a:xfrm>
            <a:off x="7338973" y="13239522"/>
            <a:ext cx="841200" cy="8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GB"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1"/>
          <p:cNvSpPr txBox="1"/>
          <p:nvPr/>
        </p:nvSpPr>
        <p:spPr>
          <a:xfrm>
            <a:off x="7396681" y="8777134"/>
            <a:ext cx="841200" cy="8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GB"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1"/>
          <p:cNvSpPr txBox="1"/>
          <p:nvPr/>
        </p:nvSpPr>
        <p:spPr>
          <a:xfrm>
            <a:off x="4882657" y="3949339"/>
            <a:ext cx="841200" cy="8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GB" sz="4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1"/>
          <p:cNvSpPr txBox="1"/>
          <p:nvPr/>
        </p:nvSpPr>
        <p:spPr>
          <a:xfrm>
            <a:off x="8190979" y="2347418"/>
            <a:ext cx="841200" cy="8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GB" sz="4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1"/>
          <p:cNvSpPr/>
          <p:nvPr/>
        </p:nvSpPr>
        <p:spPr>
          <a:xfrm>
            <a:off x="8237755" y="15318542"/>
            <a:ext cx="1215000" cy="13050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5"/>
              <a:buFont typeface="Arial"/>
              <a:buNone/>
            </a:pPr>
            <a:endParaRPr sz="2155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1"/>
          <p:cNvSpPr/>
          <p:nvPr/>
        </p:nvSpPr>
        <p:spPr>
          <a:xfrm>
            <a:off x="8441836" y="15517880"/>
            <a:ext cx="841200" cy="903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5"/>
              <a:buFont typeface="Arial"/>
              <a:buNone/>
            </a:pPr>
            <a:endParaRPr sz="2155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1"/>
          <p:cNvSpPr txBox="1"/>
          <p:nvPr/>
        </p:nvSpPr>
        <p:spPr>
          <a:xfrm>
            <a:off x="8464596" y="15387091"/>
            <a:ext cx="8412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GB"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63" name="Google Shape;363;p1"/>
          <p:cNvCxnSpPr/>
          <p:nvPr/>
        </p:nvCxnSpPr>
        <p:spPr>
          <a:xfrm>
            <a:off x="4997069" y="15522198"/>
            <a:ext cx="0" cy="5766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65" name="Google Shape;365;p1"/>
          <p:cNvCxnSpPr/>
          <p:nvPr/>
        </p:nvCxnSpPr>
        <p:spPr>
          <a:xfrm flipH="1">
            <a:off x="4840494" y="8972799"/>
            <a:ext cx="14400" cy="6267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1"/>
          <p:cNvSpPr txBox="1"/>
          <p:nvPr/>
        </p:nvSpPr>
        <p:spPr>
          <a:xfrm>
            <a:off x="2956769" y="15411986"/>
            <a:ext cx="2038500" cy="755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5"/>
              <a:buFont typeface="Arial"/>
              <a:buNone/>
            </a:pPr>
            <a:r>
              <a:rPr lang="en-GB" sz="2155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 The </a:t>
            </a:r>
            <a:r>
              <a:rPr lang="en-GB" sz="2155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Victorians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1"/>
          <p:cNvSpPr txBox="1"/>
          <p:nvPr/>
        </p:nvSpPr>
        <p:spPr>
          <a:xfrm>
            <a:off x="8338104" y="12841570"/>
            <a:ext cx="1397311" cy="977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5"/>
              <a:buFont typeface="Arial"/>
              <a:buNone/>
            </a:pPr>
            <a:r>
              <a:rPr lang="en-GB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Horror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5"/>
              <a:buFont typeface="Arial"/>
              <a:buNone/>
            </a:pPr>
            <a:r>
              <a:rPr lang="en-GB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And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5"/>
              <a:buFont typeface="Arial"/>
              <a:buNone/>
            </a:pPr>
            <a:r>
              <a:rPr lang="en-GB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Thriller</a:t>
            </a:r>
            <a:r>
              <a:rPr lang="en-GB" sz="2155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p1"/>
          <p:cNvSpPr txBox="1"/>
          <p:nvPr/>
        </p:nvSpPr>
        <p:spPr>
          <a:xfrm>
            <a:off x="5659649" y="13378677"/>
            <a:ext cx="183321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2155"/>
            </a:pPr>
            <a:r>
              <a:rPr lang="en-GB" sz="18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Playmaking</a:t>
            </a:r>
            <a:endParaRPr lang="en-GB" sz="1800" dirty="0"/>
          </a:p>
        </p:txBody>
      </p:sp>
      <p:sp>
        <p:nvSpPr>
          <p:cNvPr id="370" name="Google Shape;370;p1"/>
          <p:cNvSpPr txBox="1"/>
          <p:nvPr/>
        </p:nvSpPr>
        <p:spPr>
          <a:xfrm>
            <a:off x="551407" y="15069699"/>
            <a:ext cx="1900500" cy="4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5"/>
              <a:buFont typeface="Arial"/>
              <a:buNone/>
            </a:pPr>
            <a:r>
              <a:rPr lang="en-GB" sz="2155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   Evacuees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1"/>
          <p:cNvSpPr txBox="1"/>
          <p:nvPr/>
        </p:nvSpPr>
        <p:spPr>
          <a:xfrm>
            <a:off x="2214113" y="13067776"/>
            <a:ext cx="1355446" cy="1087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5"/>
              <a:buFont typeface="Arial"/>
              <a:buNone/>
            </a:pPr>
            <a:r>
              <a:rPr lang="en-GB" sz="2155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  </a:t>
            </a:r>
            <a:r>
              <a:rPr lang="en-GB" sz="2155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Cultural Drama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p1"/>
          <p:cNvSpPr/>
          <p:nvPr/>
        </p:nvSpPr>
        <p:spPr>
          <a:xfrm>
            <a:off x="8384782" y="11682075"/>
            <a:ext cx="1601694" cy="755551"/>
          </a:xfrm>
          <a:custGeom>
            <a:avLst/>
            <a:gdLst/>
            <a:ahLst/>
            <a:cxnLst/>
            <a:rect l="l" t="t" r="r" b="b"/>
            <a:pathLst>
              <a:path w="1601694" h="644502" extrusionOk="0">
                <a:moveTo>
                  <a:pt x="0" y="72675"/>
                </a:moveTo>
                <a:cubicBezTo>
                  <a:pt x="483562" y="48450"/>
                  <a:pt x="852422" y="529001"/>
                  <a:pt x="1450686" y="0"/>
                </a:cubicBezTo>
                <a:lnTo>
                  <a:pt x="1601694" y="644502"/>
                </a:lnTo>
                <a:lnTo>
                  <a:pt x="33049" y="644502"/>
                </a:lnTo>
                <a:lnTo>
                  <a:pt x="0" y="72675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5"/>
              <a:buFont typeface="Arial"/>
              <a:buNone/>
            </a:pPr>
            <a:r>
              <a:rPr lang="en-GB" sz="2155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Blood Brothers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p1"/>
          <p:cNvSpPr txBox="1"/>
          <p:nvPr/>
        </p:nvSpPr>
        <p:spPr>
          <a:xfrm>
            <a:off x="5694731" y="11215168"/>
            <a:ext cx="1793242" cy="423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2155"/>
            </a:pPr>
            <a:r>
              <a:rPr lang="en-GB" sz="2155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Hillsborough</a:t>
            </a:r>
            <a:endParaRPr lang="en-GB" sz="2400" dirty="0"/>
          </a:p>
        </p:txBody>
      </p:sp>
      <p:sp>
        <p:nvSpPr>
          <p:cNvPr id="375" name="Google Shape;375;p1"/>
          <p:cNvSpPr txBox="1"/>
          <p:nvPr/>
        </p:nvSpPr>
        <p:spPr>
          <a:xfrm>
            <a:off x="3755377" y="11095852"/>
            <a:ext cx="1074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5"/>
              <a:buFont typeface="Arial"/>
              <a:buNone/>
            </a:pPr>
            <a:r>
              <a:rPr lang="en-GB" sz="2155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Physical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5"/>
              <a:buFont typeface="Arial"/>
              <a:buNone/>
            </a:pPr>
            <a:r>
              <a:rPr lang="en-GB" sz="2155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Theatre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p1"/>
          <p:cNvSpPr txBox="1"/>
          <p:nvPr/>
        </p:nvSpPr>
        <p:spPr>
          <a:xfrm>
            <a:off x="740592" y="10580030"/>
            <a:ext cx="1573500" cy="755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5"/>
              <a:buFont typeface="Arial"/>
              <a:buNone/>
            </a:pPr>
            <a:r>
              <a:rPr lang="en-GB" sz="2155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Romeo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5"/>
              <a:buFont typeface="Arial"/>
              <a:buNone/>
            </a:pPr>
            <a:r>
              <a:rPr lang="en-GB" sz="2155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 and Juliet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377;p1"/>
          <p:cNvSpPr txBox="1"/>
          <p:nvPr/>
        </p:nvSpPr>
        <p:spPr>
          <a:xfrm>
            <a:off x="4202382" y="8868176"/>
            <a:ext cx="1190100" cy="755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5"/>
              <a:buFont typeface="Arial"/>
              <a:buNone/>
            </a:pPr>
            <a:r>
              <a:rPr lang="en-GB" sz="2155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Greek Theatre</a:t>
            </a:r>
            <a:r>
              <a:rPr lang="en-GB" sz="2155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p1"/>
          <p:cNvSpPr txBox="1"/>
          <p:nvPr/>
        </p:nvSpPr>
        <p:spPr>
          <a:xfrm>
            <a:off x="7100517" y="6587670"/>
            <a:ext cx="1557057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5"/>
              <a:buFont typeface="Arial"/>
              <a:buNone/>
            </a:pPr>
            <a:r>
              <a:rPr lang="en-GB" sz="1800" b="0" i="0" u="none" strike="noStrike" cap="none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D</a:t>
            </a:r>
            <a:r>
              <a:rPr lang="en-GB" sz="18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NA</a:t>
            </a:r>
            <a:endParaRPr sz="1800" b="0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380" name="Google Shape;380;p1"/>
          <p:cNvSpPr txBox="1"/>
          <p:nvPr/>
        </p:nvSpPr>
        <p:spPr>
          <a:xfrm>
            <a:off x="4429199" y="6434944"/>
            <a:ext cx="1694700" cy="755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5"/>
              <a:buFont typeface="Arial"/>
              <a:buNone/>
            </a:pPr>
            <a:r>
              <a:rPr lang="en-GB" sz="2155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Crime and Gang Culture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1"/>
          <p:cNvSpPr txBox="1"/>
          <p:nvPr/>
        </p:nvSpPr>
        <p:spPr>
          <a:xfrm>
            <a:off x="7918949" y="6630489"/>
            <a:ext cx="1465237" cy="755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5"/>
              <a:buFont typeface="Arial"/>
              <a:buNone/>
            </a:pPr>
            <a:r>
              <a:rPr lang="en-GB" sz="2155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Curious</a:t>
            </a:r>
            <a:r>
              <a:rPr lang="en-GB" sz="2155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5"/>
              <a:buFont typeface="Arial"/>
              <a:buNone/>
            </a:pPr>
            <a:r>
              <a:rPr lang="en-GB" sz="2155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Incident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p1"/>
          <p:cNvSpPr txBox="1"/>
          <p:nvPr/>
        </p:nvSpPr>
        <p:spPr>
          <a:xfrm rot="3118716">
            <a:off x="447292" y="5461503"/>
            <a:ext cx="1761981" cy="423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5"/>
              <a:buFont typeface="Arial"/>
              <a:buNone/>
            </a:pPr>
            <a:r>
              <a:rPr lang="en-GB" sz="2155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Practitioners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p1"/>
          <p:cNvSpPr txBox="1"/>
          <p:nvPr/>
        </p:nvSpPr>
        <p:spPr>
          <a:xfrm>
            <a:off x="2494132" y="4088692"/>
            <a:ext cx="2421722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2155"/>
            </a:pPr>
            <a:r>
              <a:rPr lang="en-GB" sz="2155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Devising</a:t>
            </a:r>
            <a:endParaRPr lang="en-GB" dirty="0"/>
          </a:p>
          <a:p>
            <a:pPr lvl="0">
              <a:buSzPts val="2155"/>
            </a:pPr>
            <a:r>
              <a:rPr lang="en-GB" sz="2155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Drama</a:t>
            </a:r>
            <a:endParaRPr lang="en-GB" dirty="0"/>
          </a:p>
        </p:txBody>
      </p:sp>
      <p:sp>
        <p:nvSpPr>
          <p:cNvPr id="385" name="Google Shape;385;p1"/>
          <p:cNvSpPr txBox="1"/>
          <p:nvPr/>
        </p:nvSpPr>
        <p:spPr>
          <a:xfrm>
            <a:off x="7148318" y="1715812"/>
            <a:ext cx="1142400" cy="755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5"/>
              <a:buFont typeface="Arial"/>
              <a:buNone/>
            </a:pPr>
            <a:r>
              <a:rPr lang="en-GB" sz="2155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Hard To Swallow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p1"/>
          <p:cNvSpPr txBox="1"/>
          <p:nvPr/>
        </p:nvSpPr>
        <p:spPr>
          <a:xfrm>
            <a:off x="3852432" y="1804594"/>
            <a:ext cx="2652600" cy="423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5"/>
              <a:buFont typeface="Arial"/>
              <a:buNone/>
            </a:pPr>
            <a:r>
              <a:rPr lang="en-GB" sz="2155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Scripted Performance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0" name="Google Shape;390;p1" descr="A person wearing a red ha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68712" y="12921839"/>
            <a:ext cx="549087" cy="495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p1" descr="A picture containing indoor, person, holding, wear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14317" y="14511987"/>
            <a:ext cx="313759" cy="599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p1" descr="A picture containing woman, looking, holding, ma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23176" y="9414985"/>
            <a:ext cx="1023305" cy="892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p1" descr="A close up of a plant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 l="22031" t="5114" r="11288"/>
          <a:stretch/>
        </p:blipFill>
        <p:spPr>
          <a:xfrm>
            <a:off x="2884848" y="11147738"/>
            <a:ext cx="674124" cy="639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1" descr="A person wearing glasses and looking at the camera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815060" y="6323919"/>
            <a:ext cx="560925" cy="8953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1" descr="A person posing for the camera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329256" y="4173966"/>
            <a:ext cx="708937" cy="901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Google Shape;401;p1" descr="A person holding a sign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629862" y="8420789"/>
            <a:ext cx="859971" cy="543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1" descr="A picture containing text, newspaper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 l="17714" t="1820" r="17565" b="32202"/>
          <a:stretch/>
        </p:blipFill>
        <p:spPr>
          <a:xfrm>
            <a:off x="3637403" y="4003422"/>
            <a:ext cx="847346" cy="863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Google Shape;406;p1" descr="A picture containing sitting, light&#10;&#10;Description automatically generated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298153" y="3562562"/>
            <a:ext cx="673979" cy="680040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1"/>
          <p:cNvSpPr txBox="1"/>
          <p:nvPr/>
        </p:nvSpPr>
        <p:spPr>
          <a:xfrm>
            <a:off x="5893238" y="601579"/>
            <a:ext cx="184800" cy="4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5"/>
              <a:buFont typeface="Arial"/>
              <a:buNone/>
            </a:pPr>
            <a:endParaRPr sz="2155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p1"/>
          <p:cNvSpPr txBox="1"/>
          <p:nvPr/>
        </p:nvSpPr>
        <p:spPr>
          <a:xfrm>
            <a:off x="1956906" y="313474"/>
            <a:ext cx="5974500" cy="584700"/>
          </a:xfrm>
          <a:prstGeom prst="rect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GB" sz="3200" b="0" i="1" u="none" strike="noStrike" cap="none" dirty="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Drama Learning Journey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p1"/>
          <p:cNvSpPr/>
          <p:nvPr/>
        </p:nvSpPr>
        <p:spPr>
          <a:xfrm>
            <a:off x="5701416" y="16829458"/>
            <a:ext cx="3768600" cy="600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Question: What’s more important dialogue or action?                                                       </a:t>
            </a:r>
            <a:r>
              <a:rPr lang="en-GB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Chair – learners created a mimed/role-play scenario from a chair stimuli.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p1"/>
          <p:cNvSpPr/>
          <p:nvPr/>
        </p:nvSpPr>
        <p:spPr>
          <a:xfrm>
            <a:off x="7644622" y="14275838"/>
            <a:ext cx="2124492" cy="938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Question: </a:t>
            </a:r>
            <a:r>
              <a:rPr lang="en-GB" sz="11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Should watching drama be unnerving? </a:t>
            </a:r>
            <a:r>
              <a:rPr lang="en-GB" sz="11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Exploring the Artaud genre, Macbeth/Sweeney Todd and Shadows as stimuli for devising.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p1"/>
          <p:cNvSpPr/>
          <p:nvPr/>
        </p:nvSpPr>
        <p:spPr>
          <a:xfrm>
            <a:off x="6000549" y="7659674"/>
            <a:ext cx="2720100" cy="9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Question: Theatre should connect to people’s lives not be a piece of candy floss. Agree or Disagree? </a:t>
            </a:r>
            <a:r>
              <a:rPr lang="en-GB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Component 3 Intro to performance using John </a:t>
            </a:r>
            <a:r>
              <a:rPr lang="en-GB" sz="11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Godber</a:t>
            </a:r>
            <a:r>
              <a:rPr lang="en-GB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Text </a:t>
            </a:r>
            <a:r>
              <a:rPr lang="en-GB" sz="11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Teechers</a:t>
            </a:r>
            <a:r>
              <a:rPr lang="en-GB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p1"/>
          <p:cNvSpPr/>
          <p:nvPr/>
        </p:nvSpPr>
        <p:spPr>
          <a:xfrm>
            <a:off x="86710" y="3308672"/>
            <a:ext cx="1016700" cy="16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Question: Whose style is it anyway?                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Component 2 intro to devising – workshop practitioner’s style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1"/>
          <p:cNvSpPr/>
          <p:nvPr/>
        </p:nvSpPr>
        <p:spPr>
          <a:xfrm>
            <a:off x="5997463" y="2609855"/>
            <a:ext cx="1774500" cy="938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Question: How can </a:t>
            </a:r>
            <a:r>
              <a:rPr lang="en-GB" sz="11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explore the role of designer, actor, director for performance?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C3 study of text</a:t>
            </a:r>
            <a:endParaRPr sz="1400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416" name="Google Shape;416;p1"/>
          <p:cNvSpPr/>
          <p:nvPr/>
        </p:nvSpPr>
        <p:spPr>
          <a:xfrm>
            <a:off x="3681516" y="1147311"/>
            <a:ext cx="4857900" cy="600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Question: Is it important to stay true to a playwright’s intention?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Component 2 - Understanding Drama – </a:t>
            </a:r>
            <a:r>
              <a:rPr lang="en-GB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performing two extracts from the same text. </a:t>
            </a:r>
            <a:r>
              <a:rPr lang="en-GB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Google Shape;417;p1"/>
          <p:cNvSpPr/>
          <p:nvPr/>
        </p:nvSpPr>
        <p:spPr>
          <a:xfrm>
            <a:off x="3289259" y="3235401"/>
            <a:ext cx="2311800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Question: </a:t>
            </a:r>
            <a:r>
              <a:rPr lang="en-GB" sz="11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can we devise a piece of original drama from stimuli?</a:t>
            </a:r>
            <a:r>
              <a:rPr lang="en-GB" sz="11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Component 1 Study of Text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p1"/>
          <p:cNvSpPr/>
          <p:nvPr/>
        </p:nvSpPr>
        <p:spPr>
          <a:xfrm>
            <a:off x="213221" y="16746266"/>
            <a:ext cx="2406696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9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Question:  Does good drama need a linear structure</a:t>
            </a:r>
            <a:r>
              <a:rPr lang="en-GB" sz="9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                                      </a:t>
            </a:r>
            <a:endParaRPr sz="900" b="0" i="0" u="none" strike="noStrike" cap="none" dirty="0">
              <a:solidFill>
                <a:srgbClr val="000000"/>
              </a:solidFill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9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Drama Conventions - using </a:t>
            </a:r>
            <a:r>
              <a:rPr lang="en-GB"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Oliver Twist</a:t>
            </a:r>
            <a:r>
              <a:rPr lang="en-GB" sz="9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by Dickens learners will explore themes of </a:t>
            </a:r>
            <a:r>
              <a:rPr lang="en-GB"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poverty and social class</a:t>
            </a:r>
            <a:r>
              <a:rPr lang="en-GB" sz="9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using a range of drama conventions.</a:t>
            </a:r>
            <a:endParaRPr sz="900" b="0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419" name="Google Shape;419;p1"/>
          <p:cNvSpPr/>
          <p:nvPr/>
        </p:nvSpPr>
        <p:spPr>
          <a:xfrm>
            <a:off x="5766892" y="9964761"/>
            <a:ext cx="4136700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Question: </a:t>
            </a:r>
            <a:r>
              <a:rPr lang="en-GB" sz="11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our own future success decided at birth</a:t>
            </a:r>
            <a:r>
              <a:rPr lang="en-GB" sz="11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                  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Scripted performance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Learners develop their knowledge of social class and morality and explore the text Blood Brothers.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20" name="Google Shape;420;p1"/>
          <p:cNvCxnSpPr/>
          <p:nvPr/>
        </p:nvCxnSpPr>
        <p:spPr>
          <a:xfrm rot="10800000">
            <a:off x="6766739" y="16468428"/>
            <a:ext cx="5400" cy="3588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421" name="Google Shape;421;p1"/>
          <p:cNvCxnSpPr/>
          <p:nvPr/>
        </p:nvCxnSpPr>
        <p:spPr>
          <a:xfrm rot="10800000">
            <a:off x="2793694" y="16504748"/>
            <a:ext cx="6600" cy="294300"/>
          </a:xfrm>
          <a:prstGeom prst="straightConnector1">
            <a:avLst/>
          </a:prstGeom>
          <a:noFill/>
          <a:ln w="9525" cap="flat" cmpd="sng">
            <a:solidFill>
              <a:srgbClr val="0070C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422" name="Google Shape;422;p1"/>
          <p:cNvCxnSpPr/>
          <p:nvPr/>
        </p:nvCxnSpPr>
        <p:spPr>
          <a:xfrm rot="10800000">
            <a:off x="8636677" y="14068641"/>
            <a:ext cx="9900" cy="2292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423" name="Google Shape;423;p1"/>
          <p:cNvCxnSpPr/>
          <p:nvPr/>
        </p:nvCxnSpPr>
        <p:spPr>
          <a:xfrm>
            <a:off x="7644622" y="10711789"/>
            <a:ext cx="6000" cy="2799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424" name="Google Shape;424;p1"/>
          <p:cNvCxnSpPr/>
          <p:nvPr/>
        </p:nvCxnSpPr>
        <p:spPr>
          <a:xfrm>
            <a:off x="1286317" y="6885016"/>
            <a:ext cx="0" cy="3927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425" name="Google Shape;425;p1"/>
          <p:cNvCxnSpPr/>
          <p:nvPr/>
        </p:nvCxnSpPr>
        <p:spPr>
          <a:xfrm>
            <a:off x="840449" y="4339823"/>
            <a:ext cx="3489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426" name="Google Shape;426;p1"/>
          <p:cNvCxnSpPr/>
          <p:nvPr/>
        </p:nvCxnSpPr>
        <p:spPr>
          <a:xfrm>
            <a:off x="5015338" y="3697410"/>
            <a:ext cx="0" cy="1863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427" name="Google Shape;427;p1"/>
          <p:cNvCxnSpPr/>
          <p:nvPr/>
        </p:nvCxnSpPr>
        <p:spPr>
          <a:xfrm>
            <a:off x="7601891" y="3289854"/>
            <a:ext cx="6924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428" name="Google Shape;428;p1"/>
          <p:cNvCxnSpPr/>
          <p:nvPr/>
        </p:nvCxnSpPr>
        <p:spPr>
          <a:xfrm flipH="1">
            <a:off x="4642566" y="1576400"/>
            <a:ext cx="229500" cy="1572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429" name="Google Shape;429;p1"/>
          <p:cNvSpPr txBox="1"/>
          <p:nvPr/>
        </p:nvSpPr>
        <p:spPr>
          <a:xfrm>
            <a:off x="2709157" y="4959058"/>
            <a:ext cx="43470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Question: What makes good theatre?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Students will explore a range of stimuli &amp; use their knowledge of performance styles, genre &amp; form to devise a piece of theatre Component 2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30" name="Google Shape;430;p1"/>
          <p:cNvCxnSpPr/>
          <p:nvPr/>
        </p:nvCxnSpPr>
        <p:spPr>
          <a:xfrm>
            <a:off x="7644622" y="4866598"/>
            <a:ext cx="0" cy="2514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431" name="Google Shape;431;p1"/>
          <p:cNvSpPr/>
          <p:nvPr/>
        </p:nvSpPr>
        <p:spPr>
          <a:xfrm>
            <a:off x="2290853" y="7758479"/>
            <a:ext cx="32697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Question: How did it all begin? </a:t>
            </a:r>
            <a:r>
              <a:rPr lang="en-GB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Greek Theatre – To explore the beginnings of theatre, including the amphitheatres, Greek mythology and features of Greek performance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32" name="Google Shape;432;p1"/>
          <p:cNvCxnSpPr/>
          <p:nvPr/>
        </p:nvCxnSpPr>
        <p:spPr>
          <a:xfrm flipH="1">
            <a:off x="2313153" y="14776480"/>
            <a:ext cx="267600" cy="2544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433" name="Google Shape;433;p1"/>
          <p:cNvSpPr txBox="1"/>
          <p:nvPr/>
        </p:nvSpPr>
        <p:spPr>
          <a:xfrm>
            <a:off x="2829749" y="16416970"/>
            <a:ext cx="1383405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000" b="1" i="0" u="none" strike="noStrike" cap="none" dirty="0">
                <a:solidFill>
                  <a:srgbClr val="FE5E00"/>
                </a:solidFill>
                <a:latin typeface="Calibri"/>
                <a:ea typeface="Calibri"/>
                <a:cs typeface="Calibri"/>
                <a:sym typeface="Calibri"/>
              </a:rPr>
              <a:t>PSHE – Prejudice</a:t>
            </a:r>
            <a:endParaRPr sz="1000" b="0" i="0" u="none" strike="noStrike" cap="none" dirty="0">
              <a:solidFill>
                <a:srgbClr val="000000"/>
              </a:solidFill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000" b="1" i="0" u="none" strike="noStrike" cap="none" dirty="0">
                <a:solidFill>
                  <a:srgbClr val="FE5E00"/>
                </a:solidFill>
                <a:latin typeface="Calibri"/>
                <a:ea typeface="Calibri"/>
                <a:cs typeface="Calibri"/>
                <a:sym typeface="Calibri"/>
              </a:rPr>
              <a:t>RE – Belonging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000" b="1" dirty="0">
                <a:solidFill>
                  <a:srgbClr val="FE5E00"/>
                </a:solidFill>
                <a:latin typeface="Calibri"/>
                <a:cs typeface="Calibri"/>
                <a:sym typeface="Calibri"/>
              </a:rPr>
              <a:t>History – Victorian era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000" b="1" i="0" u="none" strike="noStrike" cap="none" dirty="0">
                <a:solidFill>
                  <a:srgbClr val="FE5E00"/>
                </a:solidFill>
                <a:latin typeface="Calibri"/>
                <a:cs typeface="Calibri"/>
                <a:sym typeface="Calibri"/>
              </a:rPr>
              <a:t>English literature</a:t>
            </a:r>
            <a:endParaRPr sz="1000" b="0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434" name="Google Shape;434;p1"/>
          <p:cNvSpPr txBox="1"/>
          <p:nvPr/>
        </p:nvSpPr>
        <p:spPr>
          <a:xfrm>
            <a:off x="7888890" y="10766399"/>
            <a:ext cx="18888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u="none" strike="noStrike" cap="none" dirty="0">
                <a:solidFill>
                  <a:srgbClr val="FE5E00"/>
                </a:solidFill>
                <a:latin typeface="Calibri"/>
                <a:ea typeface="Calibri"/>
                <a:cs typeface="Calibri"/>
                <a:sym typeface="Calibri"/>
              </a:rPr>
              <a:t>History – </a:t>
            </a:r>
            <a:r>
              <a:rPr lang="en-GB" sz="1100" b="1" dirty="0">
                <a:solidFill>
                  <a:srgbClr val="FE5E00"/>
                </a:solidFill>
                <a:latin typeface="Calibri"/>
                <a:ea typeface="Calibri"/>
                <a:cs typeface="Calibri"/>
                <a:sym typeface="Calibri"/>
              </a:rPr>
              <a:t>20</a:t>
            </a:r>
            <a:r>
              <a:rPr lang="en-GB" sz="1100" b="1" i="0" u="none" strike="noStrike" cap="none" baseline="30000" dirty="0">
                <a:solidFill>
                  <a:srgbClr val="FE5E00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GB" sz="1100" b="1" i="0" u="none" strike="noStrike" cap="none" dirty="0">
                <a:solidFill>
                  <a:srgbClr val="FE5E00"/>
                </a:solidFill>
                <a:latin typeface="Calibri"/>
                <a:ea typeface="Calibri"/>
                <a:cs typeface="Calibri"/>
                <a:sym typeface="Calibri"/>
              </a:rPr>
              <a:t> Century Britain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p1"/>
          <p:cNvSpPr txBox="1"/>
          <p:nvPr/>
        </p:nvSpPr>
        <p:spPr>
          <a:xfrm>
            <a:off x="4300903" y="16459855"/>
            <a:ext cx="893100" cy="14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u="none" strike="noStrike" cap="none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Solidarity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u="none" strike="noStrike" cap="none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Compassion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u="none" strike="noStrike" cap="none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Respect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u="none" strike="noStrike" cap="none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Kindness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u="none" strike="noStrike" cap="none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Patience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u="none" strike="noStrike" cap="none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Forgiveness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5"/>
              <a:buFont typeface="Arial"/>
              <a:buNone/>
            </a:pPr>
            <a:endParaRPr sz="2155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6" name="Google Shape;436;p1"/>
          <p:cNvSpPr/>
          <p:nvPr/>
        </p:nvSpPr>
        <p:spPr>
          <a:xfrm>
            <a:off x="5797505" y="11905695"/>
            <a:ext cx="12948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u="none" strike="noStrike" cap="none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Love of learning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u="none" strike="noStrike" cap="none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Sense of humour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u="none" strike="noStrike" cap="none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Play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u="none" strike="noStrike" cap="none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Confidence</a:t>
            </a:r>
            <a:endParaRPr sz="2000" b="1" i="0" u="none" strike="noStrike" cap="none">
              <a:solidFill>
                <a:srgbClr val="FF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37" name="Google Shape;437;p1"/>
          <p:cNvCxnSpPr/>
          <p:nvPr/>
        </p:nvCxnSpPr>
        <p:spPr>
          <a:xfrm rot="10800000" flipH="1">
            <a:off x="6772139" y="12101027"/>
            <a:ext cx="416100" cy="354300"/>
          </a:xfrm>
          <a:prstGeom prst="straightConnector1">
            <a:avLst/>
          </a:prstGeom>
          <a:noFill/>
          <a:ln w="9525" cap="flat" cmpd="sng">
            <a:solidFill>
              <a:srgbClr val="FF00FF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438" name="Google Shape;438;p1"/>
          <p:cNvCxnSpPr>
            <a:stCxn id="435" idx="3"/>
          </p:cNvCxnSpPr>
          <p:nvPr/>
        </p:nvCxnSpPr>
        <p:spPr>
          <a:xfrm>
            <a:off x="5194003" y="16520305"/>
            <a:ext cx="0" cy="659400"/>
          </a:xfrm>
          <a:prstGeom prst="straightConnector1">
            <a:avLst/>
          </a:prstGeom>
          <a:noFill/>
          <a:ln w="9525" cap="flat" cmpd="sng">
            <a:solidFill>
              <a:srgbClr val="FF00FF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439" name="Google Shape;439;p1"/>
          <p:cNvSpPr/>
          <p:nvPr/>
        </p:nvSpPr>
        <p:spPr>
          <a:xfrm>
            <a:off x="3462341" y="14943544"/>
            <a:ext cx="25809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69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100"/>
              <a:buFont typeface="Noto Sans Symbols"/>
              <a:buChar char="▪"/>
            </a:pPr>
            <a:r>
              <a:rPr lang="en-GB" sz="1100" b="1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Drama conventions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69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100"/>
              <a:buFont typeface="Noto Sans Symbols"/>
              <a:buChar char="▪"/>
            </a:pPr>
            <a:r>
              <a:rPr lang="en-GB" sz="1100" b="1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Ensemble performance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40" name="Google Shape;440;p1"/>
          <p:cNvCxnSpPr/>
          <p:nvPr/>
        </p:nvCxnSpPr>
        <p:spPr>
          <a:xfrm>
            <a:off x="3468303" y="15138036"/>
            <a:ext cx="0" cy="231000"/>
          </a:xfrm>
          <a:prstGeom prst="straightConnector1">
            <a:avLst/>
          </a:prstGeom>
          <a:noFill/>
          <a:ln w="9525" cap="flat" cmpd="sng">
            <a:solidFill>
              <a:srgbClr val="00B05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441" name="Google Shape;441;p1"/>
          <p:cNvSpPr txBox="1"/>
          <p:nvPr/>
        </p:nvSpPr>
        <p:spPr>
          <a:xfrm>
            <a:off x="3312925" y="17042635"/>
            <a:ext cx="853200" cy="600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dirty="0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Script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u="none" strike="noStrike" cap="none" dirty="0">
                <a:solidFill>
                  <a:srgbClr val="FF0000"/>
                </a:solidFill>
                <a:latin typeface="Calibri"/>
                <a:ea typeface="Arial"/>
                <a:cs typeface="Calibri"/>
                <a:sym typeface="Calibri"/>
              </a:rPr>
              <a:t>Sub-text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dirty="0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Monologue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42" name="Google Shape;442;p1"/>
          <p:cNvCxnSpPr/>
          <p:nvPr/>
        </p:nvCxnSpPr>
        <p:spPr>
          <a:xfrm>
            <a:off x="4183330" y="16487402"/>
            <a:ext cx="0" cy="5388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443" name="Google Shape;443;p1"/>
          <p:cNvSpPr/>
          <p:nvPr/>
        </p:nvSpPr>
        <p:spPr>
          <a:xfrm>
            <a:off x="7092409" y="12127476"/>
            <a:ext cx="15543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u="sng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Narration, Flashback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u="sng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Crosscutting, Tableau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44" name="Google Shape;444;p1"/>
          <p:cNvCxnSpPr/>
          <p:nvPr/>
        </p:nvCxnSpPr>
        <p:spPr>
          <a:xfrm>
            <a:off x="8424708" y="12455327"/>
            <a:ext cx="91200" cy="1332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445" name="Google Shape;445;p1"/>
          <p:cNvSpPr txBox="1"/>
          <p:nvPr/>
        </p:nvSpPr>
        <p:spPr>
          <a:xfrm>
            <a:off x="3427720" y="9604168"/>
            <a:ext cx="15249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u="none" strike="noStrike" cap="none" dirty="0">
                <a:solidFill>
                  <a:srgbClr val="FE5E00"/>
                </a:solidFill>
                <a:latin typeface="Calibri"/>
                <a:ea typeface="Calibri"/>
                <a:cs typeface="Calibri"/>
                <a:sym typeface="Calibri"/>
              </a:rPr>
              <a:t>English – Greek Heroes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Google Shape;446;p1"/>
          <p:cNvSpPr txBox="1"/>
          <p:nvPr/>
        </p:nvSpPr>
        <p:spPr>
          <a:xfrm>
            <a:off x="5276050" y="9975851"/>
            <a:ext cx="10440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u="none" strike="noStrike" cap="none" dirty="0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Trust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u="none" strike="noStrike" cap="none" dirty="0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Bravery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u="none" strike="noStrike" cap="none" dirty="0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Prudence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u="none" strike="noStrike" cap="none" dirty="0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Determination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1"/>
          <p:cNvSpPr txBox="1"/>
          <p:nvPr/>
        </p:nvSpPr>
        <p:spPr>
          <a:xfrm>
            <a:off x="286406" y="16220159"/>
            <a:ext cx="1244400" cy="600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dirty="0">
                <a:solidFill>
                  <a:srgbClr val="00B050"/>
                </a:solidFill>
                <a:latin typeface="Calibri"/>
                <a:cs typeface="Calibri"/>
                <a:sym typeface="Calibri"/>
              </a:rPr>
              <a:t>Improvisation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u="none" strike="noStrike" cap="none" dirty="0">
                <a:solidFill>
                  <a:srgbClr val="00B050"/>
                </a:solidFill>
                <a:latin typeface="Calibri"/>
                <a:ea typeface="Arial"/>
                <a:cs typeface="Calibri"/>
                <a:sym typeface="Calibri"/>
              </a:rPr>
              <a:t>Scripted performance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48" name="Google Shape;448;p1"/>
          <p:cNvCxnSpPr/>
          <p:nvPr/>
        </p:nvCxnSpPr>
        <p:spPr>
          <a:xfrm rot="10800000" flipH="1">
            <a:off x="1303936" y="16318458"/>
            <a:ext cx="368700" cy="2577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449" name="Google Shape;449;p1"/>
          <p:cNvSpPr txBox="1"/>
          <p:nvPr/>
        </p:nvSpPr>
        <p:spPr>
          <a:xfrm>
            <a:off x="2498564" y="14890203"/>
            <a:ext cx="7506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u="sng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Narration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50" name="Google Shape;450;p1"/>
          <p:cNvCxnSpPr/>
          <p:nvPr/>
        </p:nvCxnSpPr>
        <p:spPr>
          <a:xfrm flipH="1">
            <a:off x="2560008" y="15128473"/>
            <a:ext cx="136800" cy="1746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451" name="Google Shape;451;p1"/>
          <p:cNvSpPr/>
          <p:nvPr/>
        </p:nvSpPr>
        <p:spPr>
          <a:xfrm>
            <a:off x="4082088" y="12180938"/>
            <a:ext cx="2172900" cy="9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Question: Is Shakespeare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relevant to today's society?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MSND – </a:t>
            </a:r>
            <a:r>
              <a:rPr lang="en-GB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learners</a:t>
            </a:r>
            <a:r>
              <a:rPr lang="en-GB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will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explore plot, character,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language, structure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1"/>
          <p:cNvSpPr txBox="1"/>
          <p:nvPr/>
        </p:nvSpPr>
        <p:spPr>
          <a:xfrm>
            <a:off x="1519160" y="7909687"/>
            <a:ext cx="1197300" cy="9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u="none" strike="noStrike" cap="none" dirty="0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Determination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u="none" strike="noStrike" cap="none" dirty="0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Compassion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u="none" strike="noStrike" cap="none" dirty="0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Integrity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u="none" strike="noStrike" cap="none" dirty="0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Trust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 dirty="0">
              <a:solidFill>
                <a:srgbClr val="FF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3" name="Google Shape;453;p1"/>
          <p:cNvSpPr txBox="1"/>
          <p:nvPr/>
        </p:nvSpPr>
        <p:spPr>
          <a:xfrm>
            <a:off x="-85536" y="10702920"/>
            <a:ext cx="1397509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u="none" strike="noStrike" cap="none" dirty="0">
                <a:solidFill>
                  <a:srgbClr val="FE5E00"/>
                </a:solidFill>
                <a:latin typeface="Calibri"/>
                <a:ea typeface="Calibri"/>
                <a:cs typeface="Calibri"/>
                <a:sym typeface="Calibri"/>
              </a:rPr>
              <a:t>English –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u="none" strike="noStrike" cap="none" dirty="0">
                <a:solidFill>
                  <a:srgbClr val="FE5E00"/>
                </a:solidFill>
                <a:latin typeface="Calibri"/>
                <a:ea typeface="Calibri"/>
                <a:cs typeface="Calibri"/>
                <a:sym typeface="Calibri"/>
              </a:rPr>
              <a:t>Romeo &amp; Juliet Y10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u="none" strike="noStrike" cap="none" dirty="0">
                <a:solidFill>
                  <a:srgbClr val="FE5E00"/>
                </a:solidFill>
                <a:latin typeface="Calibri"/>
                <a:ea typeface="Calibri"/>
                <a:cs typeface="Calibri"/>
                <a:sym typeface="Calibri"/>
              </a:rPr>
              <a:t>English  - Intro to Shakespeare Y7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u="none" strike="noStrike" cap="none" dirty="0">
                <a:solidFill>
                  <a:srgbClr val="FE5E00"/>
                </a:solidFill>
                <a:latin typeface="Calibri"/>
                <a:ea typeface="Calibri"/>
                <a:cs typeface="Calibri"/>
                <a:sym typeface="Calibri"/>
              </a:rPr>
              <a:t>English – Macbeth Y9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54" name="Google Shape;454;p1"/>
          <p:cNvCxnSpPr/>
          <p:nvPr/>
        </p:nvCxnSpPr>
        <p:spPr>
          <a:xfrm>
            <a:off x="1102917" y="13689802"/>
            <a:ext cx="704100" cy="69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455" name="Google Shape;455;p1"/>
          <p:cNvSpPr txBox="1"/>
          <p:nvPr/>
        </p:nvSpPr>
        <p:spPr>
          <a:xfrm>
            <a:off x="2365335" y="12109864"/>
            <a:ext cx="13035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u="none" strike="noStrike" cap="none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Iambic Pentameter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u="none" strike="noStrike" cap="none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Text exploration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56" name="Google Shape;456;p1"/>
          <p:cNvCxnSpPr/>
          <p:nvPr/>
        </p:nvCxnSpPr>
        <p:spPr>
          <a:xfrm rot="10800000" flipH="1">
            <a:off x="654754" y="15056148"/>
            <a:ext cx="399900" cy="68100"/>
          </a:xfrm>
          <a:prstGeom prst="straightConnector1">
            <a:avLst/>
          </a:prstGeom>
          <a:noFill/>
          <a:ln w="9525" cap="flat" cmpd="sng">
            <a:solidFill>
              <a:srgbClr val="FF00FF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457" name="Google Shape;457;p1"/>
          <p:cNvSpPr/>
          <p:nvPr/>
        </p:nvSpPr>
        <p:spPr>
          <a:xfrm>
            <a:off x="-41511" y="13163270"/>
            <a:ext cx="1508504" cy="1785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Question: Should drama help to retell the past?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Using historical facts to develop empathy, leading to a performance using the conventions to show the journey and life of an Evacuee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58" name="Google Shape;458;p1"/>
          <p:cNvCxnSpPr/>
          <p:nvPr/>
        </p:nvCxnSpPr>
        <p:spPr>
          <a:xfrm>
            <a:off x="4408301" y="12762530"/>
            <a:ext cx="0" cy="3378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459" name="Google Shape;459;p1"/>
          <p:cNvCxnSpPr/>
          <p:nvPr/>
        </p:nvCxnSpPr>
        <p:spPr>
          <a:xfrm flipH="1">
            <a:off x="2165245" y="13044847"/>
            <a:ext cx="92400" cy="227100"/>
          </a:xfrm>
          <a:prstGeom prst="straightConnector1">
            <a:avLst/>
          </a:prstGeom>
          <a:noFill/>
          <a:ln w="9525" cap="flat" cmpd="sng">
            <a:solidFill>
              <a:srgbClr val="FF00FF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460" name="Google Shape;460;p1"/>
          <p:cNvSpPr txBox="1"/>
          <p:nvPr/>
        </p:nvSpPr>
        <p:spPr>
          <a:xfrm>
            <a:off x="26207" y="15136643"/>
            <a:ext cx="2133900" cy="600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Tableau, TT,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Narration,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Flashback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Google Shape;461;p1"/>
          <p:cNvSpPr txBox="1"/>
          <p:nvPr/>
        </p:nvSpPr>
        <p:spPr>
          <a:xfrm>
            <a:off x="74441" y="15664974"/>
            <a:ext cx="14028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u="none" strike="noStrike" cap="none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Documentary Drama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62" name="Google Shape;462;p1"/>
          <p:cNvCxnSpPr/>
          <p:nvPr/>
        </p:nvCxnSpPr>
        <p:spPr>
          <a:xfrm>
            <a:off x="2382373" y="12993715"/>
            <a:ext cx="314400" cy="201300"/>
          </a:xfrm>
          <a:prstGeom prst="straightConnector1">
            <a:avLst/>
          </a:prstGeom>
          <a:noFill/>
          <a:ln w="9525" cap="flat" cmpd="sng">
            <a:solidFill>
              <a:srgbClr val="FF00FF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463" name="Google Shape;463;p1"/>
          <p:cNvSpPr txBox="1"/>
          <p:nvPr/>
        </p:nvSpPr>
        <p:spPr>
          <a:xfrm>
            <a:off x="-14993" y="15917237"/>
            <a:ext cx="13518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u="none" strike="noStrike" cap="none" dirty="0">
                <a:solidFill>
                  <a:srgbClr val="FE5E00"/>
                </a:solidFill>
                <a:latin typeface="Calibri"/>
                <a:ea typeface="Calibri"/>
                <a:cs typeface="Calibri"/>
                <a:sym typeface="Calibri"/>
              </a:rPr>
              <a:t>History – WW2 – Y8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p1"/>
          <p:cNvSpPr/>
          <p:nvPr/>
        </p:nvSpPr>
        <p:spPr>
          <a:xfrm>
            <a:off x="2680974" y="14167050"/>
            <a:ext cx="1657500" cy="9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Question: How important is performance to cultural identity? </a:t>
            </a:r>
            <a:r>
              <a:rPr lang="en-GB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Bollywood – Introduction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65" name="Google Shape;465;p1"/>
          <p:cNvCxnSpPr/>
          <p:nvPr/>
        </p:nvCxnSpPr>
        <p:spPr>
          <a:xfrm>
            <a:off x="5821122" y="14259766"/>
            <a:ext cx="0" cy="2919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466" name="Google Shape;466;p1"/>
          <p:cNvSpPr txBox="1"/>
          <p:nvPr/>
        </p:nvSpPr>
        <p:spPr>
          <a:xfrm>
            <a:off x="4138205" y="14192911"/>
            <a:ext cx="16593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u="none" strike="noStrike" cap="none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Motif, Performance Style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p1"/>
          <p:cNvSpPr txBox="1"/>
          <p:nvPr/>
        </p:nvSpPr>
        <p:spPr>
          <a:xfrm>
            <a:off x="4039704" y="14368609"/>
            <a:ext cx="17523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u="none" strike="noStrike" cap="none" dirty="0">
                <a:solidFill>
                  <a:srgbClr val="FE5E00"/>
                </a:solidFill>
                <a:latin typeface="Calibri"/>
                <a:ea typeface="Calibri"/>
                <a:cs typeface="Calibri"/>
                <a:sym typeface="Calibri"/>
              </a:rPr>
              <a:t>Science – Muscles &amp; Bones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68" name="Google Shape;468;p1"/>
          <p:cNvCxnSpPr/>
          <p:nvPr/>
        </p:nvCxnSpPr>
        <p:spPr>
          <a:xfrm>
            <a:off x="6099433" y="12626549"/>
            <a:ext cx="0" cy="541200"/>
          </a:xfrm>
          <a:prstGeom prst="straightConnector1">
            <a:avLst/>
          </a:prstGeom>
          <a:noFill/>
          <a:ln w="9525" cap="flat" cmpd="sng">
            <a:solidFill>
              <a:srgbClr val="FF00FF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469" name="Google Shape;469;p1"/>
          <p:cNvSpPr txBox="1"/>
          <p:nvPr/>
        </p:nvSpPr>
        <p:spPr>
          <a:xfrm>
            <a:off x="6800951" y="16500986"/>
            <a:ext cx="1686600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Character</a:t>
            </a:r>
            <a:r>
              <a:rPr lang="en-GB" sz="1100" b="1" i="0" u="none" strike="noStrike" cap="none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, role-play, thought-tracking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p1"/>
          <p:cNvSpPr txBox="1"/>
          <p:nvPr/>
        </p:nvSpPr>
        <p:spPr>
          <a:xfrm>
            <a:off x="5903831" y="16501416"/>
            <a:ext cx="785700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dirty="0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Freeze frames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1"/>
          <p:cNvSpPr txBox="1"/>
          <p:nvPr/>
        </p:nvSpPr>
        <p:spPr>
          <a:xfrm>
            <a:off x="7845550" y="17329709"/>
            <a:ext cx="16020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u="none" strike="noStrike" cap="none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Confidence, resilience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1"/>
          <p:cNvSpPr txBox="1"/>
          <p:nvPr/>
        </p:nvSpPr>
        <p:spPr>
          <a:xfrm>
            <a:off x="7078313" y="12556484"/>
            <a:ext cx="1390200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u="sng" dirty="0">
                <a:solidFill>
                  <a:srgbClr val="00B050"/>
                </a:solidFill>
                <a:latin typeface="Calibri"/>
                <a:cs typeface="Calibri"/>
                <a:sym typeface="Calibri"/>
              </a:rPr>
              <a:t>Devising drama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dirty="0">
                <a:solidFill>
                  <a:srgbClr val="00B050"/>
                </a:solidFill>
                <a:latin typeface="Calibri"/>
                <a:cs typeface="Calibri"/>
                <a:sym typeface="Calibri"/>
              </a:rPr>
              <a:t>Stimuli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73" name="Google Shape;473;p1"/>
          <p:cNvCxnSpPr/>
          <p:nvPr/>
        </p:nvCxnSpPr>
        <p:spPr>
          <a:xfrm>
            <a:off x="8187404" y="12817380"/>
            <a:ext cx="174600" cy="1491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475" name="Google Shape;475;p1"/>
          <p:cNvCxnSpPr/>
          <p:nvPr/>
        </p:nvCxnSpPr>
        <p:spPr>
          <a:xfrm rot="10800000">
            <a:off x="8785169" y="14028448"/>
            <a:ext cx="187200" cy="241800"/>
          </a:xfrm>
          <a:prstGeom prst="straightConnector1">
            <a:avLst/>
          </a:prstGeom>
          <a:noFill/>
          <a:ln w="9525" cap="flat" cmpd="sng">
            <a:solidFill>
              <a:srgbClr val="FF00FF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476" name="Google Shape;476;p1"/>
          <p:cNvSpPr txBox="1"/>
          <p:nvPr/>
        </p:nvSpPr>
        <p:spPr>
          <a:xfrm>
            <a:off x="5370218" y="10720117"/>
            <a:ext cx="2267100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dirty="0">
                <a:solidFill>
                  <a:srgbClr val="00B050"/>
                </a:solidFill>
                <a:latin typeface="Calibri"/>
                <a:cs typeface="Calibri"/>
                <a:sym typeface="Calibri"/>
              </a:rPr>
              <a:t>Accent, protagonist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77" name="Google Shape;477;p1"/>
          <p:cNvCxnSpPr/>
          <p:nvPr/>
        </p:nvCxnSpPr>
        <p:spPr>
          <a:xfrm flipV="1">
            <a:off x="1175493" y="11810875"/>
            <a:ext cx="1964823" cy="313155"/>
          </a:xfrm>
          <a:prstGeom prst="straightConnector1">
            <a:avLst/>
          </a:prstGeom>
          <a:noFill/>
          <a:ln w="9525" cap="flat" cmpd="sng">
            <a:solidFill>
              <a:srgbClr val="FE5E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478" name="Google Shape;478;p1"/>
          <p:cNvCxnSpPr/>
          <p:nvPr/>
        </p:nvCxnSpPr>
        <p:spPr>
          <a:xfrm>
            <a:off x="3460376" y="12693334"/>
            <a:ext cx="521100" cy="474000"/>
          </a:xfrm>
          <a:prstGeom prst="straightConnector1">
            <a:avLst/>
          </a:prstGeom>
          <a:noFill/>
          <a:ln w="9525" cap="flat" cmpd="sng">
            <a:solidFill>
              <a:srgbClr val="FE5E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479" name="Google Shape;479;p1"/>
          <p:cNvSpPr/>
          <p:nvPr/>
        </p:nvSpPr>
        <p:spPr>
          <a:xfrm>
            <a:off x="2631545" y="10143485"/>
            <a:ext cx="21756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Question: What's in a name?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Exploring plot, character,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language &amp; structure of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tragedy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80" name="Google Shape;480;p1"/>
          <p:cNvCxnSpPr/>
          <p:nvPr/>
        </p:nvCxnSpPr>
        <p:spPr>
          <a:xfrm>
            <a:off x="4079287" y="10702494"/>
            <a:ext cx="0" cy="2628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481" name="Google Shape;481;p1"/>
          <p:cNvSpPr txBox="1"/>
          <p:nvPr/>
        </p:nvSpPr>
        <p:spPr>
          <a:xfrm>
            <a:off x="-13520" y="9317343"/>
            <a:ext cx="1303500" cy="600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u="sng" strike="noStrike" cap="none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Iambic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u="sng" strike="noStrike" cap="none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Pentameter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u="none" strike="noStrike" cap="none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Genre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82" name="Google Shape;482;p1"/>
          <p:cNvCxnSpPr/>
          <p:nvPr/>
        </p:nvCxnSpPr>
        <p:spPr>
          <a:xfrm flipH="1" flipV="1">
            <a:off x="1916020" y="11845432"/>
            <a:ext cx="824303" cy="414295"/>
          </a:xfrm>
          <a:prstGeom prst="straightConnector1">
            <a:avLst/>
          </a:prstGeom>
          <a:noFill/>
          <a:ln w="9525" cap="flat" cmpd="sng">
            <a:solidFill>
              <a:srgbClr val="00B05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483" name="Google Shape;483;p1"/>
          <p:cNvSpPr txBox="1"/>
          <p:nvPr/>
        </p:nvSpPr>
        <p:spPr>
          <a:xfrm>
            <a:off x="4533380" y="10173230"/>
            <a:ext cx="8931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u="none" strike="noStrike" cap="none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Solidarity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u="none" strike="noStrike" cap="none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Compassion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u="none" strike="noStrike" cap="none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Love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u="none" strike="noStrike" cap="none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Forgiveness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84" name="Google Shape;484;p1"/>
          <p:cNvCxnSpPr/>
          <p:nvPr/>
        </p:nvCxnSpPr>
        <p:spPr>
          <a:xfrm>
            <a:off x="4533380" y="10544522"/>
            <a:ext cx="0" cy="402000"/>
          </a:xfrm>
          <a:prstGeom prst="straightConnector1">
            <a:avLst/>
          </a:prstGeom>
          <a:noFill/>
          <a:ln w="9525" cap="flat" cmpd="sng">
            <a:solidFill>
              <a:srgbClr val="FF00FF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485" name="Google Shape;485;p1"/>
          <p:cNvSpPr/>
          <p:nvPr/>
        </p:nvSpPr>
        <p:spPr>
          <a:xfrm>
            <a:off x="155783" y="12101027"/>
            <a:ext cx="2150226" cy="1031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Question: How can we use symbolism &amp; metaphors in performance?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Developing ensemble</a:t>
            </a:r>
            <a:r>
              <a:rPr lang="en-GB" dirty="0">
                <a:ea typeface="Calibri"/>
              </a:rPr>
              <a:t> </a:t>
            </a:r>
            <a:r>
              <a:rPr lang="en-GB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skills to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Create</a:t>
            </a:r>
            <a:r>
              <a:rPr lang="en-GB" dirty="0">
                <a:ea typeface="Calibri"/>
              </a:rPr>
              <a:t> </a:t>
            </a:r>
            <a:r>
              <a:rPr lang="en-GB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abstract</a:t>
            </a:r>
            <a:r>
              <a:rPr lang="en-GB" dirty="0">
                <a:ea typeface="Calibri"/>
              </a:rPr>
              <a:t> </a:t>
            </a:r>
            <a:r>
              <a:rPr lang="en-GB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drama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p1"/>
          <p:cNvSpPr txBox="1"/>
          <p:nvPr/>
        </p:nvSpPr>
        <p:spPr>
          <a:xfrm>
            <a:off x="233278" y="8064842"/>
            <a:ext cx="1317900" cy="9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u="sng" strike="noStrike" cap="none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Ensemble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u="sng" strike="noStrike" cap="none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Choral Movement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u="none" strike="noStrike" cap="none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Performance Styles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5"/>
              <a:buFont typeface="Arial"/>
              <a:buNone/>
            </a:pPr>
            <a:endParaRPr sz="2155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87" name="Google Shape;487;p1"/>
          <p:cNvCxnSpPr/>
          <p:nvPr/>
        </p:nvCxnSpPr>
        <p:spPr>
          <a:xfrm flipH="1">
            <a:off x="1731160" y="10229790"/>
            <a:ext cx="892500" cy="253200"/>
          </a:xfrm>
          <a:prstGeom prst="straightConnector1">
            <a:avLst/>
          </a:prstGeom>
          <a:noFill/>
          <a:ln w="9525" cap="flat" cmpd="sng">
            <a:solidFill>
              <a:srgbClr val="00B05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488" name="Google Shape;488;p1"/>
          <p:cNvSpPr txBox="1"/>
          <p:nvPr/>
        </p:nvSpPr>
        <p:spPr>
          <a:xfrm>
            <a:off x="3817211" y="11847365"/>
            <a:ext cx="1236934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u="none" strike="noStrike" cap="none" dirty="0">
                <a:solidFill>
                  <a:srgbClr val="FE5E00"/>
                </a:solidFill>
                <a:latin typeface="Calibri"/>
                <a:ea typeface="Calibri"/>
                <a:cs typeface="Calibri"/>
                <a:sym typeface="Calibri"/>
              </a:rPr>
              <a:t>Music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dirty="0">
                <a:solidFill>
                  <a:srgbClr val="FE5E00"/>
                </a:solidFill>
                <a:latin typeface="Calibri"/>
                <a:ea typeface="Calibri"/>
                <a:cs typeface="Calibri"/>
                <a:sym typeface="Calibri"/>
              </a:rPr>
              <a:t>Playmaking</a:t>
            </a:r>
            <a:r>
              <a:rPr lang="en-GB" sz="1100" b="1" i="0" u="none" strike="noStrike" cap="none" dirty="0">
                <a:solidFill>
                  <a:srgbClr val="FE5E00"/>
                </a:solidFill>
                <a:latin typeface="Calibri"/>
                <a:ea typeface="Calibri"/>
                <a:cs typeface="Calibri"/>
                <a:sym typeface="Calibri"/>
              </a:rPr>
              <a:t> Y7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2" name="Google Shape;492;p1"/>
          <p:cNvSpPr txBox="1"/>
          <p:nvPr/>
        </p:nvSpPr>
        <p:spPr>
          <a:xfrm>
            <a:off x="2220797" y="10369421"/>
            <a:ext cx="6159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Staging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93" name="Google Shape;493;p1"/>
          <p:cNvCxnSpPr/>
          <p:nvPr/>
        </p:nvCxnSpPr>
        <p:spPr>
          <a:xfrm flipH="1">
            <a:off x="1805747" y="10507993"/>
            <a:ext cx="431700" cy="1260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495" name="Google Shape;495;p1"/>
          <p:cNvSpPr txBox="1"/>
          <p:nvPr/>
        </p:nvSpPr>
        <p:spPr>
          <a:xfrm>
            <a:off x="3538863" y="7247403"/>
            <a:ext cx="12075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u="none" strike="noStrike" cap="none" dirty="0">
                <a:solidFill>
                  <a:srgbClr val="FE5E00"/>
                </a:solidFill>
                <a:latin typeface="Calibri"/>
                <a:ea typeface="Calibri"/>
                <a:cs typeface="Calibri"/>
                <a:sym typeface="Calibri"/>
              </a:rPr>
              <a:t>PSHE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u="none" strike="noStrike" cap="none" dirty="0">
                <a:solidFill>
                  <a:srgbClr val="FE5E00"/>
                </a:solidFill>
                <a:latin typeface="Calibri"/>
                <a:ea typeface="Calibri"/>
                <a:cs typeface="Calibri"/>
                <a:sym typeface="Calibri"/>
              </a:rPr>
              <a:t>Mental Health Y8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96" name="Google Shape;496;p1"/>
          <p:cNvCxnSpPr/>
          <p:nvPr/>
        </p:nvCxnSpPr>
        <p:spPr>
          <a:xfrm>
            <a:off x="1838384" y="8664236"/>
            <a:ext cx="219900" cy="162600"/>
          </a:xfrm>
          <a:prstGeom prst="straightConnector1">
            <a:avLst/>
          </a:prstGeom>
          <a:noFill/>
          <a:ln w="9525" cap="flat" cmpd="sng">
            <a:solidFill>
              <a:srgbClr val="FE5E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497" name="Google Shape;497;p1"/>
          <p:cNvCxnSpPr/>
          <p:nvPr/>
        </p:nvCxnSpPr>
        <p:spPr>
          <a:xfrm rot="10800000">
            <a:off x="3252743" y="9667008"/>
            <a:ext cx="141600" cy="180300"/>
          </a:xfrm>
          <a:prstGeom prst="straightConnector1">
            <a:avLst/>
          </a:prstGeom>
          <a:noFill/>
          <a:ln w="9525" cap="flat" cmpd="sng">
            <a:solidFill>
              <a:srgbClr val="00B05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498" name="Google Shape;498;p1"/>
          <p:cNvSpPr txBox="1"/>
          <p:nvPr/>
        </p:nvSpPr>
        <p:spPr>
          <a:xfrm>
            <a:off x="358243" y="7256946"/>
            <a:ext cx="7809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u="none" strike="noStrike" cap="none" dirty="0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Reflection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u="none" strike="noStrike" cap="none" dirty="0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Kindness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u="none" strike="noStrike" cap="none" dirty="0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Hope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99" name="Google Shape;499;p1"/>
          <p:cNvCxnSpPr/>
          <p:nvPr/>
        </p:nvCxnSpPr>
        <p:spPr>
          <a:xfrm>
            <a:off x="1182355" y="8707936"/>
            <a:ext cx="365400" cy="173700"/>
          </a:xfrm>
          <a:prstGeom prst="straightConnector1">
            <a:avLst/>
          </a:prstGeom>
          <a:noFill/>
          <a:ln w="9525" cap="flat" cmpd="sng">
            <a:solidFill>
              <a:srgbClr val="FF00FF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501" name="Google Shape;501;p1"/>
          <p:cNvCxnSpPr/>
          <p:nvPr/>
        </p:nvCxnSpPr>
        <p:spPr>
          <a:xfrm>
            <a:off x="2970052" y="8492599"/>
            <a:ext cx="2100" cy="1851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502" name="Google Shape;502;p1"/>
          <p:cNvCxnSpPr/>
          <p:nvPr/>
        </p:nvCxnSpPr>
        <p:spPr>
          <a:xfrm>
            <a:off x="6911895" y="8401216"/>
            <a:ext cx="0" cy="3261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503" name="Google Shape;503;p1"/>
          <p:cNvSpPr/>
          <p:nvPr/>
        </p:nvSpPr>
        <p:spPr>
          <a:xfrm>
            <a:off x="5437488" y="9649828"/>
            <a:ext cx="18438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u="none" strike="noStrike" cap="none">
                <a:solidFill>
                  <a:srgbClr val="FE5E00"/>
                </a:solidFill>
                <a:latin typeface="Calibri"/>
                <a:ea typeface="Calibri"/>
                <a:cs typeface="Calibri"/>
                <a:sym typeface="Calibri"/>
              </a:rPr>
              <a:t>Art - Composition Artists Y9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1"/>
          <p:cNvSpPr txBox="1"/>
          <p:nvPr/>
        </p:nvSpPr>
        <p:spPr>
          <a:xfrm>
            <a:off x="3700407" y="8390437"/>
            <a:ext cx="2982000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u="sng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Y7 </a:t>
            </a:r>
            <a:r>
              <a:rPr lang="en-GB" sz="1100" b="1" i="0" u="sng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Narration, Flashback, Cross-cutting</a:t>
            </a:r>
            <a:r>
              <a:rPr lang="en-GB" sz="11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, Monologues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06" name="Google Shape;506;p1"/>
          <p:cNvCxnSpPr>
            <a:stCxn id="504" idx="1"/>
          </p:cNvCxnSpPr>
          <p:nvPr/>
        </p:nvCxnSpPr>
        <p:spPr>
          <a:xfrm flipH="1" flipV="1">
            <a:off x="3482007" y="8572537"/>
            <a:ext cx="218400" cy="33324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507" name="Google Shape;507;p1"/>
          <p:cNvCxnSpPr>
            <a:stCxn id="504" idx="3"/>
          </p:cNvCxnSpPr>
          <p:nvPr/>
        </p:nvCxnSpPr>
        <p:spPr>
          <a:xfrm flipV="1">
            <a:off x="6682407" y="8571037"/>
            <a:ext cx="161100" cy="34824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508" name="Google Shape;508;p1"/>
          <p:cNvCxnSpPr/>
          <p:nvPr/>
        </p:nvCxnSpPr>
        <p:spPr>
          <a:xfrm flipH="1">
            <a:off x="8550470" y="10993266"/>
            <a:ext cx="391500" cy="130800"/>
          </a:xfrm>
          <a:prstGeom prst="straightConnector1">
            <a:avLst/>
          </a:prstGeom>
          <a:noFill/>
          <a:ln w="9525" cap="flat" cmpd="sng">
            <a:solidFill>
              <a:srgbClr val="FE5E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509" name="Google Shape;509;p1"/>
          <p:cNvSpPr txBox="1"/>
          <p:nvPr/>
        </p:nvSpPr>
        <p:spPr>
          <a:xfrm>
            <a:off x="5273423" y="7918520"/>
            <a:ext cx="9141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u="none" strike="noStrike" cap="none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Reflection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u="none" strike="noStrike" cap="none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Deliberation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u="none" strike="noStrike" cap="none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Respect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10" name="Google Shape;510;p1"/>
          <p:cNvCxnSpPr/>
          <p:nvPr/>
        </p:nvCxnSpPr>
        <p:spPr>
          <a:xfrm>
            <a:off x="6053866" y="8371120"/>
            <a:ext cx="150300" cy="167400"/>
          </a:xfrm>
          <a:prstGeom prst="straightConnector1">
            <a:avLst/>
          </a:prstGeom>
          <a:noFill/>
          <a:ln w="9525" cap="flat" cmpd="sng">
            <a:solidFill>
              <a:srgbClr val="FF00FF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511" name="Google Shape;511;p1"/>
          <p:cNvSpPr/>
          <p:nvPr/>
        </p:nvSpPr>
        <p:spPr>
          <a:xfrm>
            <a:off x="3985384" y="5703673"/>
            <a:ext cx="36003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Question: What type theatre is more powerful, naturalistic or non-naturalistic? </a:t>
            </a:r>
            <a:r>
              <a:rPr lang="en-GB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Explore a range of performance styles including </a:t>
            </a:r>
            <a:r>
              <a:rPr lang="en-GB" sz="1100" b="1" i="0" u="none" strike="noStrike" cap="none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Brecht, </a:t>
            </a:r>
            <a:r>
              <a:rPr lang="en-GB" sz="1100" b="1" u="sng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Artaud</a:t>
            </a:r>
            <a:r>
              <a:rPr lang="en-GB" sz="1100" b="1" i="0" u="sng" strike="noStrike" cap="none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en-GB" sz="1100" b="1" i="0" u="none" strike="noStrike" cap="none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Physical Theatre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1"/>
          <p:cNvSpPr txBox="1"/>
          <p:nvPr/>
        </p:nvSpPr>
        <p:spPr>
          <a:xfrm>
            <a:off x="8498419" y="4982142"/>
            <a:ext cx="1323600" cy="16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Question: Does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 actor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have to have experienced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same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emotions as 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character to give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believable performance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13" name="Google Shape;513;p1"/>
          <p:cNvCxnSpPr/>
          <p:nvPr/>
        </p:nvCxnSpPr>
        <p:spPr>
          <a:xfrm flipH="1">
            <a:off x="8979230" y="6547151"/>
            <a:ext cx="1500" cy="2013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514" name="Google Shape;514;p1"/>
          <p:cNvCxnSpPr/>
          <p:nvPr/>
        </p:nvCxnSpPr>
        <p:spPr>
          <a:xfrm>
            <a:off x="7506750" y="5969683"/>
            <a:ext cx="0" cy="3141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515" name="Google Shape;515;p1"/>
          <p:cNvSpPr txBox="1"/>
          <p:nvPr/>
        </p:nvSpPr>
        <p:spPr>
          <a:xfrm>
            <a:off x="8611579" y="9222387"/>
            <a:ext cx="11481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Characterisation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Vocal Skills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Physical Skills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16" name="Google Shape;516;p1"/>
          <p:cNvCxnSpPr/>
          <p:nvPr/>
        </p:nvCxnSpPr>
        <p:spPr>
          <a:xfrm>
            <a:off x="9113390" y="8979611"/>
            <a:ext cx="0" cy="2895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518" name="Google Shape;518;p1"/>
          <p:cNvCxnSpPr/>
          <p:nvPr/>
        </p:nvCxnSpPr>
        <p:spPr>
          <a:xfrm rot="10800000" flipH="1">
            <a:off x="8171942" y="7511078"/>
            <a:ext cx="246600" cy="4200"/>
          </a:xfrm>
          <a:prstGeom prst="straightConnector1">
            <a:avLst/>
          </a:prstGeom>
          <a:noFill/>
          <a:ln w="9525" cap="flat" cmpd="sng">
            <a:solidFill>
              <a:srgbClr val="00B05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519" name="Google Shape;519;p1"/>
          <p:cNvSpPr txBox="1"/>
          <p:nvPr/>
        </p:nvSpPr>
        <p:spPr>
          <a:xfrm>
            <a:off x="9022549" y="6522754"/>
            <a:ext cx="7875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u="none" strike="noStrike" cap="none">
                <a:solidFill>
                  <a:srgbClr val="FE5E00"/>
                </a:solidFill>
                <a:latin typeface="Calibri"/>
                <a:ea typeface="Calibri"/>
                <a:cs typeface="Calibri"/>
                <a:sym typeface="Calibri"/>
              </a:rPr>
              <a:t>Science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u="none" strike="noStrike" cap="none">
                <a:solidFill>
                  <a:srgbClr val="FE5E00"/>
                </a:solidFill>
                <a:latin typeface="Calibri"/>
                <a:ea typeface="Calibri"/>
                <a:cs typeface="Calibri"/>
                <a:sym typeface="Calibri"/>
              </a:rPr>
              <a:t>Breathing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u="none" strike="noStrike" cap="none">
                <a:solidFill>
                  <a:srgbClr val="FE5E00"/>
                </a:solidFill>
                <a:latin typeface="Calibri"/>
                <a:ea typeface="Calibri"/>
                <a:cs typeface="Calibri"/>
                <a:sym typeface="Calibri"/>
              </a:rPr>
              <a:t>Y8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20" name="Google Shape;520;p1"/>
          <p:cNvCxnSpPr/>
          <p:nvPr/>
        </p:nvCxnSpPr>
        <p:spPr>
          <a:xfrm flipH="1">
            <a:off x="9379684" y="7022580"/>
            <a:ext cx="165600" cy="234000"/>
          </a:xfrm>
          <a:prstGeom prst="straightConnector1">
            <a:avLst/>
          </a:prstGeom>
          <a:noFill/>
          <a:ln w="9525" cap="flat" cmpd="sng">
            <a:solidFill>
              <a:srgbClr val="FE5E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521" name="Google Shape;521;p1"/>
          <p:cNvSpPr txBox="1"/>
          <p:nvPr/>
        </p:nvSpPr>
        <p:spPr>
          <a:xfrm>
            <a:off x="7837434" y="5420294"/>
            <a:ext cx="9957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u="none" strike="noStrike" cap="none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Attentiveness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u="none" strike="noStrike" cap="none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Self control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u="none" strike="noStrike" cap="none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Reflection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u="none" strike="noStrike" cap="none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Confidence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22" name="Google Shape;522;p1"/>
          <p:cNvCxnSpPr/>
          <p:nvPr/>
        </p:nvCxnSpPr>
        <p:spPr>
          <a:xfrm>
            <a:off x="8550586" y="6189832"/>
            <a:ext cx="0" cy="222000"/>
          </a:xfrm>
          <a:prstGeom prst="straightConnector1">
            <a:avLst/>
          </a:prstGeom>
          <a:noFill/>
          <a:ln w="9525" cap="flat" cmpd="sng">
            <a:solidFill>
              <a:srgbClr val="FF00FF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523" name="Google Shape;523;p1"/>
          <p:cNvSpPr txBox="1"/>
          <p:nvPr/>
        </p:nvSpPr>
        <p:spPr>
          <a:xfrm>
            <a:off x="4578423" y="7450839"/>
            <a:ext cx="25971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u="sng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Narration, Flashback, Mime, Crosscutting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24" name="Google Shape;524;p1"/>
          <p:cNvCxnSpPr/>
          <p:nvPr/>
        </p:nvCxnSpPr>
        <p:spPr>
          <a:xfrm>
            <a:off x="5028009" y="7266975"/>
            <a:ext cx="0" cy="2307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525" name="Google Shape;525;p1"/>
          <p:cNvSpPr txBox="1"/>
          <p:nvPr/>
        </p:nvSpPr>
        <p:spPr>
          <a:xfrm>
            <a:off x="5031103" y="7239267"/>
            <a:ext cx="21693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u="none" strike="noStrike" cap="none">
                <a:solidFill>
                  <a:srgbClr val="FE5E00"/>
                </a:solidFill>
                <a:latin typeface="Calibri"/>
                <a:ea typeface="Calibri"/>
                <a:cs typeface="Calibri"/>
                <a:sym typeface="Calibri"/>
              </a:rPr>
              <a:t>History - Weimar &amp; Nazi Germany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26" name="Google Shape;526;p1"/>
          <p:cNvCxnSpPr/>
          <p:nvPr/>
        </p:nvCxnSpPr>
        <p:spPr>
          <a:xfrm flipH="1">
            <a:off x="8011831" y="6146876"/>
            <a:ext cx="137100" cy="165000"/>
          </a:xfrm>
          <a:prstGeom prst="straightConnector1">
            <a:avLst/>
          </a:prstGeom>
          <a:noFill/>
          <a:ln w="9525" cap="flat" cmpd="sng">
            <a:solidFill>
              <a:srgbClr val="FF00FF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527" name="Google Shape;527;p1"/>
          <p:cNvSpPr txBox="1"/>
          <p:nvPr/>
        </p:nvSpPr>
        <p:spPr>
          <a:xfrm>
            <a:off x="2084393" y="5770560"/>
            <a:ext cx="14319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Direct Address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u="sng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Narration, </a:t>
            </a:r>
            <a:r>
              <a:rPr lang="en-GB" sz="11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Multi Role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28" name="Google Shape;528;p1"/>
          <p:cNvCxnSpPr/>
          <p:nvPr/>
        </p:nvCxnSpPr>
        <p:spPr>
          <a:xfrm flipH="1">
            <a:off x="2081393" y="5851837"/>
            <a:ext cx="3000" cy="3219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529" name="Google Shape;529;p1"/>
          <p:cNvSpPr txBox="1"/>
          <p:nvPr/>
        </p:nvSpPr>
        <p:spPr>
          <a:xfrm>
            <a:off x="7218343" y="7216441"/>
            <a:ext cx="12810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u="none" strike="noStrike" cap="none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John </a:t>
            </a:r>
            <a:r>
              <a:rPr lang="en-GB" sz="1100" b="1" i="0" u="none" strike="noStrike" cap="none" dirty="0" err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Godber</a:t>
            </a:r>
            <a:r>
              <a:rPr lang="en-GB" sz="1100" b="1" i="0" u="none" strike="noStrike" cap="none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u="none" strike="noStrike" cap="none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Episodic Structure,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u="sng" strike="noStrike" cap="none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Greek Chorus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30" name="Google Shape;530;p1"/>
          <p:cNvCxnSpPr/>
          <p:nvPr/>
        </p:nvCxnSpPr>
        <p:spPr>
          <a:xfrm rot="10800000" flipH="1">
            <a:off x="767282" y="6411826"/>
            <a:ext cx="73200" cy="213900"/>
          </a:xfrm>
          <a:prstGeom prst="straightConnector1">
            <a:avLst/>
          </a:prstGeom>
          <a:noFill/>
          <a:ln w="9525" cap="flat" cmpd="sng">
            <a:solidFill>
              <a:srgbClr val="00B05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531" name="Google Shape;531;p1"/>
          <p:cNvSpPr txBox="1"/>
          <p:nvPr/>
        </p:nvSpPr>
        <p:spPr>
          <a:xfrm>
            <a:off x="2504738" y="7205454"/>
            <a:ext cx="11754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u="none" strike="noStrike" cap="none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Confidence,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u="none" strike="noStrike" cap="none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Play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u="none" strike="noStrike" cap="none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Sense of humour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32" name="Google Shape;532;p1"/>
          <p:cNvCxnSpPr/>
          <p:nvPr/>
        </p:nvCxnSpPr>
        <p:spPr>
          <a:xfrm>
            <a:off x="2658412" y="7284221"/>
            <a:ext cx="0" cy="277500"/>
          </a:xfrm>
          <a:prstGeom prst="straightConnector1">
            <a:avLst/>
          </a:prstGeom>
          <a:noFill/>
          <a:ln w="9525" cap="flat" cmpd="sng">
            <a:solidFill>
              <a:srgbClr val="FF00FF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533" name="Google Shape;533;p1"/>
          <p:cNvSpPr txBox="1"/>
          <p:nvPr/>
        </p:nvSpPr>
        <p:spPr>
          <a:xfrm>
            <a:off x="1740371" y="5188767"/>
            <a:ext cx="17958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u="sng" strike="noStrike" cap="none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Brecht, Stanislavski,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u="sng" strike="noStrike" cap="none" dirty="0" err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Berkoff</a:t>
            </a:r>
            <a:r>
              <a:rPr lang="en-GB" sz="1100" b="1" i="0" u="sng" strike="noStrike" cap="none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1100" b="1" i="0" u="none" strike="noStrike" cap="none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Artaud,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u="none" strike="noStrike" cap="none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Frantic Assembly, Kneehigh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34" name="Google Shape;534;p1"/>
          <p:cNvCxnSpPr/>
          <p:nvPr/>
        </p:nvCxnSpPr>
        <p:spPr>
          <a:xfrm rot="10800000">
            <a:off x="1999226" y="5095898"/>
            <a:ext cx="245700" cy="105000"/>
          </a:xfrm>
          <a:prstGeom prst="straightConnector1">
            <a:avLst/>
          </a:prstGeom>
          <a:noFill/>
          <a:ln w="9525" cap="flat" cmpd="sng">
            <a:solidFill>
              <a:srgbClr val="00B05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535" name="Google Shape;535;p1"/>
          <p:cNvSpPr txBox="1"/>
          <p:nvPr/>
        </p:nvSpPr>
        <p:spPr>
          <a:xfrm>
            <a:off x="1068867" y="3064661"/>
            <a:ext cx="785700" cy="11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Proxemics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u="sng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Staging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u="sng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Narration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u="sng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Mime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Lighting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Sound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36" name="Google Shape;536;p1"/>
          <p:cNvCxnSpPr/>
          <p:nvPr/>
        </p:nvCxnSpPr>
        <p:spPr>
          <a:xfrm>
            <a:off x="1747204" y="3750890"/>
            <a:ext cx="0" cy="2658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537" name="Google Shape;537;p1"/>
          <p:cNvSpPr txBox="1"/>
          <p:nvPr/>
        </p:nvSpPr>
        <p:spPr>
          <a:xfrm>
            <a:off x="138" y="5034409"/>
            <a:ext cx="7041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u="none" strike="noStrike" cap="none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Courage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u="none" strike="noStrike" cap="none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Curiosity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u="none" strike="noStrike" cap="none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Respect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u="none" strike="noStrike" cap="none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Play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38" name="Google Shape;538;p1"/>
          <p:cNvCxnSpPr>
            <a:stCxn id="537" idx="0"/>
          </p:cNvCxnSpPr>
          <p:nvPr/>
        </p:nvCxnSpPr>
        <p:spPr>
          <a:xfrm rot="10800000" flipH="1">
            <a:off x="352188" y="4992409"/>
            <a:ext cx="387000" cy="42000"/>
          </a:xfrm>
          <a:prstGeom prst="straightConnector1">
            <a:avLst/>
          </a:prstGeom>
          <a:noFill/>
          <a:ln w="9525" cap="flat" cmpd="sng">
            <a:solidFill>
              <a:srgbClr val="FF00FF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539" name="Google Shape;539;p1"/>
          <p:cNvSpPr txBox="1"/>
          <p:nvPr/>
        </p:nvSpPr>
        <p:spPr>
          <a:xfrm>
            <a:off x="2793593" y="2660837"/>
            <a:ext cx="2221800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u="none" strike="noStrike" cap="none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Playwright intentions, deconstructing text, Mark </a:t>
            </a:r>
            <a:r>
              <a:rPr lang="en-GB" sz="1100" b="1" i="0" u="none" strike="noStrike" cap="none" dirty="0" err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Wheeller</a:t>
            </a:r>
            <a:r>
              <a:rPr lang="en-GB" sz="1100" b="1" i="0" u="none" strike="noStrike" cap="none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, Social &amp; Historical context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0" name="Google Shape;540;p1"/>
          <p:cNvSpPr txBox="1"/>
          <p:nvPr/>
        </p:nvSpPr>
        <p:spPr>
          <a:xfrm>
            <a:off x="4918875" y="2751912"/>
            <a:ext cx="9669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Set &amp; </a:t>
            </a:r>
            <a:r>
              <a:rPr lang="en-GB" sz="1100" b="1" i="0" u="sng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Staging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Costume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u="sng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Lighting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u="sng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Sound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" name="Google Shape;541;p1"/>
          <p:cNvSpPr txBox="1"/>
          <p:nvPr/>
        </p:nvSpPr>
        <p:spPr>
          <a:xfrm>
            <a:off x="2187482" y="3146510"/>
            <a:ext cx="8724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u="none" strike="noStrike" cap="none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Honesty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u="none" strike="noStrike" cap="none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Kindness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u="none" strike="noStrike" cap="none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Forgiveness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42" name="Google Shape;542;p1"/>
          <p:cNvCxnSpPr/>
          <p:nvPr/>
        </p:nvCxnSpPr>
        <p:spPr>
          <a:xfrm rot="10800000" flipH="1">
            <a:off x="2480798" y="2713945"/>
            <a:ext cx="312900" cy="366300"/>
          </a:xfrm>
          <a:prstGeom prst="straightConnector1">
            <a:avLst/>
          </a:prstGeom>
          <a:noFill/>
          <a:ln w="9525" cap="flat" cmpd="sng">
            <a:solidFill>
              <a:srgbClr val="FF00FF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543" name="Google Shape;543;p1"/>
          <p:cNvCxnSpPr/>
          <p:nvPr/>
        </p:nvCxnSpPr>
        <p:spPr>
          <a:xfrm>
            <a:off x="2460164" y="3705406"/>
            <a:ext cx="9900" cy="159600"/>
          </a:xfrm>
          <a:prstGeom prst="straightConnector1">
            <a:avLst/>
          </a:prstGeom>
          <a:noFill/>
          <a:ln w="9525" cap="flat" cmpd="sng">
            <a:solidFill>
              <a:srgbClr val="FF00FF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544" name="Google Shape;544;p1"/>
          <p:cNvCxnSpPr/>
          <p:nvPr/>
        </p:nvCxnSpPr>
        <p:spPr>
          <a:xfrm>
            <a:off x="3159758" y="3361817"/>
            <a:ext cx="0" cy="401100"/>
          </a:xfrm>
          <a:prstGeom prst="straightConnector1">
            <a:avLst/>
          </a:prstGeom>
          <a:noFill/>
          <a:ln w="9525" cap="flat" cmpd="sng">
            <a:solidFill>
              <a:srgbClr val="00B05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545" name="Google Shape;545;p1"/>
          <p:cNvCxnSpPr/>
          <p:nvPr/>
        </p:nvCxnSpPr>
        <p:spPr>
          <a:xfrm rot="10800000" flipH="1">
            <a:off x="4289443" y="2632723"/>
            <a:ext cx="438300" cy="174300"/>
          </a:xfrm>
          <a:prstGeom prst="straightConnector1">
            <a:avLst/>
          </a:prstGeom>
          <a:noFill/>
          <a:ln w="9525" cap="flat" cmpd="sng">
            <a:solidFill>
              <a:srgbClr val="00B05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546" name="Google Shape;546;p1"/>
          <p:cNvCxnSpPr>
            <a:stCxn id="540" idx="3"/>
          </p:cNvCxnSpPr>
          <p:nvPr/>
        </p:nvCxnSpPr>
        <p:spPr>
          <a:xfrm>
            <a:off x="5885775" y="2778162"/>
            <a:ext cx="0" cy="3585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547" name="Google Shape;547;p1"/>
          <p:cNvCxnSpPr/>
          <p:nvPr/>
        </p:nvCxnSpPr>
        <p:spPr>
          <a:xfrm flipH="1">
            <a:off x="5364128" y="3325405"/>
            <a:ext cx="241500" cy="4725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548" name="Google Shape;548;p1"/>
          <p:cNvSpPr/>
          <p:nvPr/>
        </p:nvSpPr>
        <p:spPr>
          <a:xfrm>
            <a:off x="8544298" y="1216659"/>
            <a:ext cx="10992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u="none" strike="noStrike" cap="none" dirty="0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Attentiveness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u="none" strike="noStrike" cap="none" dirty="0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Self control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u="none" strike="noStrike" cap="none" dirty="0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Reflection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u="none" strike="noStrike" cap="none" dirty="0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Confidence</a:t>
            </a:r>
            <a:endParaRPr sz="2400" b="1" i="0" u="none" strike="noStrike" cap="none" dirty="0">
              <a:solidFill>
                <a:srgbClr val="FF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9" name="Google Shape;549;p1"/>
          <p:cNvSpPr/>
          <p:nvPr/>
        </p:nvSpPr>
        <p:spPr>
          <a:xfrm>
            <a:off x="8989213" y="2111894"/>
            <a:ext cx="9237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u="none" strike="noStrike" cap="none" dirty="0">
                <a:solidFill>
                  <a:srgbClr val="FE5E00"/>
                </a:solidFill>
                <a:latin typeface="Calibri"/>
                <a:ea typeface="Calibri"/>
                <a:cs typeface="Calibri"/>
                <a:sym typeface="Calibri"/>
              </a:rPr>
              <a:t>Science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u="none" strike="noStrike" cap="none" dirty="0">
                <a:solidFill>
                  <a:srgbClr val="FE5E00"/>
                </a:solidFill>
                <a:latin typeface="Calibri"/>
                <a:ea typeface="Calibri"/>
                <a:cs typeface="Calibri"/>
                <a:sym typeface="Calibri"/>
              </a:rPr>
              <a:t>Breathing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u="none" strike="noStrike" cap="none" dirty="0">
                <a:solidFill>
                  <a:srgbClr val="FE5E00"/>
                </a:solidFill>
                <a:latin typeface="Calibri"/>
                <a:ea typeface="Calibri"/>
                <a:cs typeface="Calibri"/>
                <a:sym typeface="Calibri"/>
              </a:rPr>
              <a:t>Y8</a:t>
            </a:r>
            <a:endParaRPr sz="2400" b="1" i="0" u="none" strike="noStrike" cap="none" dirty="0">
              <a:solidFill>
                <a:srgbClr val="FE5E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50" name="Google Shape;550;p1"/>
          <p:cNvCxnSpPr/>
          <p:nvPr/>
        </p:nvCxnSpPr>
        <p:spPr>
          <a:xfrm rot="10800000" flipH="1">
            <a:off x="7773375" y="3534136"/>
            <a:ext cx="420300" cy="60300"/>
          </a:xfrm>
          <a:prstGeom prst="straightConnector1">
            <a:avLst/>
          </a:prstGeom>
          <a:noFill/>
          <a:ln w="9525" cap="flat" cmpd="sng">
            <a:solidFill>
              <a:srgbClr val="00B05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551" name="Google Shape;551;p1"/>
          <p:cNvCxnSpPr/>
          <p:nvPr/>
        </p:nvCxnSpPr>
        <p:spPr>
          <a:xfrm rot="10800000">
            <a:off x="8478641" y="2022780"/>
            <a:ext cx="252600" cy="0"/>
          </a:xfrm>
          <a:prstGeom prst="straightConnector1">
            <a:avLst/>
          </a:prstGeom>
          <a:noFill/>
          <a:ln w="9525" cap="flat" cmpd="sng">
            <a:solidFill>
              <a:srgbClr val="FF00FF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552" name="Google Shape;552;p1"/>
          <p:cNvCxnSpPr/>
          <p:nvPr/>
        </p:nvCxnSpPr>
        <p:spPr>
          <a:xfrm flipH="1">
            <a:off x="9240148" y="3059807"/>
            <a:ext cx="222300" cy="900"/>
          </a:xfrm>
          <a:prstGeom prst="straightConnector1">
            <a:avLst/>
          </a:prstGeom>
          <a:noFill/>
          <a:ln w="9525" cap="flat" cmpd="sng">
            <a:solidFill>
              <a:srgbClr val="FE5E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553" name="Google Shape;553;p1"/>
          <p:cNvSpPr/>
          <p:nvPr/>
        </p:nvSpPr>
        <p:spPr>
          <a:xfrm>
            <a:off x="189938" y="229664"/>
            <a:ext cx="162300" cy="129600"/>
          </a:xfrm>
          <a:prstGeom prst="rect">
            <a:avLst/>
          </a:prstGeom>
          <a:solidFill>
            <a:srgbClr val="FF00FF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5"/>
              <a:buFont typeface="Arial"/>
              <a:buNone/>
            </a:pPr>
            <a:endParaRPr sz="2155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4" name="Google Shape;554;p1"/>
          <p:cNvSpPr/>
          <p:nvPr/>
        </p:nvSpPr>
        <p:spPr>
          <a:xfrm>
            <a:off x="192972" y="582087"/>
            <a:ext cx="162300" cy="129600"/>
          </a:xfrm>
          <a:prstGeom prst="rect">
            <a:avLst/>
          </a:prstGeom>
          <a:solidFill>
            <a:srgbClr val="00FF0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5"/>
              <a:buFont typeface="Arial"/>
              <a:buNone/>
            </a:pPr>
            <a:endParaRPr sz="2155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5" name="Google Shape;555;p1"/>
          <p:cNvSpPr/>
          <p:nvPr/>
        </p:nvSpPr>
        <p:spPr>
          <a:xfrm>
            <a:off x="197022" y="401398"/>
            <a:ext cx="162300" cy="129600"/>
          </a:xfrm>
          <a:prstGeom prst="rect">
            <a:avLst/>
          </a:prstGeom>
          <a:solidFill>
            <a:srgbClr val="FFC00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5"/>
              <a:buFont typeface="Arial"/>
              <a:buNone/>
            </a:pPr>
            <a:endParaRPr sz="2155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6" name="Google Shape;556;p1"/>
          <p:cNvSpPr/>
          <p:nvPr/>
        </p:nvSpPr>
        <p:spPr>
          <a:xfrm>
            <a:off x="189937" y="764089"/>
            <a:ext cx="162300" cy="129600"/>
          </a:xfrm>
          <a:prstGeom prst="rect">
            <a:avLst/>
          </a:prstGeom>
          <a:solidFill>
            <a:srgbClr val="FF000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5"/>
              <a:buFont typeface="Arial"/>
              <a:buNone/>
            </a:pPr>
            <a:endParaRPr sz="2155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7" name="Google Shape;557;p1"/>
          <p:cNvSpPr txBox="1"/>
          <p:nvPr/>
        </p:nvSpPr>
        <p:spPr>
          <a:xfrm>
            <a:off x="366324" y="182108"/>
            <a:ext cx="2603700" cy="12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Virtues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Cross Curricular Links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Knowledge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Subject Specific Skills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Underlined = Deeper development of earlier skills / knowledge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8" name="Google Shape;558;p1" descr="A close up of a logo&#10;&#10;Description automatically generated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9156429" y="16548295"/>
            <a:ext cx="508830" cy="544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9" name="Google Shape;559;p1" descr="A close up of a logo&#10;&#10;Description automatically generated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5281751" y="16501416"/>
            <a:ext cx="595265" cy="595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0" name="Google Shape;560;p1" descr="A picture containing drawing&#10;&#10;Description automatically generated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5730473" y="8910698"/>
            <a:ext cx="462126" cy="600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61" name="Google Shape;561;p1" descr="A picture containing drawing&#10;&#10;Description automatically generated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2673467" y="9020428"/>
            <a:ext cx="566604" cy="432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62" name="Google Shape;562;p1" descr="A piece of luggage sitting on top of a suitcase&#10;&#10;Description automatically generated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2182401" y="14309803"/>
            <a:ext cx="502274" cy="442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3" name="Google Shape;563;p1" descr="A picture containing drawing&#10;&#10;Description automatically generated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1589482" y="13792431"/>
            <a:ext cx="752223" cy="451334"/>
          </a:xfrm>
          <a:prstGeom prst="rect">
            <a:avLst/>
          </a:prstGeom>
          <a:noFill/>
          <a:ln>
            <a:noFill/>
          </a:ln>
        </p:spPr>
      </p:pic>
      <p:pic>
        <p:nvPicPr>
          <p:cNvPr id="564" name="Google Shape;564;p1" descr="A picture containing drawing&#10;&#10;Description automatically generated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9225389" y="13544134"/>
            <a:ext cx="443925" cy="559121"/>
          </a:xfrm>
          <a:prstGeom prst="rect">
            <a:avLst/>
          </a:prstGeom>
          <a:noFill/>
          <a:ln>
            <a:noFill/>
          </a:ln>
        </p:spPr>
      </p:pic>
      <p:sp>
        <p:nvSpPr>
          <p:cNvPr id="565" name="Google Shape;565;p1"/>
          <p:cNvSpPr/>
          <p:nvPr/>
        </p:nvSpPr>
        <p:spPr>
          <a:xfrm>
            <a:off x="4743782" y="9748003"/>
            <a:ext cx="689700" cy="428400"/>
          </a:xfrm>
          <a:prstGeom prst="cloudCallout">
            <a:avLst>
              <a:gd name="adj1" fmla="val -101928"/>
              <a:gd name="adj2" fmla="val 34628"/>
            </a:avLst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5"/>
              <a:buFont typeface="Arial"/>
              <a:buNone/>
            </a:pPr>
            <a:endParaRPr sz="2155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66" name="Google Shape;566;p1" descr="A picture containing drawing&#10;&#10;Description automatically generated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152014" y="5974153"/>
            <a:ext cx="493009" cy="850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7" name="Google Shape;567;p1" descr="A close up of a logo&#10;&#10;Description automatically generated"/>
          <p:cNvPicPr preferRelativeResize="0"/>
          <p:nvPr/>
        </p:nvPicPr>
        <p:blipFill rotWithShape="1">
          <a:blip r:embed="rId20">
            <a:alphaModFix/>
          </a:blip>
          <a:srcRect l="1632" t="28057"/>
          <a:stretch/>
        </p:blipFill>
        <p:spPr>
          <a:xfrm>
            <a:off x="6597849" y="10873214"/>
            <a:ext cx="908395" cy="464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68" name="Google Shape;568;p1" descr="A picture containing drawing&#10;&#10;Description automatically generated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9218941" y="8818735"/>
            <a:ext cx="476957" cy="423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69" name="Google Shape;569;p1" descr="A picture containing light&#10;&#10;Description automatically generated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9220376" y="3183836"/>
            <a:ext cx="427569" cy="397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70" name="Google Shape;570;p1" descr="A picture containing text&#10;&#10;Description automatically generated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9022550" y="4043789"/>
            <a:ext cx="611004" cy="743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71" name="Google Shape;571;p1" descr="A necklace hanging on a white background&#10;&#10;Description automatically generated"/>
          <p:cNvPicPr preferRelativeResize="0"/>
          <p:nvPr/>
        </p:nvPicPr>
        <p:blipFill rotWithShape="1">
          <a:blip r:embed="rId24">
            <a:alphaModFix/>
          </a:blip>
          <a:srcRect l="19178" r="54017" b="33105"/>
          <a:stretch/>
        </p:blipFill>
        <p:spPr>
          <a:xfrm>
            <a:off x="9170482" y="11049666"/>
            <a:ext cx="350119" cy="873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572" name="Google Shape;572;p1" descr="A picture containing drawing&#10;&#10;Description automatically generated"/>
          <p:cNvPicPr preferRelativeResize="0"/>
          <p:nvPr/>
        </p:nvPicPr>
        <p:blipFill rotWithShape="1">
          <a:blip r:embed="rId25">
            <a:alphaModFix/>
          </a:blip>
          <a:srcRect/>
          <a:stretch/>
        </p:blipFill>
        <p:spPr>
          <a:xfrm>
            <a:off x="658093" y="2674990"/>
            <a:ext cx="474924" cy="418566"/>
          </a:xfrm>
          <a:prstGeom prst="rect">
            <a:avLst/>
          </a:prstGeom>
          <a:noFill/>
          <a:ln>
            <a:noFill/>
          </a:ln>
        </p:spPr>
      </p:pic>
      <p:pic>
        <p:nvPicPr>
          <p:cNvPr id="573" name="Google Shape;573;p1" descr="A close up of a curtain&#10;&#10;Description automatically generated"/>
          <p:cNvPicPr preferRelativeResize="0"/>
          <p:nvPr/>
        </p:nvPicPr>
        <p:blipFill rotWithShape="1">
          <a:blip r:embed="rId26">
            <a:alphaModFix/>
          </a:blip>
          <a:srcRect/>
          <a:stretch/>
        </p:blipFill>
        <p:spPr>
          <a:xfrm>
            <a:off x="329321" y="1506177"/>
            <a:ext cx="449244" cy="4759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74" name="Google Shape;574;p1" descr="A close up of a mans face&#10;&#10;Description automatically generated"/>
          <p:cNvPicPr preferRelativeResize="0"/>
          <p:nvPr/>
        </p:nvPicPr>
        <p:blipFill rotWithShape="1">
          <a:blip r:embed="rId27">
            <a:alphaModFix/>
          </a:blip>
          <a:srcRect l="47608" t="10338" r="19831"/>
          <a:stretch/>
        </p:blipFill>
        <p:spPr>
          <a:xfrm>
            <a:off x="168030" y="2160675"/>
            <a:ext cx="370402" cy="711371"/>
          </a:xfrm>
          <a:prstGeom prst="rect">
            <a:avLst/>
          </a:prstGeom>
          <a:noFill/>
          <a:ln>
            <a:noFill/>
          </a:ln>
        </p:spPr>
      </p:pic>
      <p:sp>
        <p:nvSpPr>
          <p:cNvPr id="575" name="Google Shape;575;p1"/>
          <p:cNvSpPr txBox="1"/>
          <p:nvPr/>
        </p:nvSpPr>
        <p:spPr>
          <a:xfrm>
            <a:off x="1033220" y="1809886"/>
            <a:ext cx="2501100" cy="7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GB" sz="105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Progression to next stage of learning: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GB" sz="105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 Level Drama &amp; Theatre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GB" sz="105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BTEC Performing Arts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GB" sz="105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Performing Arts Colleges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6" name="Google Shape;576;p1"/>
          <p:cNvSpPr txBox="1">
            <a:spLocks noGrp="1"/>
          </p:cNvSpPr>
          <p:nvPr>
            <p:ph type="ftr" idx="11"/>
          </p:nvPr>
        </p:nvSpPr>
        <p:spPr>
          <a:xfrm>
            <a:off x="4538172" y="17042942"/>
            <a:ext cx="3280500" cy="9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985568" y="15709104"/>
            <a:ext cx="572384" cy="428736"/>
          </a:xfrm>
          <a:prstGeom prst="rect">
            <a:avLst/>
          </a:prstGeom>
        </p:spPr>
      </p:pic>
      <p:pic>
        <p:nvPicPr>
          <p:cNvPr id="247" name="Picture 246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2159694" y="15446455"/>
            <a:ext cx="542083" cy="8146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3454795" y="13382215"/>
            <a:ext cx="718181" cy="5715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05746" y="13356356"/>
            <a:ext cx="15793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Midsummer Night’s Dream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36425" y="14348280"/>
            <a:ext cx="19532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SzPts val="1100"/>
            </a:pPr>
            <a:r>
              <a:rPr lang="en-GB" sz="1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Question: What are the stages in putting on a play?                 </a:t>
            </a:r>
            <a:endParaRPr lang="en-GB" sz="1000" dirty="0"/>
          </a:p>
          <a:p>
            <a:pPr lvl="0" algn="ctr">
              <a:buSzPts val="1100"/>
            </a:pPr>
            <a:r>
              <a:rPr lang="en-GB" sz="10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Learners explore extracts from the school production and understand the performing arts industry roles. </a:t>
            </a:r>
            <a:endParaRPr lang="en-GB" sz="1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6033958" y="13729569"/>
            <a:ext cx="611903" cy="5074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8913624" y="12438582"/>
            <a:ext cx="634648" cy="514855"/>
          </a:xfrm>
          <a:prstGeom prst="rect">
            <a:avLst/>
          </a:prstGeom>
        </p:spPr>
      </p:pic>
      <p:pic>
        <p:nvPicPr>
          <p:cNvPr id="254" name="Google Shape;402;p1" descr="A close up of a sign&#10;&#10;Description automatically generated"/>
          <p:cNvPicPr preferRelativeResize="0"/>
          <p:nvPr/>
        </p:nvPicPr>
        <p:blipFill rotWithShape="1">
          <a:blip r:embed="rId33">
            <a:alphaModFix/>
          </a:blip>
          <a:srcRect/>
          <a:stretch/>
        </p:blipFill>
        <p:spPr>
          <a:xfrm>
            <a:off x="7637318" y="11193889"/>
            <a:ext cx="653175" cy="642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 flipV="1">
            <a:off x="4952620" y="11233256"/>
            <a:ext cx="710390" cy="49833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6400596" y="6610825"/>
            <a:ext cx="696480" cy="52168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020417" y="3959371"/>
            <a:ext cx="2458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Devising Drama / portfolio / evaluation 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6645584" y="1765368"/>
            <a:ext cx="495261" cy="83382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825</Words>
  <Application>Microsoft Office PowerPoint</Application>
  <PresentationFormat>Custom</PresentationFormat>
  <Paragraphs>213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Noto Sans Symbols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Gemma Lowe</dc:creator>
  <cp:lastModifiedBy>Gemma Lowe</cp:lastModifiedBy>
  <cp:revision>11</cp:revision>
  <dcterms:modified xsi:type="dcterms:W3CDTF">2021-09-02T19:32:55Z</dcterms:modified>
</cp:coreProperties>
</file>