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833" autoAdjust="0"/>
  </p:normalViewPr>
  <p:slideViewPr>
    <p:cSldViewPr snapToGrid="0">
      <p:cViewPr varScale="1">
        <p:scale>
          <a:sx n="77" d="100"/>
          <a:sy n="77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18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2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3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46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55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64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873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2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0" y="-3389"/>
            <a:ext cx="6858000" cy="990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55766" y="661542"/>
            <a:ext cx="6717887" cy="9047149"/>
          </a:xfrm>
          <a:prstGeom prst="rect">
            <a:avLst/>
          </a:prstGeom>
          <a:solidFill>
            <a:schemeClr val="bg1"/>
          </a:solidFill>
          <a:ln w="412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43915" y="8383985"/>
            <a:ext cx="3872433" cy="3314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267180" y="7000535"/>
            <a:ext cx="3960578" cy="3422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45806" y="5535727"/>
            <a:ext cx="3930061" cy="377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386840" y="3991230"/>
            <a:ext cx="3853575" cy="36966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455029" y="2453401"/>
            <a:ext cx="3688328" cy="3499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4336143" y="975360"/>
            <a:ext cx="785042" cy="3323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663387" y="877201"/>
            <a:ext cx="829934" cy="582009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454230-4476-4152-B573-9557A0125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17" y="227720"/>
            <a:ext cx="1463382" cy="414137"/>
          </a:xfrm>
          <a:prstGeom prst="rect">
            <a:avLst/>
          </a:prstGeom>
        </p:spPr>
      </p:pic>
      <p:sp>
        <p:nvSpPr>
          <p:cNvPr id="258" name="TextBox 257">
            <a:extLst>
              <a:ext uri="{FF2B5EF4-FFF2-40B4-BE49-F238E27FC236}">
                <a16:creationId xmlns:a16="http://schemas.microsoft.com/office/drawing/2014/main" id="{EB1A1E0E-5333-4A8E-9599-994D768ABDFC}"/>
              </a:ext>
            </a:extLst>
          </p:cNvPr>
          <p:cNvSpPr txBox="1"/>
          <p:nvPr/>
        </p:nvSpPr>
        <p:spPr>
          <a:xfrm>
            <a:off x="-30383" y="9685155"/>
            <a:ext cx="6859802" cy="247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11" dirty="0">
                <a:solidFill>
                  <a:schemeClr val="bg1"/>
                </a:solidFill>
              </a:rPr>
              <a:t>“A people without knowledge of their past history, origin and culture is like a tree without roots” Marcus Garvey  </a:t>
            </a:r>
            <a:endParaRPr lang="en-US" sz="101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8BA7B-A7CF-4C76-8958-63C377D6EB01}"/>
              </a:ext>
            </a:extLst>
          </p:cNvPr>
          <p:cNvSpPr txBox="1"/>
          <p:nvPr/>
        </p:nvSpPr>
        <p:spPr>
          <a:xfrm>
            <a:off x="2083817" y="200623"/>
            <a:ext cx="2665981" cy="33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72" b="1" dirty="0">
                <a:solidFill>
                  <a:srgbClr val="0070C0"/>
                </a:solidFill>
                <a:latin typeface="Century Gothic" panose="020B0502020202020204" pitchFamily="34" charset="0"/>
              </a:rPr>
              <a:t>History Learning Journey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B08D51-C568-4E8B-BFC1-32397C11197C}"/>
              </a:ext>
            </a:extLst>
          </p:cNvPr>
          <p:cNvGrpSpPr/>
          <p:nvPr/>
        </p:nvGrpSpPr>
        <p:grpSpPr>
          <a:xfrm>
            <a:off x="658580" y="8185703"/>
            <a:ext cx="682278" cy="737898"/>
            <a:chOff x="-2495952" y="12669187"/>
            <a:chExt cx="1214980" cy="130486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FA697A5-97D7-4E2B-85BD-9B7950CE7874}"/>
                </a:ext>
              </a:extLst>
            </p:cNvPr>
            <p:cNvGrpSpPr/>
            <p:nvPr/>
          </p:nvGrpSpPr>
          <p:grpSpPr>
            <a:xfrm>
              <a:off x="-2495952" y="12669187"/>
              <a:ext cx="1214980" cy="1304869"/>
              <a:chOff x="755898" y="14395100"/>
              <a:chExt cx="1214980" cy="1304869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755898" y="14395100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944048" y="14595885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87A07DE-C984-5043-ABB4-D3D967D43357}"/>
                  </a:ext>
                </a:extLst>
              </p:cNvPr>
              <p:cNvSpPr txBox="1"/>
              <p:nvPr/>
            </p:nvSpPr>
            <p:spPr>
              <a:xfrm>
                <a:off x="933396" y="14707603"/>
                <a:ext cx="841074" cy="896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7</a:t>
                </a:r>
              </a:p>
            </p:txBody>
          </p:sp>
        </p:grp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86EA36C-FA07-480E-B67E-2CD85566DC6E}"/>
                </a:ext>
              </a:extLst>
            </p:cNvPr>
            <p:cNvSpPr txBox="1"/>
            <p:nvPr/>
          </p:nvSpPr>
          <p:spPr>
            <a:xfrm>
              <a:off x="-2319079" y="12901053"/>
              <a:ext cx="841074" cy="34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171536E-B9BA-4720-B99A-01AF9DD910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9190" y="7003666"/>
            <a:ext cx="637442" cy="1711756"/>
          </a:xfrm>
          <a:prstGeom prst="rect">
            <a:avLst/>
          </a:prstGeom>
        </p:spPr>
      </p:pic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E540404-34C0-402E-B266-23E864375AA9}"/>
              </a:ext>
            </a:extLst>
          </p:cNvPr>
          <p:cNvGrpSpPr/>
          <p:nvPr/>
        </p:nvGrpSpPr>
        <p:grpSpPr>
          <a:xfrm>
            <a:off x="4899275" y="6784886"/>
            <a:ext cx="682278" cy="716994"/>
            <a:chOff x="-2495952" y="10708862"/>
            <a:chExt cx="1214980" cy="1304869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E4A764BC-17FF-4F37-ABFB-30BFA56D5D73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DCCE83FD-1F07-4AE5-B8CD-24BB1F49D9EC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96375E41-F6B8-4B95-B6D3-62A6C82BF5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048EA9E3-A4F0-48B9-9DBF-5D7CDE91200A}"/>
                  </a:ext>
                </a:extLst>
              </p:cNvPr>
              <p:cNvSpPr txBox="1"/>
              <p:nvPr/>
            </p:nvSpPr>
            <p:spPr>
              <a:xfrm>
                <a:off x="1441727" y="11030950"/>
                <a:ext cx="841074" cy="923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8</a:t>
                </a:r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45C3ADA0-D314-447C-8C6D-0FD980A339F8}"/>
                </a:ext>
              </a:extLst>
            </p:cNvPr>
            <p:cNvSpPr txBox="1"/>
            <p:nvPr/>
          </p:nvSpPr>
          <p:spPr>
            <a:xfrm>
              <a:off x="-2319079" y="10956587"/>
              <a:ext cx="841074" cy="356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1" name="Picture 300">
            <a:extLst>
              <a:ext uri="{FF2B5EF4-FFF2-40B4-BE49-F238E27FC236}">
                <a16:creationId xmlns:a16="http://schemas.microsoft.com/office/drawing/2014/main" id="{B866E9EE-8E11-4DAB-AEA4-21DDFF5139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357" y="3964821"/>
            <a:ext cx="634039" cy="19433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540952-E3FE-4D62-87D1-0394E56710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09332" y="5582244"/>
            <a:ext cx="698207" cy="17477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5C6B134-88B3-4BB3-B953-AC9D003162AF}"/>
              </a:ext>
            </a:extLst>
          </p:cNvPr>
          <p:cNvGrpSpPr/>
          <p:nvPr/>
        </p:nvGrpSpPr>
        <p:grpSpPr>
          <a:xfrm>
            <a:off x="887483" y="5354937"/>
            <a:ext cx="682278" cy="732756"/>
            <a:chOff x="-2495952" y="10708862"/>
            <a:chExt cx="1214980" cy="130486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AF6C3F1-C711-400E-BD49-4CDC4020F82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ACF0C630-75E2-F848-B9E5-7E5905E2C993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7258FC4-E633-1F40-B961-0AFD7DEF4AD4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E84878-B999-3E45-A62E-A5D9A1ABF6E1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9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0399C3BB-7286-4A3E-AE1A-E615DAB1FA51}"/>
              </a:ext>
            </a:extLst>
          </p:cNvPr>
          <p:cNvGrpSpPr/>
          <p:nvPr/>
        </p:nvGrpSpPr>
        <p:grpSpPr>
          <a:xfrm>
            <a:off x="4635499" y="3709444"/>
            <a:ext cx="902233" cy="1092606"/>
            <a:chOff x="-2495952" y="10708862"/>
            <a:chExt cx="1214980" cy="1945679"/>
          </a:xfrm>
        </p:grpSpPr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2091DFEA-91BD-4BCA-A461-019932A9E43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AE0FB613-2146-4FB4-8495-4EA9CE2E96DE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E1E5A1FA-A523-4E0F-B7FA-D9AB648641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2BD5D534-FC14-4169-9D0E-602081DFCB45}"/>
                  </a:ext>
                </a:extLst>
              </p:cNvPr>
              <p:cNvSpPr txBox="1"/>
              <p:nvPr/>
            </p:nvSpPr>
            <p:spPr>
              <a:xfrm>
                <a:off x="1443679" y="11030948"/>
                <a:ext cx="839122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10</a:t>
                </a:r>
              </a:p>
            </p:txBody>
          </p:sp>
        </p:grp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AFE823C-81DE-412D-85F6-1D71E1C29969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2" name="Picture 301">
            <a:extLst>
              <a:ext uri="{FF2B5EF4-FFF2-40B4-BE49-F238E27FC236}">
                <a16:creationId xmlns:a16="http://schemas.microsoft.com/office/drawing/2014/main" id="{42412B3F-C9B1-4AB6-82E9-60457FC841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52556" y="2464232"/>
            <a:ext cx="698207" cy="18812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F66CB2-E5A9-4865-B72F-4FA068D3A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754" y="975367"/>
            <a:ext cx="634039" cy="1820457"/>
          </a:xfrm>
          <a:prstGeom prst="rect">
            <a:avLst/>
          </a:prstGeom>
        </p:spPr>
      </p:pic>
      <p:grpSp>
        <p:nvGrpSpPr>
          <p:cNvPr id="278" name="Group 277">
            <a:extLst>
              <a:ext uri="{FF2B5EF4-FFF2-40B4-BE49-F238E27FC236}">
                <a16:creationId xmlns:a16="http://schemas.microsoft.com/office/drawing/2014/main" id="{DBE530F7-FEE4-47BE-BF08-53E873B2827A}"/>
              </a:ext>
            </a:extLst>
          </p:cNvPr>
          <p:cNvGrpSpPr/>
          <p:nvPr/>
        </p:nvGrpSpPr>
        <p:grpSpPr>
          <a:xfrm>
            <a:off x="917058" y="2211428"/>
            <a:ext cx="853737" cy="1092606"/>
            <a:chOff x="-2495952" y="10708862"/>
            <a:chExt cx="1214980" cy="1945679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69CBD64-9182-427E-9742-A3D329450C8A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CA337766-61AF-45D1-ADC4-A8D8DFEBF7FB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642FCE7A-6E88-493E-9015-62E118A3D2A6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5E3BCAE-1795-4F50-98C9-24F84768AAA7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11</a:t>
                </a:r>
              </a:p>
            </p:txBody>
          </p:sp>
        </p:grp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7D11ADB-D6D4-462C-9E4D-FE62A3EF54C8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0AB085D-C035-4A50-B3CB-D040918FCC5D}"/>
              </a:ext>
            </a:extLst>
          </p:cNvPr>
          <p:cNvCxnSpPr>
            <a:cxnSpLocks/>
          </p:cNvCxnSpPr>
          <p:nvPr/>
        </p:nvCxnSpPr>
        <p:spPr>
          <a:xfrm>
            <a:off x="2825055" y="8189522"/>
            <a:ext cx="0" cy="3546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0018C45-2B2A-4866-8601-AACFCFBC699E}"/>
              </a:ext>
            </a:extLst>
          </p:cNvPr>
          <p:cNvCxnSpPr>
            <a:cxnSpLocks/>
          </p:cNvCxnSpPr>
          <p:nvPr/>
        </p:nvCxnSpPr>
        <p:spPr>
          <a:xfrm flipV="1">
            <a:off x="2102321" y="8645088"/>
            <a:ext cx="1" cy="6445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1A93FC4-04AF-4A7B-B4D0-20F5060BAB92}"/>
              </a:ext>
            </a:extLst>
          </p:cNvPr>
          <p:cNvCxnSpPr>
            <a:cxnSpLocks/>
          </p:cNvCxnSpPr>
          <p:nvPr/>
        </p:nvCxnSpPr>
        <p:spPr>
          <a:xfrm flipH="1" flipV="1">
            <a:off x="5421188" y="8400342"/>
            <a:ext cx="356208" cy="6340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DB44C9FD-D478-453B-9E5C-667E1ECA29B2}"/>
              </a:ext>
            </a:extLst>
          </p:cNvPr>
          <p:cNvCxnSpPr>
            <a:cxnSpLocks/>
          </p:cNvCxnSpPr>
          <p:nvPr/>
        </p:nvCxnSpPr>
        <p:spPr>
          <a:xfrm flipH="1" flipV="1">
            <a:off x="5565086" y="7856714"/>
            <a:ext cx="299123" cy="15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A3903E0C-A8A3-4DFC-92FC-A4B2541A1B3D}"/>
              </a:ext>
            </a:extLst>
          </p:cNvPr>
          <p:cNvCxnSpPr>
            <a:cxnSpLocks/>
          </p:cNvCxnSpPr>
          <p:nvPr/>
        </p:nvCxnSpPr>
        <p:spPr>
          <a:xfrm>
            <a:off x="1804985" y="5286950"/>
            <a:ext cx="0" cy="4178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0" name="Picture 56" descr="jewellery clipart png - Clip Art Library">
            <a:extLst>
              <a:ext uri="{FF2B5EF4-FFF2-40B4-BE49-F238E27FC236}">
                <a16:creationId xmlns:a16="http://schemas.microsoft.com/office/drawing/2014/main" id="{43FDEB5E-34D2-4494-91FE-E38D045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713" y="2939804"/>
            <a:ext cx="45719" cy="8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6DE9FB-7B1E-491D-83E3-7EF3F8677D2C}"/>
              </a:ext>
            </a:extLst>
          </p:cNvPr>
          <p:cNvSpPr txBox="1"/>
          <p:nvPr/>
        </p:nvSpPr>
        <p:spPr>
          <a:xfrm>
            <a:off x="1023826" y="9402772"/>
            <a:ext cx="2026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How British are the British?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75A9743A-A353-4ABA-A0CD-DFDF7E9AAD0E}"/>
              </a:ext>
            </a:extLst>
          </p:cNvPr>
          <p:cNvSpPr txBox="1"/>
          <p:nvPr/>
        </p:nvSpPr>
        <p:spPr>
          <a:xfrm>
            <a:off x="1373785" y="7974010"/>
            <a:ext cx="2242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How did a French man control England?</a:t>
            </a: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CAC24267-0A6C-47E1-BED5-79C7F4070862}"/>
              </a:ext>
            </a:extLst>
          </p:cNvPr>
          <p:cNvCxnSpPr>
            <a:cxnSpLocks/>
          </p:cNvCxnSpPr>
          <p:nvPr/>
        </p:nvCxnSpPr>
        <p:spPr>
          <a:xfrm flipH="1" flipV="1">
            <a:off x="3887739" y="8509633"/>
            <a:ext cx="26936" cy="6161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137FB393-97CD-4869-BF72-016DA57F23A6}"/>
              </a:ext>
            </a:extLst>
          </p:cNvPr>
          <p:cNvSpPr txBox="1"/>
          <p:nvPr/>
        </p:nvSpPr>
        <p:spPr>
          <a:xfrm>
            <a:off x="3256475" y="9151982"/>
            <a:ext cx="2026698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Who was more important – the Church or the King?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939E6564-F95D-4608-A111-1F8007F44657}"/>
              </a:ext>
            </a:extLst>
          </p:cNvPr>
          <p:cNvCxnSpPr>
            <a:cxnSpLocks/>
          </p:cNvCxnSpPr>
          <p:nvPr/>
        </p:nvCxnSpPr>
        <p:spPr>
          <a:xfrm>
            <a:off x="4635499" y="8107226"/>
            <a:ext cx="0" cy="4669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B37D88CF-D09E-4FED-9A19-7A2E123E8431}"/>
              </a:ext>
            </a:extLst>
          </p:cNvPr>
          <p:cNvSpPr txBox="1"/>
          <p:nvPr/>
        </p:nvSpPr>
        <p:spPr>
          <a:xfrm>
            <a:off x="3323857" y="7923873"/>
            <a:ext cx="166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How did the Tudors stay powerful?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06C83404-3A48-4DE5-901F-9407B7F3EA86}"/>
              </a:ext>
            </a:extLst>
          </p:cNvPr>
          <p:cNvSpPr txBox="1"/>
          <p:nvPr/>
        </p:nvSpPr>
        <p:spPr>
          <a:xfrm>
            <a:off x="5461147" y="9039054"/>
            <a:ext cx="1337443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Why did England kill their king?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635608AC-39BE-4AD3-9EA2-2526893615DF}"/>
              </a:ext>
            </a:extLst>
          </p:cNvPr>
          <p:cNvSpPr txBox="1"/>
          <p:nvPr/>
        </p:nvSpPr>
        <p:spPr>
          <a:xfrm>
            <a:off x="5854200" y="7567456"/>
            <a:ext cx="925778" cy="7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How did parliament end up in charge?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E3FDDD5-29C1-417D-A76B-B22E2B69FED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44" b="11293"/>
          <a:stretch/>
        </p:blipFill>
        <p:spPr>
          <a:xfrm>
            <a:off x="1141108" y="7806402"/>
            <a:ext cx="534662" cy="55827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F857C29-BE88-4542-9D63-7D29BFFB70D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32"/>
          <a:stretch/>
        </p:blipFill>
        <p:spPr>
          <a:xfrm>
            <a:off x="2154083" y="8904511"/>
            <a:ext cx="454285" cy="38054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D4428F78-529B-446E-909B-B19B95A84C6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16"/>
          <a:stretch/>
        </p:blipFill>
        <p:spPr>
          <a:xfrm>
            <a:off x="3941686" y="8720564"/>
            <a:ext cx="423920" cy="36789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C657D72-6CB6-4B56-AD7F-307FD0AD29C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67"/>
          <a:stretch/>
        </p:blipFill>
        <p:spPr>
          <a:xfrm>
            <a:off x="4379974" y="8763801"/>
            <a:ext cx="449811" cy="35774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FAB58E84-224E-4441-9AAC-8C9B1BD27C94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91"/>
          <a:stretch/>
        </p:blipFill>
        <p:spPr>
          <a:xfrm>
            <a:off x="6007515" y="8591321"/>
            <a:ext cx="587167" cy="46156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A10B986C-2773-4185-9B4E-A7B5625EE345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0"/>
          <a:stretch/>
        </p:blipFill>
        <p:spPr>
          <a:xfrm>
            <a:off x="4807809" y="7842408"/>
            <a:ext cx="484060" cy="400367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A8B32121-2E80-452A-A977-F367672D5653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9"/>
          <a:stretch/>
        </p:blipFill>
        <p:spPr>
          <a:xfrm>
            <a:off x="5998487" y="7135201"/>
            <a:ext cx="572662" cy="479323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278E512-40D8-4623-8AF1-C025682143FB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85"/>
          <a:stretch/>
        </p:blipFill>
        <p:spPr>
          <a:xfrm>
            <a:off x="1310508" y="8763186"/>
            <a:ext cx="778652" cy="586444"/>
          </a:xfrm>
          <a:prstGeom prst="rect">
            <a:avLst/>
          </a:prstGeom>
        </p:spPr>
      </p:pic>
      <p:sp>
        <p:nvSpPr>
          <p:cNvPr id="267" name="TextBox 266">
            <a:extLst>
              <a:ext uri="{FF2B5EF4-FFF2-40B4-BE49-F238E27FC236}">
                <a16:creationId xmlns:a16="http://schemas.microsoft.com/office/drawing/2014/main" id="{BC919ACF-555C-4CBF-9873-92CE97DE7B87}"/>
              </a:ext>
            </a:extLst>
          </p:cNvPr>
          <p:cNvSpPr txBox="1"/>
          <p:nvPr/>
        </p:nvSpPr>
        <p:spPr>
          <a:xfrm>
            <a:off x="3965313" y="6536923"/>
            <a:ext cx="2787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Why was cotton king in Tameside? </a:t>
            </a: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49EBAA99-EE94-41A0-B7F9-DA77AA7B0E57}"/>
              </a:ext>
            </a:extLst>
          </p:cNvPr>
          <p:cNvCxnSpPr>
            <a:cxnSpLocks/>
          </p:cNvCxnSpPr>
          <p:nvPr/>
        </p:nvCxnSpPr>
        <p:spPr>
          <a:xfrm>
            <a:off x="4399897" y="6779927"/>
            <a:ext cx="0" cy="3371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1EB1193A-4A42-4D07-A1C3-655FCC22F8D7}"/>
              </a:ext>
            </a:extLst>
          </p:cNvPr>
          <p:cNvSpPr txBox="1"/>
          <p:nvPr/>
        </p:nvSpPr>
        <p:spPr>
          <a:xfrm>
            <a:off x="2758446" y="7411464"/>
            <a:ext cx="1987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What was Manchester’s role in the Slave Trade? </a:t>
            </a: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09222969-762C-47CD-A12F-2D02BF27AF36}"/>
              </a:ext>
            </a:extLst>
          </p:cNvPr>
          <p:cNvCxnSpPr>
            <a:cxnSpLocks/>
          </p:cNvCxnSpPr>
          <p:nvPr/>
        </p:nvCxnSpPr>
        <p:spPr>
          <a:xfrm flipH="1" flipV="1">
            <a:off x="3787349" y="7113451"/>
            <a:ext cx="28191" cy="3221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2B51ECF2-8197-4E13-A3B0-9D92585DA1A0}"/>
              </a:ext>
            </a:extLst>
          </p:cNvPr>
          <p:cNvSpPr txBox="1"/>
          <p:nvPr/>
        </p:nvSpPr>
        <p:spPr>
          <a:xfrm>
            <a:off x="2441397" y="6500297"/>
            <a:ext cx="15210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What was the impact of the British Empire in India?</a:t>
            </a:r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71C676EF-1E9D-4176-AEBE-72060704E023}"/>
              </a:ext>
            </a:extLst>
          </p:cNvPr>
          <p:cNvCxnSpPr>
            <a:cxnSpLocks/>
          </p:cNvCxnSpPr>
          <p:nvPr/>
        </p:nvCxnSpPr>
        <p:spPr>
          <a:xfrm>
            <a:off x="2825055" y="6863369"/>
            <a:ext cx="1" cy="3029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AF136FA5-815E-4400-961A-350930C60AC0}"/>
              </a:ext>
            </a:extLst>
          </p:cNvPr>
          <p:cNvSpPr txBox="1"/>
          <p:nvPr/>
        </p:nvSpPr>
        <p:spPr>
          <a:xfrm>
            <a:off x="912180" y="7410645"/>
            <a:ext cx="18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How far was England from a revolution?</a:t>
            </a:r>
            <a:endParaRPr lang="en-GB" sz="900" b="1" dirty="0">
              <a:latin typeface="Century Gothic" panose="020B0502020202020204" pitchFamily="34" charset="0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5BF82C0C-8942-4270-B145-2E74D634BAA8}"/>
              </a:ext>
            </a:extLst>
          </p:cNvPr>
          <p:cNvSpPr txBox="1"/>
          <p:nvPr/>
        </p:nvSpPr>
        <p:spPr>
          <a:xfrm>
            <a:off x="67752" y="5860425"/>
            <a:ext cx="67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How was the First World War fought?</a:t>
            </a: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77E51C38-7573-4073-841D-AB2DCE5AA8D2}"/>
              </a:ext>
            </a:extLst>
          </p:cNvPr>
          <p:cNvCxnSpPr>
            <a:cxnSpLocks/>
          </p:cNvCxnSpPr>
          <p:nvPr/>
        </p:nvCxnSpPr>
        <p:spPr>
          <a:xfrm flipH="1" flipV="1">
            <a:off x="1989864" y="7166281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71165F65-F4D3-4BE6-81CA-8F0967EB50FD}"/>
              </a:ext>
            </a:extLst>
          </p:cNvPr>
          <p:cNvCxnSpPr>
            <a:cxnSpLocks/>
          </p:cNvCxnSpPr>
          <p:nvPr/>
        </p:nvCxnSpPr>
        <p:spPr>
          <a:xfrm flipH="1">
            <a:off x="896145" y="6831727"/>
            <a:ext cx="333382" cy="399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>
            <a:extLst>
              <a:ext uri="{FF2B5EF4-FFF2-40B4-BE49-F238E27FC236}">
                <a16:creationId xmlns:a16="http://schemas.microsoft.com/office/drawing/2014/main" id="{E588E2D0-0EA5-4460-9484-117D433F3E51}"/>
              </a:ext>
            </a:extLst>
          </p:cNvPr>
          <p:cNvSpPr txBox="1"/>
          <p:nvPr/>
        </p:nvSpPr>
        <p:spPr>
          <a:xfrm>
            <a:off x="1088541" y="6372262"/>
            <a:ext cx="9952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Why did the First World War begin in 1914?</a:t>
            </a:r>
          </a:p>
        </p:txBody>
      </p: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5242973-CFB4-4601-B02A-8B584AB90942}"/>
              </a:ext>
            </a:extLst>
          </p:cNvPr>
          <p:cNvCxnSpPr>
            <a:cxnSpLocks/>
          </p:cNvCxnSpPr>
          <p:nvPr/>
        </p:nvCxnSpPr>
        <p:spPr>
          <a:xfrm>
            <a:off x="591479" y="6293041"/>
            <a:ext cx="219053" cy="154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103">
            <a:extLst>
              <a:ext uri="{FF2B5EF4-FFF2-40B4-BE49-F238E27FC236}">
                <a16:creationId xmlns:a16="http://schemas.microsoft.com/office/drawing/2014/main" id="{57E5DC25-6EF9-4504-A8B8-2D9E6B0CDBBB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34"/>
          <a:stretch/>
        </p:blipFill>
        <p:spPr>
          <a:xfrm>
            <a:off x="2635788" y="7448021"/>
            <a:ext cx="489670" cy="355331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6E23B20D-141D-4DE7-866B-AF934720E614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1"/>
          <a:stretch/>
        </p:blipFill>
        <p:spPr>
          <a:xfrm>
            <a:off x="6023451" y="6400046"/>
            <a:ext cx="641837" cy="528930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6168C2FB-175F-4384-9EC8-756D243C92A3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56"/>
          <a:stretch/>
        </p:blipFill>
        <p:spPr>
          <a:xfrm>
            <a:off x="3765839" y="6548181"/>
            <a:ext cx="448979" cy="362524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0BC9CB04-653B-4FD7-9281-7E8C3C1067CC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73"/>
          <a:stretch/>
        </p:blipFill>
        <p:spPr>
          <a:xfrm>
            <a:off x="1881116" y="6331460"/>
            <a:ext cx="572662" cy="494937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4BC3D261-8F04-421B-AA5F-1FF705A217CF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31"/>
          <a:stretch/>
        </p:blipFill>
        <p:spPr>
          <a:xfrm>
            <a:off x="603787" y="7333442"/>
            <a:ext cx="526386" cy="453051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21B0B21C-B15D-433E-B42A-B625F4CA7AD5}"/>
              </a:ext>
            </a:extLst>
          </p:cNvPr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0"/>
          <a:stretch/>
        </p:blipFill>
        <p:spPr>
          <a:xfrm>
            <a:off x="-23688" y="6776275"/>
            <a:ext cx="797178" cy="659348"/>
          </a:xfrm>
          <a:prstGeom prst="rect">
            <a:avLst/>
          </a:prstGeom>
        </p:spPr>
      </p:pic>
      <p:sp>
        <p:nvSpPr>
          <p:cNvPr id="325" name="TextBox 324">
            <a:extLst>
              <a:ext uri="{FF2B5EF4-FFF2-40B4-BE49-F238E27FC236}">
                <a16:creationId xmlns:a16="http://schemas.microsoft.com/office/drawing/2014/main" id="{19D614BD-5E43-4116-A4E7-942A03CA56DC}"/>
              </a:ext>
            </a:extLst>
          </p:cNvPr>
          <p:cNvSpPr txBox="1"/>
          <p:nvPr/>
        </p:nvSpPr>
        <p:spPr>
          <a:xfrm>
            <a:off x="800344" y="4966383"/>
            <a:ext cx="1619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Did World War One bring equality for women?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DB988D0-1E18-4438-9C33-E0DABA57BA21}"/>
              </a:ext>
            </a:extLst>
          </p:cNvPr>
          <p:cNvSpPr txBox="1"/>
          <p:nvPr/>
        </p:nvSpPr>
        <p:spPr>
          <a:xfrm>
            <a:off x="1941127" y="6012995"/>
            <a:ext cx="1419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Rise of Dictators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6035048C-BE00-43A4-98F6-BC67309C844F}"/>
              </a:ext>
            </a:extLst>
          </p:cNvPr>
          <p:cNvSpPr txBox="1"/>
          <p:nvPr/>
        </p:nvSpPr>
        <p:spPr>
          <a:xfrm>
            <a:off x="3103050" y="5018792"/>
            <a:ext cx="14192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Was the Second World War a global war?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F4786E1-8D13-4002-BB86-D69950D82EC7}"/>
              </a:ext>
            </a:extLst>
          </p:cNvPr>
          <p:cNvSpPr txBox="1"/>
          <p:nvPr/>
        </p:nvSpPr>
        <p:spPr>
          <a:xfrm>
            <a:off x="3884895" y="6051229"/>
            <a:ext cx="1419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The Holocaust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6221B6E-6DEF-48C6-8AD9-EF88CB6C9B72}"/>
              </a:ext>
            </a:extLst>
          </p:cNvPr>
          <p:cNvSpPr txBox="1"/>
          <p:nvPr/>
        </p:nvSpPr>
        <p:spPr>
          <a:xfrm>
            <a:off x="5690530" y="4963193"/>
            <a:ext cx="10853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How did Black Americans fight for equality?</a:t>
            </a: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9CDDB80F-C04E-4BA7-B290-AAABDB26D960}"/>
              </a:ext>
            </a:extLst>
          </p:cNvPr>
          <p:cNvCxnSpPr>
            <a:cxnSpLocks/>
          </p:cNvCxnSpPr>
          <p:nvPr/>
        </p:nvCxnSpPr>
        <p:spPr>
          <a:xfrm flipH="1" flipV="1">
            <a:off x="2624391" y="5730135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AD93E30B-F6CA-40FF-AC16-DC79A36A823D}"/>
              </a:ext>
            </a:extLst>
          </p:cNvPr>
          <p:cNvCxnSpPr>
            <a:cxnSpLocks/>
          </p:cNvCxnSpPr>
          <p:nvPr/>
        </p:nvCxnSpPr>
        <p:spPr>
          <a:xfrm flipH="1" flipV="1">
            <a:off x="4619885" y="5723500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0603F3EF-964E-4627-848D-BEE25E9D63E0}"/>
              </a:ext>
            </a:extLst>
          </p:cNvPr>
          <p:cNvCxnSpPr>
            <a:cxnSpLocks/>
          </p:cNvCxnSpPr>
          <p:nvPr/>
        </p:nvCxnSpPr>
        <p:spPr>
          <a:xfrm>
            <a:off x="3825688" y="5473810"/>
            <a:ext cx="6882" cy="2910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6CFC9D13-FF9B-4CC3-80D7-B3419C6E681A}"/>
              </a:ext>
            </a:extLst>
          </p:cNvPr>
          <p:cNvCxnSpPr>
            <a:cxnSpLocks/>
          </p:cNvCxnSpPr>
          <p:nvPr/>
        </p:nvCxnSpPr>
        <p:spPr>
          <a:xfrm flipH="1">
            <a:off x="5505552" y="5512389"/>
            <a:ext cx="569161" cy="70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Picture 130">
            <a:extLst>
              <a:ext uri="{FF2B5EF4-FFF2-40B4-BE49-F238E27FC236}">
                <a16:creationId xmlns:a16="http://schemas.microsoft.com/office/drawing/2014/main" id="{29D5C98F-3DB6-40DA-95BD-ABD2E586EB13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07"/>
          <a:stretch/>
        </p:blipFill>
        <p:spPr>
          <a:xfrm>
            <a:off x="4854102" y="4878760"/>
            <a:ext cx="533996" cy="446383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96100489-C940-483E-9B20-6F622CC8D35B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8"/>
          <a:stretch/>
        </p:blipFill>
        <p:spPr>
          <a:xfrm>
            <a:off x="319051" y="4937705"/>
            <a:ext cx="737568" cy="620235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82E069AD-84E3-4F01-BA5E-84C5230C9D05}"/>
              </a:ext>
            </a:extLst>
          </p:cNvPr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73"/>
          <a:stretch/>
        </p:blipFill>
        <p:spPr>
          <a:xfrm>
            <a:off x="4859185" y="5920690"/>
            <a:ext cx="523831" cy="452734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D63D684D-89BA-4A5B-AD3B-ABF0C1964984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1"/>
          <a:stretch/>
        </p:blipFill>
        <p:spPr>
          <a:xfrm>
            <a:off x="2619578" y="4968629"/>
            <a:ext cx="707655" cy="583169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EFC6EB5B-E237-474E-89B3-8D7B427EEEC7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20"/>
          <a:stretch/>
        </p:blipFill>
        <p:spPr>
          <a:xfrm>
            <a:off x="1775577" y="5925137"/>
            <a:ext cx="538840" cy="430424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1FD6328E-9B24-4480-8AFA-3D1EF916D43B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21"/>
          <a:stretch/>
        </p:blipFill>
        <p:spPr>
          <a:xfrm>
            <a:off x="2958343" y="5892072"/>
            <a:ext cx="542229" cy="428249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ECBE6EAA-9968-45CE-BAED-B66197C58DD2}"/>
              </a:ext>
            </a:extLst>
          </p:cNvPr>
          <p:cNvSpPr txBox="1"/>
          <p:nvPr/>
        </p:nvSpPr>
        <p:spPr>
          <a:xfrm>
            <a:off x="4583079" y="3401596"/>
            <a:ext cx="1522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Medicine in Medieval England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1D22C3E-A41B-4A8F-B26E-13360AEE775C}"/>
              </a:ext>
            </a:extLst>
          </p:cNvPr>
          <p:cNvSpPr txBox="1"/>
          <p:nvPr/>
        </p:nvSpPr>
        <p:spPr>
          <a:xfrm>
            <a:off x="3474565" y="4413544"/>
            <a:ext cx="13846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The Medical Renaissance in England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9A077E8-D462-42DF-9E39-709F35D43D8B}"/>
              </a:ext>
            </a:extLst>
          </p:cNvPr>
          <p:cNvSpPr txBox="1"/>
          <p:nvPr/>
        </p:nvSpPr>
        <p:spPr>
          <a:xfrm>
            <a:off x="3333901" y="3372540"/>
            <a:ext cx="879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Medicine in 18</a:t>
            </a:r>
            <a:r>
              <a:rPr lang="en-GB" sz="900" b="1" baseline="30000" dirty="0">
                <a:latin typeface="Century Gothic" panose="020B0502020202020204" pitchFamily="34" charset="0"/>
              </a:rPr>
              <a:t>th</a:t>
            </a:r>
            <a:r>
              <a:rPr lang="en-GB" sz="900" b="1" dirty="0">
                <a:latin typeface="Century Gothic" panose="020B0502020202020204" pitchFamily="34" charset="0"/>
              </a:rPr>
              <a:t> &amp; 19</a:t>
            </a:r>
            <a:r>
              <a:rPr lang="en-GB" sz="900" b="1" baseline="30000" dirty="0">
                <a:latin typeface="Century Gothic" panose="020B0502020202020204" pitchFamily="34" charset="0"/>
              </a:rPr>
              <a:t>th</a:t>
            </a:r>
            <a:r>
              <a:rPr lang="en-GB" sz="900" b="1" dirty="0">
                <a:latin typeface="Century Gothic" panose="020B0502020202020204" pitchFamily="34" charset="0"/>
              </a:rPr>
              <a:t> century Britain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BD5E19E-8725-44BA-8E59-B3469A98C0F3}"/>
              </a:ext>
            </a:extLst>
          </p:cNvPr>
          <p:cNvSpPr txBox="1"/>
          <p:nvPr/>
        </p:nvSpPr>
        <p:spPr>
          <a:xfrm>
            <a:off x="2420150" y="4425824"/>
            <a:ext cx="8539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Medicine in modern Britain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08BA790-569C-4C87-A7EA-8D0BF74CF452}"/>
              </a:ext>
            </a:extLst>
          </p:cNvPr>
          <p:cNvSpPr txBox="1"/>
          <p:nvPr/>
        </p:nvSpPr>
        <p:spPr>
          <a:xfrm>
            <a:off x="1070450" y="4454915"/>
            <a:ext cx="101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The Weimar Republic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A9691B9-2606-4C19-8772-31CE1464937B}"/>
              </a:ext>
            </a:extLst>
          </p:cNvPr>
          <p:cNvSpPr txBox="1"/>
          <p:nvPr/>
        </p:nvSpPr>
        <p:spPr>
          <a:xfrm>
            <a:off x="1054812" y="3430329"/>
            <a:ext cx="101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Hitler’s rise to power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14817BA-1297-4C23-A9B7-10CB7E4E2C92}"/>
              </a:ext>
            </a:extLst>
          </p:cNvPr>
          <p:cNvSpPr txBox="1"/>
          <p:nvPr/>
        </p:nvSpPr>
        <p:spPr>
          <a:xfrm>
            <a:off x="1201831" y="2914193"/>
            <a:ext cx="7358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Life in Nazi Germany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348A273-0676-41A5-B731-6DD5E5CE71D2}"/>
              </a:ext>
            </a:extLst>
          </p:cNvPr>
          <p:cNvSpPr txBox="1"/>
          <p:nvPr/>
        </p:nvSpPr>
        <p:spPr>
          <a:xfrm>
            <a:off x="30169" y="3318807"/>
            <a:ext cx="842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Nazi</a:t>
            </a:r>
          </a:p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 control and dictatorship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C61950F-3AE0-4907-84AD-22E1C65E57E9}"/>
              </a:ext>
            </a:extLst>
          </p:cNvPr>
          <p:cNvCxnSpPr>
            <a:cxnSpLocks/>
          </p:cNvCxnSpPr>
          <p:nvPr/>
        </p:nvCxnSpPr>
        <p:spPr>
          <a:xfrm flipH="1">
            <a:off x="2277222" y="3833038"/>
            <a:ext cx="11627" cy="3433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AC687362-B385-44B9-B494-9881834E61EB}"/>
              </a:ext>
            </a:extLst>
          </p:cNvPr>
          <p:cNvCxnSpPr>
            <a:cxnSpLocks/>
          </p:cNvCxnSpPr>
          <p:nvPr/>
        </p:nvCxnSpPr>
        <p:spPr>
          <a:xfrm flipH="1">
            <a:off x="3470391" y="3942824"/>
            <a:ext cx="1" cy="281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69DA64FE-0A21-4C2A-8519-CD1CDE18CFE5}"/>
              </a:ext>
            </a:extLst>
          </p:cNvPr>
          <p:cNvCxnSpPr>
            <a:cxnSpLocks/>
          </p:cNvCxnSpPr>
          <p:nvPr/>
        </p:nvCxnSpPr>
        <p:spPr>
          <a:xfrm flipH="1">
            <a:off x="4535877" y="3675089"/>
            <a:ext cx="191250" cy="4901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E96F7F8F-CA7B-4B65-886C-59F1B0E76649}"/>
              </a:ext>
            </a:extLst>
          </p:cNvPr>
          <p:cNvCxnSpPr>
            <a:cxnSpLocks/>
          </p:cNvCxnSpPr>
          <p:nvPr/>
        </p:nvCxnSpPr>
        <p:spPr>
          <a:xfrm flipH="1" flipV="1">
            <a:off x="4060920" y="4135940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B0D9677-B323-4028-9B3E-C726F627BC43}"/>
              </a:ext>
            </a:extLst>
          </p:cNvPr>
          <p:cNvCxnSpPr>
            <a:cxnSpLocks/>
          </p:cNvCxnSpPr>
          <p:nvPr/>
        </p:nvCxnSpPr>
        <p:spPr>
          <a:xfrm flipH="1" flipV="1">
            <a:off x="2823424" y="4096553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96BD71F0-6255-4A18-B1C4-B42C8D77576E}"/>
              </a:ext>
            </a:extLst>
          </p:cNvPr>
          <p:cNvCxnSpPr>
            <a:cxnSpLocks/>
          </p:cNvCxnSpPr>
          <p:nvPr/>
        </p:nvCxnSpPr>
        <p:spPr>
          <a:xfrm flipH="1">
            <a:off x="1129781" y="3806523"/>
            <a:ext cx="352531" cy="1877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ADBCF9E4-AF23-4FD1-BE96-E44EA5BD0951}"/>
              </a:ext>
            </a:extLst>
          </p:cNvPr>
          <p:cNvCxnSpPr>
            <a:cxnSpLocks/>
          </p:cNvCxnSpPr>
          <p:nvPr/>
        </p:nvCxnSpPr>
        <p:spPr>
          <a:xfrm flipH="1" flipV="1">
            <a:off x="961833" y="3079972"/>
            <a:ext cx="403005" cy="163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A5A306D3-E9C4-485A-8C49-1AE7768B5F53}"/>
              </a:ext>
            </a:extLst>
          </p:cNvPr>
          <p:cNvCxnSpPr>
            <a:cxnSpLocks/>
          </p:cNvCxnSpPr>
          <p:nvPr/>
        </p:nvCxnSpPr>
        <p:spPr>
          <a:xfrm>
            <a:off x="652961" y="3476512"/>
            <a:ext cx="319551" cy="197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E6557FB1-22E8-4796-9DA0-CE3E44572F0C}"/>
              </a:ext>
            </a:extLst>
          </p:cNvPr>
          <p:cNvSpPr txBox="1"/>
          <p:nvPr/>
        </p:nvSpPr>
        <p:spPr>
          <a:xfrm>
            <a:off x="2203078" y="3638603"/>
            <a:ext cx="110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Medicine on the Western Front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7D7F581A-50D0-4530-AB08-8882CB7F8649}"/>
              </a:ext>
            </a:extLst>
          </p:cNvPr>
          <p:cNvCxnSpPr>
            <a:cxnSpLocks/>
          </p:cNvCxnSpPr>
          <p:nvPr/>
        </p:nvCxnSpPr>
        <p:spPr>
          <a:xfrm flipH="1" flipV="1">
            <a:off x="1667981" y="4126506"/>
            <a:ext cx="1" cy="3500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208E9AAB-278C-428E-BBF2-D408C95CE2E3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43"/>
          <a:stretch/>
        </p:blipFill>
        <p:spPr>
          <a:xfrm>
            <a:off x="3327559" y="4455560"/>
            <a:ext cx="512683" cy="436075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0CB7AC0F-4FF9-49D8-B060-872AF48FF484}"/>
              </a:ext>
            </a:extLst>
          </p:cNvPr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62"/>
          <a:stretch/>
        </p:blipFill>
        <p:spPr>
          <a:xfrm>
            <a:off x="2048052" y="4459159"/>
            <a:ext cx="454593" cy="395667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6ADBD57A-2697-4198-ABA2-490B9970C528}"/>
              </a:ext>
            </a:extLst>
          </p:cNvPr>
          <p:cNvSpPr txBox="1"/>
          <p:nvPr/>
        </p:nvSpPr>
        <p:spPr>
          <a:xfrm>
            <a:off x="1656480" y="1874055"/>
            <a:ext cx="7972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The origins of the Cold War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3C223BB-910A-4F2B-BFBF-A21AF597917F}"/>
              </a:ext>
            </a:extLst>
          </p:cNvPr>
          <p:cNvSpPr txBox="1"/>
          <p:nvPr/>
        </p:nvSpPr>
        <p:spPr>
          <a:xfrm>
            <a:off x="1928651" y="2826511"/>
            <a:ext cx="7972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Cold War crises, 1958-70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16D82E8-D87D-48DF-B80D-5D02EA1AA9FD}"/>
              </a:ext>
            </a:extLst>
          </p:cNvPr>
          <p:cNvSpPr txBox="1"/>
          <p:nvPr/>
        </p:nvSpPr>
        <p:spPr>
          <a:xfrm>
            <a:off x="2462616" y="1878297"/>
            <a:ext cx="9914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The end of the Cold War, 1970-91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AA26C0B-D472-4599-B188-8C08C4B774B9}"/>
              </a:ext>
            </a:extLst>
          </p:cNvPr>
          <p:cNvSpPr txBox="1"/>
          <p:nvPr/>
        </p:nvSpPr>
        <p:spPr>
          <a:xfrm>
            <a:off x="2966704" y="2822674"/>
            <a:ext cx="1193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Queen, government and religion, 1558 -69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166E0AC-DA58-4B21-8D5B-BF1385EAB142}"/>
              </a:ext>
            </a:extLst>
          </p:cNvPr>
          <p:cNvSpPr txBox="1"/>
          <p:nvPr/>
        </p:nvSpPr>
        <p:spPr>
          <a:xfrm>
            <a:off x="3475677" y="1745823"/>
            <a:ext cx="1099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Challenges to Elizabeth at home and abroad, 1569-88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A6F39AD-8A5E-4668-A3F0-AE8DFC9BE48E}"/>
              </a:ext>
            </a:extLst>
          </p:cNvPr>
          <p:cNvSpPr txBox="1"/>
          <p:nvPr/>
        </p:nvSpPr>
        <p:spPr>
          <a:xfrm>
            <a:off x="4360820" y="2790377"/>
            <a:ext cx="17596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Elizabethan society in the Age of Exploration, 1558-1588</a:t>
            </a:r>
          </a:p>
        </p:txBody>
      </p:sp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C07298FE-273A-4D77-92F7-E36FB2D3F464}"/>
              </a:ext>
            </a:extLst>
          </p:cNvPr>
          <p:cNvPicPr>
            <a:picLocks noChangeAspect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52"/>
          <a:stretch/>
        </p:blipFill>
        <p:spPr>
          <a:xfrm>
            <a:off x="147425" y="3975555"/>
            <a:ext cx="563341" cy="486997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low confidence">
            <a:extLst>
              <a:ext uri="{FF2B5EF4-FFF2-40B4-BE49-F238E27FC236}">
                <a16:creationId xmlns:a16="http://schemas.microsoft.com/office/drawing/2014/main" id="{C5B22D9F-B8D9-4672-9D5D-52AFF444F350}"/>
              </a:ext>
            </a:extLst>
          </p:cNvPr>
          <p:cNvPicPr>
            <a:picLocks noChangeAspect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05"/>
          <a:stretch/>
        </p:blipFill>
        <p:spPr>
          <a:xfrm>
            <a:off x="190671" y="2749786"/>
            <a:ext cx="574091" cy="483359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3793253E-0E63-4607-A909-919FB4A38C49}"/>
              </a:ext>
            </a:extLst>
          </p:cNvPr>
          <p:cNvPicPr>
            <a:picLocks noChangeAspect="1"/>
          </p:cNvPicPr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" t="6766" r="-1138" b="21223"/>
          <a:stretch/>
        </p:blipFill>
        <p:spPr>
          <a:xfrm>
            <a:off x="2538906" y="2817113"/>
            <a:ext cx="687289" cy="495472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2373AAB4-50C7-4AC6-90BB-43AFEBBB7D83}"/>
              </a:ext>
            </a:extLst>
          </p:cNvPr>
          <p:cNvPicPr>
            <a:picLocks noChangeAspect="1"/>
          </p:cNvPicPr>
          <p:nvPr/>
        </p:nvPicPr>
        <p:blipFill rotWithShape="1"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77"/>
          <a:stretch/>
        </p:blipFill>
        <p:spPr>
          <a:xfrm>
            <a:off x="1163335" y="1688250"/>
            <a:ext cx="543309" cy="458677"/>
          </a:xfrm>
          <a:prstGeom prst="rect">
            <a:avLst/>
          </a:prstGeom>
        </p:spPr>
      </p:pic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6B57C758-DA5F-4591-AA07-B8E6DB6E8800}"/>
              </a:ext>
            </a:extLst>
          </p:cNvPr>
          <p:cNvPicPr>
            <a:picLocks noChangeAspect="1"/>
          </p:cNvPicPr>
          <p:nvPr/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88"/>
          <a:stretch/>
        </p:blipFill>
        <p:spPr>
          <a:xfrm>
            <a:off x="2654773" y="1360188"/>
            <a:ext cx="594124" cy="499135"/>
          </a:xfrm>
          <a:prstGeom prst="rect">
            <a:avLst/>
          </a:prstGeom>
        </p:spPr>
      </p:pic>
      <p:pic>
        <p:nvPicPr>
          <p:cNvPr id="42" name="Picture 41" descr="Shape&#10;&#10;Description automatically generated with low confidence">
            <a:extLst>
              <a:ext uri="{FF2B5EF4-FFF2-40B4-BE49-F238E27FC236}">
                <a16:creationId xmlns:a16="http://schemas.microsoft.com/office/drawing/2014/main" id="{A52DEC14-BCA9-40F1-918E-7FD875E5F86F}"/>
              </a:ext>
            </a:extLst>
          </p:cNvPr>
          <p:cNvPicPr>
            <a:picLocks noChangeAspect="1"/>
          </p:cNvPicPr>
          <p:nvPr/>
        </p:nvPicPr>
        <p:blipFill rotWithShape="1"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76"/>
          <a:stretch/>
        </p:blipFill>
        <p:spPr>
          <a:xfrm>
            <a:off x="4002530" y="2837245"/>
            <a:ext cx="470063" cy="397788"/>
          </a:xfrm>
          <a:prstGeom prst="rect">
            <a:avLst/>
          </a:prstGeom>
        </p:spPr>
      </p:pic>
      <p:pic>
        <p:nvPicPr>
          <p:cNvPr id="44" name="Picture 43" descr="Shape&#10;&#10;Description automatically generated with low confidence">
            <a:extLst>
              <a:ext uri="{FF2B5EF4-FFF2-40B4-BE49-F238E27FC236}">
                <a16:creationId xmlns:a16="http://schemas.microsoft.com/office/drawing/2014/main" id="{68FFF2D5-8CB8-44AF-BCAE-9E18F5F207AE}"/>
              </a:ext>
            </a:extLst>
          </p:cNvPr>
          <p:cNvPicPr>
            <a:picLocks noChangeAspect="1"/>
          </p:cNvPicPr>
          <p:nvPr/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42"/>
          <a:stretch/>
        </p:blipFill>
        <p:spPr>
          <a:xfrm>
            <a:off x="4379958" y="1820358"/>
            <a:ext cx="555148" cy="474972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742F6B0A-B60D-468D-849E-36993000F039}"/>
              </a:ext>
            </a:extLst>
          </p:cNvPr>
          <p:cNvPicPr>
            <a:picLocks noChangeAspect="1"/>
          </p:cNvPicPr>
          <p:nvPr/>
        </p:nvPicPr>
        <p:blipFill rotWithShape="1"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7"/>
          <a:stretch/>
        </p:blipFill>
        <p:spPr>
          <a:xfrm>
            <a:off x="6002073" y="2707199"/>
            <a:ext cx="586500" cy="462652"/>
          </a:xfrm>
          <a:prstGeom prst="rect">
            <a:avLst/>
          </a:prstGeom>
        </p:spPr>
      </p:pic>
      <p:pic>
        <p:nvPicPr>
          <p:cNvPr id="52" name="Picture 51" descr="Shape&#10;&#10;Description automatically generated with low confidence">
            <a:extLst>
              <a:ext uri="{FF2B5EF4-FFF2-40B4-BE49-F238E27FC236}">
                <a16:creationId xmlns:a16="http://schemas.microsoft.com/office/drawing/2014/main" id="{BCB40DCC-891E-47DA-964A-95F4E81643B8}"/>
              </a:ext>
            </a:extLst>
          </p:cNvPr>
          <p:cNvPicPr>
            <a:picLocks noChangeAspect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01"/>
          <a:stretch/>
        </p:blipFill>
        <p:spPr>
          <a:xfrm>
            <a:off x="5837613" y="3408789"/>
            <a:ext cx="535662" cy="464950"/>
          </a:xfrm>
          <a:prstGeom prst="rect">
            <a:avLst/>
          </a:prstGeom>
        </p:spPr>
      </p:pic>
      <p:pic>
        <p:nvPicPr>
          <p:cNvPr id="55" name="Picture 54" descr="Shape&#10;&#10;Description automatically generated with low confidence">
            <a:extLst>
              <a:ext uri="{FF2B5EF4-FFF2-40B4-BE49-F238E27FC236}">
                <a16:creationId xmlns:a16="http://schemas.microsoft.com/office/drawing/2014/main" id="{A94CA962-7B75-44E2-BD4E-0FA3491376F0}"/>
              </a:ext>
            </a:extLst>
          </p:cNvPr>
          <p:cNvPicPr>
            <a:picLocks noChangeAspect="1"/>
          </p:cNvPicPr>
          <p:nvPr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91"/>
          <a:stretch/>
        </p:blipFill>
        <p:spPr>
          <a:xfrm>
            <a:off x="2430851" y="3244883"/>
            <a:ext cx="677645" cy="456795"/>
          </a:xfrm>
          <a:prstGeom prst="rect">
            <a:avLst/>
          </a:prstGeom>
        </p:spPr>
      </p:pic>
      <p:pic>
        <p:nvPicPr>
          <p:cNvPr id="60" name="Picture 59" descr="Shape&#10;&#10;Description automatically generated with low confidence">
            <a:extLst>
              <a:ext uri="{FF2B5EF4-FFF2-40B4-BE49-F238E27FC236}">
                <a16:creationId xmlns:a16="http://schemas.microsoft.com/office/drawing/2014/main" id="{0ABD4904-A2EE-4380-B966-F7EA793461BA}"/>
              </a:ext>
            </a:extLst>
          </p:cNvPr>
          <p:cNvPicPr>
            <a:picLocks noChangeAspect="1"/>
          </p:cNvPicPr>
          <p:nvPr/>
        </p:nvPicPr>
        <p:blipFill rotWithShape="1"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22"/>
          <a:stretch/>
        </p:blipFill>
        <p:spPr>
          <a:xfrm>
            <a:off x="767395" y="4308230"/>
            <a:ext cx="512863" cy="437358"/>
          </a:xfrm>
          <a:prstGeom prst="rect">
            <a:avLst/>
          </a:prstGeom>
        </p:spPr>
      </p:pic>
      <p:pic>
        <p:nvPicPr>
          <p:cNvPr id="62" name="Picture 61" descr="Shape&#10;&#10;Description automatically generated with low confidence">
            <a:extLst>
              <a:ext uri="{FF2B5EF4-FFF2-40B4-BE49-F238E27FC236}">
                <a16:creationId xmlns:a16="http://schemas.microsoft.com/office/drawing/2014/main" id="{20C42341-6909-495A-8767-24073F4D724A}"/>
              </a:ext>
            </a:extLst>
          </p:cNvPr>
          <p:cNvPicPr>
            <a:picLocks noChangeAspect="1"/>
          </p:cNvPicPr>
          <p:nvPr/>
        </p:nvPicPr>
        <p:blipFill rotWithShape="1"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9"/>
          <a:stretch/>
        </p:blipFill>
        <p:spPr>
          <a:xfrm>
            <a:off x="3985929" y="3403276"/>
            <a:ext cx="623508" cy="518704"/>
          </a:xfrm>
          <a:prstGeom prst="rect">
            <a:avLst/>
          </a:prstGeom>
        </p:spPr>
      </p:pic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9CC6D3F4-DD7A-4451-9A5A-2B45CE042F13}"/>
              </a:ext>
            </a:extLst>
          </p:cNvPr>
          <p:cNvCxnSpPr>
            <a:cxnSpLocks/>
          </p:cNvCxnSpPr>
          <p:nvPr/>
        </p:nvCxnSpPr>
        <p:spPr>
          <a:xfrm flipH="1" flipV="1">
            <a:off x="2404737" y="2528494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D344D6EE-1D6C-4758-A759-27169A64D64B}"/>
              </a:ext>
            </a:extLst>
          </p:cNvPr>
          <p:cNvCxnSpPr>
            <a:cxnSpLocks/>
          </p:cNvCxnSpPr>
          <p:nvPr/>
        </p:nvCxnSpPr>
        <p:spPr>
          <a:xfrm flipH="1" flipV="1">
            <a:off x="3901205" y="2603599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68E7AE1-8BD5-48B3-BD4B-12D7DAB80236}"/>
              </a:ext>
            </a:extLst>
          </p:cNvPr>
          <p:cNvCxnSpPr>
            <a:cxnSpLocks/>
          </p:cNvCxnSpPr>
          <p:nvPr/>
        </p:nvCxnSpPr>
        <p:spPr>
          <a:xfrm flipH="1" flipV="1">
            <a:off x="5170601" y="2588804"/>
            <a:ext cx="5266" cy="2367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4C06573F-8366-4C45-AFBD-9C40188454E8}"/>
              </a:ext>
            </a:extLst>
          </p:cNvPr>
          <p:cNvCxnSpPr>
            <a:cxnSpLocks/>
          </p:cNvCxnSpPr>
          <p:nvPr/>
        </p:nvCxnSpPr>
        <p:spPr>
          <a:xfrm flipH="1">
            <a:off x="4389361" y="2351176"/>
            <a:ext cx="1" cy="281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B66367A3-F4C9-4F8C-B1AD-7E3E5BE61800}"/>
              </a:ext>
            </a:extLst>
          </p:cNvPr>
          <p:cNvCxnSpPr>
            <a:cxnSpLocks/>
          </p:cNvCxnSpPr>
          <p:nvPr/>
        </p:nvCxnSpPr>
        <p:spPr>
          <a:xfrm flipH="1">
            <a:off x="3060342" y="2359241"/>
            <a:ext cx="1" cy="281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CEEF88B7-2002-4CCB-9E72-5374DAB3A4B1}"/>
              </a:ext>
            </a:extLst>
          </p:cNvPr>
          <p:cNvCxnSpPr>
            <a:cxnSpLocks/>
          </p:cNvCxnSpPr>
          <p:nvPr/>
        </p:nvCxnSpPr>
        <p:spPr>
          <a:xfrm flipH="1">
            <a:off x="1996830" y="2359100"/>
            <a:ext cx="1" cy="281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69E3E87F-57F8-4EE8-86E3-4736A63A4812}"/>
              </a:ext>
            </a:extLst>
          </p:cNvPr>
          <p:cNvSpPr txBox="1"/>
          <p:nvPr/>
        </p:nvSpPr>
        <p:spPr>
          <a:xfrm>
            <a:off x="5887380" y="4003339"/>
            <a:ext cx="970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u="sng" dirty="0">
                <a:latin typeface="Century Gothic" panose="020B0502020202020204" pitchFamily="34" charset="0"/>
              </a:rPr>
              <a:t>Start of GCSE History</a:t>
            </a:r>
          </a:p>
          <a:p>
            <a:pPr algn="ctr"/>
            <a:r>
              <a:rPr lang="en-GB" sz="900" b="1" u="sng" dirty="0">
                <a:latin typeface="Century Gothic" panose="020B0502020202020204" pitchFamily="34" charset="0"/>
              </a:rPr>
              <a:t>Edexcel Specification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99AE1343-AC60-4BCB-8A74-C309B67EADD5}"/>
              </a:ext>
            </a:extLst>
          </p:cNvPr>
          <p:cNvCxnSpPr>
            <a:cxnSpLocks/>
          </p:cNvCxnSpPr>
          <p:nvPr/>
        </p:nvCxnSpPr>
        <p:spPr>
          <a:xfrm flipH="1" flipV="1">
            <a:off x="5613379" y="4125464"/>
            <a:ext cx="299123" cy="15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EA33E090-EAA6-44F9-A861-89BCEC71C85B}"/>
              </a:ext>
            </a:extLst>
          </p:cNvPr>
          <p:cNvSpPr txBox="1"/>
          <p:nvPr/>
        </p:nvSpPr>
        <p:spPr>
          <a:xfrm>
            <a:off x="5662396" y="2157127"/>
            <a:ext cx="1099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More Revision</a:t>
            </a: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83F95A8F-D323-47E6-AE42-537C054BA61E}"/>
              </a:ext>
            </a:extLst>
          </p:cNvPr>
          <p:cNvCxnSpPr>
            <a:cxnSpLocks/>
          </p:cNvCxnSpPr>
          <p:nvPr/>
        </p:nvCxnSpPr>
        <p:spPr>
          <a:xfrm flipH="1" flipV="1">
            <a:off x="5531521" y="2054770"/>
            <a:ext cx="475994" cy="16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0861814E-FAA0-4A4D-ABE0-CCE4CDDC9109}"/>
              </a:ext>
            </a:extLst>
          </p:cNvPr>
          <p:cNvSpPr txBox="1"/>
          <p:nvPr/>
        </p:nvSpPr>
        <p:spPr>
          <a:xfrm>
            <a:off x="5774643" y="1387945"/>
            <a:ext cx="1099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GCSE History exam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D5D1A574-031D-4040-BD68-C9006BDE5560}"/>
              </a:ext>
            </a:extLst>
          </p:cNvPr>
          <p:cNvCxnSpPr>
            <a:cxnSpLocks/>
          </p:cNvCxnSpPr>
          <p:nvPr/>
        </p:nvCxnSpPr>
        <p:spPr>
          <a:xfrm flipH="1" flipV="1">
            <a:off x="5531521" y="1608323"/>
            <a:ext cx="475994" cy="16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Picture 196">
            <a:extLst>
              <a:ext uri="{FF2B5EF4-FFF2-40B4-BE49-F238E27FC236}">
                <a16:creationId xmlns:a16="http://schemas.microsoft.com/office/drawing/2014/main" id="{2F18161E-1170-409B-BD53-E821135CF75E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21"/>
          <a:stretch/>
        </p:blipFill>
        <p:spPr>
          <a:xfrm>
            <a:off x="1596165" y="3560011"/>
            <a:ext cx="542229" cy="428249"/>
          </a:xfrm>
          <a:prstGeom prst="rect">
            <a:avLst/>
          </a:prstGeom>
        </p:spPr>
      </p:pic>
      <p:pic>
        <p:nvPicPr>
          <p:cNvPr id="76" name="Picture 75" descr="Shape&#10;&#10;Description automatically generated with low confidence">
            <a:extLst>
              <a:ext uri="{FF2B5EF4-FFF2-40B4-BE49-F238E27FC236}">
                <a16:creationId xmlns:a16="http://schemas.microsoft.com/office/drawing/2014/main" id="{C0089DF9-F35A-4305-A29A-9BAF382A1C0E}"/>
              </a:ext>
            </a:extLst>
          </p:cNvPr>
          <p:cNvPicPr>
            <a:picLocks noChangeAspect="1"/>
          </p:cNvPicPr>
          <p:nvPr/>
        </p:nvPicPr>
        <p:blipFill rotWithShape="1"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50"/>
          <a:stretch/>
        </p:blipFill>
        <p:spPr>
          <a:xfrm>
            <a:off x="6045932" y="870059"/>
            <a:ext cx="586619" cy="491293"/>
          </a:xfrm>
          <a:prstGeom prst="rect">
            <a:avLst/>
          </a:prstGeom>
        </p:spPr>
      </p:pic>
      <p:pic>
        <p:nvPicPr>
          <p:cNvPr id="79" name="Picture 78" descr="Shape&#10;&#10;Description automatically generated with low confidence">
            <a:extLst>
              <a:ext uri="{FF2B5EF4-FFF2-40B4-BE49-F238E27FC236}">
                <a16:creationId xmlns:a16="http://schemas.microsoft.com/office/drawing/2014/main" id="{F980ACDC-7D82-4B9E-AD94-ED0CC537F58E}"/>
              </a:ext>
            </a:extLst>
          </p:cNvPr>
          <p:cNvPicPr>
            <a:picLocks noChangeAspect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79"/>
          <a:stretch/>
        </p:blipFill>
        <p:spPr>
          <a:xfrm>
            <a:off x="6110143" y="1707205"/>
            <a:ext cx="559542" cy="463980"/>
          </a:xfrm>
          <a:prstGeom prst="rect">
            <a:avLst/>
          </a:prstGeom>
        </p:spPr>
      </p:pic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2314947A-2EE0-42B5-B845-308CF12CB51B}"/>
              </a:ext>
            </a:extLst>
          </p:cNvPr>
          <p:cNvCxnSpPr>
            <a:cxnSpLocks/>
          </p:cNvCxnSpPr>
          <p:nvPr/>
        </p:nvCxnSpPr>
        <p:spPr>
          <a:xfrm flipH="1" flipV="1">
            <a:off x="5460376" y="2575539"/>
            <a:ext cx="475994" cy="16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E86C66C6-C340-40EE-A02E-D3E097B832F5}"/>
              </a:ext>
            </a:extLst>
          </p:cNvPr>
          <p:cNvSpPr txBox="1"/>
          <p:nvPr/>
        </p:nvSpPr>
        <p:spPr>
          <a:xfrm>
            <a:off x="5788828" y="2449098"/>
            <a:ext cx="1099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Revision</a:t>
            </a:r>
          </a:p>
        </p:txBody>
      </p:sp>
      <p:pic>
        <p:nvPicPr>
          <p:cNvPr id="82" name="Picture 81" descr="Shape&#10;&#10;Description automatically generated with low confidence">
            <a:extLst>
              <a:ext uri="{FF2B5EF4-FFF2-40B4-BE49-F238E27FC236}">
                <a16:creationId xmlns:a16="http://schemas.microsoft.com/office/drawing/2014/main" id="{26E9B66B-0B64-4B32-885C-45131EED771A}"/>
              </a:ext>
            </a:extLst>
          </p:cNvPr>
          <p:cNvPicPr>
            <a:picLocks noChangeAspect="1"/>
          </p:cNvPicPr>
          <p:nvPr/>
        </p:nvPicPr>
        <p:blipFill rotWithShape="1"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68"/>
          <a:stretch/>
        </p:blipFill>
        <p:spPr>
          <a:xfrm>
            <a:off x="122168" y="8786158"/>
            <a:ext cx="617330" cy="505792"/>
          </a:xfrm>
          <a:prstGeom prst="rect">
            <a:avLst/>
          </a:prstGeom>
        </p:spPr>
      </p:pic>
      <p:sp>
        <p:nvSpPr>
          <p:cNvPr id="206" name="TextBox 205">
            <a:extLst>
              <a:ext uri="{FF2B5EF4-FFF2-40B4-BE49-F238E27FC236}">
                <a16:creationId xmlns:a16="http://schemas.microsoft.com/office/drawing/2014/main" id="{0A61210C-CF05-4F3E-9954-42B59725EA1D}"/>
              </a:ext>
            </a:extLst>
          </p:cNvPr>
          <p:cNvSpPr txBox="1"/>
          <p:nvPr/>
        </p:nvSpPr>
        <p:spPr>
          <a:xfrm>
            <a:off x="-509888" y="9266577"/>
            <a:ext cx="2026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Welcome!</a:t>
            </a:r>
          </a:p>
        </p:txBody>
      </p:sp>
      <p:pic>
        <p:nvPicPr>
          <p:cNvPr id="84" name="Picture 83" descr="Shape&#10;&#10;Description automatically generated with low confidence">
            <a:extLst>
              <a:ext uri="{FF2B5EF4-FFF2-40B4-BE49-F238E27FC236}">
                <a16:creationId xmlns:a16="http://schemas.microsoft.com/office/drawing/2014/main" id="{971B3384-EA4E-4599-9993-0CEA3F8E5F22}"/>
              </a:ext>
            </a:extLst>
          </p:cNvPr>
          <p:cNvPicPr>
            <a:picLocks noChangeAspect="1"/>
          </p:cNvPicPr>
          <p:nvPr/>
        </p:nvPicPr>
        <p:blipFill rotWithShape="1"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55"/>
          <a:stretch/>
        </p:blipFill>
        <p:spPr>
          <a:xfrm>
            <a:off x="4815298" y="1328978"/>
            <a:ext cx="602885" cy="507896"/>
          </a:xfrm>
          <a:prstGeom prst="rect">
            <a:avLst/>
          </a:prstGeom>
        </p:spPr>
      </p:pic>
      <p:pic>
        <p:nvPicPr>
          <p:cNvPr id="86" name="Picture 85" descr="Shape&#10;&#10;Description automatically generated with low confidence">
            <a:extLst>
              <a:ext uri="{FF2B5EF4-FFF2-40B4-BE49-F238E27FC236}">
                <a16:creationId xmlns:a16="http://schemas.microsoft.com/office/drawing/2014/main" id="{0DA56AC3-E008-47B0-B7F0-764CE31DBEC2}"/>
              </a:ext>
            </a:extLst>
          </p:cNvPr>
          <p:cNvPicPr>
            <a:picLocks noChangeAspect="1"/>
          </p:cNvPicPr>
          <p:nvPr/>
        </p:nvPicPr>
        <p:blipFill rotWithShape="1"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35"/>
          <a:stretch/>
        </p:blipFill>
        <p:spPr>
          <a:xfrm flipH="1">
            <a:off x="4447847" y="1307823"/>
            <a:ext cx="574198" cy="49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5306</TotalTime>
  <Words>265</Words>
  <Application>Microsoft Office PowerPoint</Application>
  <PresentationFormat>A4 Paper (210x297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Tahoma</vt:lpstr>
      <vt:lpstr>Times New Roman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Ruth Kerfoot</cp:lastModifiedBy>
  <cp:revision>292</cp:revision>
  <cp:lastPrinted>2021-07-09T10:51:13Z</cp:lastPrinted>
  <dcterms:created xsi:type="dcterms:W3CDTF">2018-02-08T08:28:53Z</dcterms:created>
  <dcterms:modified xsi:type="dcterms:W3CDTF">2022-07-08T08:10:04Z</dcterms:modified>
</cp:coreProperties>
</file>