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833" autoAdjust="0"/>
  </p:normalViewPr>
  <p:slideViewPr>
    <p:cSldViewPr snapToGrid="0">
      <p:cViewPr>
        <p:scale>
          <a:sx n="60" d="100"/>
          <a:sy n="60" d="100"/>
        </p:scale>
        <p:origin x="226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1pPr>
    <a:lvl2pPr marL="285110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2pPr>
    <a:lvl3pPr marL="570218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3pPr>
    <a:lvl4pPr marL="85532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4pPr>
    <a:lvl5pPr marL="1140437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5pPr>
    <a:lvl6pPr marL="1425546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6pPr>
    <a:lvl7pPr marL="1710655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7pPr>
    <a:lvl8pPr marL="1995764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8pPr>
    <a:lvl9pPr marL="2280873" algn="l" defTabSz="570218" rtl="0" eaLnBrk="1" latinLnBrk="0" hangingPunct="1">
      <a:defRPr sz="7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1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23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3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82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gif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16042" y="0"/>
            <a:ext cx="6858000" cy="990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98390" y="66806"/>
            <a:ext cx="6701107" cy="9675000"/>
          </a:xfrm>
          <a:prstGeom prst="rect">
            <a:avLst/>
          </a:prstGeom>
          <a:solidFill>
            <a:schemeClr val="bg1"/>
          </a:solidFill>
          <a:ln w="412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332361" y="8399852"/>
            <a:ext cx="4018391" cy="3314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>
              <a:latin typeface="Century Gothic" panose="020B0502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402691" y="7019034"/>
            <a:ext cx="3960578" cy="3422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443826" y="5546547"/>
            <a:ext cx="3951884" cy="37725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560909" y="4007731"/>
            <a:ext cx="3853575" cy="36404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629098" y="2469901"/>
            <a:ext cx="3688328" cy="3499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4510212" y="998684"/>
            <a:ext cx="785042" cy="33234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>
              <a:latin typeface="Century Gothic" panose="020B0502020202020204" pitchFamily="34" charset="0"/>
            </a:endParaRP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3837456" y="893701"/>
            <a:ext cx="829934" cy="582009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1" dirty="0">
              <a:latin typeface="Century Gothic" panose="020B0502020202020204" pitchFamily="34" charset="0"/>
            </a:endParaRP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A004A65-F6C5-4141-8C1F-EA48F18945B6}"/>
              </a:ext>
            </a:extLst>
          </p:cNvPr>
          <p:cNvCxnSpPr>
            <a:cxnSpLocks/>
          </p:cNvCxnSpPr>
          <p:nvPr/>
        </p:nvCxnSpPr>
        <p:spPr>
          <a:xfrm flipV="1">
            <a:off x="1655182" y="8593066"/>
            <a:ext cx="0" cy="234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F70F3003-89B2-7F44-9499-10B368800312}"/>
              </a:ext>
            </a:extLst>
          </p:cNvPr>
          <p:cNvCxnSpPr>
            <a:cxnSpLocks/>
          </p:cNvCxnSpPr>
          <p:nvPr/>
        </p:nvCxnSpPr>
        <p:spPr>
          <a:xfrm flipH="1">
            <a:off x="2298465" y="8340181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F454230-4476-4152-B573-9557A0125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02" y="233573"/>
            <a:ext cx="1463382" cy="414137"/>
          </a:xfrm>
          <a:prstGeom prst="rect">
            <a:avLst/>
          </a:prstGeom>
        </p:spPr>
      </p:pic>
      <p:sp>
        <p:nvSpPr>
          <p:cNvPr id="258" name="TextBox 257">
            <a:extLst>
              <a:ext uri="{FF2B5EF4-FFF2-40B4-BE49-F238E27FC236}">
                <a16:creationId xmlns:a16="http://schemas.microsoft.com/office/drawing/2014/main" id="{EB1A1E0E-5333-4A8E-9599-994D768ABDFC}"/>
              </a:ext>
            </a:extLst>
          </p:cNvPr>
          <p:cNvSpPr txBox="1"/>
          <p:nvPr/>
        </p:nvSpPr>
        <p:spPr>
          <a:xfrm>
            <a:off x="-1375" y="9691008"/>
            <a:ext cx="6875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  <a:r>
              <a:rPr lang="en-GB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Remember: one book, one pen, one child, and one teacher can change the world.” </a:t>
            </a:r>
            <a:r>
              <a:rPr lang="en-GB" sz="1050" i="1" dirty="0">
                <a:solidFill>
                  <a:schemeClr val="bg1"/>
                </a:solidFill>
                <a:latin typeface="Century Gothic" panose="020B0502020202020204" pitchFamily="34" charset="0"/>
              </a:rPr>
              <a:t>Malala Yousafzai</a:t>
            </a:r>
            <a:endParaRPr lang="en-US" sz="105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A8BA7B-A7CF-4C76-8958-63C377D6EB01}"/>
              </a:ext>
            </a:extLst>
          </p:cNvPr>
          <p:cNvSpPr txBox="1"/>
          <p:nvPr/>
        </p:nvSpPr>
        <p:spPr>
          <a:xfrm>
            <a:off x="2190499" y="266933"/>
            <a:ext cx="2665981" cy="33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72" b="1" dirty="0">
                <a:solidFill>
                  <a:srgbClr val="0070C0"/>
                </a:solidFill>
                <a:latin typeface="Century Gothic" panose="020B0502020202020204" pitchFamily="34" charset="0"/>
              </a:rPr>
              <a:t>English Learning Journey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7B08D51-C568-4E8B-BFC1-32397C11197C}"/>
              </a:ext>
            </a:extLst>
          </p:cNvPr>
          <p:cNvGrpSpPr/>
          <p:nvPr/>
        </p:nvGrpSpPr>
        <p:grpSpPr>
          <a:xfrm>
            <a:off x="832649" y="8202203"/>
            <a:ext cx="682278" cy="737898"/>
            <a:chOff x="-2495952" y="12669187"/>
            <a:chExt cx="1214980" cy="130486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FA697A5-97D7-4E2B-85BD-9B7950CE7874}"/>
                </a:ext>
              </a:extLst>
            </p:cNvPr>
            <p:cNvGrpSpPr/>
            <p:nvPr/>
          </p:nvGrpSpPr>
          <p:grpSpPr>
            <a:xfrm>
              <a:off x="-2495952" y="12669187"/>
              <a:ext cx="1214980" cy="1304869"/>
              <a:chOff x="755898" y="14395100"/>
              <a:chExt cx="1214980" cy="1304869"/>
            </a:xfrm>
          </p:grpSpPr>
          <p:sp>
            <p:nvSpPr>
              <p:cNvPr id="228" name="Oval 227">
                <a:extLst>
                  <a:ext uri="{FF2B5EF4-FFF2-40B4-BE49-F238E27FC236}">
                    <a16:creationId xmlns:a16="http://schemas.microsoft.com/office/drawing/2014/main" id="{AB96207F-9876-7A4C-8CB8-0378596E3D43}"/>
                  </a:ext>
                </a:extLst>
              </p:cNvPr>
              <p:cNvSpPr/>
              <p:nvPr/>
            </p:nvSpPr>
            <p:spPr>
              <a:xfrm>
                <a:off x="755898" y="14395100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78D87C2B-4ED1-1C4B-B314-D95374A7846D}"/>
                  </a:ext>
                </a:extLst>
              </p:cNvPr>
              <p:cNvSpPr/>
              <p:nvPr/>
            </p:nvSpPr>
            <p:spPr>
              <a:xfrm>
                <a:off x="944048" y="14595885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33396" y="14707603"/>
                <a:ext cx="841074" cy="896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>
                    <a:latin typeface="Century Gothic" panose="020B0502020202020204" pitchFamily="34" charset="0"/>
                  </a:rPr>
                  <a:t>7</a:t>
                </a:r>
              </a:p>
            </p:txBody>
          </p:sp>
        </p:grp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886EA36C-FA07-480E-B67E-2CD85566DC6E}"/>
                </a:ext>
              </a:extLst>
            </p:cNvPr>
            <p:cNvSpPr txBox="1"/>
            <p:nvPr/>
          </p:nvSpPr>
          <p:spPr>
            <a:xfrm>
              <a:off x="-2319079" y="12901053"/>
              <a:ext cx="841074" cy="346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>
                  <a:latin typeface="Century Gothic" panose="020B0502020202020204" pitchFamily="34" charset="0"/>
                </a:rPr>
                <a:t>YEAR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D171536E-B9BA-4720-B99A-01AF9DD910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034" y="7026675"/>
            <a:ext cx="634039" cy="1702617"/>
          </a:xfrm>
          <a:prstGeom prst="rect">
            <a:avLst/>
          </a:prstGeom>
        </p:spPr>
      </p:pic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E540404-34C0-402E-B266-23E864375AA9}"/>
              </a:ext>
            </a:extLst>
          </p:cNvPr>
          <p:cNvGrpSpPr/>
          <p:nvPr/>
        </p:nvGrpSpPr>
        <p:grpSpPr>
          <a:xfrm>
            <a:off x="5073344" y="6801386"/>
            <a:ext cx="682278" cy="716994"/>
            <a:chOff x="-2495952" y="10708862"/>
            <a:chExt cx="1214980" cy="1304869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E4A764BC-17FF-4F37-ABFB-30BFA56D5D73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94" name="Oval 293">
                <a:extLst>
                  <a:ext uri="{FF2B5EF4-FFF2-40B4-BE49-F238E27FC236}">
                    <a16:creationId xmlns:a16="http://schemas.microsoft.com/office/drawing/2014/main" id="{DCCE83FD-1F07-4AE5-B8CD-24BB1F49D9EC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96375E41-F6B8-4B95-B6D3-62A6C82BF5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048EA9E3-A4F0-48B9-9DBF-5D7CDE91200A}"/>
                  </a:ext>
                </a:extLst>
              </p:cNvPr>
              <p:cNvSpPr txBox="1"/>
              <p:nvPr/>
            </p:nvSpPr>
            <p:spPr>
              <a:xfrm>
                <a:off x="1441727" y="11030950"/>
                <a:ext cx="841074" cy="923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>
                    <a:latin typeface="Century Gothic" panose="020B0502020202020204" pitchFamily="34" charset="0"/>
                  </a:rPr>
                  <a:t>8</a:t>
                </a:r>
              </a:p>
            </p:txBody>
          </p:sp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45C3ADA0-D314-447C-8C6D-0FD980A339F8}"/>
                </a:ext>
              </a:extLst>
            </p:cNvPr>
            <p:cNvSpPr txBox="1"/>
            <p:nvPr/>
          </p:nvSpPr>
          <p:spPr>
            <a:xfrm>
              <a:off x="-2319079" y="10956587"/>
              <a:ext cx="841074" cy="356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>
                  <a:latin typeface="Century Gothic" panose="020B0502020202020204" pitchFamily="34" charset="0"/>
                </a:rPr>
                <a:t>YEAR</a:t>
              </a:r>
            </a:p>
          </p:txBody>
        </p:sp>
      </p:grpSp>
      <p:pic>
        <p:nvPicPr>
          <p:cNvPr id="301" name="Picture 300">
            <a:extLst>
              <a:ext uri="{FF2B5EF4-FFF2-40B4-BE49-F238E27FC236}">
                <a16:creationId xmlns:a16="http://schemas.microsoft.com/office/drawing/2014/main" id="{B866E9EE-8E11-4DAB-AEA4-21DDFF5139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7426" y="3981321"/>
            <a:ext cx="634039" cy="1947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540952-E3FE-4D62-87D1-0394E56710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83400" y="5608269"/>
            <a:ext cx="698207" cy="175406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5C6B134-88B3-4BB3-B953-AC9D003162AF}"/>
              </a:ext>
            </a:extLst>
          </p:cNvPr>
          <p:cNvGrpSpPr/>
          <p:nvPr/>
        </p:nvGrpSpPr>
        <p:grpSpPr>
          <a:xfrm>
            <a:off x="1061552" y="5371437"/>
            <a:ext cx="682278" cy="732756"/>
            <a:chOff x="-2495952" y="10708862"/>
            <a:chExt cx="1214980" cy="130486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AF6C3F1-C711-400E-BD49-4CDC4020F82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ACF0C630-75E2-F848-B9E5-7E5905E2C993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>
                    <a:latin typeface="Century Gothic" panose="020B0502020202020204" pitchFamily="34" charset="0"/>
                  </a:rPr>
                  <a:t>9</a:t>
                </a: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>
                  <a:latin typeface="Century Gothic" panose="020B0502020202020204" pitchFamily="34" charset="0"/>
                </a:rPr>
                <a:t>YEAR</a:t>
              </a:r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0399C3BB-7286-4A3E-AE1A-E615DAB1FA51}"/>
              </a:ext>
            </a:extLst>
          </p:cNvPr>
          <p:cNvGrpSpPr/>
          <p:nvPr/>
        </p:nvGrpSpPr>
        <p:grpSpPr>
          <a:xfrm>
            <a:off x="4950662" y="3759009"/>
            <a:ext cx="902233" cy="732756"/>
            <a:chOff x="-2495952" y="10708862"/>
            <a:chExt cx="1214980" cy="1304869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2091DFEA-91BD-4BCA-A461-019932A9E43B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AE0FB613-2146-4FB4-8495-4EA9CE2E96DE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E1E5A1FA-A523-4E0F-B7FA-D9AB64864179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1" name="TextBox 270">
                <a:extLst>
                  <a:ext uri="{FF2B5EF4-FFF2-40B4-BE49-F238E27FC236}">
                    <a16:creationId xmlns:a16="http://schemas.microsoft.com/office/drawing/2014/main" id="{2BD5D534-FC14-4169-9D0E-602081DFCB45}"/>
                  </a:ext>
                </a:extLst>
              </p:cNvPr>
              <p:cNvSpPr txBox="1"/>
              <p:nvPr/>
            </p:nvSpPr>
            <p:spPr>
              <a:xfrm>
                <a:off x="1443679" y="11030948"/>
                <a:ext cx="839122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>
                    <a:latin typeface="Century Gothic" panose="020B0502020202020204" pitchFamily="34" charset="0"/>
                  </a:rPr>
                  <a:t>10</a:t>
                </a:r>
              </a:p>
            </p:txBody>
          </p:sp>
        </p:grpSp>
        <p:sp>
          <p:nvSpPr>
            <p:cNvPr id="266" name="TextBox 265">
              <a:extLst>
                <a:ext uri="{FF2B5EF4-FFF2-40B4-BE49-F238E27FC236}">
                  <a16:creationId xmlns:a16="http://schemas.microsoft.com/office/drawing/2014/main" id="{CAFE823C-81DE-412D-85F6-1D71E1C29969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>
                  <a:latin typeface="Century Gothic" panose="020B0502020202020204" pitchFamily="34" charset="0"/>
                </a:rPr>
                <a:t>YEAR</a:t>
              </a:r>
            </a:p>
          </p:txBody>
        </p:sp>
      </p:grpSp>
      <p:pic>
        <p:nvPicPr>
          <p:cNvPr id="302" name="Picture 301">
            <a:extLst>
              <a:ext uri="{FF2B5EF4-FFF2-40B4-BE49-F238E27FC236}">
                <a16:creationId xmlns:a16="http://schemas.microsoft.com/office/drawing/2014/main" id="{42412B3F-C9B1-4AB6-82E9-60457FC841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26625" y="2480732"/>
            <a:ext cx="698207" cy="18812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F66CB2-E5A9-4865-B72F-4FA068D3A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8238" y="992896"/>
            <a:ext cx="634039" cy="1820457"/>
          </a:xfrm>
          <a:prstGeom prst="rect">
            <a:avLst/>
          </a:prstGeom>
        </p:spPr>
      </p:pic>
      <p:grpSp>
        <p:nvGrpSpPr>
          <p:cNvPr id="278" name="Group 277">
            <a:extLst>
              <a:ext uri="{FF2B5EF4-FFF2-40B4-BE49-F238E27FC236}">
                <a16:creationId xmlns:a16="http://schemas.microsoft.com/office/drawing/2014/main" id="{DBE530F7-FEE4-47BE-BF08-53E873B2827A}"/>
              </a:ext>
            </a:extLst>
          </p:cNvPr>
          <p:cNvGrpSpPr/>
          <p:nvPr/>
        </p:nvGrpSpPr>
        <p:grpSpPr>
          <a:xfrm>
            <a:off x="1091127" y="2227929"/>
            <a:ext cx="853737" cy="732756"/>
            <a:chOff x="-2495952" y="10708862"/>
            <a:chExt cx="1214980" cy="1304869"/>
          </a:xfrm>
        </p:grpSpPr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669CBD64-9182-427E-9742-A3D329450C8A}"/>
                </a:ext>
              </a:extLst>
            </p:cNvPr>
            <p:cNvGrpSpPr/>
            <p:nvPr/>
          </p:nvGrpSpPr>
          <p:grpSpPr>
            <a:xfrm>
              <a:off x="-2495952" y="10708862"/>
              <a:ext cx="1214980" cy="1304869"/>
              <a:chOff x="1246863" y="10727222"/>
              <a:chExt cx="1214980" cy="1304869"/>
            </a:xfrm>
          </p:grpSpPr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CA337766-61AF-45D1-ADC4-A8D8DFEBF7FB}"/>
                  </a:ext>
                </a:extLst>
              </p:cNvPr>
              <p:cNvSpPr/>
              <p:nvPr/>
            </p:nvSpPr>
            <p:spPr>
              <a:xfrm>
                <a:off x="1246863" y="107272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642FCE7A-6E88-493E-9015-62E118A3D2A6}"/>
                  </a:ext>
                </a:extLst>
              </p:cNvPr>
              <p:cNvSpPr/>
              <p:nvPr/>
            </p:nvSpPr>
            <p:spPr>
              <a:xfrm>
                <a:off x="1433817" y="10928006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4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5E3BCAE-1795-4F50-98C9-24F84768AAA7}"/>
                  </a:ext>
                </a:extLst>
              </p:cNvPr>
              <p:cNvSpPr txBox="1"/>
              <p:nvPr/>
            </p:nvSpPr>
            <p:spPr>
              <a:xfrm>
                <a:off x="1441727" y="11030948"/>
                <a:ext cx="841074" cy="90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96" b="1" dirty="0">
                    <a:latin typeface="Century Gothic" panose="020B0502020202020204" pitchFamily="34" charset="0"/>
                  </a:rPr>
                  <a:t>11</a:t>
                </a:r>
              </a:p>
            </p:txBody>
          </p:sp>
        </p:grp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C7D11ADB-D6D4-462C-9E4D-FE62A3EF54C8}"/>
                </a:ext>
              </a:extLst>
            </p:cNvPr>
            <p:cNvSpPr txBox="1"/>
            <p:nvPr/>
          </p:nvSpPr>
          <p:spPr>
            <a:xfrm>
              <a:off x="-2319079" y="10956588"/>
              <a:ext cx="841074" cy="3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4" b="1" dirty="0">
                  <a:latin typeface="Century Gothic" panose="020B0502020202020204" pitchFamily="34" charset="0"/>
                </a:rPr>
                <a:t>YEAR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5A3E0D4-1839-4181-BAAF-5EE17387C367}"/>
              </a:ext>
            </a:extLst>
          </p:cNvPr>
          <p:cNvSpPr txBox="1"/>
          <p:nvPr/>
        </p:nvSpPr>
        <p:spPr>
          <a:xfrm>
            <a:off x="1176041" y="8803560"/>
            <a:ext cx="93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 and explore </a:t>
            </a:r>
            <a:r>
              <a:rPr lang="en-US" sz="800" i="1" dirty="0">
                <a:latin typeface="Century Gothic" panose="020B0502020202020204" pitchFamily="34" charset="0"/>
              </a:rPr>
              <a:t>Once</a:t>
            </a:r>
            <a:r>
              <a:rPr lang="en-US" sz="800" dirty="0">
                <a:latin typeface="Century Gothic" panose="020B0502020202020204" pitchFamily="34" charset="0"/>
              </a:rPr>
              <a:t> by Morris Gleitzman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E753B27-4F61-48D9-A624-87D3CD32B52A}"/>
              </a:ext>
            </a:extLst>
          </p:cNvPr>
          <p:cNvSpPr txBox="1"/>
          <p:nvPr/>
        </p:nvSpPr>
        <p:spPr>
          <a:xfrm>
            <a:off x="4188672" y="7929360"/>
            <a:ext cx="947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Epic poetry and Chaucer’s Tales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D2C7F91-B46B-46DB-8D1C-A010C008EBB3}"/>
              </a:ext>
            </a:extLst>
          </p:cNvPr>
          <p:cNvSpPr txBox="1"/>
          <p:nvPr/>
        </p:nvSpPr>
        <p:spPr>
          <a:xfrm>
            <a:off x="4148279" y="6515188"/>
            <a:ext cx="1214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Read and explore </a:t>
            </a:r>
            <a:r>
              <a:rPr lang="en-US" sz="800" i="1" dirty="0">
                <a:latin typeface="Century Gothic" panose="020B0502020202020204" pitchFamily="34" charset="0"/>
              </a:rPr>
              <a:t>Refugee Boy </a:t>
            </a:r>
            <a:r>
              <a:rPr lang="en-US" sz="800" dirty="0">
                <a:latin typeface="Century Gothic" panose="020B0502020202020204" pitchFamily="34" charset="0"/>
              </a:rPr>
              <a:t>by Benjamin Zephaniah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38F5993-45D0-4C5B-8C24-6345569A60C4}"/>
              </a:ext>
            </a:extLst>
          </p:cNvPr>
          <p:cNvSpPr txBox="1"/>
          <p:nvPr/>
        </p:nvSpPr>
        <p:spPr>
          <a:xfrm>
            <a:off x="1628339" y="6508156"/>
            <a:ext cx="1253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Social issues: poverty, crime, equality and marriage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8D03DB3-F489-431F-AE85-980CC05EDD25}"/>
              </a:ext>
            </a:extLst>
          </p:cNvPr>
          <p:cNvSpPr txBox="1"/>
          <p:nvPr/>
        </p:nvSpPr>
        <p:spPr>
          <a:xfrm>
            <a:off x="2820867" y="5045363"/>
            <a:ext cx="138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Contemporary literature anthology: fiction, non-fiction and poetry.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6998885-6D1E-4B39-BA9C-F51A63DD2057}"/>
              </a:ext>
            </a:extLst>
          </p:cNvPr>
          <p:cNvSpPr txBox="1"/>
          <p:nvPr/>
        </p:nvSpPr>
        <p:spPr>
          <a:xfrm>
            <a:off x="38807" y="5720216"/>
            <a:ext cx="917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Much Ado About Nothing </a:t>
            </a:r>
            <a:r>
              <a:rPr lang="en-GB" sz="800" dirty="0">
                <a:latin typeface="Century Gothic" panose="020B0502020202020204" pitchFamily="34" charset="0"/>
              </a:rPr>
              <a:t>by William Shakespeare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F3A976-9B5B-461B-9D07-941CBFA2C67B}"/>
              </a:ext>
            </a:extLst>
          </p:cNvPr>
          <p:cNvSpPr txBox="1"/>
          <p:nvPr/>
        </p:nvSpPr>
        <p:spPr>
          <a:xfrm>
            <a:off x="1022597" y="7421887"/>
            <a:ext cx="13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Imaginative writing: describing character, setting and mood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9D169CB-A38D-4D71-BF5D-39F0E59C8476}"/>
              </a:ext>
            </a:extLst>
          </p:cNvPr>
          <p:cNvSpPr txBox="1"/>
          <p:nvPr/>
        </p:nvSpPr>
        <p:spPr>
          <a:xfrm>
            <a:off x="2535500" y="7383683"/>
            <a:ext cx="103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An introduction to Victorian literature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F329EB1-8888-4705-8671-E403B8CFB25A}"/>
              </a:ext>
            </a:extLst>
          </p:cNvPr>
          <p:cNvSpPr txBox="1"/>
          <p:nvPr/>
        </p:nvSpPr>
        <p:spPr>
          <a:xfrm>
            <a:off x="3709780" y="7385669"/>
            <a:ext cx="1188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Effective writing: pathos, logos and ethos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F68D7-4691-417B-9638-53CB54B3EBC6}"/>
              </a:ext>
            </a:extLst>
          </p:cNvPr>
          <p:cNvSpPr txBox="1"/>
          <p:nvPr/>
        </p:nvSpPr>
        <p:spPr>
          <a:xfrm>
            <a:off x="1397031" y="3478823"/>
            <a:ext cx="1108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 Paper 1: Imaginative Writing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1C665C1-C5F2-4A8D-A05E-3B6983DF12BA}"/>
              </a:ext>
            </a:extLst>
          </p:cNvPr>
          <p:cNvSpPr txBox="1"/>
          <p:nvPr/>
        </p:nvSpPr>
        <p:spPr>
          <a:xfrm>
            <a:off x="4368115" y="5032212"/>
            <a:ext cx="109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Faster Reading: </a:t>
            </a:r>
            <a:r>
              <a:rPr lang="en-GB" sz="800" i="1" dirty="0">
                <a:latin typeface="Century Gothic" panose="020B0502020202020204" pitchFamily="34" charset="0"/>
              </a:rPr>
              <a:t>Bloody Brothers</a:t>
            </a:r>
            <a:r>
              <a:rPr lang="en-GB" sz="800" dirty="0">
                <a:latin typeface="Century Gothic" panose="020B0502020202020204" pitchFamily="34" charset="0"/>
              </a:rPr>
              <a:t> by Willy Russell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4C40E3B-4539-467A-A840-9C82B1017C17}"/>
              </a:ext>
            </a:extLst>
          </p:cNvPr>
          <p:cNvSpPr txBox="1"/>
          <p:nvPr/>
        </p:nvSpPr>
        <p:spPr>
          <a:xfrm>
            <a:off x="3857294" y="5971664"/>
            <a:ext cx="117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Social issues: war, identity and social class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70B75A5-F670-4FF8-A732-2231DADD948D}"/>
              </a:ext>
            </a:extLst>
          </p:cNvPr>
          <p:cNvSpPr txBox="1"/>
          <p:nvPr/>
        </p:nvSpPr>
        <p:spPr>
          <a:xfrm>
            <a:off x="5932823" y="4479598"/>
            <a:ext cx="827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Romeo and Juliet</a:t>
            </a:r>
            <a:r>
              <a:rPr lang="en-GB" sz="800" dirty="0">
                <a:latin typeface="Century Gothic" panose="020B0502020202020204" pitchFamily="34" charset="0"/>
              </a:rPr>
              <a:t> by William Shakespeare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EA0F353-D443-4679-AAD2-E9E91F4988BA}"/>
              </a:ext>
            </a:extLst>
          </p:cNvPr>
          <p:cNvSpPr txBox="1"/>
          <p:nvPr/>
        </p:nvSpPr>
        <p:spPr>
          <a:xfrm>
            <a:off x="1458102" y="5961717"/>
            <a:ext cx="1002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An introduction to Victorian literature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92BC7B0-B4A6-41FC-A10F-F336476D2E11}"/>
              </a:ext>
            </a:extLst>
          </p:cNvPr>
          <p:cNvSpPr txBox="1"/>
          <p:nvPr/>
        </p:nvSpPr>
        <p:spPr>
          <a:xfrm>
            <a:off x="207805" y="3875794"/>
            <a:ext cx="952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2: Conflict Poetry and Unseen Poetry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AFF472D-AF13-4E38-A9FE-5D439D59050E}"/>
              </a:ext>
            </a:extLst>
          </p:cNvPr>
          <p:cNvSpPr txBox="1"/>
          <p:nvPr/>
        </p:nvSpPr>
        <p:spPr>
          <a:xfrm>
            <a:off x="1882953" y="4428210"/>
            <a:ext cx="985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 Paper 1: 19</a:t>
            </a:r>
            <a:r>
              <a:rPr lang="en-GB" sz="800" baseline="30000" dirty="0">
                <a:latin typeface="Century Gothic" panose="020B0502020202020204" pitchFamily="34" charset="0"/>
              </a:rPr>
              <a:t>th</a:t>
            </a:r>
            <a:r>
              <a:rPr lang="en-GB" sz="800" dirty="0">
                <a:latin typeface="Century Gothic" panose="020B0502020202020204" pitchFamily="34" charset="0"/>
              </a:rPr>
              <a:t> Century Fiction</a:t>
            </a:r>
          </a:p>
          <a:p>
            <a:pPr algn="ctr"/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4FBEE7-538E-4E20-9A16-2DF2990A9C1E}"/>
              </a:ext>
            </a:extLst>
          </p:cNvPr>
          <p:cNvSpPr txBox="1"/>
          <p:nvPr/>
        </p:nvSpPr>
        <p:spPr>
          <a:xfrm>
            <a:off x="2866930" y="4430815"/>
            <a:ext cx="1234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1: </a:t>
            </a:r>
            <a:r>
              <a:rPr lang="en-GB" sz="800" i="1" dirty="0">
                <a:latin typeface="Century Gothic" panose="020B0502020202020204" pitchFamily="34" charset="0"/>
              </a:rPr>
              <a:t>Macbeth</a:t>
            </a:r>
            <a:r>
              <a:rPr lang="en-GB" sz="800" dirty="0">
                <a:latin typeface="Century Gothic" panose="020B0502020202020204" pitchFamily="34" charset="0"/>
              </a:rPr>
              <a:t> by William Shakespeare</a:t>
            </a:r>
            <a:endParaRPr lang="en-GB" sz="800" i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D6DBB1F-8754-44F1-BCBF-5021649672E6}"/>
              </a:ext>
            </a:extLst>
          </p:cNvPr>
          <p:cNvSpPr txBox="1"/>
          <p:nvPr/>
        </p:nvSpPr>
        <p:spPr>
          <a:xfrm>
            <a:off x="3613160" y="3465979"/>
            <a:ext cx="1231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2: </a:t>
            </a:r>
            <a:r>
              <a:rPr lang="en-GB" sz="800" i="1" dirty="0">
                <a:latin typeface="Century Gothic" panose="020B0502020202020204" pitchFamily="34" charset="0"/>
              </a:rPr>
              <a:t>A Christmas Carol</a:t>
            </a:r>
            <a:r>
              <a:rPr lang="en-GB" sz="800" dirty="0">
                <a:latin typeface="Century Gothic" panose="020B0502020202020204" pitchFamily="34" charset="0"/>
              </a:rPr>
              <a:t> by Charles Dickens</a:t>
            </a:r>
            <a:endParaRPr lang="en-GB" sz="800" i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0E4DA0E-12CD-4D7C-82A2-BC9920F383EA}"/>
              </a:ext>
            </a:extLst>
          </p:cNvPr>
          <p:cNvSpPr txBox="1"/>
          <p:nvPr/>
        </p:nvSpPr>
        <p:spPr>
          <a:xfrm>
            <a:off x="4156129" y="4436001"/>
            <a:ext cx="111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 Paper 2: Non-Fiction Reading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E41576-5E35-4707-A0C1-D387B0250CCE}"/>
              </a:ext>
            </a:extLst>
          </p:cNvPr>
          <p:cNvSpPr txBox="1"/>
          <p:nvPr/>
        </p:nvSpPr>
        <p:spPr>
          <a:xfrm>
            <a:off x="3739286" y="2033969"/>
            <a:ext cx="1481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2: 19</a:t>
            </a:r>
            <a:r>
              <a:rPr lang="en-GB" sz="800" baseline="30000" dirty="0">
                <a:latin typeface="Century Gothic" panose="020B0502020202020204" pitchFamily="34" charset="0"/>
              </a:rPr>
              <a:t>th</a:t>
            </a:r>
            <a:r>
              <a:rPr lang="en-GB" sz="800" dirty="0">
                <a:latin typeface="Century Gothic" panose="020B0502020202020204" pitchFamily="34" charset="0"/>
              </a:rPr>
              <a:t> Century Novel and Poetry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4B47FEE-4BDF-4DDC-B52D-50E3481A74B4}"/>
              </a:ext>
            </a:extLst>
          </p:cNvPr>
          <p:cNvSpPr txBox="1"/>
          <p:nvPr/>
        </p:nvSpPr>
        <p:spPr>
          <a:xfrm>
            <a:off x="1719583" y="2011061"/>
            <a:ext cx="1838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1: Shakespeare and Contemporary Fiction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D291518-C558-4CCC-9230-6A293597C49A}"/>
              </a:ext>
            </a:extLst>
          </p:cNvPr>
          <p:cNvSpPr txBox="1"/>
          <p:nvPr/>
        </p:nvSpPr>
        <p:spPr>
          <a:xfrm>
            <a:off x="2844205" y="2914771"/>
            <a:ext cx="142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 Paper 2: Non-fiction Reading and Transactional Writing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AF0C6EC-3EEF-42CB-B6CB-B88C97BEE97E}"/>
              </a:ext>
            </a:extLst>
          </p:cNvPr>
          <p:cNvSpPr txBox="1"/>
          <p:nvPr/>
        </p:nvSpPr>
        <p:spPr>
          <a:xfrm>
            <a:off x="4522985" y="2894829"/>
            <a:ext cx="149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 Paper 1: 19</a:t>
            </a:r>
            <a:r>
              <a:rPr lang="en-GB" sz="800" baseline="30000" dirty="0">
                <a:latin typeface="Century Gothic" panose="020B0502020202020204" pitchFamily="34" charset="0"/>
              </a:rPr>
              <a:t>th</a:t>
            </a:r>
            <a:r>
              <a:rPr lang="en-GB" sz="800" dirty="0">
                <a:latin typeface="Century Gothic" panose="020B0502020202020204" pitchFamily="34" charset="0"/>
              </a:rPr>
              <a:t> Century Fiction and Imaginative Writing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A52FFA-8BCA-4FCF-9698-16F5168E573A}"/>
              </a:ext>
            </a:extLst>
          </p:cNvPr>
          <p:cNvSpPr txBox="1"/>
          <p:nvPr/>
        </p:nvSpPr>
        <p:spPr>
          <a:xfrm>
            <a:off x="3011322" y="7915681"/>
            <a:ext cx="1114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Early story-telling: myths and legends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1CAEDD9-CAA4-4B93-895C-64784F165E62}"/>
              </a:ext>
            </a:extLst>
          </p:cNvPr>
          <p:cNvSpPr txBox="1"/>
          <p:nvPr/>
        </p:nvSpPr>
        <p:spPr>
          <a:xfrm>
            <a:off x="47316" y="2759718"/>
            <a:ext cx="102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Literature Paper 1: </a:t>
            </a:r>
            <a:r>
              <a:rPr lang="en-GB" sz="800" i="1" dirty="0">
                <a:latin typeface="Century Gothic" panose="020B0502020202020204" pitchFamily="34" charset="0"/>
              </a:rPr>
              <a:t>Animal  Farm </a:t>
            </a:r>
            <a:r>
              <a:rPr lang="en-GB" sz="800" dirty="0">
                <a:latin typeface="Century Gothic" panose="020B0502020202020204" pitchFamily="34" charset="0"/>
              </a:rPr>
              <a:t>by George Orwell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ED3EE02-60DF-40D5-8048-0BB818A93F03}"/>
              </a:ext>
            </a:extLst>
          </p:cNvPr>
          <p:cNvCxnSpPr>
            <a:cxnSpLocks/>
          </p:cNvCxnSpPr>
          <p:nvPr/>
        </p:nvCxnSpPr>
        <p:spPr>
          <a:xfrm flipH="1">
            <a:off x="3550720" y="8326155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40D1892-5A93-4DB4-85A8-FA6D86652604}"/>
              </a:ext>
            </a:extLst>
          </p:cNvPr>
          <p:cNvCxnSpPr>
            <a:cxnSpLocks/>
          </p:cNvCxnSpPr>
          <p:nvPr/>
        </p:nvCxnSpPr>
        <p:spPr>
          <a:xfrm flipV="1">
            <a:off x="2921568" y="8611502"/>
            <a:ext cx="0" cy="234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BB64C40E-4C7D-4B5B-9607-7E47B08A5BB0}"/>
              </a:ext>
            </a:extLst>
          </p:cNvPr>
          <p:cNvSpPr txBox="1"/>
          <p:nvPr/>
        </p:nvSpPr>
        <p:spPr>
          <a:xfrm>
            <a:off x="3634894" y="8847033"/>
            <a:ext cx="118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>
                <a:latin typeface="Century Gothic" panose="020B0502020202020204" pitchFamily="34" charset="0"/>
              </a:rPr>
              <a:t>Kensuke’s Kingdom </a:t>
            </a:r>
            <a:r>
              <a:rPr lang="en-US" sz="800" dirty="0">
                <a:latin typeface="Century Gothic" panose="020B0502020202020204" pitchFamily="34" charset="0"/>
              </a:rPr>
              <a:t>by Michael Morpurgo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7A73DEF-61DC-4B78-B23B-B141A214E366}"/>
              </a:ext>
            </a:extLst>
          </p:cNvPr>
          <p:cNvCxnSpPr>
            <a:cxnSpLocks/>
          </p:cNvCxnSpPr>
          <p:nvPr/>
        </p:nvCxnSpPr>
        <p:spPr>
          <a:xfrm flipV="1">
            <a:off x="4264824" y="8611636"/>
            <a:ext cx="0" cy="234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BC15D27-5AB3-46FC-B56F-6CBC900C1547}"/>
              </a:ext>
            </a:extLst>
          </p:cNvPr>
          <p:cNvCxnSpPr>
            <a:cxnSpLocks/>
          </p:cNvCxnSpPr>
          <p:nvPr/>
        </p:nvCxnSpPr>
        <p:spPr>
          <a:xfrm flipH="1" flipV="1">
            <a:off x="5339803" y="8580926"/>
            <a:ext cx="94600" cy="20676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D573370A-652A-43B5-94DC-825A69AE4854}"/>
              </a:ext>
            </a:extLst>
          </p:cNvPr>
          <p:cNvSpPr txBox="1"/>
          <p:nvPr/>
        </p:nvSpPr>
        <p:spPr>
          <a:xfrm>
            <a:off x="5178329" y="8738119"/>
            <a:ext cx="118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>
                <a:latin typeface="Century Gothic" panose="020B0502020202020204" pitchFamily="34" charset="0"/>
              </a:rPr>
              <a:t>Alice’s Adventures in Wonderland </a:t>
            </a:r>
            <a:r>
              <a:rPr lang="en-US" sz="800" dirty="0">
                <a:latin typeface="Century Gothic" panose="020B0502020202020204" pitchFamily="34" charset="0"/>
              </a:rPr>
              <a:t>by Lewis Carrol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256887A-9A82-4FC2-A66E-0D15653DB548}"/>
              </a:ext>
            </a:extLst>
          </p:cNvPr>
          <p:cNvCxnSpPr>
            <a:cxnSpLocks/>
          </p:cNvCxnSpPr>
          <p:nvPr/>
        </p:nvCxnSpPr>
        <p:spPr>
          <a:xfrm>
            <a:off x="4832801" y="8278062"/>
            <a:ext cx="1" cy="2441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9B538B8-7905-4AAF-A88E-52962CC23943}"/>
              </a:ext>
            </a:extLst>
          </p:cNvPr>
          <p:cNvCxnSpPr>
            <a:cxnSpLocks/>
          </p:cNvCxnSpPr>
          <p:nvPr/>
        </p:nvCxnSpPr>
        <p:spPr>
          <a:xfrm flipH="1">
            <a:off x="5785312" y="7871474"/>
            <a:ext cx="244820" cy="68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A0A9BB7E-AE5C-4C06-970C-9991A6968AE7}"/>
              </a:ext>
            </a:extLst>
          </p:cNvPr>
          <p:cNvSpPr txBox="1"/>
          <p:nvPr/>
        </p:nvSpPr>
        <p:spPr>
          <a:xfrm>
            <a:off x="2769325" y="6508643"/>
            <a:ext cx="1253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>
                <a:latin typeface="Century Gothic" panose="020B0502020202020204" pitchFamily="34" charset="0"/>
              </a:rPr>
              <a:t>Of Mice and Men </a:t>
            </a:r>
            <a:r>
              <a:rPr lang="en-US" sz="800" dirty="0">
                <a:latin typeface="Century Gothic" panose="020B0502020202020204" pitchFamily="34" charset="0"/>
              </a:rPr>
              <a:t>by John Steinbeck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C1C131B-BC29-49EA-A518-ED073242AB84}"/>
              </a:ext>
            </a:extLst>
          </p:cNvPr>
          <p:cNvSpPr txBox="1"/>
          <p:nvPr/>
        </p:nvSpPr>
        <p:spPr>
          <a:xfrm>
            <a:off x="-1375" y="6793564"/>
            <a:ext cx="109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>
                <a:latin typeface="Century Gothic" panose="020B0502020202020204" pitchFamily="34" charset="0"/>
              </a:rPr>
              <a:t>The Curious Incident of the Dog in the Night Time </a:t>
            </a:r>
            <a:r>
              <a:rPr lang="en-US" sz="800" dirty="0">
                <a:latin typeface="Century Gothic" panose="020B0502020202020204" pitchFamily="34" charset="0"/>
              </a:rPr>
              <a:t>by Mark Haddon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119483D-F211-443D-B2B4-07A4E2E42B4C}"/>
              </a:ext>
            </a:extLst>
          </p:cNvPr>
          <p:cNvCxnSpPr>
            <a:cxnSpLocks/>
          </p:cNvCxnSpPr>
          <p:nvPr/>
        </p:nvCxnSpPr>
        <p:spPr>
          <a:xfrm flipH="1">
            <a:off x="4720888" y="6933834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0F901A1-3224-4649-8F01-5F9B74CED898}"/>
              </a:ext>
            </a:extLst>
          </p:cNvPr>
          <p:cNvCxnSpPr>
            <a:cxnSpLocks/>
          </p:cNvCxnSpPr>
          <p:nvPr/>
        </p:nvCxnSpPr>
        <p:spPr>
          <a:xfrm flipV="1">
            <a:off x="4282613" y="7175407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499B835-143C-4C49-BC93-6662459F945A}"/>
              </a:ext>
            </a:extLst>
          </p:cNvPr>
          <p:cNvCxnSpPr>
            <a:cxnSpLocks/>
          </p:cNvCxnSpPr>
          <p:nvPr/>
        </p:nvCxnSpPr>
        <p:spPr>
          <a:xfrm flipH="1">
            <a:off x="3634894" y="6937505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7C03F48-7681-43CC-91A6-B164984254A8}"/>
              </a:ext>
            </a:extLst>
          </p:cNvPr>
          <p:cNvCxnSpPr>
            <a:cxnSpLocks/>
          </p:cNvCxnSpPr>
          <p:nvPr/>
        </p:nvCxnSpPr>
        <p:spPr>
          <a:xfrm flipV="1">
            <a:off x="3030165" y="7182781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3B4418B-7309-4780-BD4A-84AD07CE2EE5}"/>
              </a:ext>
            </a:extLst>
          </p:cNvPr>
          <p:cNvCxnSpPr>
            <a:cxnSpLocks/>
          </p:cNvCxnSpPr>
          <p:nvPr/>
        </p:nvCxnSpPr>
        <p:spPr>
          <a:xfrm>
            <a:off x="738963" y="6270654"/>
            <a:ext cx="254226" cy="877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902D371-F1DC-4072-B1E8-771BC50F9750}"/>
              </a:ext>
            </a:extLst>
          </p:cNvPr>
          <p:cNvCxnSpPr>
            <a:cxnSpLocks/>
          </p:cNvCxnSpPr>
          <p:nvPr/>
        </p:nvCxnSpPr>
        <p:spPr>
          <a:xfrm flipV="1">
            <a:off x="1001898" y="7007073"/>
            <a:ext cx="151132" cy="1961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74E8C93-24F1-4974-8DFC-020DF52BB746}"/>
              </a:ext>
            </a:extLst>
          </p:cNvPr>
          <p:cNvCxnSpPr>
            <a:cxnSpLocks/>
          </p:cNvCxnSpPr>
          <p:nvPr/>
        </p:nvCxnSpPr>
        <p:spPr>
          <a:xfrm flipV="1">
            <a:off x="1655182" y="7224133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31600A5-A65F-4629-9290-FF4F8877A6B1}"/>
              </a:ext>
            </a:extLst>
          </p:cNvPr>
          <p:cNvCxnSpPr>
            <a:cxnSpLocks/>
          </p:cNvCxnSpPr>
          <p:nvPr/>
        </p:nvCxnSpPr>
        <p:spPr>
          <a:xfrm flipH="1">
            <a:off x="2311505" y="6933834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C46966F3-F570-4C3E-AA06-6B8BE3FB600C}"/>
              </a:ext>
            </a:extLst>
          </p:cNvPr>
          <p:cNvSpPr txBox="1"/>
          <p:nvPr/>
        </p:nvSpPr>
        <p:spPr>
          <a:xfrm>
            <a:off x="2478285" y="5966119"/>
            <a:ext cx="126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>
                <a:latin typeface="Century Gothic" panose="020B0502020202020204" pitchFamily="34" charset="0"/>
              </a:rPr>
              <a:t>The Woman in Black </a:t>
            </a:r>
            <a:r>
              <a:rPr lang="en-US" sz="800" dirty="0">
                <a:latin typeface="Century Gothic" panose="020B0502020202020204" pitchFamily="34" charset="0"/>
              </a:rPr>
              <a:t>by Susan Hill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BE35732-26C0-42D5-8BEF-C8764880C617}"/>
              </a:ext>
            </a:extLst>
          </p:cNvPr>
          <p:cNvSpPr txBox="1"/>
          <p:nvPr/>
        </p:nvSpPr>
        <p:spPr>
          <a:xfrm>
            <a:off x="5570546" y="5663585"/>
            <a:ext cx="117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Reading for pleasure: </a:t>
            </a:r>
            <a:r>
              <a:rPr lang="en-US" sz="800" i="1" dirty="0" err="1">
                <a:latin typeface="Century Gothic" panose="020B0502020202020204" pitchFamily="34" charset="0"/>
              </a:rPr>
              <a:t>Noughts</a:t>
            </a:r>
            <a:r>
              <a:rPr lang="en-US" sz="800" i="1" dirty="0">
                <a:latin typeface="Century Gothic" panose="020B0502020202020204" pitchFamily="34" charset="0"/>
              </a:rPr>
              <a:t> and Crosses </a:t>
            </a:r>
            <a:r>
              <a:rPr lang="en-US" sz="800" dirty="0">
                <a:latin typeface="Century Gothic" panose="020B0502020202020204" pitchFamily="34" charset="0"/>
              </a:rPr>
              <a:t>by Malorie Blackman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7765F73-9B29-4138-975A-CE1AB7745F47}"/>
              </a:ext>
            </a:extLst>
          </p:cNvPr>
          <p:cNvCxnSpPr>
            <a:cxnSpLocks/>
          </p:cNvCxnSpPr>
          <p:nvPr/>
        </p:nvCxnSpPr>
        <p:spPr>
          <a:xfrm flipV="1">
            <a:off x="2072747" y="5756391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09D334F-20E8-4851-B850-70036DA3278F}"/>
              </a:ext>
            </a:extLst>
          </p:cNvPr>
          <p:cNvCxnSpPr>
            <a:cxnSpLocks/>
          </p:cNvCxnSpPr>
          <p:nvPr/>
        </p:nvCxnSpPr>
        <p:spPr>
          <a:xfrm flipV="1">
            <a:off x="3089505" y="5810532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319C3D7-BA20-4464-AD9B-51C7105B96E0}"/>
              </a:ext>
            </a:extLst>
          </p:cNvPr>
          <p:cNvCxnSpPr>
            <a:cxnSpLocks/>
          </p:cNvCxnSpPr>
          <p:nvPr/>
        </p:nvCxnSpPr>
        <p:spPr>
          <a:xfrm flipH="1">
            <a:off x="2558355" y="5505217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C6D5205-9F0E-42E4-85DC-B87A21703F63}"/>
              </a:ext>
            </a:extLst>
          </p:cNvPr>
          <p:cNvCxnSpPr>
            <a:cxnSpLocks/>
          </p:cNvCxnSpPr>
          <p:nvPr/>
        </p:nvCxnSpPr>
        <p:spPr>
          <a:xfrm flipH="1">
            <a:off x="3647685" y="5490628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E3FD89-271C-4863-8BDA-509A604D506F}"/>
              </a:ext>
            </a:extLst>
          </p:cNvPr>
          <p:cNvCxnSpPr>
            <a:cxnSpLocks/>
          </p:cNvCxnSpPr>
          <p:nvPr/>
        </p:nvCxnSpPr>
        <p:spPr>
          <a:xfrm flipH="1">
            <a:off x="4856479" y="5477370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03DE4DA-BECC-4FF4-9F87-42AD1EC9BF67}"/>
              </a:ext>
            </a:extLst>
          </p:cNvPr>
          <p:cNvCxnSpPr>
            <a:cxnSpLocks/>
          </p:cNvCxnSpPr>
          <p:nvPr/>
        </p:nvCxnSpPr>
        <p:spPr>
          <a:xfrm flipV="1">
            <a:off x="4422998" y="5793198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AD51069-387E-44FE-A66A-4ADBA8BB2BD3}"/>
              </a:ext>
            </a:extLst>
          </p:cNvPr>
          <p:cNvCxnSpPr>
            <a:cxnSpLocks/>
          </p:cNvCxnSpPr>
          <p:nvPr/>
        </p:nvCxnSpPr>
        <p:spPr>
          <a:xfrm flipH="1" flipV="1">
            <a:off x="5739518" y="5498655"/>
            <a:ext cx="160365" cy="1842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7531F51-97C2-4AA4-8037-0E3DF3377ABB}"/>
              </a:ext>
            </a:extLst>
          </p:cNvPr>
          <p:cNvCxnSpPr>
            <a:cxnSpLocks/>
          </p:cNvCxnSpPr>
          <p:nvPr/>
        </p:nvCxnSpPr>
        <p:spPr>
          <a:xfrm flipH="1">
            <a:off x="5829055" y="4833639"/>
            <a:ext cx="233409" cy="118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E0277ED-2F8F-40F0-A44A-F7FE11FBAA86}"/>
              </a:ext>
            </a:extLst>
          </p:cNvPr>
          <p:cNvSpPr txBox="1"/>
          <p:nvPr/>
        </p:nvSpPr>
        <p:spPr>
          <a:xfrm>
            <a:off x="2435199" y="3525608"/>
            <a:ext cx="110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Language: Spoken Language Endorsement</a:t>
            </a:r>
            <a:endParaRPr lang="en-GB" sz="800" i="1" dirty="0">
              <a:latin typeface="Century Gothic" panose="020B0502020202020204" pitchFamily="34" charset="0"/>
            </a:endParaRP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B4CCCFB-99FF-4C40-884C-4714B88336A5}"/>
              </a:ext>
            </a:extLst>
          </p:cNvPr>
          <p:cNvCxnSpPr>
            <a:cxnSpLocks/>
          </p:cNvCxnSpPr>
          <p:nvPr/>
        </p:nvCxnSpPr>
        <p:spPr>
          <a:xfrm flipH="1">
            <a:off x="4127812" y="3934786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FF0953C-44A9-4D9F-BB7F-7638EB30E6CF}"/>
              </a:ext>
            </a:extLst>
          </p:cNvPr>
          <p:cNvCxnSpPr>
            <a:cxnSpLocks/>
          </p:cNvCxnSpPr>
          <p:nvPr/>
        </p:nvCxnSpPr>
        <p:spPr>
          <a:xfrm flipH="1">
            <a:off x="2987162" y="3933119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34640F79-DD45-49E8-80F5-7D82D3D6C9CC}"/>
              </a:ext>
            </a:extLst>
          </p:cNvPr>
          <p:cNvCxnSpPr>
            <a:cxnSpLocks/>
          </p:cNvCxnSpPr>
          <p:nvPr/>
        </p:nvCxnSpPr>
        <p:spPr>
          <a:xfrm flipH="1">
            <a:off x="1962413" y="3891765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DEC42D9-4BA0-4130-8A8D-E12677F3E686}"/>
              </a:ext>
            </a:extLst>
          </p:cNvPr>
          <p:cNvCxnSpPr>
            <a:cxnSpLocks/>
          </p:cNvCxnSpPr>
          <p:nvPr/>
        </p:nvCxnSpPr>
        <p:spPr>
          <a:xfrm flipV="1">
            <a:off x="4632484" y="4219928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FA2BF984-D346-4E96-A957-23F8F978C64F}"/>
              </a:ext>
            </a:extLst>
          </p:cNvPr>
          <p:cNvCxnSpPr>
            <a:cxnSpLocks/>
          </p:cNvCxnSpPr>
          <p:nvPr/>
        </p:nvCxnSpPr>
        <p:spPr>
          <a:xfrm flipV="1">
            <a:off x="3535614" y="4238550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FD2A384-416E-4277-A2AD-A75128BAD448}"/>
              </a:ext>
            </a:extLst>
          </p:cNvPr>
          <p:cNvCxnSpPr>
            <a:cxnSpLocks/>
          </p:cNvCxnSpPr>
          <p:nvPr/>
        </p:nvCxnSpPr>
        <p:spPr>
          <a:xfrm flipV="1">
            <a:off x="2409017" y="4238550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5F26DCBD-48DB-4133-B9B5-606B46F09F26}"/>
              </a:ext>
            </a:extLst>
          </p:cNvPr>
          <p:cNvCxnSpPr>
            <a:cxnSpLocks/>
          </p:cNvCxnSpPr>
          <p:nvPr/>
        </p:nvCxnSpPr>
        <p:spPr>
          <a:xfrm>
            <a:off x="828269" y="3134351"/>
            <a:ext cx="254226" cy="8778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0DF63156-D833-46BD-AD00-5FEABDA60B28}"/>
              </a:ext>
            </a:extLst>
          </p:cNvPr>
          <p:cNvCxnSpPr>
            <a:cxnSpLocks/>
          </p:cNvCxnSpPr>
          <p:nvPr/>
        </p:nvCxnSpPr>
        <p:spPr>
          <a:xfrm flipV="1">
            <a:off x="996017" y="3882160"/>
            <a:ext cx="214845" cy="1605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55D2AE16-63C4-463B-8594-DF77C6981E25}"/>
              </a:ext>
            </a:extLst>
          </p:cNvPr>
          <p:cNvSpPr txBox="1"/>
          <p:nvPr/>
        </p:nvSpPr>
        <p:spPr>
          <a:xfrm>
            <a:off x="5879825" y="1496034"/>
            <a:ext cx="97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Revision and consolidation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0A37937-FAB5-4438-8F03-51383DE9EF2D}"/>
              </a:ext>
            </a:extLst>
          </p:cNvPr>
          <p:cNvCxnSpPr>
            <a:cxnSpLocks/>
          </p:cNvCxnSpPr>
          <p:nvPr/>
        </p:nvCxnSpPr>
        <p:spPr>
          <a:xfrm flipH="1">
            <a:off x="2638670" y="2367041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C84C0D7-B542-4205-81C6-DE1488E19E6D}"/>
              </a:ext>
            </a:extLst>
          </p:cNvPr>
          <p:cNvCxnSpPr>
            <a:cxnSpLocks/>
          </p:cNvCxnSpPr>
          <p:nvPr/>
        </p:nvCxnSpPr>
        <p:spPr>
          <a:xfrm flipH="1">
            <a:off x="4543428" y="2367435"/>
            <a:ext cx="1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5314905-2A12-4871-9362-B01A47A5AE11}"/>
              </a:ext>
            </a:extLst>
          </p:cNvPr>
          <p:cNvCxnSpPr>
            <a:cxnSpLocks/>
          </p:cNvCxnSpPr>
          <p:nvPr/>
        </p:nvCxnSpPr>
        <p:spPr>
          <a:xfrm flipV="1">
            <a:off x="3502752" y="2689678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0C94FAB-DC34-4555-BA6A-EA171E242C6A}"/>
              </a:ext>
            </a:extLst>
          </p:cNvPr>
          <p:cNvCxnSpPr>
            <a:cxnSpLocks/>
          </p:cNvCxnSpPr>
          <p:nvPr/>
        </p:nvCxnSpPr>
        <p:spPr>
          <a:xfrm flipV="1">
            <a:off x="5261637" y="2689678"/>
            <a:ext cx="0" cy="2160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13AF998-44B4-4CF5-BE63-09A8F9ABCBC9}"/>
              </a:ext>
            </a:extLst>
          </p:cNvPr>
          <p:cNvCxnSpPr>
            <a:cxnSpLocks/>
          </p:cNvCxnSpPr>
          <p:nvPr/>
        </p:nvCxnSpPr>
        <p:spPr>
          <a:xfrm flipH="1">
            <a:off x="5779814" y="1842855"/>
            <a:ext cx="233409" cy="118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ad Icon 2046809">
            <a:extLst>
              <a:ext uri="{FF2B5EF4-FFF2-40B4-BE49-F238E27FC236}">
                <a16:creationId xmlns:a16="http://schemas.microsoft.com/office/drawing/2014/main" id="{4788ABD0-A9C7-4DAA-9840-9B6AEAB04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64" y="8947033"/>
            <a:ext cx="384776" cy="3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ad Icon 1366709">
            <a:extLst>
              <a:ext uri="{FF2B5EF4-FFF2-40B4-BE49-F238E27FC236}">
                <a16:creationId xmlns:a16="http://schemas.microsoft.com/office/drawing/2014/main" id="{6F799971-F013-4B6C-94D8-EA046B7CA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07" y="9216281"/>
            <a:ext cx="452054" cy="4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xplore Icon 3093740">
            <a:extLst>
              <a:ext uri="{FF2B5EF4-FFF2-40B4-BE49-F238E27FC236}">
                <a16:creationId xmlns:a16="http://schemas.microsoft.com/office/drawing/2014/main" id="{F948FFB5-225F-4335-9917-07D0AFEDD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12" y="9326740"/>
            <a:ext cx="384776" cy="3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riting Icon 2786355">
            <a:extLst>
              <a:ext uri="{FF2B5EF4-FFF2-40B4-BE49-F238E27FC236}">
                <a16:creationId xmlns:a16="http://schemas.microsoft.com/office/drawing/2014/main" id="{34C73E5A-A248-4539-9EB1-31256D023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39" y="7666021"/>
            <a:ext cx="213210" cy="21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4" descr="read Icon 1366709">
            <a:extLst>
              <a:ext uri="{FF2B5EF4-FFF2-40B4-BE49-F238E27FC236}">
                <a16:creationId xmlns:a16="http://schemas.microsoft.com/office/drawing/2014/main" id="{2CD98DA4-7371-4ADD-BEE0-8673C2AF5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573" y="9123809"/>
            <a:ext cx="452054" cy="4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4" descr="read Icon 1366709">
            <a:extLst>
              <a:ext uri="{FF2B5EF4-FFF2-40B4-BE49-F238E27FC236}">
                <a16:creationId xmlns:a16="http://schemas.microsoft.com/office/drawing/2014/main" id="{8922F55D-5E1F-4DB6-9AC8-E0481E366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0" y="7354950"/>
            <a:ext cx="361965" cy="36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4" descr="read Icon 1366709">
            <a:extLst>
              <a:ext uri="{FF2B5EF4-FFF2-40B4-BE49-F238E27FC236}">
                <a16:creationId xmlns:a16="http://schemas.microsoft.com/office/drawing/2014/main" id="{F594D1B8-BDEF-469C-BB52-673789C4E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793" y="5539233"/>
            <a:ext cx="361965" cy="36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read Icon 1366709">
            <a:extLst>
              <a:ext uri="{FF2B5EF4-FFF2-40B4-BE49-F238E27FC236}">
                <a16:creationId xmlns:a16="http://schemas.microsoft.com/office/drawing/2014/main" id="{1A6989ED-A22C-41D2-BEA6-4BC85FD4F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952" y="6199649"/>
            <a:ext cx="315540" cy="31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Writing Icon 3728442">
            <a:extLst>
              <a:ext uri="{FF2B5EF4-FFF2-40B4-BE49-F238E27FC236}">
                <a16:creationId xmlns:a16="http://schemas.microsoft.com/office/drawing/2014/main" id="{D888935B-0460-45BC-9184-349BF95CF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210" y="7845319"/>
            <a:ext cx="504511" cy="50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world Icon 2079127">
            <a:extLst>
              <a:ext uri="{FF2B5EF4-FFF2-40B4-BE49-F238E27FC236}">
                <a16:creationId xmlns:a16="http://schemas.microsoft.com/office/drawing/2014/main" id="{B1F27DAC-1B9F-432C-BCC0-0ACFA19EC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028" y="6569439"/>
            <a:ext cx="233847" cy="23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hakespeare Icon 50024">
            <a:extLst>
              <a:ext uri="{FF2B5EF4-FFF2-40B4-BE49-F238E27FC236}">
                <a16:creationId xmlns:a16="http://schemas.microsoft.com/office/drawing/2014/main" id="{BD553205-313D-4E10-94B5-5AF2BAF92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5" y="5405911"/>
            <a:ext cx="348869" cy="34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ove Icon 4005808">
            <a:extLst>
              <a:ext uri="{FF2B5EF4-FFF2-40B4-BE49-F238E27FC236}">
                <a16:creationId xmlns:a16="http://schemas.microsoft.com/office/drawing/2014/main" id="{1B925D77-5EEB-40F1-9F72-8D1D9C4B6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5" y="5418504"/>
            <a:ext cx="317188" cy="31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18" descr="Shakespeare Icon 50024">
            <a:extLst>
              <a:ext uri="{FF2B5EF4-FFF2-40B4-BE49-F238E27FC236}">
                <a16:creationId xmlns:a16="http://schemas.microsoft.com/office/drawing/2014/main" id="{11434D2D-2BFA-415C-B910-ED69EE5DE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631" y="4673317"/>
            <a:ext cx="285693" cy="28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dagger Icon 642837">
            <a:extLst>
              <a:ext uri="{FF2B5EF4-FFF2-40B4-BE49-F238E27FC236}">
                <a16:creationId xmlns:a16="http://schemas.microsoft.com/office/drawing/2014/main" id="{88037E82-F4E5-4ECB-8DD9-CDC9D9711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7398">
            <a:off x="2762518" y="4528353"/>
            <a:ext cx="315525" cy="31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hristmas Book Icon 740138">
            <a:extLst>
              <a:ext uri="{FF2B5EF4-FFF2-40B4-BE49-F238E27FC236}">
                <a16:creationId xmlns:a16="http://schemas.microsoft.com/office/drawing/2014/main" id="{2CB0EE9C-FD35-45D3-9B64-3BD85C0F8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2722">
            <a:off x="3520528" y="3672945"/>
            <a:ext cx="266614" cy="2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poem Icon 3857901">
            <a:extLst>
              <a:ext uri="{FF2B5EF4-FFF2-40B4-BE49-F238E27FC236}">
                <a16:creationId xmlns:a16="http://schemas.microsoft.com/office/drawing/2014/main" id="{EE7CDF27-E496-4EC9-AE5B-8B5C4507E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03" y="8012754"/>
            <a:ext cx="325377" cy="32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potion Icon 1994940">
            <a:extLst>
              <a:ext uri="{FF2B5EF4-FFF2-40B4-BE49-F238E27FC236}">
                <a16:creationId xmlns:a16="http://schemas.microsoft.com/office/drawing/2014/main" id="{B734F931-4AAD-4530-A46B-539DBFCCD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707" y="8719249"/>
            <a:ext cx="402661" cy="40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sland Icon 1122665">
            <a:extLst>
              <a:ext uri="{FF2B5EF4-FFF2-40B4-BE49-F238E27FC236}">
                <a16:creationId xmlns:a16="http://schemas.microsoft.com/office/drawing/2014/main" id="{456136AE-5B57-47EC-9487-74A969A40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02617" y="8890862"/>
            <a:ext cx="371579" cy="37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israel Icon 1448169">
            <a:extLst>
              <a:ext uri="{FF2B5EF4-FFF2-40B4-BE49-F238E27FC236}">
                <a16:creationId xmlns:a16="http://schemas.microsoft.com/office/drawing/2014/main" id="{81FA42C4-22BA-40A1-932B-25F86310A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17" y="9096269"/>
            <a:ext cx="292066" cy="2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court Icon 3194356">
            <a:extLst>
              <a:ext uri="{FF2B5EF4-FFF2-40B4-BE49-F238E27FC236}">
                <a16:creationId xmlns:a16="http://schemas.microsoft.com/office/drawing/2014/main" id="{83CBF45F-D1C9-43E0-AD0E-DF4E1A836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416" y="7661413"/>
            <a:ext cx="53606" cy="5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Dog Icon 2778105">
            <a:extLst>
              <a:ext uri="{FF2B5EF4-FFF2-40B4-BE49-F238E27FC236}">
                <a16:creationId xmlns:a16="http://schemas.microsoft.com/office/drawing/2014/main" id="{C28B28E7-6184-4D7B-BAF9-E93A80966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5" y="6472036"/>
            <a:ext cx="374356" cy="37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Family Icon 1107040">
            <a:extLst>
              <a:ext uri="{FF2B5EF4-FFF2-40B4-BE49-F238E27FC236}">
                <a16:creationId xmlns:a16="http://schemas.microsoft.com/office/drawing/2014/main" id="{D2CBD9BE-53C7-49BE-9E64-60DFB2237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5" y="6304991"/>
            <a:ext cx="248020" cy="24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oughts and crosses Icon 3821264">
            <a:extLst>
              <a:ext uri="{FF2B5EF4-FFF2-40B4-BE49-F238E27FC236}">
                <a16:creationId xmlns:a16="http://schemas.microsoft.com/office/drawing/2014/main" id="{2960221D-CB6D-4945-A0F5-EC7AF262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82" y="5387975"/>
            <a:ext cx="305395" cy="30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18" descr="Shakespeare Icon 50024">
            <a:extLst>
              <a:ext uri="{FF2B5EF4-FFF2-40B4-BE49-F238E27FC236}">
                <a16:creationId xmlns:a16="http://schemas.microsoft.com/office/drawing/2014/main" id="{F20D0A32-D3A7-47CE-8671-46E728F40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253" y="4167778"/>
            <a:ext cx="341631" cy="34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speech Icon 2545427">
            <a:extLst>
              <a:ext uri="{FF2B5EF4-FFF2-40B4-BE49-F238E27FC236}">
                <a16:creationId xmlns:a16="http://schemas.microsoft.com/office/drawing/2014/main" id="{CEE99776-5426-4169-9A2B-CCB943F85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382" y="3399710"/>
            <a:ext cx="300251" cy="3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books Icon 1140218">
            <a:extLst>
              <a:ext uri="{FF2B5EF4-FFF2-40B4-BE49-F238E27FC236}">
                <a16:creationId xmlns:a16="http://schemas.microsoft.com/office/drawing/2014/main" id="{71EBA455-6605-4622-BE25-57086FBBF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911" y="4509704"/>
            <a:ext cx="300251" cy="3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read Icon 1366709">
            <a:extLst>
              <a:ext uri="{FF2B5EF4-FFF2-40B4-BE49-F238E27FC236}">
                <a16:creationId xmlns:a16="http://schemas.microsoft.com/office/drawing/2014/main" id="{2D57D591-C56A-4E4E-87B1-85FCABC0D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66" y="3245985"/>
            <a:ext cx="361965" cy="36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Baby Icon 1573750">
            <a:extLst>
              <a:ext uri="{FF2B5EF4-FFF2-40B4-BE49-F238E27FC236}">
                <a16:creationId xmlns:a16="http://schemas.microsoft.com/office/drawing/2014/main" id="{B5D1FA4D-C16E-405B-B903-14874EC88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780" y="1648286"/>
            <a:ext cx="291454" cy="29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teenager Icon 876150">
            <a:extLst>
              <a:ext uri="{FF2B5EF4-FFF2-40B4-BE49-F238E27FC236}">
                <a16:creationId xmlns:a16="http://schemas.microsoft.com/office/drawing/2014/main" id="{5B13ED58-B2DF-4D2B-8DAD-66098456A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88" y="1341889"/>
            <a:ext cx="431317" cy="431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22" descr="dagger Icon 642837">
            <a:extLst>
              <a:ext uri="{FF2B5EF4-FFF2-40B4-BE49-F238E27FC236}">
                <a16:creationId xmlns:a16="http://schemas.microsoft.com/office/drawing/2014/main" id="{EE61F135-1077-47A5-AF8E-EAAE83C67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888" y="1746891"/>
            <a:ext cx="291753" cy="29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12" descr="Romantic Couple Moonlight Icon 882913">
            <a:extLst>
              <a:ext uri="{FF2B5EF4-FFF2-40B4-BE49-F238E27FC236}">
                <a16:creationId xmlns:a16="http://schemas.microsoft.com/office/drawing/2014/main" id="{D52806C7-4726-4F05-B0BF-842412AB4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73" y="1132668"/>
            <a:ext cx="393056" cy="3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5621D8DB-0718-4CFC-9D04-F8AFA1767C6D}"/>
              </a:ext>
            </a:extLst>
          </p:cNvPr>
          <p:cNvCxnSpPr>
            <a:cxnSpLocks/>
          </p:cNvCxnSpPr>
          <p:nvPr/>
        </p:nvCxnSpPr>
        <p:spPr>
          <a:xfrm>
            <a:off x="3032845" y="1924861"/>
            <a:ext cx="1" cy="100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0C542E10-2323-49F2-A03E-74784262B3B5}"/>
              </a:ext>
            </a:extLst>
          </p:cNvPr>
          <p:cNvCxnSpPr>
            <a:cxnSpLocks/>
          </p:cNvCxnSpPr>
          <p:nvPr/>
        </p:nvCxnSpPr>
        <p:spPr>
          <a:xfrm>
            <a:off x="2270845" y="1920309"/>
            <a:ext cx="1" cy="100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CD2022F6-6482-4A13-8B9D-AE94B3A01F2A}"/>
              </a:ext>
            </a:extLst>
          </p:cNvPr>
          <p:cNvSpPr txBox="1"/>
          <p:nvPr/>
        </p:nvSpPr>
        <p:spPr>
          <a:xfrm>
            <a:off x="2627298" y="1434478"/>
            <a:ext cx="80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Romeo and Juliet</a:t>
            </a:r>
            <a:r>
              <a:rPr lang="en-GB" sz="800" dirty="0">
                <a:latin typeface="Century Gothic" panose="020B0502020202020204" pitchFamily="34" charset="0"/>
              </a:rPr>
              <a:t> or </a:t>
            </a:r>
            <a:r>
              <a:rPr lang="en-GB" sz="800" i="1" dirty="0">
                <a:latin typeface="Century Gothic" panose="020B0502020202020204" pitchFamily="34" charset="0"/>
              </a:rPr>
              <a:t>Macbeth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8F695BF4-AA1D-451E-88CD-53AF040D9B3F}"/>
              </a:ext>
            </a:extLst>
          </p:cNvPr>
          <p:cNvSpPr txBox="1"/>
          <p:nvPr/>
        </p:nvSpPr>
        <p:spPr>
          <a:xfrm>
            <a:off x="1782758" y="1477367"/>
            <a:ext cx="90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Boys Don’t Cry</a:t>
            </a:r>
            <a:r>
              <a:rPr lang="en-GB" sz="800" dirty="0">
                <a:latin typeface="Century Gothic" panose="020B0502020202020204" pitchFamily="34" charset="0"/>
              </a:rPr>
              <a:t> by Malorie Blackman</a:t>
            </a:r>
            <a:endParaRPr lang="en-GB" sz="800" i="1" dirty="0">
              <a:latin typeface="Century Gothic" panose="020B0502020202020204" pitchFamily="34" charset="0"/>
            </a:endParaRP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AA7A1CD3-DE38-4991-95B2-13DCEBC64F55}"/>
              </a:ext>
            </a:extLst>
          </p:cNvPr>
          <p:cNvCxnSpPr>
            <a:cxnSpLocks/>
          </p:cNvCxnSpPr>
          <p:nvPr/>
        </p:nvCxnSpPr>
        <p:spPr>
          <a:xfrm>
            <a:off x="4905694" y="1923483"/>
            <a:ext cx="1" cy="100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9B732536-A5CC-48BC-AC5F-FC016355B34F}"/>
              </a:ext>
            </a:extLst>
          </p:cNvPr>
          <p:cNvCxnSpPr>
            <a:cxnSpLocks/>
          </p:cNvCxnSpPr>
          <p:nvPr/>
        </p:nvCxnSpPr>
        <p:spPr>
          <a:xfrm>
            <a:off x="4143694" y="1928456"/>
            <a:ext cx="1" cy="1009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97B1A934-4EF7-406F-8AC7-F29035462711}"/>
              </a:ext>
            </a:extLst>
          </p:cNvPr>
          <p:cNvSpPr txBox="1"/>
          <p:nvPr/>
        </p:nvSpPr>
        <p:spPr>
          <a:xfrm>
            <a:off x="4493829" y="1599673"/>
            <a:ext cx="890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Conflict and Unseen Poetry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5B38E3F-D9A4-486D-BCC2-A07E435BABD6}"/>
              </a:ext>
            </a:extLst>
          </p:cNvPr>
          <p:cNvSpPr txBox="1"/>
          <p:nvPr/>
        </p:nvSpPr>
        <p:spPr>
          <a:xfrm>
            <a:off x="3572650" y="1498530"/>
            <a:ext cx="101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A Christmas Carol </a:t>
            </a:r>
            <a:r>
              <a:rPr lang="en-GB" sz="800" dirty="0">
                <a:latin typeface="Century Gothic" panose="020B0502020202020204" pitchFamily="34" charset="0"/>
              </a:rPr>
              <a:t>or </a:t>
            </a:r>
            <a:r>
              <a:rPr lang="en-GB" sz="800" i="1" dirty="0">
                <a:latin typeface="Century Gothic" panose="020B0502020202020204" pitchFamily="34" charset="0"/>
              </a:rPr>
              <a:t>Dr Jekyll and Mr Hyde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pic>
        <p:nvPicPr>
          <p:cNvPr id="191" name="Picture 24" descr="Dr. Jekyll and Mr. Hyde Icon 1387412">
            <a:extLst>
              <a:ext uri="{FF2B5EF4-FFF2-40B4-BE49-F238E27FC236}">
                <a16:creationId xmlns:a16="http://schemas.microsoft.com/office/drawing/2014/main" id="{9B507B5A-8F70-4506-B025-AAF08EB6C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10" y="1339170"/>
            <a:ext cx="297334" cy="2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6" descr="Christmas Book Icon 740138">
            <a:extLst>
              <a:ext uri="{FF2B5EF4-FFF2-40B4-BE49-F238E27FC236}">
                <a16:creationId xmlns:a16="http://schemas.microsoft.com/office/drawing/2014/main" id="{EB2FB646-4419-4630-95A9-E5327677D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75" y="1243357"/>
            <a:ext cx="243993" cy="2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8" descr="War Icon 1744931">
            <a:extLst>
              <a:ext uri="{FF2B5EF4-FFF2-40B4-BE49-F238E27FC236}">
                <a16:creationId xmlns:a16="http://schemas.microsoft.com/office/drawing/2014/main" id="{41E13150-B884-472C-9DD3-AA5E49724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128" y="1325810"/>
            <a:ext cx="414340" cy="41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2" descr="revise Icon 202110">
            <a:extLst>
              <a:ext uri="{FF2B5EF4-FFF2-40B4-BE49-F238E27FC236}">
                <a16:creationId xmlns:a16="http://schemas.microsoft.com/office/drawing/2014/main" id="{D39B9039-3CA0-4803-9D9E-688B58146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173" y="1860637"/>
            <a:ext cx="508846" cy="50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4" descr="Jigsaw Icon 1934454">
            <a:extLst>
              <a:ext uri="{FF2B5EF4-FFF2-40B4-BE49-F238E27FC236}">
                <a16:creationId xmlns:a16="http://schemas.microsoft.com/office/drawing/2014/main" id="{1FA57B86-1CE3-418D-9CDD-DAA2D5716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854" y="1181225"/>
            <a:ext cx="337982" cy="33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6" descr="learn Icon 3037130">
            <a:extLst>
              <a:ext uri="{FF2B5EF4-FFF2-40B4-BE49-F238E27FC236}">
                <a16:creationId xmlns:a16="http://schemas.microsoft.com/office/drawing/2014/main" id="{5BDC5BD5-3FCF-41E9-A7F3-4D5C395D4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775" y="1181868"/>
            <a:ext cx="331607" cy="3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8" descr="Argument Clouds Icon 843587">
            <a:extLst>
              <a:ext uri="{FF2B5EF4-FFF2-40B4-BE49-F238E27FC236}">
                <a16:creationId xmlns:a16="http://schemas.microsoft.com/office/drawing/2014/main" id="{50A8D3D4-E4A5-4616-B9A7-9FAF90985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5250">
            <a:off x="774182" y="4356957"/>
            <a:ext cx="374081" cy="3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2" descr="Writing Icon 1049526">
            <a:extLst>
              <a:ext uri="{FF2B5EF4-FFF2-40B4-BE49-F238E27FC236}">
                <a16:creationId xmlns:a16="http://schemas.microsoft.com/office/drawing/2014/main" id="{2EA8535D-2E31-43D3-99F2-AE60389FB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13" y="3743755"/>
            <a:ext cx="248027" cy="24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4" descr="Newspaper Icon 154015">
            <a:extLst>
              <a:ext uri="{FF2B5EF4-FFF2-40B4-BE49-F238E27FC236}">
                <a16:creationId xmlns:a16="http://schemas.microsoft.com/office/drawing/2014/main" id="{1C9B4A35-6730-4F69-9C79-C512F4FE6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180" y="5255347"/>
            <a:ext cx="250032" cy="2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writer Icon 1862708">
            <a:extLst>
              <a:ext uri="{FF2B5EF4-FFF2-40B4-BE49-F238E27FC236}">
                <a16:creationId xmlns:a16="http://schemas.microsoft.com/office/drawing/2014/main" id="{F3BD946E-329B-4503-B66E-307C3AA2B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534" y="7419441"/>
            <a:ext cx="306103" cy="30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52" descr="Newspaper Icon 154015">
            <a:extLst>
              <a:ext uri="{FF2B5EF4-FFF2-40B4-BE49-F238E27FC236}">
                <a16:creationId xmlns:a16="http://schemas.microsoft.com/office/drawing/2014/main" id="{837410F7-04E3-4710-9B57-3A1ADC421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027" y="2875847"/>
            <a:ext cx="280310" cy="28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42" descr="Writing Icon 1049526">
            <a:extLst>
              <a:ext uri="{FF2B5EF4-FFF2-40B4-BE49-F238E27FC236}">
                <a16:creationId xmlns:a16="http://schemas.microsoft.com/office/drawing/2014/main" id="{5AE69FD8-F5AB-402C-94C9-379F0D3C1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37" y="3107484"/>
            <a:ext cx="261238" cy="26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6" descr="books Icon 1140218">
            <a:extLst>
              <a:ext uri="{FF2B5EF4-FFF2-40B4-BE49-F238E27FC236}">
                <a16:creationId xmlns:a16="http://schemas.microsoft.com/office/drawing/2014/main" id="{F7CE8E7C-2005-4E6F-BA62-0280A3064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28" y="2844184"/>
            <a:ext cx="300251" cy="3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" name="Picture 50" descr="writer Icon 1862708">
            <a:extLst>
              <a:ext uri="{FF2B5EF4-FFF2-40B4-BE49-F238E27FC236}">
                <a16:creationId xmlns:a16="http://schemas.microsoft.com/office/drawing/2014/main" id="{4448839D-736E-4C33-9706-C7D9F7F23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375" y="3171287"/>
            <a:ext cx="283418" cy="28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" name="TextBox 202">
            <a:extLst>
              <a:ext uri="{FF2B5EF4-FFF2-40B4-BE49-F238E27FC236}">
                <a16:creationId xmlns:a16="http://schemas.microsoft.com/office/drawing/2014/main" id="{8D962347-6460-40AD-8FCE-FF2F46090C29}"/>
              </a:ext>
            </a:extLst>
          </p:cNvPr>
          <p:cNvSpPr txBox="1"/>
          <p:nvPr/>
        </p:nvSpPr>
        <p:spPr>
          <a:xfrm>
            <a:off x="1764523" y="7893200"/>
            <a:ext cx="111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Identify and analyse narrative voice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80BDB08-EB5D-43C8-9B18-8F25BE74905F}"/>
              </a:ext>
            </a:extLst>
          </p:cNvPr>
          <p:cNvSpPr txBox="1"/>
          <p:nvPr/>
        </p:nvSpPr>
        <p:spPr>
          <a:xfrm>
            <a:off x="2335179" y="8871596"/>
            <a:ext cx="1106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Presentations analysing Holocaust poetry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FC17AB3-50D3-4F4D-A016-C1E5C2BD9B76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l="22696" r="20925" b="15842"/>
          <a:stretch/>
        </p:blipFill>
        <p:spPr>
          <a:xfrm>
            <a:off x="3274367" y="9089036"/>
            <a:ext cx="310054" cy="462826"/>
          </a:xfrm>
          <a:prstGeom prst="rect">
            <a:avLst/>
          </a:prstGeom>
        </p:spPr>
      </p:pic>
      <p:pic>
        <p:nvPicPr>
          <p:cNvPr id="206" name="Picture 14" descr="speech Icon 2545427">
            <a:extLst>
              <a:ext uri="{FF2B5EF4-FFF2-40B4-BE49-F238E27FC236}">
                <a16:creationId xmlns:a16="http://schemas.microsoft.com/office/drawing/2014/main" id="{11859ED2-9960-4A20-B7C3-C337D2719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034" y="9277597"/>
            <a:ext cx="300251" cy="3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66480D7-E54E-4577-85C4-4D1AC29314F4}"/>
              </a:ext>
            </a:extLst>
          </p:cNvPr>
          <p:cNvPicPr>
            <a:picLocks noChangeAspect="1"/>
          </p:cNvPicPr>
          <p:nvPr/>
        </p:nvPicPr>
        <p:blipFill rotWithShape="1">
          <a:blip r:embed="rId44"/>
          <a:srcRect t="1" b="13956"/>
          <a:stretch/>
        </p:blipFill>
        <p:spPr>
          <a:xfrm>
            <a:off x="2917119" y="8006458"/>
            <a:ext cx="281353" cy="24208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DF30DB7-F7D7-4ADE-BEDD-2C2D42116684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b="18454"/>
          <a:stretch/>
        </p:blipFill>
        <p:spPr>
          <a:xfrm>
            <a:off x="3820229" y="8103128"/>
            <a:ext cx="282378" cy="230267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id="{9086D01D-F245-4F4A-86E7-A3593F9CCFE0}"/>
              </a:ext>
            </a:extLst>
          </p:cNvPr>
          <p:cNvSpPr txBox="1"/>
          <p:nvPr/>
        </p:nvSpPr>
        <p:spPr>
          <a:xfrm>
            <a:off x="5919695" y="7714070"/>
            <a:ext cx="83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i="1" dirty="0">
                <a:latin typeface="Century Gothic" panose="020B0502020202020204" pitchFamily="34" charset="0"/>
              </a:rPr>
              <a:t>Much Ado About Nothing </a:t>
            </a:r>
            <a:r>
              <a:rPr lang="en-GB" sz="800" dirty="0">
                <a:latin typeface="Century Gothic" panose="020B0502020202020204" pitchFamily="34" charset="0"/>
              </a:rPr>
              <a:t>by William Shakespeare</a:t>
            </a:r>
          </a:p>
        </p:txBody>
      </p:sp>
      <p:pic>
        <p:nvPicPr>
          <p:cNvPr id="212" name="Picture 20" descr="Love Icon 4005808">
            <a:extLst>
              <a:ext uri="{FF2B5EF4-FFF2-40B4-BE49-F238E27FC236}">
                <a16:creationId xmlns:a16="http://schemas.microsoft.com/office/drawing/2014/main" id="{77340063-34E7-43DA-BC49-A6E2FBD1E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853" y="7425876"/>
            <a:ext cx="317188" cy="31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18" descr="Shakespeare Icon 50024">
            <a:extLst>
              <a:ext uri="{FF2B5EF4-FFF2-40B4-BE49-F238E27FC236}">
                <a16:creationId xmlns:a16="http://schemas.microsoft.com/office/drawing/2014/main" id="{EBB67904-FBC5-4255-86AA-22C863B5C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20" y="7406734"/>
            <a:ext cx="348869" cy="34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4" descr="read Icon 1366709">
            <a:extLst>
              <a:ext uri="{FF2B5EF4-FFF2-40B4-BE49-F238E27FC236}">
                <a16:creationId xmlns:a16="http://schemas.microsoft.com/office/drawing/2014/main" id="{50FDEFC9-E229-4300-800C-8D69C812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55" y="6734336"/>
            <a:ext cx="274828" cy="27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1864 Fashion Silhouette | ClipArt ETC">
            <a:extLst>
              <a:ext uri="{FF2B5EF4-FFF2-40B4-BE49-F238E27FC236}">
                <a16:creationId xmlns:a16="http://schemas.microsoft.com/office/drawing/2014/main" id="{91DE23A6-4932-4325-9B45-AFD8816B8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6" r="59457" b="84322"/>
          <a:stretch/>
        </p:blipFill>
        <p:spPr bwMode="auto">
          <a:xfrm>
            <a:off x="3462148" y="7412705"/>
            <a:ext cx="233667" cy="23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0C15497-126B-442F-93D2-142AC729297C}"/>
              </a:ext>
            </a:extLst>
          </p:cNvPr>
          <p:cNvPicPr>
            <a:picLocks noChangeAspect="1"/>
          </p:cNvPicPr>
          <p:nvPr/>
        </p:nvPicPr>
        <p:blipFill rotWithShape="1">
          <a:blip r:embed="rId47"/>
          <a:srcRect l="10671" r="9743" b="20149"/>
          <a:stretch/>
        </p:blipFill>
        <p:spPr>
          <a:xfrm>
            <a:off x="3305237" y="7619765"/>
            <a:ext cx="258390" cy="259249"/>
          </a:xfrm>
          <a:prstGeom prst="rect">
            <a:avLst/>
          </a:prstGeom>
        </p:spPr>
      </p:pic>
      <p:pic>
        <p:nvPicPr>
          <p:cNvPr id="217" name="Picture 28" descr="poem Icon 3857901">
            <a:extLst>
              <a:ext uri="{FF2B5EF4-FFF2-40B4-BE49-F238E27FC236}">
                <a16:creationId xmlns:a16="http://schemas.microsoft.com/office/drawing/2014/main" id="{F54161B7-4DF2-4FA5-B056-A2DBF27B3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562" y="7587473"/>
            <a:ext cx="230074" cy="23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BA1AB13-C5E0-4ACA-B25B-F1FBE693B589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1537020" y="6749884"/>
            <a:ext cx="279571" cy="27957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558023D7-81BD-4061-A4CC-C827967DD4A7}"/>
              </a:ext>
            </a:extLst>
          </p:cNvPr>
          <p:cNvPicPr>
            <a:picLocks noChangeAspect="1"/>
          </p:cNvPicPr>
          <p:nvPr/>
        </p:nvPicPr>
        <p:blipFill rotWithShape="1">
          <a:blip r:embed="rId49"/>
          <a:srcRect l="17594" t="18390" r="17486" b="38181"/>
          <a:stretch/>
        </p:blipFill>
        <p:spPr>
          <a:xfrm rot="20788940">
            <a:off x="2477316" y="6800751"/>
            <a:ext cx="233012" cy="15587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DBF12E2-75A3-41AF-A383-27438E19380B}"/>
              </a:ext>
            </a:extLst>
          </p:cNvPr>
          <p:cNvPicPr>
            <a:picLocks noChangeAspect="1"/>
          </p:cNvPicPr>
          <p:nvPr/>
        </p:nvPicPr>
        <p:blipFill rotWithShape="1">
          <a:blip r:embed="rId50"/>
          <a:srcRect l="15336" r="15480" b="20741"/>
          <a:stretch/>
        </p:blipFill>
        <p:spPr>
          <a:xfrm>
            <a:off x="1435945" y="6536132"/>
            <a:ext cx="228026" cy="261233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F686B-7B22-4123-8508-2A028B92AE82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 rot="20509366">
            <a:off x="2517314" y="6235950"/>
            <a:ext cx="360738" cy="360738"/>
          </a:xfrm>
          <a:prstGeom prst="rect">
            <a:avLst/>
          </a:prstGeom>
        </p:spPr>
      </p:pic>
      <p:pic>
        <p:nvPicPr>
          <p:cNvPr id="223" name="Picture 2" descr="1864 Fashion Silhouette | ClipArt ETC">
            <a:extLst>
              <a:ext uri="{FF2B5EF4-FFF2-40B4-BE49-F238E27FC236}">
                <a16:creationId xmlns:a16="http://schemas.microsoft.com/office/drawing/2014/main" id="{1407A98E-69A9-4E93-9967-AB745FD14B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6" r="59457" b="84322"/>
          <a:stretch/>
        </p:blipFill>
        <p:spPr bwMode="auto">
          <a:xfrm>
            <a:off x="2272895" y="6160882"/>
            <a:ext cx="174663" cy="17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" name="Picture 225">
            <a:extLst>
              <a:ext uri="{FF2B5EF4-FFF2-40B4-BE49-F238E27FC236}">
                <a16:creationId xmlns:a16="http://schemas.microsoft.com/office/drawing/2014/main" id="{58510D83-D21A-48E8-BC76-5709A245E0BE}"/>
              </a:ext>
            </a:extLst>
          </p:cNvPr>
          <p:cNvPicPr>
            <a:picLocks noChangeAspect="1"/>
          </p:cNvPicPr>
          <p:nvPr/>
        </p:nvPicPr>
        <p:blipFill rotWithShape="1">
          <a:blip r:embed="rId47"/>
          <a:srcRect l="10671" r="9743" b="20149"/>
          <a:stretch/>
        </p:blipFill>
        <p:spPr>
          <a:xfrm>
            <a:off x="2150656" y="6310964"/>
            <a:ext cx="166666" cy="167220"/>
          </a:xfrm>
          <a:prstGeom prst="rect">
            <a:avLst/>
          </a:prstGeom>
        </p:spPr>
      </p:pic>
      <p:pic>
        <p:nvPicPr>
          <p:cNvPr id="227" name="Picture 12" descr="Romantic Couple Moonlight Icon 882913">
            <a:extLst>
              <a:ext uri="{FF2B5EF4-FFF2-40B4-BE49-F238E27FC236}">
                <a16:creationId xmlns:a16="http://schemas.microsoft.com/office/drawing/2014/main" id="{ADEAFBAE-8D14-48FF-A5FF-865DCDF91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84" y="4189023"/>
            <a:ext cx="349852" cy="34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" name="Picture 24" descr="twin Icon 4020689">
            <a:extLst>
              <a:ext uri="{FF2B5EF4-FFF2-40B4-BE49-F238E27FC236}">
                <a16:creationId xmlns:a16="http://schemas.microsoft.com/office/drawing/2014/main" id="{EE26D51C-7D07-4161-A3EE-624A1B126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426" y="4977091"/>
            <a:ext cx="217389" cy="217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2" name="TextBox 231">
            <a:extLst>
              <a:ext uri="{FF2B5EF4-FFF2-40B4-BE49-F238E27FC236}">
                <a16:creationId xmlns:a16="http://schemas.microsoft.com/office/drawing/2014/main" id="{1F9413CC-CD33-493C-82C7-E01862B8B11A}"/>
              </a:ext>
            </a:extLst>
          </p:cNvPr>
          <p:cNvSpPr txBox="1"/>
          <p:nvPr/>
        </p:nvSpPr>
        <p:spPr>
          <a:xfrm>
            <a:off x="1473215" y="5075917"/>
            <a:ext cx="1366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Century Gothic" panose="020B0502020202020204" pitchFamily="34" charset="0"/>
              </a:rPr>
              <a:t>Imaginative writing: describing character, setting and mood</a:t>
            </a:r>
          </a:p>
        </p:txBody>
      </p:sp>
      <p:pic>
        <p:nvPicPr>
          <p:cNvPr id="233" name="Picture 42" descr="Writing Icon 1049526">
            <a:extLst>
              <a:ext uri="{FF2B5EF4-FFF2-40B4-BE49-F238E27FC236}">
                <a16:creationId xmlns:a16="http://schemas.microsoft.com/office/drawing/2014/main" id="{0634BE83-BA52-40D5-9295-EDCA3141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28" y="4957815"/>
            <a:ext cx="320243" cy="32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8" descr="poem Icon 3857901">
            <a:extLst>
              <a:ext uri="{FF2B5EF4-FFF2-40B4-BE49-F238E27FC236}">
                <a16:creationId xmlns:a16="http://schemas.microsoft.com/office/drawing/2014/main" id="{36F56606-A524-4C24-8669-8CAAB6D49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279" y="5013005"/>
            <a:ext cx="219836" cy="21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6" descr="explore Icon 3093740">
            <a:extLst>
              <a:ext uri="{FF2B5EF4-FFF2-40B4-BE49-F238E27FC236}">
                <a16:creationId xmlns:a16="http://schemas.microsoft.com/office/drawing/2014/main" id="{4CCDB641-8986-4DFF-8708-162028DF1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948" y="5318167"/>
            <a:ext cx="226738" cy="22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battle tank Icon - Free PNG &amp; SVG 799269 - Noun Project">
            <a:extLst>
              <a:ext uri="{FF2B5EF4-FFF2-40B4-BE49-F238E27FC236}">
                <a16:creationId xmlns:a16="http://schemas.microsoft.com/office/drawing/2014/main" id="{0A6BF15A-07E0-4CF0-89AC-4DF84859F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790" y="6004173"/>
            <a:ext cx="269262" cy="26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Identity-token Icons - Free SVG &amp; PNG Identity-token Images - Noun Project">
            <a:extLst>
              <a:ext uri="{FF2B5EF4-FFF2-40B4-BE49-F238E27FC236}">
                <a16:creationId xmlns:a16="http://schemas.microsoft.com/office/drawing/2014/main" id="{461F7E41-7CA9-46C9-96EA-090B41D8D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02" y="5930632"/>
            <a:ext cx="246408" cy="24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8" descr="Travel-suitcase Icons - SVG and PNG Travel-suitcase Icons | Noun Project">
            <a:extLst>
              <a:ext uri="{FF2B5EF4-FFF2-40B4-BE49-F238E27FC236}">
                <a16:creationId xmlns:a16="http://schemas.microsoft.com/office/drawing/2014/main" id="{965C4DEA-3E3A-4B66-AE22-50AD781CE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658" y="6503857"/>
            <a:ext cx="196707" cy="24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44" descr="Newspaper Icon 154015">
            <a:extLst>
              <a:ext uri="{FF2B5EF4-FFF2-40B4-BE49-F238E27FC236}">
                <a16:creationId xmlns:a16="http://schemas.microsoft.com/office/drawing/2014/main" id="{6C3FDEC8-2B48-46F7-8720-16AEE49E6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5498">
            <a:off x="5096276" y="4608585"/>
            <a:ext cx="250032" cy="25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6" descr="explore Icon 3093740">
            <a:extLst>
              <a:ext uri="{FF2B5EF4-FFF2-40B4-BE49-F238E27FC236}">
                <a16:creationId xmlns:a16="http://schemas.microsoft.com/office/drawing/2014/main" id="{B13EFEA7-3B18-4319-8DF9-68482168B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6600">
            <a:off x="4147686" y="4623696"/>
            <a:ext cx="208116" cy="20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237" descr="Pig Icon 4040427">
            <a:extLst>
              <a:ext uri="{FF2B5EF4-FFF2-40B4-BE49-F238E27FC236}">
                <a16:creationId xmlns:a16="http://schemas.microsoft.com/office/drawing/2014/main" id="{14D86613-38EF-42A8-8077-460D1188C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6" y="3255728"/>
            <a:ext cx="330077" cy="3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28" descr="poem Icon 3857901">
            <a:extLst>
              <a:ext uri="{FF2B5EF4-FFF2-40B4-BE49-F238E27FC236}">
                <a16:creationId xmlns:a16="http://schemas.microsoft.com/office/drawing/2014/main" id="{D48B2EBC-5F27-4925-B37E-80E55C3E1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1" y="4473762"/>
            <a:ext cx="219836" cy="21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18" descr="Shakespeare Icon 50024">
            <a:extLst>
              <a:ext uri="{FF2B5EF4-FFF2-40B4-BE49-F238E27FC236}">
                <a16:creationId xmlns:a16="http://schemas.microsoft.com/office/drawing/2014/main" id="{EFB84917-3B69-46EF-BCC2-888686A4F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778" y="1187512"/>
            <a:ext cx="326485" cy="32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5124</TotalTime>
  <Words>356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Elizabeth Baxter-Smallwood</cp:lastModifiedBy>
  <cp:revision>272</cp:revision>
  <cp:lastPrinted>2018-09-02T17:44:52Z</cp:lastPrinted>
  <dcterms:created xsi:type="dcterms:W3CDTF">2018-02-08T08:28:53Z</dcterms:created>
  <dcterms:modified xsi:type="dcterms:W3CDTF">2022-07-08T09:44:08Z</dcterms:modified>
</cp:coreProperties>
</file>