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  <a:srgbClr val="6C0636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833" autoAdjust="0"/>
  </p:normalViewPr>
  <p:slideViewPr>
    <p:cSldViewPr snapToGrid="0">
      <p:cViewPr varScale="1">
        <p:scale>
          <a:sx n="69" d="100"/>
          <a:sy n="69" d="100"/>
        </p:scale>
        <p:origin x="20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1pPr>
    <a:lvl2pPr marL="285110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2pPr>
    <a:lvl3pPr marL="570218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3pPr>
    <a:lvl4pPr marL="855327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4pPr>
    <a:lvl5pPr marL="1140437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5pPr>
    <a:lvl6pPr marL="1425546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6pPr>
    <a:lvl7pPr marL="1710655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7pPr>
    <a:lvl8pPr marL="1995764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8pPr>
    <a:lvl9pPr marL="2280873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57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2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2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84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68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51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23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52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46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03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8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82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0" y="-3389"/>
            <a:ext cx="6858000" cy="9906000"/>
          </a:xfrm>
          <a:prstGeom prst="rect">
            <a:avLst/>
          </a:prstGeom>
          <a:solidFill>
            <a:srgbClr val="203864"/>
          </a:solidFill>
          <a:ln>
            <a:solidFill>
              <a:srgbClr val="6C06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26889" y="148980"/>
            <a:ext cx="6553200" cy="9577249"/>
          </a:xfrm>
          <a:prstGeom prst="rect">
            <a:avLst/>
          </a:prstGeom>
          <a:solidFill>
            <a:schemeClr val="bg1"/>
          </a:solidFill>
          <a:ln w="412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158293" y="8383352"/>
            <a:ext cx="4007464" cy="33143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305273" y="6993598"/>
            <a:ext cx="3960578" cy="34224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522912" y="5559158"/>
            <a:ext cx="3806944" cy="3772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439917" y="4003517"/>
            <a:ext cx="3889939" cy="369665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1455029" y="2466436"/>
            <a:ext cx="3688328" cy="3499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4371253" y="998615"/>
            <a:ext cx="785042" cy="33234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3867325" y="3113872"/>
            <a:ext cx="829934" cy="582009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EB1A1E0E-5333-4A8E-9599-994D768ABDFC}"/>
              </a:ext>
            </a:extLst>
          </p:cNvPr>
          <p:cNvSpPr txBox="1"/>
          <p:nvPr/>
        </p:nvSpPr>
        <p:spPr>
          <a:xfrm>
            <a:off x="1232562" y="9685155"/>
            <a:ext cx="4482086" cy="247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1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A8BA7B-A7CF-4C76-8958-63C377D6EB01}"/>
              </a:ext>
            </a:extLst>
          </p:cNvPr>
          <p:cNvSpPr txBox="1"/>
          <p:nvPr/>
        </p:nvSpPr>
        <p:spPr>
          <a:xfrm>
            <a:off x="1803917" y="387060"/>
            <a:ext cx="3440939" cy="334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72" b="1" dirty="0">
                <a:latin typeface="Century Gothic" panose="020B0502020202020204" pitchFamily="34" charset="0"/>
              </a:rPr>
              <a:t>Ks3 Computing Learning Journey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7B08D51-C568-4E8B-BFC1-32397C11197C}"/>
              </a:ext>
            </a:extLst>
          </p:cNvPr>
          <p:cNvGrpSpPr/>
          <p:nvPr/>
        </p:nvGrpSpPr>
        <p:grpSpPr>
          <a:xfrm>
            <a:off x="658580" y="8185703"/>
            <a:ext cx="682278" cy="737898"/>
            <a:chOff x="-2495952" y="12669187"/>
            <a:chExt cx="1214980" cy="130486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FA697A5-97D7-4E2B-85BD-9B7950CE7874}"/>
                </a:ext>
              </a:extLst>
            </p:cNvPr>
            <p:cNvGrpSpPr/>
            <p:nvPr/>
          </p:nvGrpSpPr>
          <p:grpSpPr>
            <a:xfrm>
              <a:off x="-2495952" y="12669187"/>
              <a:ext cx="1214980" cy="1304869"/>
              <a:chOff x="755898" y="14395100"/>
              <a:chExt cx="1214980" cy="1304869"/>
            </a:xfrm>
          </p:grpSpPr>
          <p:sp>
            <p:nvSpPr>
              <p:cNvPr id="228" name="Oval 227">
                <a:extLst>
                  <a:ext uri="{FF2B5EF4-FFF2-40B4-BE49-F238E27FC236}">
                    <a16:creationId xmlns:a16="http://schemas.microsoft.com/office/drawing/2014/main" id="{AB96207F-9876-7A4C-8CB8-0378596E3D43}"/>
                  </a:ext>
                </a:extLst>
              </p:cNvPr>
              <p:cNvSpPr/>
              <p:nvPr/>
            </p:nvSpPr>
            <p:spPr>
              <a:xfrm>
                <a:off x="755898" y="14395100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29" name="Oval 228">
                <a:extLst>
                  <a:ext uri="{FF2B5EF4-FFF2-40B4-BE49-F238E27FC236}">
                    <a16:creationId xmlns:a16="http://schemas.microsoft.com/office/drawing/2014/main" id="{78D87C2B-4ED1-1C4B-B314-D95374A7846D}"/>
                  </a:ext>
                </a:extLst>
              </p:cNvPr>
              <p:cNvSpPr/>
              <p:nvPr/>
            </p:nvSpPr>
            <p:spPr>
              <a:xfrm>
                <a:off x="944048" y="14595885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87A07DE-C984-5043-ABB4-D3D967D43357}"/>
                  </a:ext>
                </a:extLst>
              </p:cNvPr>
              <p:cNvSpPr txBox="1"/>
              <p:nvPr/>
            </p:nvSpPr>
            <p:spPr>
              <a:xfrm>
                <a:off x="933396" y="14707603"/>
                <a:ext cx="841074" cy="8968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7</a:t>
                </a:r>
              </a:p>
            </p:txBody>
          </p:sp>
        </p:grp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886EA36C-FA07-480E-B67E-2CD85566DC6E}"/>
                </a:ext>
              </a:extLst>
            </p:cNvPr>
            <p:cNvSpPr txBox="1"/>
            <p:nvPr/>
          </p:nvSpPr>
          <p:spPr>
            <a:xfrm>
              <a:off x="-2319079" y="12901053"/>
              <a:ext cx="841074" cy="346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D171536E-B9BA-4720-B99A-01AF9DD910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3741" y="6995160"/>
            <a:ext cx="634039" cy="1702617"/>
          </a:xfrm>
          <a:prstGeom prst="rect">
            <a:avLst/>
          </a:prstGeom>
        </p:spPr>
      </p:pic>
      <p:grpSp>
        <p:nvGrpSpPr>
          <p:cNvPr id="286" name="Group 285">
            <a:extLst>
              <a:ext uri="{FF2B5EF4-FFF2-40B4-BE49-F238E27FC236}">
                <a16:creationId xmlns:a16="http://schemas.microsoft.com/office/drawing/2014/main" id="{6E540404-34C0-402E-B266-23E864375AA9}"/>
              </a:ext>
            </a:extLst>
          </p:cNvPr>
          <p:cNvGrpSpPr/>
          <p:nvPr/>
        </p:nvGrpSpPr>
        <p:grpSpPr>
          <a:xfrm>
            <a:off x="4899275" y="6784886"/>
            <a:ext cx="682278" cy="716994"/>
            <a:chOff x="-2495952" y="10708862"/>
            <a:chExt cx="1214980" cy="1304869"/>
          </a:xfrm>
        </p:grpSpPr>
        <p:grpSp>
          <p:nvGrpSpPr>
            <p:cNvPr id="289" name="Group 288">
              <a:extLst>
                <a:ext uri="{FF2B5EF4-FFF2-40B4-BE49-F238E27FC236}">
                  <a16:creationId xmlns:a16="http://schemas.microsoft.com/office/drawing/2014/main" id="{E4A764BC-17FF-4F37-ABFB-30BFA56D5D73}"/>
                </a:ext>
              </a:extLst>
            </p:cNvPr>
            <p:cNvGrpSpPr/>
            <p:nvPr/>
          </p:nvGrpSpPr>
          <p:grpSpPr>
            <a:xfrm>
              <a:off x="-2495952" y="10708862"/>
              <a:ext cx="1214980" cy="1304869"/>
              <a:chOff x="1246863" y="10727222"/>
              <a:chExt cx="1214980" cy="1304869"/>
            </a:xfrm>
          </p:grpSpPr>
          <p:sp>
            <p:nvSpPr>
              <p:cNvPr id="294" name="Oval 293">
                <a:extLst>
                  <a:ext uri="{FF2B5EF4-FFF2-40B4-BE49-F238E27FC236}">
                    <a16:creationId xmlns:a16="http://schemas.microsoft.com/office/drawing/2014/main" id="{DCCE83FD-1F07-4AE5-B8CD-24BB1F49D9EC}"/>
                  </a:ext>
                </a:extLst>
              </p:cNvPr>
              <p:cNvSpPr/>
              <p:nvPr/>
            </p:nvSpPr>
            <p:spPr>
              <a:xfrm>
                <a:off x="1246863" y="107272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95" name="Oval 294">
                <a:extLst>
                  <a:ext uri="{FF2B5EF4-FFF2-40B4-BE49-F238E27FC236}">
                    <a16:creationId xmlns:a16="http://schemas.microsoft.com/office/drawing/2014/main" id="{96375E41-F6B8-4B95-B6D3-62A6C82BF579}"/>
                  </a:ext>
                </a:extLst>
              </p:cNvPr>
              <p:cNvSpPr/>
              <p:nvPr/>
            </p:nvSpPr>
            <p:spPr>
              <a:xfrm>
                <a:off x="1433817" y="10928006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96" name="TextBox 295">
                <a:extLst>
                  <a:ext uri="{FF2B5EF4-FFF2-40B4-BE49-F238E27FC236}">
                    <a16:creationId xmlns:a16="http://schemas.microsoft.com/office/drawing/2014/main" id="{048EA9E3-A4F0-48B9-9DBF-5D7CDE91200A}"/>
                  </a:ext>
                </a:extLst>
              </p:cNvPr>
              <p:cNvSpPr txBox="1"/>
              <p:nvPr/>
            </p:nvSpPr>
            <p:spPr>
              <a:xfrm>
                <a:off x="1441727" y="11030950"/>
                <a:ext cx="841074" cy="923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8</a:t>
                </a:r>
              </a:p>
            </p:txBody>
          </p:sp>
        </p:grp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45C3ADA0-D314-447C-8C6D-0FD980A339F8}"/>
                </a:ext>
              </a:extLst>
            </p:cNvPr>
            <p:cNvSpPr txBox="1"/>
            <p:nvPr/>
          </p:nvSpPr>
          <p:spPr>
            <a:xfrm>
              <a:off x="-2319079" y="10956587"/>
              <a:ext cx="841074" cy="356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pic>
        <p:nvPicPr>
          <p:cNvPr id="301" name="Picture 300">
            <a:extLst>
              <a:ext uri="{FF2B5EF4-FFF2-40B4-BE49-F238E27FC236}">
                <a16:creationId xmlns:a16="http://schemas.microsoft.com/office/drawing/2014/main" id="{B866E9EE-8E11-4DAB-AEA4-21DDFF5139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8438" y="4033258"/>
            <a:ext cx="688974" cy="188984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8540952-E3FE-4D62-87D1-0394E56710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854740" y="5593782"/>
            <a:ext cx="628029" cy="174778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15C6B134-88B3-4BB3-B953-AC9D003162AF}"/>
              </a:ext>
            </a:extLst>
          </p:cNvPr>
          <p:cNvGrpSpPr/>
          <p:nvPr/>
        </p:nvGrpSpPr>
        <p:grpSpPr>
          <a:xfrm>
            <a:off x="887483" y="5354937"/>
            <a:ext cx="682278" cy="732756"/>
            <a:chOff x="-2495952" y="10708862"/>
            <a:chExt cx="1214980" cy="130486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AF6C3F1-C711-400E-BD49-4CDC4020F82B}"/>
                </a:ext>
              </a:extLst>
            </p:cNvPr>
            <p:cNvGrpSpPr/>
            <p:nvPr/>
          </p:nvGrpSpPr>
          <p:grpSpPr>
            <a:xfrm>
              <a:off x="-2495952" y="10708862"/>
              <a:ext cx="1214980" cy="1304869"/>
              <a:chOff x="1246863" y="10727222"/>
              <a:chExt cx="1214980" cy="1304869"/>
            </a:xfrm>
          </p:grpSpPr>
          <p:sp>
            <p:nvSpPr>
              <p:cNvPr id="224" name="Oval 223">
                <a:extLst>
                  <a:ext uri="{FF2B5EF4-FFF2-40B4-BE49-F238E27FC236}">
                    <a16:creationId xmlns:a16="http://schemas.microsoft.com/office/drawing/2014/main" id="{ACF0C630-75E2-F848-B9E5-7E5905E2C993}"/>
                  </a:ext>
                </a:extLst>
              </p:cNvPr>
              <p:cNvSpPr/>
              <p:nvPr/>
            </p:nvSpPr>
            <p:spPr>
              <a:xfrm>
                <a:off x="1246863" y="107272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25" name="Oval 224">
                <a:extLst>
                  <a:ext uri="{FF2B5EF4-FFF2-40B4-BE49-F238E27FC236}">
                    <a16:creationId xmlns:a16="http://schemas.microsoft.com/office/drawing/2014/main" id="{37258FC4-E633-1F40-B961-0AFD7DEF4AD4}"/>
                  </a:ext>
                </a:extLst>
              </p:cNvPr>
              <p:cNvSpPr/>
              <p:nvPr/>
            </p:nvSpPr>
            <p:spPr>
              <a:xfrm>
                <a:off x="1433817" y="10928006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8E84878-B999-3E45-A62E-A5D9A1ABF6E1}"/>
                  </a:ext>
                </a:extLst>
              </p:cNvPr>
              <p:cNvSpPr txBox="1"/>
              <p:nvPr/>
            </p:nvSpPr>
            <p:spPr>
              <a:xfrm>
                <a:off x="1441727" y="11030948"/>
                <a:ext cx="841074" cy="903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9</a:t>
                </a:r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42C74E4-6C67-AB42-B00E-14010A9DAB4A}"/>
                </a:ext>
              </a:extLst>
            </p:cNvPr>
            <p:cNvSpPr txBox="1"/>
            <p:nvPr/>
          </p:nvSpPr>
          <p:spPr>
            <a:xfrm>
              <a:off x="-2319079" y="10956588"/>
              <a:ext cx="841074" cy="349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0399C3BB-7286-4A3E-AE1A-E615DAB1FA51}"/>
              </a:ext>
            </a:extLst>
          </p:cNvPr>
          <p:cNvGrpSpPr/>
          <p:nvPr/>
        </p:nvGrpSpPr>
        <p:grpSpPr>
          <a:xfrm>
            <a:off x="2257007" y="2907556"/>
            <a:ext cx="902233" cy="1092606"/>
            <a:chOff x="-2495952" y="10708862"/>
            <a:chExt cx="1214980" cy="1945679"/>
          </a:xfrm>
        </p:grpSpPr>
        <p:grpSp>
          <p:nvGrpSpPr>
            <p:cNvPr id="265" name="Group 264">
              <a:extLst>
                <a:ext uri="{FF2B5EF4-FFF2-40B4-BE49-F238E27FC236}">
                  <a16:creationId xmlns:a16="http://schemas.microsoft.com/office/drawing/2014/main" id="{2091DFEA-91BD-4BCA-A461-019932A9E43B}"/>
                </a:ext>
              </a:extLst>
            </p:cNvPr>
            <p:cNvGrpSpPr/>
            <p:nvPr/>
          </p:nvGrpSpPr>
          <p:grpSpPr>
            <a:xfrm>
              <a:off x="-2495952" y="10708862"/>
              <a:ext cx="1214980" cy="1945679"/>
              <a:chOff x="1246863" y="10727222"/>
              <a:chExt cx="1214980" cy="1945679"/>
            </a:xfrm>
          </p:grpSpPr>
          <p:sp>
            <p:nvSpPr>
              <p:cNvPr id="269" name="Oval 268">
                <a:extLst>
                  <a:ext uri="{FF2B5EF4-FFF2-40B4-BE49-F238E27FC236}">
                    <a16:creationId xmlns:a16="http://schemas.microsoft.com/office/drawing/2014/main" id="{AE0FB613-2146-4FB4-8495-4EA9CE2E96DE}"/>
                  </a:ext>
                </a:extLst>
              </p:cNvPr>
              <p:cNvSpPr/>
              <p:nvPr/>
            </p:nvSpPr>
            <p:spPr>
              <a:xfrm>
                <a:off x="1246863" y="107272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70" name="Oval 269">
                <a:extLst>
                  <a:ext uri="{FF2B5EF4-FFF2-40B4-BE49-F238E27FC236}">
                    <a16:creationId xmlns:a16="http://schemas.microsoft.com/office/drawing/2014/main" id="{E1E5A1FA-A523-4E0F-B7FA-D9AB64864179}"/>
                  </a:ext>
                </a:extLst>
              </p:cNvPr>
              <p:cNvSpPr/>
              <p:nvPr/>
            </p:nvSpPr>
            <p:spPr>
              <a:xfrm>
                <a:off x="1433817" y="10928006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71" name="TextBox 270">
                <a:extLst>
                  <a:ext uri="{FF2B5EF4-FFF2-40B4-BE49-F238E27FC236}">
                    <a16:creationId xmlns:a16="http://schemas.microsoft.com/office/drawing/2014/main" id="{2BD5D534-FC14-4169-9D0E-602081DFCB45}"/>
                  </a:ext>
                </a:extLst>
              </p:cNvPr>
              <p:cNvSpPr txBox="1"/>
              <p:nvPr/>
            </p:nvSpPr>
            <p:spPr>
              <a:xfrm>
                <a:off x="1443679" y="11030948"/>
                <a:ext cx="839122" cy="1641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10</a:t>
                </a:r>
              </a:p>
            </p:txBody>
          </p:sp>
        </p:grp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CAFE823C-81DE-412D-85F6-1D71E1C29969}"/>
                </a:ext>
              </a:extLst>
            </p:cNvPr>
            <p:cNvSpPr txBox="1"/>
            <p:nvPr/>
          </p:nvSpPr>
          <p:spPr>
            <a:xfrm>
              <a:off x="-2319079" y="10956588"/>
              <a:ext cx="841074" cy="349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pic>
        <p:nvPicPr>
          <p:cNvPr id="302" name="Picture 301">
            <a:extLst>
              <a:ext uri="{FF2B5EF4-FFF2-40B4-BE49-F238E27FC236}">
                <a16:creationId xmlns:a16="http://schemas.microsoft.com/office/drawing/2014/main" id="{42412B3F-C9B1-4AB6-82E9-60457FC841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76272" y="2474265"/>
            <a:ext cx="698207" cy="188129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9F66CB2-E5A9-4865-B72F-4FA068D3A9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2178" y="1000962"/>
            <a:ext cx="634039" cy="1820457"/>
          </a:xfrm>
          <a:prstGeom prst="rect">
            <a:avLst/>
          </a:prstGeom>
        </p:spPr>
      </p:pic>
      <p:grpSp>
        <p:nvGrpSpPr>
          <p:cNvPr id="278" name="Group 277">
            <a:extLst>
              <a:ext uri="{FF2B5EF4-FFF2-40B4-BE49-F238E27FC236}">
                <a16:creationId xmlns:a16="http://schemas.microsoft.com/office/drawing/2014/main" id="{DBE530F7-FEE4-47BE-BF08-53E873B2827A}"/>
              </a:ext>
            </a:extLst>
          </p:cNvPr>
          <p:cNvGrpSpPr/>
          <p:nvPr/>
        </p:nvGrpSpPr>
        <p:grpSpPr>
          <a:xfrm>
            <a:off x="1306863" y="2914402"/>
            <a:ext cx="853737" cy="1092606"/>
            <a:chOff x="-2495952" y="10708862"/>
            <a:chExt cx="1214980" cy="1945679"/>
          </a:xfrm>
        </p:grpSpPr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id="{669CBD64-9182-427E-9742-A3D329450C8A}"/>
                </a:ext>
              </a:extLst>
            </p:cNvPr>
            <p:cNvGrpSpPr/>
            <p:nvPr/>
          </p:nvGrpSpPr>
          <p:grpSpPr>
            <a:xfrm>
              <a:off x="-2495952" y="10708862"/>
              <a:ext cx="1214980" cy="1945679"/>
              <a:chOff x="1246863" y="10727222"/>
              <a:chExt cx="1214980" cy="1945679"/>
            </a:xfrm>
          </p:grpSpPr>
          <p:sp>
            <p:nvSpPr>
              <p:cNvPr id="282" name="Oval 281">
                <a:extLst>
                  <a:ext uri="{FF2B5EF4-FFF2-40B4-BE49-F238E27FC236}">
                    <a16:creationId xmlns:a16="http://schemas.microsoft.com/office/drawing/2014/main" id="{CA337766-61AF-45D1-ADC4-A8D8DFEBF7FB}"/>
                  </a:ext>
                </a:extLst>
              </p:cNvPr>
              <p:cNvSpPr/>
              <p:nvPr/>
            </p:nvSpPr>
            <p:spPr>
              <a:xfrm>
                <a:off x="1246863" y="107272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84" name="Oval 283">
                <a:extLst>
                  <a:ext uri="{FF2B5EF4-FFF2-40B4-BE49-F238E27FC236}">
                    <a16:creationId xmlns:a16="http://schemas.microsoft.com/office/drawing/2014/main" id="{642FCE7A-6E88-493E-9015-62E118A3D2A6}"/>
                  </a:ext>
                </a:extLst>
              </p:cNvPr>
              <p:cNvSpPr/>
              <p:nvPr/>
            </p:nvSpPr>
            <p:spPr>
              <a:xfrm>
                <a:off x="1433817" y="10928006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85" name="TextBox 284">
                <a:extLst>
                  <a:ext uri="{FF2B5EF4-FFF2-40B4-BE49-F238E27FC236}">
                    <a16:creationId xmlns:a16="http://schemas.microsoft.com/office/drawing/2014/main" id="{B5E3BCAE-1795-4F50-98C9-24F84768AAA7}"/>
                  </a:ext>
                </a:extLst>
              </p:cNvPr>
              <p:cNvSpPr txBox="1"/>
              <p:nvPr/>
            </p:nvSpPr>
            <p:spPr>
              <a:xfrm>
                <a:off x="1441727" y="11030948"/>
                <a:ext cx="841074" cy="1641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11</a:t>
                </a:r>
              </a:p>
            </p:txBody>
          </p:sp>
        </p:grp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C7D11ADB-D6D4-462C-9E4D-FE62A3EF54C8}"/>
                </a:ext>
              </a:extLst>
            </p:cNvPr>
            <p:cNvSpPr txBox="1"/>
            <p:nvPr/>
          </p:nvSpPr>
          <p:spPr>
            <a:xfrm>
              <a:off x="-2319079" y="10956588"/>
              <a:ext cx="841074" cy="349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</p:cNvCxnSpPr>
          <p:nvPr/>
        </p:nvCxnSpPr>
        <p:spPr>
          <a:xfrm flipV="1">
            <a:off x="3299193" y="8567719"/>
            <a:ext cx="0" cy="20220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2460346" y="8753083"/>
            <a:ext cx="16132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E-Safety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Students will learn how social media has impacted society, both positively and negatively and will learn what their digital footprint in.  They will also learn how to stay online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4430770" y="8841870"/>
            <a:ext cx="1421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Modelling data, spreadsheets: 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Sorting and filtering data and using formulas and functions in spreadsheet software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3A11BB7-9A0F-4F63-AC16-6B68523F8214}"/>
              </a:ext>
            </a:extLst>
          </p:cNvPr>
          <p:cNvSpPr txBox="1"/>
          <p:nvPr/>
        </p:nvSpPr>
        <p:spPr>
          <a:xfrm>
            <a:off x="80775" y="8947106"/>
            <a:ext cx="13435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ea typeface="Verdana" panose="020B0604030504040204" pitchFamily="34" charset="0"/>
              </a:rPr>
              <a:t>WELCOME TO COMPUTING AT LHS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3572689" y="5925929"/>
            <a:ext cx="1519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Hardware, Software &amp; Networks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Students will learn about Hardware and Software devices along with input and output devices. They will also recognise what a network is and study the different types.  </a:t>
            </a:r>
            <a:endParaRPr lang="en-GB" sz="700" dirty="0">
              <a:ea typeface="Verdana" panose="020B0604030504040204" pitchFamily="34" charset="0"/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</p:cNvCxnSpPr>
          <p:nvPr/>
        </p:nvCxnSpPr>
        <p:spPr>
          <a:xfrm flipV="1">
            <a:off x="1924495" y="8530647"/>
            <a:ext cx="0" cy="20220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</p:cNvCxnSpPr>
          <p:nvPr/>
        </p:nvCxnSpPr>
        <p:spPr>
          <a:xfrm flipH="1" flipV="1">
            <a:off x="4758068" y="8534171"/>
            <a:ext cx="250634" cy="25532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</p:cNvCxnSpPr>
          <p:nvPr/>
        </p:nvCxnSpPr>
        <p:spPr>
          <a:xfrm flipH="1" flipV="1">
            <a:off x="5486364" y="8216698"/>
            <a:ext cx="265161" cy="2479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5670514" y="8195489"/>
            <a:ext cx="11034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Digital Literacy Project: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Learner will Create digital products for a music festival including a questionnaire, spreadsheet and advertising poster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</p:cNvCxnSpPr>
          <p:nvPr/>
        </p:nvCxnSpPr>
        <p:spPr>
          <a:xfrm flipH="1">
            <a:off x="5555508" y="7252467"/>
            <a:ext cx="338234" cy="2470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1382964" y="8768875"/>
            <a:ext cx="1101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Using the school network: 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Introduction to the compute lab and how to use the school network appropriately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</p:cNvCxnSpPr>
          <p:nvPr/>
        </p:nvCxnSpPr>
        <p:spPr>
          <a:xfrm flipH="1">
            <a:off x="4478666" y="6918138"/>
            <a:ext cx="1" cy="21894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</p:cNvCxnSpPr>
          <p:nvPr/>
        </p:nvCxnSpPr>
        <p:spPr>
          <a:xfrm>
            <a:off x="2808867" y="6870640"/>
            <a:ext cx="1" cy="31950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1153881" y="6044252"/>
            <a:ext cx="88813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  </a:t>
            </a:r>
          </a:p>
          <a:p>
            <a:pPr algn="ctr"/>
            <a:r>
              <a:rPr lang="en-GB" sz="700" b="1" dirty="0">
                <a:ea typeface="Verdana" panose="020B0604030504040204" pitchFamily="34" charset="0"/>
              </a:rPr>
              <a:t> </a:t>
            </a:r>
            <a:endParaRPr lang="en-GB" sz="700" dirty="0">
              <a:ea typeface="Verdana" panose="020B0604030504040204" pitchFamily="34" charset="0"/>
            </a:endParaRP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</p:cNvCxnSpPr>
          <p:nvPr/>
        </p:nvCxnSpPr>
        <p:spPr>
          <a:xfrm flipV="1">
            <a:off x="3622849" y="7146811"/>
            <a:ext cx="0" cy="3780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1437214" y="4539133"/>
            <a:ext cx="1238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Introduction to Python programming: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Applying the programming constructs of sequence, selection and iteration in Python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82"/>
          <a:stretch/>
        </p:blipFill>
        <p:spPr>
          <a:xfrm>
            <a:off x="1126193" y="4867868"/>
            <a:ext cx="312155" cy="265700"/>
          </a:xfrm>
          <a:prstGeom prst="rect">
            <a:avLst/>
          </a:prstGeom>
        </p:spPr>
      </p:pic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</p:cNvCxnSpPr>
          <p:nvPr/>
        </p:nvCxnSpPr>
        <p:spPr>
          <a:xfrm flipH="1" flipV="1">
            <a:off x="3249873" y="5502233"/>
            <a:ext cx="2" cy="2684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</p:cNvCxnSpPr>
          <p:nvPr/>
        </p:nvCxnSpPr>
        <p:spPr>
          <a:xfrm flipH="1">
            <a:off x="1963435" y="5508661"/>
            <a:ext cx="1" cy="19505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</p:cNvCxnSpPr>
          <p:nvPr/>
        </p:nvCxnSpPr>
        <p:spPr>
          <a:xfrm flipV="1">
            <a:off x="4758068" y="7143042"/>
            <a:ext cx="0" cy="2188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0F4E4FC3-5E0E-4404-86FA-90A998382895}"/>
              </a:ext>
            </a:extLst>
          </p:cNvPr>
          <p:cNvSpPr txBox="1"/>
          <p:nvPr/>
        </p:nvSpPr>
        <p:spPr>
          <a:xfrm>
            <a:off x="4095016" y="4431966"/>
            <a:ext cx="15026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Representation of Data :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Number bases, converting between number bases, units of information, binary arithmetic, character encoding, representing images, representing sound, data compression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</p:cNvCxnSpPr>
          <p:nvPr/>
        </p:nvCxnSpPr>
        <p:spPr>
          <a:xfrm flipH="1">
            <a:off x="4812647" y="4161656"/>
            <a:ext cx="4424" cy="2493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</p:cNvCxnSpPr>
          <p:nvPr/>
        </p:nvCxnSpPr>
        <p:spPr>
          <a:xfrm flipH="1">
            <a:off x="2702990" y="3984355"/>
            <a:ext cx="1" cy="1485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safety transfer Icon 1849000">
            <a:extLst>
              <a:ext uri="{FF2B5EF4-FFF2-40B4-BE49-F238E27FC236}">
                <a16:creationId xmlns:a16="http://schemas.microsoft.com/office/drawing/2014/main" id="{CDE7D821-BE32-41D9-BE9F-9E989942D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781" y="8947106"/>
            <a:ext cx="395072" cy="395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echnology literacy Icon 3738441">
            <a:extLst>
              <a:ext uri="{FF2B5EF4-FFF2-40B4-BE49-F238E27FC236}">
                <a16:creationId xmlns:a16="http://schemas.microsoft.com/office/drawing/2014/main" id="{F636702E-FEAF-4EAC-88F4-D816C8E7D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642" y="7730424"/>
            <a:ext cx="429506" cy="42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" name="TextBox 153">
            <a:extLst>
              <a:ext uri="{FF2B5EF4-FFF2-40B4-BE49-F238E27FC236}">
                <a16:creationId xmlns:a16="http://schemas.microsoft.com/office/drawing/2014/main" id="{1D6B0140-2B4F-4877-A249-74DB478B5575}"/>
              </a:ext>
            </a:extLst>
          </p:cNvPr>
          <p:cNvSpPr txBox="1"/>
          <p:nvPr/>
        </p:nvSpPr>
        <p:spPr>
          <a:xfrm>
            <a:off x="5697814" y="6085192"/>
            <a:ext cx="997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Programming essentials and  Scratch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Students will use Flowol to solve real life problems and then applying the programming constructs of sequence, selection and iteration in Scratch</a:t>
            </a:r>
          </a:p>
        </p:txBody>
      </p:sp>
      <p:pic>
        <p:nvPicPr>
          <p:cNvPr id="2" name="Picture 4" descr="coding Icon 2436726">
            <a:extLst>
              <a:ext uri="{FF2B5EF4-FFF2-40B4-BE49-F238E27FC236}">
                <a16:creationId xmlns:a16="http://schemas.microsoft.com/office/drawing/2014/main" id="{5074F602-69EA-419C-B4AA-15004D15D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595" y="7702516"/>
            <a:ext cx="378056" cy="37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" name="TextBox 121">
            <a:extLst>
              <a:ext uri="{FF2B5EF4-FFF2-40B4-BE49-F238E27FC236}">
                <a16:creationId xmlns:a16="http://schemas.microsoft.com/office/drawing/2014/main" id="{AD7F82AF-4CD6-4205-BFAF-4FCEED57AA16}"/>
              </a:ext>
            </a:extLst>
          </p:cNvPr>
          <p:cNvSpPr txBox="1"/>
          <p:nvPr/>
        </p:nvSpPr>
        <p:spPr>
          <a:xfrm>
            <a:off x="2083048" y="5904634"/>
            <a:ext cx="12603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Adobe Photoshop : </a:t>
            </a:r>
            <a:r>
              <a:rPr lang="en-GB" sz="800" dirty="0">
                <a:ea typeface="Verdana" panose="020B0604030504040204" pitchFamily="34" charset="0"/>
              </a:rPr>
              <a:t>Students will learn to edit and manipulate images using a range of different tools  to allow the creation of professional looking documents  ,</a:t>
            </a:r>
          </a:p>
          <a:p>
            <a:pPr algn="ctr"/>
            <a:endParaRPr lang="en-GB" sz="800" dirty="0">
              <a:ea typeface="Verdana" panose="020B0604030504040204" pitchFamily="34" charset="0"/>
            </a:endParaRPr>
          </a:p>
        </p:txBody>
      </p:sp>
      <p:pic>
        <p:nvPicPr>
          <p:cNvPr id="10" name="Picture 6" descr="photoshop Icon 622609">
            <a:extLst>
              <a:ext uri="{FF2B5EF4-FFF2-40B4-BE49-F238E27FC236}">
                <a16:creationId xmlns:a16="http://schemas.microsoft.com/office/drawing/2014/main" id="{63BD6B2C-F98E-494F-9854-70F8CE761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163" y="6472719"/>
            <a:ext cx="350838" cy="371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TextBox 136">
            <a:extLst>
              <a:ext uri="{FF2B5EF4-FFF2-40B4-BE49-F238E27FC236}">
                <a16:creationId xmlns:a16="http://schemas.microsoft.com/office/drawing/2014/main" id="{2FF86C27-B1BB-42E2-BC86-4ED4F2ECCD5A}"/>
              </a:ext>
            </a:extLst>
          </p:cNvPr>
          <p:cNvSpPr txBox="1"/>
          <p:nvPr/>
        </p:nvSpPr>
        <p:spPr>
          <a:xfrm>
            <a:off x="5950264" y="4161656"/>
            <a:ext cx="7340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Video Editing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Students will record and edit a video using Premier Pro software on the topic of Cyber Bullying. </a:t>
            </a:r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08053680-CC10-48E5-B51C-5C2C26DB88CB}"/>
              </a:ext>
            </a:extLst>
          </p:cNvPr>
          <p:cNvCxnSpPr>
            <a:cxnSpLocks/>
          </p:cNvCxnSpPr>
          <p:nvPr/>
        </p:nvCxnSpPr>
        <p:spPr>
          <a:xfrm flipV="1">
            <a:off x="1607983" y="7120917"/>
            <a:ext cx="579" cy="2888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>
            <a:extLst>
              <a:ext uri="{FF2B5EF4-FFF2-40B4-BE49-F238E27FC236}">
                <a16:creationId xmlns:a16="http://schemas.microsoft.com/office/drawing/2014/main" id="{AA487E5C-AE2B-4BF0-81F2-CCD07EA75E70}"/>
              </a:ext>
            </a:extLst>
          </p:cNvPr>
          <p:cNvSpPr txBox="1"/>
          <p:nvPr/>
        </p:nvSpPr>
        <p:spPr>
          <a:xfrm>
            <a:off x="2489650" y="7320987"/>
            <a:ext cx="1133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800" dirty="0">
              <a:ea typeface="Verdana" panose="020B0604030504040204" pitchFamily="34" charset="0"/>
            </a:endParaRPr>
          </a:p>
          <a:p>
            <a:pPr algn="ctr"/>
            <a:r>
              <a:rPr lang="en-GB" sz="800" b="1" dirty="0">
                <a:ea typeface="Verdana" panose="020B0604030504040204" pitchFamily="34" charset="0"/>
              </a:rPr>
              <a:t>Creating Websites using HTML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Students will lean how the internet works before going to create their own website using HTML</a:t>
            </a:r>
            <a:endParaRPr lang="en-GB" sz="700" dirty="0">
              <a:ea typeface="Verdana" panose="020B0604030504040204" pitchFamily="34" charset="0"/>
            </a:endParaRPr>
          </a:p>
        </p:txBody>
      </p:sp>
      <p:pic>
        <p:nvPicPr>
          <p:cNvPr id="1032" name="Picture 8" descr="video editing Icon 3733260">
            <a:extLst>
              <a:ext uri="{FF2B5EF4-FFF2-40B4-BE49-F238E27FC236}">
                <a16:creationId xmlns:a16="http://schemas.microsoft.com/office/drawing/2014/main" id="{D79FDBEF-537C-4785-8491-6DC350A44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222" y="3939814"/>
            <a:ext cx="367452" cy="36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ml Icon 2104157">
            <a:extLst>
              <a:ext uri="{FF2B5EF4-FFF2-40B4-BE49-F238E27FC236}">
                <a16:creationId xmlns:a16="http://schemas.microsoft.com/office/drawing/2014/main" id="{6D9D7903-37A3-4997-AE95-889D2C9EF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044" y="7598146"/>
            <a:ext cx="424923" cy="424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FE2AB07D-427D-46D4-B183-D0B8E1772FE2}"/>
              </a:ext>
            </a:extLst>
          </p:cNvPr>
          <p:cNvCxnSpPr>
            <a:cxnSpLocks/>
          </p:cNvCxnSpPr>
          <p:nvPr/>
        </p:nvCxnSpPr>
        <p:spPr>
          <a:xfrm flipH="1" flipV="1">
            <a:off x="5746704" y="5024758"/>
            <a:ext cx="266814" cy="1627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binary Icon 3928479">
            <a:extLst>
              <a:ext uri="{FF2B5EF4-FFF2-40B4-BE49-F238E27FC236}">
                <a16:creationId xmlns:a16="http://schemas.microsoft.com/office/drawing/2014/main" id="{0FBED61E-D1D8-4560-BD5F-665A560F5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422" y="4987485"/>
            <a:ext cx="331891" cy="33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" name="TextBox 158">
            <a:extLst>
              <a:ext uri="{FF2B5EF4-FFF2-40B4-BE49-F238E27FC236}">
                <a16:creationId xmlns:a16="http://schemas.microsoft.com/office/drawing/2014/main" id="{44BACC50-C104-474E-8D5D-C7F93F9CAC14}"/>
              </a:ext>
            </a:extLst>
          </p:cNvPr>
          <p:cNvSpPr txBox="1"/>
          <p:nvPr/>
        </p:nvSpPr>
        <p:spPr>
          <a:xfrm>
            <a:off x="2862056" y="4494883"/>
            <a:ext cx="1097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Enterprise and entrepreneurship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Learners will explore how new business ideas occur and the risks and rewards in running a business.</a:t>
            </a:r>
          </a:p>
        </p:txBody>
      </p:sp>
      <p:pic>
        <p:nvPicPr>
          <p:cNvPr id="12" name="Picture 4" descr="entreprenuer Icon 1144926">
            <a:extLst>
              <a:ext uri="{FF2B5EF4-FFF2-40B4-BE49-F238E27FC236}">
                <a16:creationId xmlns:a16="http://schemas.microsoft.com/office/drawing/2014/main" id="{06FB78C3-111F-4965-94ED-5188BDFDB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185" y="4898939"/>
            <a:ext cx="363868" cy="28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" name="Rectangle 164">
            <a:extLst>
              <a:ext uri="{FF2B5EF4-FFF2-40B4-BE49-F238E27FC236}">
                <a16:creationId xmlns:a16="http://schemas.microsoft.com/office/drawing/2014/main" id="{3FD6475F-4CDE-4FB6-9D2C-F8BF20F4DF05}"/>
              </a:ext>
            </a:extLst>
          </p:cNvPr>
          <p:cNvSpPr/>
          <p:nvPr/>
        </p:nvSpPr>
        <p:spPr>
          <a:xfrm>
            <a:off x="4428607" y="3193671"/>
            <a:ext cx="1152945" cy="3856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Ks4 </a:t>
            </a:r>
          </a:p>
          <a:p>
            <a:pPr algn="ctr"/>
            <a:r>
              <a:rPr lang="en-US" sz="1050" b="1" dirty="0"/>
              <a:t>Pathway</a:t>
            </a:r>
            <a:endParaRPr lang="en-US" sz="741" b="1" dirty="0"/>
          </a:p>
        </p:txBody>
      </p:sp>
      <p:sp>
        <p:nvSpPr>
          <p:cNvPr id="166" name="Triangle 45">
            <a:extLst>
              <a:ext uri="{FF2B5EF4-FFF2-40B4-BE49-F238E27FC236}">
                <a16:creationId xmlns:a16="http://schemas.microsoft.com/office/drawing/2014/main" id="{A82F91CA-77F4-44F2-84CD-1235F6DAC7D8}"/>
              </a:ext>
            </a:extLst>
          </p:cNvPr>
          <p:cNvSpPr/>
          <p:nvPr/>
        </p:nvSpPr>
        <p:spPr>
          <a:xfrm rot="16200000">
            <a:off x="3689398" y="890685"/>
            <a:ext cx="829934" cy="582009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/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A89E3A60-4316-4FD3-847D-76301A138DA0}"/>
              </a:ext>
            </a:extLst>
          </p:cNvPr>
          <p:cNvSpPr txBox="1"/>
          <p:nvPr/>
        </p:nvSpPr>
        <p:spPr>
          <a:xfrm>
            <a:off x="3097335" y="2806386"/>
            <a:ext cx="94469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ea typeface="Verdana" panose="020B0604030504040204" pitchFamily="34" charset="0"/>
              </a:rPr>
              <a:t>GCSE Computer Science 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Or </a:t>
            </a:r>
          </a:p>
          <a:p>
            <a:pPr algn="ctr"/>
            <a:r>
              <a:rPr lang="en-GB" sz="900" b="1" dirty="0">
                <a:ea typeface="Verdana" panose="020B0604030504040204" pitchFamily="34" charset="0"/>
              </a:rPr>
              <a:t>Cambridge National Information Technologies 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0553379-75CA-4C10-AE5D-2C1B3553FE42}"/>
              </a:ext>
            </a:extLst>
          </p:cNvPr>
          <p:cNvSpPr txBox="1"/>
          <p:nvPr/>
        </p:nvSpPr>
        <p:spPr>
          <a:xfrm>
            <a:off x="887268" y="7444247"/>
            <a:ext cx="14844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Introduction to Python programming: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Applying the programming constructs of sequence, selection and iteration in Python</a:t>
            </a:r>
          </a:p>
        </p:txBody>
      </p:sp>
      <p:pic>
        <p:nvPicPr>
          <p:cNvPr id="100" name="Picture 99">
            <a:extLst>
              <a:ext uri="{FF2B5EF4-FFF2-40B4-BE49-F238E27FC236}">
                <a16:creationId xmlns:a16="http://schemas.microsoft.com/office/drawing/2014/main" id="{E8D6B73B-B5F2-4B5F-A9BE-F958514C7B4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82"/>
          <a:stretch/>
        </p:blipFill>
        <p:spPr>
          <a:xfrm>
            <a:off x="702067" y="7440686"/>
            <a:ext cx="312155" cy="2657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2A057DB-E7D6-44EE-9ACC-9F09224858B1}"/>
              </a:ext>
            </a:extLst>
          </p:cNvPr>
          <p:cNvSpPr txBox="1"/>
          <p:nvPr/>
        </p:nvSpPr>
        <p:spPr>
          <a:xfrm>
            <a:off x="3867929" y="7376002"/>
            <a:ext cx="13321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Binary and Truth Tables</a:t>
            </a:r>
          </a:p>
          <a:p>
            <a:r>
              <a:rPr lang="en-GB" sz="800" dirty="0"/>
              <a:t>Students will use convert binary to denary and vice versa. They will also  learn to calculate Hexadecimal numbers  and complete truth tables 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4CFB91A-EA69-45B8-993A-9A11CEF407A7}"/>
              </a:ext>
            </a:extLst>
          </p:cNvPr>
          <p:cNvSpPr txBox="1"/>
          <p:nvPr/>
        </p:nvSpPr>
        <p:spPr>
          <a:xfrm>
            <a:off x="1228205" y="5957344"/>
            <a:ext cx="9187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Advanced Spreadsheet: U</a:t>
            </a:r>
            <a:r>
              <a:rPr lang="en-GB" sz="800" dirty="0">
                <a:ea typeface="Verdana" panose="020B0604030504040204" pitchFamily="34" charset="0"/>
              </a:rPr>
              <a:t>sing spreadsheets to model and solve real world problems using</a:t>
            </a:r>
            <a:r>
              <a:rPr lang="en-GB" sz="800" b="1" dirty="0">
                <a:ea typeface="Verdana" panose="020B0604030504040204" pitchFamily="34" charset="0"/>
              </a:rPr>
              <a:t> </a:t>
            </a:r>
          </a:p>
          <a:p>
            <a:pPr algn="ctr"/>
            <a:endParaRPr lang="en-GB" sz="800" dirty="0">
              <a:ea typeface="Verdana" panose="020B060403050404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E5FF7B2-F57D-4CB7-9066-2435EA2ED987}"/>
              </a:ext>
            </a:extLst>
          </p:cNvPr>
          <p:cNvSpPr txBox="1"/>
          <p:nvPr/>
        </p:nvSpPr>
        <p:spPr>
          <a:xfrm>
            <a:off x="1" y="9707190"/>
            <a:ext cx="69041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Whether you want to uncover the secret of the universe or pursue a career in the 21</a:t>
            </a:r>
            <a:r>
              <a:rPr lang="en-GB" sz="1000" baseline="30000" dirty="0">
                <a:solidFill>
                  <a:schemeClr val="bg1"/>
                </a:solidFill>
              </a:rPr>
              <a:t>st</a:t>
            </a:r>
            <a:r>
              <a:rPr lang="en-GB" sz="1000" dirty="0">
                <a:solidFill>
                  <a:schemeClr val="bg1"/>
                </a:solidFill>
              </a:rPr>
              <a:t> century, basic computing skills are essential </a:t>
            </a:r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5247</TotalTime>
  <Words>397</Words>
  <Application>Microsoft Office PowerPoint</Application>
  <PresentationFormat>A4 Paper (210x297 mm)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Verdana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Claire Kennedy</cp:lastModifiedBy>
  <cp:revision>284</cp:revision>
  <cp:lastPrinted>2018-09-02T17:44:52Z</cp:lastPrinted>
  <dcterms:created xsi:type="dcterms:W3CDTF">2018-02-08T08:28:53Z</dcterms:created>
  <dcterms:modified xsi:type="dcterms:W3CDTF">2022-10-06T11:19:32Z</dcterms:modified>
</cp:coreProperties>
</file>