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 varScale="1">
        <p:scale>
          <a:sx n="60" d="100"/>
          <a:sy n="60" d="100"/>
        </p:scale>
        <p:origin x="29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tmp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tmp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tmp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9" Type="http://schemas.openxmlformats.org/officeDocument/2006/relationships/image" Target="../media/image27.tmp"/><Relationship Id="rId11" Type="http://schemas.openxmlformats.org/officeDocument/2006/relationships/image" Target="../media/image9.jpe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tmp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tmp"/><Relationship Id="rId5" Type="http://schemas.openxmlformats.org/officeDocument/2006/relationships/image" Target="../media/image3.png"/><Relationship Id="rId10" Type="http://schemas.openxmlformats.org/officeDocument/2006/relationships/image" Target="../media/image8.tmp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tmp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tmp"/><Relationship Id="rId3" Type="http://schemas.openxmlformats.org/officeDocument/2006/relationships/image" Target="../media/image1.png"/><Relationship Id="rId12" Type="http://schemas.openxmlformats.org/officeDocument/2006/relationships/image" Target="../media/image10.tmp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tmp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tmp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3389"/>
            <a:ext cx="6858000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03025" y="217207"/>
            <a:ext cx="6553200" cy="9577249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158293" y="8383352"/>
            <a:ext cx="4007464" cy="3314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228622" y="6995160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45806" y="5535727"/>
            <a:ext cx="3930061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386840" y="3991230"/>
            <a:ext cx="3853575" cy="36966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55029" y="2453401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336143" y="975360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663387" y="877201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1850588" y="2267228"/>
            <a:ext cx="0" cy="19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F454230-4476-4152-B573-9557A0125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79" y="327166"/>
            <a:ext cx="1463382" cy="414137"/>
          </a:xfrm>
          <a:prstGeom prst="rect">
            <a:avLst/>
          </a:prstGeom>
        </p:spPr>
      </p:pic>
      <p:sp>
        <p:nvSpPr>
          <p:cNvPr id="258" name="TextBox 257">
            <a:extLst>
              <a:ext uri="{FF2B5EF4-FFF2-40B4-BE49-F238E27FC236}">
                <a16:creationId xmlns:a16="http://schemas.microsoft.com/office/drawing/2014/main" id="{EB1A1E0E-5333-4A8E-9599-994D768ABDFC}"/>
              </a:ext>
            </a:extLst>
          </p:cNvPr>
          <p:cNvSpPr txBox="1"/>
          <p:nvPr/>
        </p:nvSpPr>
        <p:spPr>
          <a:xfrm>
            <a:off x="1232562" y="9685155"/>
            <a:ext cx="4482086" cy="24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1" dirty="0">
                <a:solidFill>
                  <a:schemeClr val="bg1"/>
                </a:solidFill>
              </a:rPr>
              <a:t>‘ </a:t>
            </a:r>
            <a:r>
              <a:rPr lang="en-US" sz="1011" b="1" dirty="0">
                <a:solidFill>
                  <a:schemeClr val="bg1"/>
                </a:solidFill>
              </a:rPr>
              <a:t>The best way to LEARN Mathematics is to DO Mathematics</a:t>
            </a:r>
            <a:r>
              <a:rPr lang="en-US" sz="1011" dirty="0">
                <a:solidFill>
                  <a:schemeClr val="bg1"/>
                </a:solidFill>
              </a:rPr>
              <a:t>’  Paul </a:t>
            </a:r>
            <a:r>
              <a:rPr lang="en-US" sz="1011" dirty="0" err="1">
                <a:solidFill>
                  <a:schemeClr val="bg1"/>
                </a:solidFill>
              </a:rPr>
              <a:t>Halmos</a:t>
            </a:r>
            <a:r>
              <a:rPr lang="en-US" sz="101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2140614" y="261080"/>
            <a:ext cx="2665981" cy="33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2" b="1" dirty="0">
                <a:solidFill>
                  <a:srgbClr val="0070C0"/>
                </a:solidFill>
                <a:latin typeface="Century Gothic" panose="020B0502020202020204" pitchFamily="34" charset="0"/>
              </a:rPr>
              <a:t>Maths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658580" y="81857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190" y="7003666"/>
            <a:ext cx="634039" cy="1702617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4899275" y="67848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357" y="3964821"/>
            <a:ext cx="634039" cy="19433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09332" y="5582244"/>
            <a:ext cx="698207" cy="17477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887483" y="53549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4970071" y="3898919"/>
            <a:ext cx="902233" cy="1092606"/>
            <a:chOff x="-2495952" y="10708862"/>
            <a:chExt cx="1214980" cy="194567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52556" y="2464232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4169" y="976396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917058" y="2211428"/>
            <a:ext cx="853737" cy="1092606"/>
            <a:chOff x="-2495952" y="10708862"/>
            <a:chExt cx="1214980" cy="194567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48850598-3098-45EC-9044-5D1438D594BD}"/>
              </a:ext>
            </a:extLst>
          </p:cNvPr>
          <p:cNvSpPr txBox="1"/>
          <p:nvPr/>
        </p:nvSpPr>
        <p:spPr>
          <a:xfrm>
            <a:off x="1450763" y="9008221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Algebraic Thinking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EEC0088-C766-4547-8231-32616057B507}"/>
              </a:ext>
            </a:extLst>
          </p:cNvPr>
          <p:cNvCxnSpPr>
            <a:cxnSpLocks/>
          </p:cNvCxnSpPr>
          <p:nvPr/>
        </p:nvCxnSpPr>
        <p:spPr>
          <a:xfrm>
            <a:off x="5353336" y="8647326"/>
            <a:ext cx="184396" cy="2222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73BF33B-4ADC-41A8-B553-659260E8F303}"/>
              </a:ext>
            </a:extLst>
          </p:cNvPr>
          <p:cNvCxnSpPr>
            <a:cxnSpLocks/>
          </p:cNvCxnSpPr>
          <p:nvPr/>
        </p:nvCxnSpPr>
        <p:spPr>
          <a:xfrm flipH="1">
            <a:off x="1767869" y="8714789"/>
            <a:ext cx="1" cy="2668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1A9B5B8-DBA1-4160-BE77-3B5EA521FBC3}"/>
              </a:ext>
            </a:extLst>
          </p:cNvPr>
          <p:cNvSpPr txBox="1"/>
          <p:nvPr/>
        </p:nvSpPr>
        <p:spPr>
          <a:xfrm>
            <a:off x="2216161" y="9021101"/>
            <a:ext cx="88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Place Value and Proportion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42D5B0-85C1-4FA2-9D72-6A92F4C1BF3B}"/>
              </a:ext>
            </a:extLst>
          </p:cNvPr>
          <p:cNvCxnSpPr>
            <a:cxnSpLocks/>
          </p:cNvCxnSpPr>
          <p:nvPr/>
        </p:nvCxnSpPr>
        <p:spPr>
          <a:xfrm flipH="1">
            <a:off x="2753473" y="8706263"/>
            <a:ext cx="1" cy="2668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A8ADB2C-7CC0-4BE0-B039-EE7AD28E0064}"/>
              </a:ext>
            </a:extLst>
          </p:cNvPr>
          <p:cNvSpPr txBox="1"/>
          <p:nvPr/>
        </p:nvSpPr>
        <p:spPr>
          <a:xfrm>
            <a:off x="3307060" y="9029174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Applications of Number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B30BBBA-B106-4629-8208-E4B5F7E92845}"/>
              </a:ext>
            </a:extLst>
          </p:cNvPr>
          <p:cNvCxnSpPr>
            <a:cxnSpLocks/>
          </p:cNvCxnSpPr>
          <p:nvPr/>
        </p:nvCxnSpPr>
        <p:spPr>
          <a:xfrm flipH="1">
            <a:off x="3603375" y="8697737"/>
            <a:ext cx="1" cy="2668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26F5D27-527C-41CA-9BAA-064DDFA78EDC}"/>
              </a:ext>
            </a:extLst>
          </p:cNvPr>
          <p:cNvSpPr txBox="1"/>
          <p:nvPr/>
        </p:nvSpPr>
        <p:spPr>
          <a:xfrm>
            <a:off x="4233646" y="9033795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Directed Number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EF2C44D-C374-4BF6-BF66-9302DDFA9CFB}"/>
              </a:ext>
            </a:extLst>
          </p:cNvPr>
          <p:cNvCxnSpPr>
            <a:cxnSpLocks/>
          </p:cNvCxnSpPr>
          <p:nvPr/>
        </p:nvCxnSpPr>
        <p:spPr>
          <a:xfrm flipH="1">
            <a:off x="4503434" y="8708981"/>
            <a:ext cx="1" cy="2668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F20FD20-9350-4D0E-960B-F94E96CDB8AE}"/>
              </a:ext>
            </a:extLst>
          </p:cNvPr>
          <p:cNvSpPr txBox="1"/>
          <p:nvPr/>
        </p:nvSpPr>
        <p:spPr>
          <a:xfrm>
            <a:off x="5421188" y="8928768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Fractional Thinking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F828BD6-26ED-4CEB-8BAF-4C13C0BAE0F3}"/>
              </a:ext>
            </a:extLst>
          </p:cNvPr>
          <p:cNvCxnSpPr>
            <a:cxnSpLocks/>
          </p:cNvCxnSpPr>
          <p:nvPr/>
        </p:nvCxnSpPr>
        <p:spPr>
          <a:xfrm>
            <a:off x="5708298" y="7458967"/>
            <a:ext cx="293823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9E24389-E6B6-423F-90AD-812815BAC8BE}"/>
              </a:ext>
            </a:extLst>
          </p:cNvPr>
          <p:cNvCxnSpPr>
            <a:cxnSpLocks/>
          </p:cNvCxnSpPr>
          <p:nvPr/>
        </p:nvCxnSpPr>
        <p:spPr>
          <a:xfrm>
            <a:off x="5708297" y="8185703"/>
            <a:ext cx="293823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82C01F6-DF1A-4D9F-AAA7-F476EA4DF819}"/>
              </a:ext>
            </a:extLst>
          </p:cNvPr>
          <p:cNvSpPr txBox="1"/>
          <p:nvPr/>
        </p:nvSpPr>
        <p:spPr>
          <a:xfrm>
            <a:off x="5911374" y="7908704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Lines and Angles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686FF09-143B-4C5F-B7B0-A14668DF0A15}"/>
              </a:ext>
            </a:extLst>
          </p:cNvPr>
          <p:cNvSpPr txBox="1"/>
          <p:nvPr/>
        </p:nvSpPr>
        <p:spPr>
          <a:xfrm>
            <a:off x="5976831" y="7190151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Reasoning with number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2EBC79-F5FD-4B34-ADEC-0E25B03174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13" y="9103318"/>
            <a:ext cx="363804" cy="36380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BC541D8-0F1F-4580-9154-DD8A01C800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919" y="8721664"/>
            <a:ext cx="458703" cy="28342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5053A77-802D-4F6F-85FF-E76482D8E3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24" y="9180886"/>
            <a:ext cx="455632" cy="4556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52E9ABE-B490-4D25-820B-024F5A2C74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50" y="8783137"/>
            <a:ext cx="416250" cy="440451"/>
          </a:xfrm>
          <a:prstGeom prst="rect">
            <a:avLst/>
          </a:prstGeom>
        </p:spPr>
      </p:pic>
      <p:pic>
        <p:nvPicPr>
          <p:cNvPr id="1026" name="Picture 2" descr="354,377 Snowflake Photos - Free &amp;amp; Royalty-Free Stock Photos from Dreamstime">
            <a:extLst>
              <a:ext uri="{FF2B5EF4-FFF2-40B4-BE49-F238E27FC236}">
                <a16:creationId xmlns:a16="http://schemas.microsoft.com/office/drawing/2014/main" id="{FF65290E-AF19-4964-8A2F-58A72B480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843" y="9256377"/>
            <a:ext cx="459595" cy="31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26F1EE8-ED27-4EF3-B8D9-397A536960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788" y="9092805"/>
            <a:ext cx="571977" cy="32758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C2C8595-FC2A-42BC-8C7E-CAFAEA703B2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413" y="9182035"/>
            <a:ext cx="438211" cy="23815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7622A14-C46C-427E-AF1B-59259B8F2DB7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3" t="3837"/>
          <a:stretch/>
        </p:blipFill>
        <p:spPr>
          <a:xfrm>
            <a:off x="6257952" y="8145397"/>
            <a:ext cx="310848" cy="2918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1E9E2F6-6D1A-4697-B464-3C739EC1B54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045" y="7543276"/>
            <a:ext cx="313670" cy="313670"/>
          </a:xfrm>
          <a:prstGeom prst="rect">
            <a:avLst/>
          </a:prstGeom>
        </p:spPr>
      </p:pic>
      <p:pic>
        <p:nvPicPr>
          <p:cNvPr id="1028" name="Picture 4" descr="106 Purple Number 1 Photos - Free &amp;amp; Royalty-Free Stock Photos from  Dreamstime">
            <a:extLst>
              <a:ext uri="{FF2B5EF4-FFF2-40B4-BE49-F238E27FC236}">
                <a16:creationId xmlns:a16="http://schemas.microsoft.com/office/drawing/2014/main" id="{794A08B1-81E2-4AE9-B4C1-516C1E3B3B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6" t="16781" r="16109" b="11863"/>
          <a:stretch/>
        </p:blipFill>
        <p:spPr bwMode="auto">
          <a:xfrm>
            <a:off x="6158707" y="7463101"/>
            <a:ext cx="340706" cy="27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432F353-668B-46BF-BFA6-252605986AC3}"/>
              </a:ext>
            </a:extLst>
          </p:cNvPr>
          <p:cNvCxnSpPr>
            <a:cxnSpLocks/>
          </p:cNvCxnSpPr>
          <p:nvPr/>
        </p:nvCxnSpPr>
        <p:spPr>
          <a:xfrm>
            <a:off x="4627071" y="7319668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0DCC9DA-D430-4D42-B71C-AE926A384765}"/>
              </a:ext>
            </a:extLst>
          </p:cNvPr>
          <p:cNvCxnSpPr>
            <a:cxnSpLocks/>
          </p:cNvCxnSpPr>
          <p:nvPr/>
        </p:nvCxnSpPr>
        <p:spPr>
          <a:xfrm>
            <a:off x="3909189" y="7327851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4F9094D-E500-45D9-AAA4-90B326197A82}"/>
              </a:ext>
            </a:extLst>
          </p:cNvPr>
          <p:cNvCxnSpPr>
            <a:cxnSpLocks/>
          </p:cNvCxnSpPr>
          <p:nvPr/>
        </p:nvCxnSpPr>
        <p:spPr>
          <a:xfrm>
            <a:off x="2965245" y="7335037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EE1BF44-DB9C-4BC8-8C48-88E8BCA6E8FA}"/>
              </a:ext>
            </a:extLst>
          </p:cNvPr>
          <p:cNvCxnSpPr>
            <a:cxnSpLocks/>
          </p:cNvCxnSpPr>
          <p:nvPr/>
        </p:nvCxnSpPr>
        <p:spPr>
          <a:xfrm>
            <a:off x="2025139" y="7327851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224907D-7C49-49C8-AC70-4CDD7A5F8DA5}"/>
              </a:ext>
            </a:extLst>
          </p:cNvPr>
          <p:cNvCxnSpPr>
            <a:cxnSpLocks/>
          </p:cNvCxnSpPr>
          <p:nvPr/>
        </p:nvCxnSpPr>
        <p:spPr>
          <a:xfrm flipH="1">
            <a:off x="1177758" y="7319668"/>
            <a:ext cx="50864" cy="237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022E7D3-5C83-4DB1-94FC-5C6FA8C189D6}"/>
              </a:ext>
            </a:extLst>
          </p:cNvPr>
          <p:cNvCxnSpPr>
            <a:cxnSpLocks/>
          </p:cNvCxnSpPr>
          <p:nvPr/>
        </p:nvCxnSpPr>
        <p:spPr>
          <a:xfrm flipH="1">
            <a:off x="404157" y="6596405"/>
            <a:ext cx="194342" cy="2325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7C091645-E15E-4F10-AACB-4EB07B829336}"/>
              </a:ext>
            </a:extLst>
          </p:cNvPr>
          <p:cNvSpPr txBox="1"/>
          <p:nvPr/>
        </p:nvSpPr>
        <p:spPr>
          <a:xfrm>
            <a:off x="3560883" y="7714201"/>
            <a:ext cx="775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Representations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1EAEC7-C48F-416D-A6BA-7B1A044CE00B}"/>
              </a:ext>
            </a:extLst>
          </p:cNvPr>
          <p:cNvSpPr txBox="1"/>
          <p:nvPr/>
        </p:nvSpPr>
        <p:spPr>
          <a:xfrm>
            <a:off x="2650945" y="7636168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Algebraic Techniques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293DFB9-311C-4C4B-A6A9-EA72ACEDAA31}"/>
              </a:ext>
            </a:extLst>
          </p:cNvPr>
          <p:cNvSpPr txBox="1"/>
          <p:nvPr/>
        </p:nvSpPr>
        <p:spPr>
          <a:xfrm>
            <a:off x="1706200" y="7643714"/>
            <a:ext cx="665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Developing Number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1731A8A-1EE3-448C-A46B-1FCDDE5E6947}"/>
              </a:ext>
            </a:extLst>
          </p:cNvPr>
          <p:cNvSpPr txBox="1"/>
          <p:nvPr/>
        </p:nvSpPr>
        <p:spPr>
          <a:xfrm>
            <a:off x="857392" y="7594520"/>
            <a:ext cx="76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Developing Geometry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B65F4A3-67F1-4C76-AFB3-B9F56AAA7AD7}"/>
              </a:ext>
            </a:extLst>
          </p:cNvPr>
          <p:cNvSpPr txBox="1"/>
          <p:nvPr/>
        </p:nvSpPr>
        <p:spPr>
          <a:xfrm>
            <a:off x="4203755" y="7589774"/>
            <a:ext cx="76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Proportional Reasoning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58BBCEF-F5C8-4A25-978A-EE3D7CA1D7C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4" y="8567281"/>
            <a:ext cx="448538" cy="41609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4399344-F47C-4BC8-94B5-1A57F6195C1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542" y="7621312"/>
            <a:ext cx="264461" cy="36933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A77FD3B-3FE0-4F06-838E-42D212A2965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508" y="7890036"/>
            <a:ext cx="270519" cy="25822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73D980D-4F3A-4F1C-9E58-211E111D7105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45" y="7992735"/>
            <a:ext cx="542059" cy="25693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33F1980-8B61-4B26-843A-9BFDEDACB9F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935" y="7374895"/>
            <a:ext cx="353921" cy="37725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5DA8A32-BAEB-4CB3-BB80-ED4189E10980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5" y="7778344"/>
            <a:ext cx="346330" cy="34256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A70AE162-0F6B-4123-BB4B-3C75EBEEC7D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805" y="7883052"/>
            <a:ext cx="403851" cy="361783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6C6FA152-816F-4788-AD98-D4332889842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99" y="7837086"/>
            <a:ext cx="313299" cy="283824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2A95BF2-43E3-4F32-97E8-A1DEDEBC114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421" y="7935414"/>
            <a:ext cx="383018" cy="406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8AAA7B-2467-4121-8FFB-D1389B13E64A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1" y="7776657"/>
            <a:ext cx="317805" cy="2528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0832CB-C246-4387-9D19-58F6837C065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74" y="7873648"/>
            <a:ext cx="342816" cy="335599"/>
          </a:xfrm>
          <a:prstGeom prst="rect">
            <a:avLst/>
          </a:prstGeom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F94E598-AA64-495F-9FBE-1C374915CFFB}"/>
              </a:ext>
            </a:extLst>
          </p:cNvPr>
          <p:cNvCxnSpPr>
            <a:cxnSpLocks/>
          </p:cNvCxnSpPr>
          <p:nvPr/>
        </p:nvCxnSpPr>
        <p:spPr>
          <a:xfrm>
            <a:off x="1820765" y="5908179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47D0FAA-4935-4A02-A9AD-C463CDE47D0A}"/>
              </a:ext>
            </a:extLst>
          </p:cNvPr>
          <p:cNvCxnSpPr>
            <a:cxnSpLocks/>
          </p:cNvCxnSpPr>
          <p:nvPr/>
        </p:nvCxnSpPr>
        <p:spPr>
          <a:xfrm>
            <a:off x="2491672" y="5908177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1C73605B-7995-48BA-B3CD-C759D5BD1EEB}"/>
              </a:ext>
            </a:extLst>
          </p:cNvPr>
          <p:cNvCxnSpPr>
            <a:cxnSpLocks/>
          </p:cNvCxnSpPr>
          <p:nvPr/>
        </p:nvCxnSpPr>
        <p:spPr>
          <a:xfrm>
            <a:off x="3126730" y="5908177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22AB52A-0A6B-4F38-A567-81FCA85A5009}"/>
              </a:ext>
            </a:extLst>
          </p:cNvPr>
          <p:cNvCxnSpPr>
            <a:cxnSpLocks/>
          </p:cNvCxnSpPr>
          <p:nvPr/>
        </p:nvCxnSpPr>
        <p:spPr>
          <a:xfrm>
            <a:off x="3799685" y="5918341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53E12B8-3101-4B5C-968F-0E63336F5BE3}"/>
              </a:ext>
            </a:extLst>
          </p:cNvPr>
          <p:cNvCxnSpPr>
            <a:cxnSpLocks/>
          </p:cNvCxnSpPr>
          <p:nvPr/>
        </p:nvCxnSpPr>
        <p:spPr>
          <a:xfrm>
            <a:off x="4583604" y="5908178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D77D77C-07E5-468C-B07C-5E3D5651294D}"/>
              </a:ext>
            </a:extLst>
          </p:cNvPr>
          <p:cNvCxnSpPr>
            <a:cxnSpLocks/>
          </p:cNvCxnSpPr>
          <p:nvPr/>
        </p:nvCxnSpPr>
        <p:spPr>
          <a:xfrm>
            <a:off x="5237242" y="5894171"/>
            <a:ext cx="116094" cy="2327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DF49AAA-6960-4ED3-B914-96B753F555B9}"/>
              </a:ext>
            </a:extLst>
          </p:cNvPr>
          <p:cNvCxnSpPr>
            <a:cxnSpLocks/>
          </p:cNvCxnSpPr>
          <p:nvPr/>
        </p:nvCxnSpPr>
        <p:spPr>
          <a:xfrm>
            <a:off x="5679455" y="5457340"/>
            <a:ext cx="175753" cy="1249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7DC7B70-2042-47D6-9C7A-E91E40A50A2F}"/>
              </a:ext>
            </a:extLst>
          </p:cNvPr>
          <p:cNvCxnSpPr>
            <a:cxnSpLocks/>
          </p:cNvCxnSpPr>
          <p:nvPr/>
        </p:nvCxnSpPr>
        <p:spPr>
          <a:xfrm>
            <a:off x="5757598" y="4748452"/>
            <a:ext cx="206931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A7536CF-F451-4C30-8B37-6877AF146BC3}"/>
              </a:ext>
            </a:extLst>
          </p:cNvPr>
          <p:cNvSpPr txBox="1"/>
          <p:nvPr/>
        </p:nvSpPr>
        <p:spPr>
          <a:xfrm>
            <a:off x="1518550" y="6234553"/>
            <a:ext cx="5925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Angles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62F8985-A274-4FED-8D61-2410DED56BA4}"/>
              </a:ext>
            </a:extLst>
          </p:cNvPr>
          <p:cNvSpPr txBox="1"/>
          <p:nvPr/>
        </p:nvSpPr>
        <p:spPr>
          <a:xfrm>
            <a:off x="2142577" y="6212382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Forming and Solving Equations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F6DBC02-B46C-4EDA-8F33-B803CF285AC5}"/>
              </a:ext>
            </a:extLst>
          </p:cNvPr>
          <p:cNvSpPr txBox="1"/>
          <p:nvPr/>
        </p:nvSpPr>
        <p:spPr>
          <a:xfrm>
            <a:off x="2792355" y="6221635"/>
            <a:ext cx="698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Collecting and Displaying data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6104FB1-C910-4CE0-8767-F2EB5F999C4B}"/>
              </a:ext>
            </a:extLst>
          </p:cNvPr>
          <p:cNvSpPr txBox="1"/>
          <p:nvPr/>
        </p:nvSpPr>
        <p:spPr>
          <a:xfrm>
            <a:off x="3464654" y="6231397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Constructions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2C4AC6F-2A0E-4E1D-94AC-F71FB1F258A5}"/>
              </a:ext>
            </a:extLst>
          </p:cNvPr>
          <p:cNvSpPr txBox="1"/>
          <p:nvPr/>
        </p:nvSpPr>
        <p:spPr>
          <a:xfrm>
            <a:off x="4232198" y="6232558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Trigonometry and Pythagoras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092181D-0BE8-4B87-B5F9-329104E29558}"/>
              </a:ext>
            </a:extLst>
          </p:cNvPr>
          <p:cNvSpPr txBox="1"/>
          <p:nvPr/>
        </p:nvSpPr>
        <p:spPr>
          <a:xfrm>
            <a:off x="5256559" y="6103227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Higher Probability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56BEB95-C407-4523-B981-C1CDDFE798AE}"/>
              </a:ext>
            </a:extLst>
          </p:cNvPr>
          <p:cNvSpPr txBox="1"/>
          <p:nvPr/>
        </p:nvSpPr>
        <p:spPr>
          <a:xfrm>
            <a:off x="5743493" y="5492681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Algebraic Manipulation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422E998-DE5F-4063-B0C2-BD5C8587F7C5}"/>
              </a:ext>
            </a:extLst>
          </p:cNvPr>
          <p:cNvSpPr txBox="1"/>
          <p:nvPr/>
        </p:nvSpPr>
        <p:spPr>
          <a:xfrm>
            <a:off x="5929796" y="4643946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Number Transition to GCSE unit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395D2C1-67D2-499A-9311-3EC911EE3E7A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01" y="6238749"/>
            <a:ext cx="333283" cy="34077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AA8F46B-9514-46E1-BC31-BC8A33A34FF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82" y="6487805"/>
            <a:ext cx="394557" cy="28815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FC8371-9112-498B-9B60-CD3FA330E657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07" y="6616294"/>
            <a:ext cx="622533" cy="1531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92A3CE7-B1DD-4C90-9F01-328FA475F607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91" y="6641750"/>
            <a:ext cx="374290" cy="26323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C1AA3CA-E6B9-44F1-B9AD-0AFF69776A22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05" y="6434448"/>
            <a:ext cx="342631" cy="34263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A4D7CAC-D088-4199-AD13-460CFCC7697D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530" y="6297051"/>
            <a:ext cx="373200" cy="377257"/>
          </a:xfrm>
          <a:prstGeom prst="rect">
            <a:avLst/>
          </a:prstGeom>
        </p:spPr>
      </p:pic>
      <p:pic>
        <p:nvPicPr>
          <p:cNvPr id="51" name="Picture 2" descr="Free Dice Images Free, Download Free Dice Images Free png images, Free  ClipArts on Clipart Library">
            <a:extLst>
              <a:ext uri="{FF2B5EF4-FFF2-40B4-BE49-F238E27FC236}">
                <a16:creationId xmlns:a16="http://schemas.microsoft.com/office/drawing/2014/main" id="{384ECFCD-B507-41D5-AF2C-D7D61F300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460" y="6361033"/>
            <a:ext cx="489690" cy="36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6940CDD-05F3-4CE6-BB79-7488900576B9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58" y="5956373"/>
            <a:ext cx="328421" cy="306767"/>
          </a:xfrm>
          <a:prstGeom prst="rect">
            <a:avLst/>
          </a:prstGeom>
        </p:spPr>
      </p:pic>
      <p:pic>
        <p:nvPicPr>
          <p:cNvPr id="67" name="Picture 4" descr="Cartoon math symbols stock vector. Illustration of speech - 38063781">
            <a:extLst>
              <a:ext uri="{FF2B5EF4-FFF2-40B4-BE49-F238E27FC236}">
                <a16:creationId xmlns:a16="http://schemas.microsoft.com/office/drawing/2014/main" id="{5E8427E5-8998-4DD9-887C-F2515CC5C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63" y="5009195"/>
            <a:ext cx="434702" cy="43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AD40ED5-9787-4AD2-BAAE-DB0D57E9762F}"/>
              </a:ext>
            </a:extLst>
          </p:cNvPr>
          <p:cNvCxnSpPr>
            <a:cxnSpLocks/>
          </p:cNvCxnSpPr>
          <p:nvPr/>
        </p:nvCxnSpPr>
        <p:spPr>
          <a:xfrm flipV="1">
            <a:off x="4892530" y="3746488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750AC900-AE8E-448D-9040-28100A1F2247}"/>
              </a:ext>
            </a:extLst>
          </p:cNvPr>
          <p:cNvCxnSpPr>
            <a:cxnSpLocks/>
          </p:cNvCxnSpPr>
          <p:nvPr/>
        </p:nvCxnSpPr>
        <p:spPr>
          <a:xfrm flipH="1">
            <a:off x="4468873" y="4348731"/>
            <a:ext cx="620" cy="4798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C148ABA-6D40-4113-B648-CAF4C417CDBA}"/>
              </a:ext>
            </a:extLst>
          </p:cNvPr>
          <p:cNvCxnSpPr>
            <a:cxnSpLocks/>
          </p:cNvCxnSpPr>
          <p:nvPr/>
        </p:nvCxnSpPr>
        <p:spPr>
          <a:xfrm>
            <a:off x="4105670" y="4358106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2E89618-9112-4B03-9CEF-313562A6E6AE}"/>
              </a:ext>
            </a:extLst>
          </p:cNvPr>
          <p:cNvCxnSpPr>
            <a:cxnSpLocks/>
            <a:endCxn id="206" idx="1"/>
          </p:cNvCxnSpPr>
          <p:nvPr/>
        </p:nvCxnSpPr>
        <p:spPr>
          <a:xfrm flipH="1">
            <a:off x="3756576" y="4348732"/>
            <a:ext cx="12732" cy="4682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63043B8-3FFD-4C8C-B291-450BCDA1DB63}"/>
              </a:ext>
            </a:extLst>
          </p:cNvPr>
          <p:cNvCxnSpPr>
            <a:cxnSpLocks/>
          </p:cNvCxnSpPr>
          <p:nvPr/>
        </p:nvCxnSpPr>
        <p:spPr>
          <a:xfrm>
            <a:off x="3470564" y="4345522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9605F59-0E9E-4209-9142-F807BAF55FAB}"/>
              </a:ext>
            </a:extLst>
          </p:cNvPr>
          <p:cNvCxnSpPr>
            <a:cxnSpLocks/>
            <a:endCxn id="210" idx="1"/>
          </p:cNvCxnSpPr>
          <p:nvPr/>
        </p:nvCxnSpPr>
        <p:spPr>
          <a:xfrm flipH="1">
            <a:off x="3114419" y="4348731"/>
            <a:ext cx="28632" cy="4829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92F7C57F-1CAE-4518-A178-774E31C73D2A}"/>
              </a:ext>
            </a:extLst>
          </p:cNvPr>
          <p:cNvCxnSpPr>
            <a:cxnSpLocks/>
          </p:cNvCxnSpPr>
          <p:nvPr/>
        </p:nvCxnSpPr>
        <p:spPr>
          <a:xfrm>
            <a:off x="2924805" y="4348731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57659CA-85CD-4C0E-B84E-3FEFACE8F57E}"/>
              </a:ext>
            </a:extLst>
          </p:cNvPr>
          <p:cNvCxnSpPr>
            <a:cxnSpLocks/>
          </p:cNvCxnSpPr>
          <p:nvPr/>
        </p:nvCxnSpPr>
        <p:spPr>
          <a:xfrm>
            <a:off x="2608431" y="4356607"/>
            <a:ext cx="0" cy="5798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369091AB-C848-4D24-BEAF-E2C1E285564F}"/>
              </a:ext>
            </a:extLst>
          </p:cNvPr>
          <p:cNvCxnSpPr>
            <a:cxnSpLocks/>
          </p:cNvCxnSpPr>
          <p:nvPr/>
        </p:nvCxnSpPr>
        <p:spPr>
          <a:xfrm>
            <a:off x="2386737" y="4356607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3296F9E-4DC0-456B-AF17-E3AD5162B8EF}"/>
              </a:ext>
            </a:extLst>
          </p:cNvPr>
          <p:cNvCxnSpPr>
            <a:cxnSpLocks/>
          </p:cNvCxnSpPr>
          <p:nvPr/>
        </p:nvCxnSpPr>
        <p:spPr>
          <a:xfrm flipH="1">
            <a:off x="1020180" y="4301233"/>
            <a:ext cx="212382" cy="1533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A2AE1549-74BE-4D33-85C0-E3247EEC53E0}"/>
              </a:ext>
            </a:extLst>
          </p:cNvPr>
          <p:cNvCxnSpPr>
            <a:cxnSpLocks/>
          </p:cNvCxnSpPr>
          <p:nvPr/>
        </p:nvCxnSpPr>
        <p:spPr>
          <a:xfrm flipH="1">
            <a:off x="1320446" y="4335479"/>
            <a:ext cx="88747" cy="4995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5E999B8-8D9A-4452-A91B-D636AE0B1D4D}"/>
              </a:ext>
            </a:extLst>
          </p:cNvPr>
          <p:cNvCxnSpPr>
            <a:cxnSpLocks/>
          </p:cNvCxnSpPr>
          <p:nvPr/>
        </p:nvCxnSpPr>
        <p:spPr>
          <a:xfrm>
            <a:off x="1968649" y="4342031"/>
            <a:ext cx="12040" cy="5476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304A246-6AF1-4FCC-B46F-DA5BAE7C74B1}"/>
              </a:ext>
            </a:extLst>
          </p:cNvPr>
          <p:cNvCxnSpPr>
            <a:cxnSpLocks/>
          </p:cNvCxnSpPr>
          <p:nvPr/>
        </p:nvCxnSpPr>
        <p:spPr>
          <a:xfrm flipH="1">
            <a:off x="1712172" y="4350883"/>
            <a:ext cx="1" cy="2449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6ACE4457-9D89-49E3-A22C-9BA848315F1B}"/>
              </a:ext>
            </a:extLst>
          </p:cNvPr>
          <p:cNvCxnSpPr>
            <a:cxnSpLocks/>
          </p:cNvCxnSpPr>
          <p:nvPr/>
        </p:nvCxnSpPr>
        <p:spPr>
          <a:xfrm flipH="1">
            <a:off x="830599" y="4176527"/>
            <a:ext cx="210743" cy="89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01063AA9-1181-4319-B97C-9E1C8F11FF1B}"/>
              </a:ext>
            </a:extLst>
          </p:cNvPr>
          <p:cNvCxnSpPr>
            <a:cxnSpLocks/>
          </p:cNvCxnSpPr>
          <p:nvPr/>
        </p:nvCxnSpPr>
        <p:spPr>
          <a:xfrm flipH="1">
            <a:off x="712685" y="4047183"/>
            <a:ext cx="223396" cy="479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D668C8A-23A7-4611-9651-7BD995E6E9D9}"/>
              </a:ext>
            </a:extLst>
          </p:cNvPr>
          <p:cNvCxnSpPr>
            <a:cxnSpLocks/>
          </p:cNvCxnSpPr>
          <p:nvPr/>
        </p:nvCxnSpPr>
        <p:spPr>
          <a:xfrm flipH="1">
            <a:off x="675016" y="3742544"/>
            <a:ext cx="137523" cy="137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F99269C1-0A51-4C4D-BFD4-20805A941B6E}"/>
              </a:ext>
            </a:extLst>
          </p:cNvPr>
          <p:cNvCxnSpPr>
            <a:cxnSpLocks/>
          </p:cNvCxnSpPr>
          <p:nvPr/>
        </p:nvCxnSpPr>
        <p:spPr>
          <a:xfrm>
            <a:off x="4817212" y="4342031"/>
            <a:ext cx="0" cy="2785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9FD05C34-80EE-43A3-8991-E39845EA9EEF}"/>
              </a:ext>
            </a:extLst>
          </p:cNvPr>
          <p:cNvCxnSpPr>
            <a:cxnSpLocks/>
            <a:endCxn id="203" idx="1"/>
          </p:cNvCxnSpPr>
          <p:nvPr/>
        </p:nvCxnSpPr>
        <p:spPr>
          <a:xfrm flipH="1" flipV="1">
            <a:off x="4556617" y="3539519"/>
            <a:ext cx="24676" cy="460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81D83431-B228-438A-BAA2-85DC27E33ADC}"/>
              </a:ext>
            </a:extLst>
          </p:cNvPr>
          <p:cNvCxnSpPr>
            <a:cxnSpLocks/>
          </p:cNvCxnSpPr>
          <p:nvPr/>
        </p:nvCxnSpPr>
        <p:spPr>
          <a:xfrm flipV="1">
            <a:off x="4305266" y="3746488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9CA1823A-493A-4A7A-BB6F-3D34DFB2714C}"/>
              </a:ext>
            </a:extLst>
          </p:cNvPr>
          <p:cNvCxnSpPr>
            <a:cxnSpLocks/>
          </p:cNvCxnSpPr>
          <p:nvPr/>
        </p:nvCxnSpPr>
        <p:spPr>
          <a:xfrm flipV="1">
            <a:off x="3939272" y="3465362"/>
            <a:ext cx="0" cy="5202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9FF8C365-731D-4621-8045-465F3DEE3474}"/>
              </a:ext>
            </a:extLst>
          </p:cNvPr>
          <p:cNvCxnSpPr>
            <a:cxnSpLocks/>
          </p:cNvCxnSpPr>
          <p:nvPr/>
        </p:nvCxnSpPr>
        <p:spPr>
          <a:xfrm flipV="1">
            <a:off x="3654631" y="3746488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DCB11864-2FC8-40C2-81C8-B0EBE597383F}"/>
              </a:ext>
            </a:extLst>
          </p:cNvPr>
          <p:cNvCxnSpPr>
            <a:cxnSpLocks/>
            <a:endCxn id="211" idx="1"/>
          </p:cNvCxnSpPr>
          <p:nvPr/>
        </p:nvCxnSpPr>
        <p:spPr>
          <a:xfrm flipH="1" flipV="1">
            <a:off x="3305536" y="3541751"/>
            <a:ext cx="94822" cy="4494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F42FB9B-E3D1-49FB-84BC-C63796FD8AE7}"/>
              </a:ext>
            </a:extLst>
          </p:cNvPr>
          <p:cNvCxnSpPr>
            <a:cxnSpLocks/>
          </p:cNvCxnSpPr>
          <p:nvPr/>
        </p:nvCxnSpPr>
        <p:spPr>
          <a:xfrm flipV="1">
            <a:off x="3053604" y="3746488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E0DCB37-9651-45D5-9792-0E159B6C1B6F}"/>
              </a:ext>
            </a:extLst>
          </p:cNvPr>
          <p:cNvCxnSpPr>
            <a:cxnSpLocks/>
          </p:cNvCxnSpPr>
          <p:nvPr/>
        </p:nvCxnSpPr>
        <p:spPr>
          <a:xfrm flipV="1">
            <a:off x="2699759" y="3490335"/>
            <a:ext cx="0" cy="5107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DA4554C-6198-48A4-BDA4-5853A9089FEC}"/>
              </a:ext>
            </a:extLst>
          </p:cNvPr>
          <p:cNvCxnSpPr>
            <a:cxnSpLocks/>
          </p:cNvCxnSpPr>
          <p:nvPr/>
        </p:nvCxnSpPr>
        <p:spPr>
          <a:xfrm flipV="1">
            <a:off x="2371829" y="3756319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45EAA76E-EECF-4904-ADDA-4CC89AF40665}"/>
              </a:ext>
            </a:extLst>
          </p:cNvPr>
          <p:cNvCxnSpPr>
            <a:cxnSpLocks/>
          </p:cNvCxnSpPr>
          <p:nvPr/>
        </p:nvCxnSpPr>
        <p:spPr>
          <a:xfrm flipV="1">
            <a:off x="2033155" y="3437331"/>
            <a:ext cx="10040" cy="5624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8880D5B3-15C9-4089-B0F0-97391F047D94}"/>
              </a:ext>
            </a:extLst>
          </p:cNvPr>
          <p:cNvCxnSpPr>
            <a:cxnSpLocks/>
          </p:cNvCxnSpPr>
          <p:nvPr/>
        </p:nvCxnSpPr>
        <p:spPr>
          <a:xfrm flipV="1">
            <a:off x="1837129" y="3756319"/>
            <a:ext cx="0" cy="244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BC7D44F2-DEAA-417B-AD76-FAD59FD343D8}"/>
              </a:ext>
            </a:extLst>
          </p:cNvPr>
          <p:cNvCxnSpPr>
            <a:cxnSpLocks/>
          </p:cNvCxnSpPr>
          <p:nvPr/>
        </p:nvCxnSpPr>
        <p:spPr>
          <a:xfrm flipV="1">
            <a:off x="1158293" y="3522428"/>
            <a:ext cx="207848" cy="1160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6336F6DF-A857-42A0-8ABD-A7B3F57406CC}"/>
              </a:ext>
            </a:extLst>
          </p:cNvPr>
          <p:cNvSpPr txBox="1"/>
          <p:nvPr/>
        </p:nvSpPr>
        <p:spPr>
          <a:xfrm>
            <a:off x="4516598" y="4672517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Two Way Tables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CB8BAF4-916A-4EC5-AA14-4598B8797D3F}"/>
              </a:ext>
            </a:extLst>
          </p:cNvPr>
          <p:cNvSpPr txBox="1"/>
          <p:nvPr/>
        </p:nvSpPr>
        <p:spPr>
          <a:xfrm>
            <a:off x="4556617" y="3401019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Frequency Trees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192F6967-C7C8-4866-B2E2-45BC7200F7BF}"/>
              </a:ext>
            </a:extLst>
          </p:cNvPr>
          <p:cNvSpPr txBox="1"/>
          <p:nvPr/>
        </p:nvSpPr>
        <p:spPr>
          <a:xfrm>
            <a:off x="4091035" y="4902839"/>
            <a:ext cx="83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Rounding, Error Intervals and Estimating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31D690B-5888-43F8-A185-DDB38835DCBC}"/>
              </a:ext>
            </a:extLst>
          </p:cNvPr>
          <p:cNvSpPr txBox="1"/>
          <p:nvPr/>
        </p:nvSpPr>
        <p:spPr>
          <a:xfrm>
            <a:off x="4255657" y="3193942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Functions of a Calculator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66F0DC55-2C7D-4694-859D-D2D82481093C}"/>
              </a:ext>
            </a:extLst>
          </p:cNvPr>
          <p:cNvSpPr txBox="1"/>
          <p:nvPr/>
        </p:nvSpPr>
        <p:spPr>
          <a:xfrm>
            <a:off x="3756576" y="4724676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HCF/LCM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54721F9-E8EB-40DC-9143-2CF3D5AF69AF}"/>
              </a:ext>
            </a:extLst>
          </p:cNvPr>
          <p:cNvSpPr txBox="1"/>
          <p:nvPr/>
        </p:nvSpPr>
        <p:spPr>
          <a:xfrm>
            <a:off x="3946747" y="3460297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Fractions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49531EEE-0D23-4F1F-A3B4-B1F3D4189CBF}"/>
              </a:ext>
            </a:extLst>
          </p:cNvPr>
          <p:cNvSpPr txBox="1"/>
          <p:nvPr/>
        </p:nvSpPr>
        <p:spPr>
          <a:xfrm>
            <a:off x="3429044" y="4913499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Ratio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662ED18-FC05-444C-A502-1A8789349204}"/>
              </a:ext>
            </a:extLst>
          </p:cNvPr>
          <p:cNvSpPr txBox="1"/>
          <p:nvPr/>
        </p:nvSpPr>
        <p:spPr>
          <a:xfrm>
            <a:off x="3578983" y="3220983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Proportion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97C4975-6C17-429C-89A3-638F48842368}"/>
              </a:ext>
            </a:extLst>
          </p:cNvPr>
          <p:cNvSpPr txBox="1"/>
          <p:nvPr/>
        </p:nvSpPr>
        <p:spPr>
          <a:xfrm>
            <a:off x="3114419" y="4693165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Interest and Depreciation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1B3B49C-6671-4231-9FAA-CD8649C42B84}"/>
              </a:ext>
            </a:extLst>
          </p:cNvPr>
          <p:cNvSpPr txBox="1"/>
          <p:nvPr/>
        </p:nvSpPr>
        <p:spPr>
          <a:xfrm>
            <a:off x="3305536" y="3403251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Reverse Percentages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0B71B71D-D03B-45CB-81F4-CE22D1EC24F6}"/>
              </a:ext>
            </a:extLst>
          </p:cNvPr>
          <p:cNvSpPr txBox="1"/>
          <p:nvPr/>
        </p:nvSpPr>
        <p:spPr>
          <a:xfrm>
            <a:off x="2808124" y="4928624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Index Laws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DDA83AB6-364B-49CC-B44A-3DC681575019}"/>
              </a:ext>
            </a:extLst>
          </p:cNvPr>
          <p:cNvSpPr txBox="1"/>
          <p:nvPr/>
        </p:nvSpPr>
        <p:spPr>
          <a:xfrm>
            <a:off x="3053604" y="3213336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Expand and Simplify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5E10BD44-81CF-47E9-B973-62C200209EB4}"/>
              </a:ext>
            </a:extLst>
          </p:cNvPr>
          <p:cNvSpPr txBox="1"/>
          <p:nvPr/>
        </p:nvSpPr>
        <p:spPr>
          <a:xfrm>
            <a:off x="2679996" y="3514241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Sequences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93F55C6-265C-47D8-BE86-B0BFAA290634}"/>
              </a:ext>
            </a:extLst>
          </p:cNvPr>
          <p:cNvSpPr txBox="1"/>
          <p:nvPr/>
        </p:nvSpPr>
        <p:spPr>
          <a:xfrm>
            <a:off x="2496511" y="4649862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Inequalities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5E00F047-DFD7-4FAD-9864-0C0A5730EEFD}"/>
              </a:ext>
            </a:extLst>
          </p:cNvPr>
          <p:cNvSpPr txBox="1"/>
          <p:nvPr/>
        </p:nvSpPr>
        <p:spPr>
          <a:xfrm>
            <a:off x="2346161" y="3213884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Solving Equations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EE83EE8-D601-432B-9BD6-D88B9B542B3D}"/>
              </a:ext>
            </a:extLst>
          </p:cNvPr>
          <p:cNvSpPr txBox="1"/>
          <p:nvPr/>
        </p:nvSpPr>
        <p:spPr>
          <a:xfrm>
            <a:off x="2022230" y="3414630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Forming and Solving Equations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562189F5-7D13-4549-B400-00FC7FCCBD60}"/>
              </a:ext>
            </a:extLst>
          </p:cNvPr>
          <p:cNvSpPr txBox="1"/>
          <p:nvPr/>
        </p:nvSpPr>
        <p:spPr>
          <a:xfrm>
            <a:off x="2252835" y="4952511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Factorising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752728F9-1784-4162-B110-2088CA5DB4B9}"/>
              </a:ext>
            </a:extLst>
          </p:cNvPr>
          <p:cNvSpPr txBox="1"/>
          <p:nvPr/>
        </p:nvSpPr>
        <p:spPr>
          <a:xfrm>
            <a:off x="1944824" y="4642590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Changing the subject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46D2272-64C5-4007-A1F8-559EB7418A35}"/>
              </a:ext>
            </a:extLst>
          </p:cNvPr>
          <p:cNvSpPr txBox="1"/>
          <p:nvPr/>
        </p:nvSpPr>
        <p:spPr>
          <a:xfrm>
            <a:off x="1631915" y="4937446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Standard Index Form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8F70930F-A71B-4E11-B0D0-23ECF92CA87F}"/>
              </a:ext>
            </a:extLst>
          </p:cNvPr>
          <p:cNvSpPr txBox="1"/>
          <p:nvPr/>
        </p:nvSpPr>
        <p:spPr>
          <a:xfrm>
            <a:off x="1694100" y="3221635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Angles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087AAC-866E-4A3F-B0F6-516677953535}"/>
              </a:ext>
            </a:extLst>
          </p:cNvPr>
          <p:cNvSpPr txBox="1"/>
          <p:nvPr/>
        </p:nvSpPr>
        <p:spPr>
          <a:xfrm>
            <a:off x="1411949" y="3433256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Plans and Elevations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BFF736F5-7B96-406D-AB70-A477E711EA8A}"/>
              </a:ext>
            </a:extLst>
          </p:cNvPr>
          <p:cNvSpPr txBox="1"/>
          <p:nvPr/>
        </p:nvSpPr>
        <p:spPr>
          <a:xfrm>
            <a:off x="1310336" y="4620006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Constructions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E8E065B-F5E1-4CB5-AE32-CD5BC94A817F}"/>
              </a:ext>
            </a:extLst>
          </p:cNvPr>
          <p:cNvSpPr txBox="1"/>
          <p:nvPr/>
        </p:nvSpPr>
        <p:spPr>
          <a:xfrm>
            <a:off x="974016" y="4874357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Trigonometry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B750F85C-F05D-426F-BAFB-E168634A0107}"/>
              </a:ext>
            </a:extLst>
          </p:cNvPr>
          <p:cNvSpPr txBox="1"/>
          <p:nvPr/>
        </p:nvSpPr>
        <p:spPr>
          <a:xfrm>
            <a:off x="1091074" y="3141778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Circles and Arcs and Sectors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7E8DA610-346B-4999-8CCE-A17AF4AA035C}"/>
              </a:ext>
            </a:extLst>
          </p:cNvPr>
          <p:cNvSpPr txBox="1"/>
          <p:nvPr/>
        </p:nvSpPr>
        <p:spPr>
          <a:xfrm>
            <a:off x="523262" y="4485828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Surface Area and Volume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CAE639FD-5A41-4335-8C86-E7577273CEAA}"/>
              </a:ext>
            </a:extLst>
          </p:cNvPr>
          <p:cNvSpPr txBox="1"/>
          <p:nvPr/>
        </p:nvSpPr>
        <p:spPr>
          <a:xfrm>
            <a:off x="211169" y="4270611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Sampling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6E2E512-D2AF-448D-A17A-CAF70A316D86}"/>
              </a:ext>
            </a:extLst>
          </p:cNvPr>
          <p:cNvSpPr txBox="1"/>
          <p:nvPr/>
        </p:nvSpPr>
        <p:spPr>
          <a:xfrm>
            <a:off x="103025" y="4018057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Averages 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D99E7805-0C2F-4843-BFC8-E929298EB93A}"/>
              </a:ext>
            </a:extLst>
          </p:cNvPr>
          <p:cNvSpPr txBox="1"/>
          <p:nvPr/>
        </p:nvSpPr>
        <p:spPr>
          <a:xfrm>
            <a:off x="64962" y="3566119"/>
            <a:ext cx="67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Frequency Diagrams and Scatter Graphs 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8E65FBA1-F1E6-4CB6-B18E-257C01A71C35}"/>
              </a:ext>
            </a:extLst>
          </p:cNvPr>
          <p:cNvCxnSpPr>
            <a:cxnSpLocks/>
          </p:cNvCxnSpPr>
          <p:nvPr/>
        </p:nvCxnSpPr>
        <p:spPr>
          <a:xfrm flipH="1">
            <a:off x="633981" y="3301628"/>
            <a:ext cx="104455" cy="84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>
            <a:extLst>
              <a:ext uri="{FF2B5EF4-FFF2-40B4-BE49-F238E27FC236}">
                <a16:creationId xmlns:a16="http://schemas.microsoft.com/office/drawing/2014/main" id="{46673051-975B-4F92-A0FB-FE5A6C71DAE5}"/>
              </a:ext>
            </a:extLst>
          </p:cNvPr>
          <p:cNvSpPr txBox="1"/>
          <p:nvPr/>
        </p:nvSpPr>
        <p:spPr>
          <a:xfrm>
            <a:off x="24321" y="3233001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Time Series </a:t>
            </a: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95583AFA-84A5-4922-A91B-20F25F9CC72F}"/>
              </a:ext>
            </a:extLst>
          </p:cNvPr>
          <p:cNvCxnSpPr>
            <a:cxnSpLocks/>
          </p:cNvCxnSpPr>
          <p:nvPr/>
        </p:nvCxnSpPr>
        <p:spPr>
          <a:xfrm flipH="1" flipV="1">
            <a:off x="641572" y="2921510"/>
            <a:ext cx="183290" cy="825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CA5A9695-B48F-46EE-956B-B828FF0E7C98}"/>
              </a:ext>
            </a:extLst>
          </p:cNvPr>
          <p:cNvSpPr txBox="1"/>
          <p:nvPr/>
        </p:nvSpPr>
        <p:spPr>
          <a:xfrm>
            <a:off x="87503" y="2662618"/>
            <a:ext cx="6981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Pie Charts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40121233-A6CB-41A8-BCEE-7CCFF82E3045}"/>
              </a:ext>
            </a:extLst>
          </p:cNvPr>
          <p:cNvSpPr txBox="1"/>
          <p:nvPr/>
        </p:nvSpPr>
        <p:spPr>
          <a:xfrm>
            <a:off x="1497901" y="1950055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Co-ordinate Geometry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863BD296-BCC2-4F13-AE4B-612F757A61A5}"/>
              </a:ext>
            </a:extLst>
          </p:cNvPr>
          <p:cNvCxnSpPr>
            <a:cxnSpLocks/>
          </p:cNvCxnSpPr>
          <p:nvPr/>
        </p:nvCxnSpPr>
        <p:spPr>
          <a:xfrm flipV="1">
            <a:off x="2101446" y="1886624"/>
            <a:ext cx="0" cy="593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2F65CD36-E63E-4CED-A093-6A58074B390E}"/>
              </a:ext>
            </a:extLst>
          </p:cNvPr>
          <p:cNvSpPr txBox="1"/>
          <p:nvPr/>
        </p:nvSpPr>
        <p:spPr>
          <a:xfrm>
            <a:off x="1747836" y="1522064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Straight Line and Non-Linear Graphs</a:t>
            </a: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74CF33D4-B5E6-4FB4-8EA1-717894B191DD}"/>
              </a:ext>
            </a:extLst>
          </p:cNvPr>
          <p:cNvCxnSpPr>
            <a:cxnSpLocks/>
          </p:cNvCxnSpPr>
          <p:nvPr/>
        </p:nvCxnSpPr>
        <p:spPr>
          <a:xfrm flipV="1">
            <a:off x="2452673" y="2272133"/>
            <a:ext cx="0" cy="19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6D968A1D-F61E-48C8-B3FF-6D1284ACAE1E}"/>
              </a:ext>
            </a:extLst>
          </p:cNvPr>
          <p:cNvSpPr txBox="1"/>
          <p:nvPr/>
        </p:nvSpPr>
        <p:spPr>
          <a:xfrm>
            <a:off x="2089211" y="1881196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Compound Measures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0087BC17-9C89-44F4-AEEE-6D308AFB021C}"/>
              </a:ext>
            </a:extLst>
          </p:cNvPr>
          <p:cNvSpPr txBox="1"/>
          <p:nvPr/>
        </p:nvSpPr>
        <p:spPr>
          <a:xfrm>
            <a:off x="2488245" y="1565733"/>
            <a:ext cx="6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Real Life Graphs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3B7E0B5A-E635-464E-839B-50EED1F31EEA}"/>
              </a:ext>
            </a:extLst>
          </p:cNvPr>
          <p:cNvCxnSpPr>
            <a:cxnSpLocks/>
          </p:cNvCxnSpPr>
          <p:nvPr/>
        </p:nvCxnSpPr>
        <p:spPr>
          <a:xfrm flipV="1">
            <a:off x="2829307" y="1870367"/>
            <a:ext cx="0" cy="593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FEEF968C-E7A6-4682-B6E0-45B828F0843F}"/>
              </a:ext>
            </a:extLst>
          </p:cNvPr>
          <p:cNvCxnSpPr>
            <a:cxnSpLocks/>
          </p:cNvCxnSpPr>
          <p:nvPr/>
        </p:nvCxnSpPr>
        <p:spPr>
          <a:xfrm flipV="1">
            <a:off x="3198721" y="2269087"/>
            <a:ext cx="0" cy="19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33867361-B6C8-473B-96E4-F9C1AA707627}"/>
              </a:ext>
            </a:extLst>
          </p:cNvPr>
          <p:cNvSpPr txBox="1"/>
          <p:nvPr/>
        </p:nvSpPr>
        <p:spPr>
          <a:xfrm>
            <a:off x="2813331" y="1882225"/>
            <a:ext cx="6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Congruence and Similar Shapes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8AC287D-3EF6-4988-864B-FBF58DD9E94A}"/>
              </a:ext>
            </a:extLst>
          </p:cNvPr>
          <p:cNvSpPr txBox="1"/>
          <p:nvPr/>
        </p:nvSpPr>
        <p:spPr>
          <a:xfrm>
            <a:off x="3126730" y="1647764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Transformations</a:t>
            </a: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DA45C2E2-F070-4471-8812-D7EB1E9EDB64}"/>
              </a:ext>
            </a:extLst>
          </p:cNvPr>
          <p:cNvCxnSpPr>
            <a:cxnSpLocks/>
          </p:cNvCxnSpPr>
          <p:nvPr/>
        </p:nvCxnSpPr>
        <p:spPr>
          <a:xfrm flipV="1">
            <a:off x="3523917" y="1872140"/>
            <a:ext cx="0" cy="593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67FC9CAE-9359-4E46-961B-6766B110A50F}"/>
              </a:ext>
            </a:extLst>
          </p:cNvPr>
          <p:cNvCxnSpPr>
            <a:cxnSpLocks/>
          </p:cNvCxnSpPr>
          <p:nvPr/>
        </p:nvCxnSpPr>
        <p:spPr>
          <a:xfrm flipV="1">
            <a:off x="3762942" y="2258702"/>
            <a:ext cx="0" cy="19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A5BB6B09-7189-4FFC-B68F-8D59BA3E5C7D}"/>
              </a:ext>
            </a:extLst>
          </p:cNvPr>
          <p:cNvSpPr txBox="1"/>
          <p:nvPr/>
        </p:nvSpPr>
        <p:spPr>
          <a:xfrm>
            <a:off x="3341360" y="2054847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Vectors</a:t>
            </a: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9FFE9D37-AEFE-4958-9687-7E4CF4044CA1}"/>
              </a:ext>
            </a:extLst>
          </p:cNvPr>
          <p:cNvCxnSpPr>
            <a:cxnSpLocks/>
          </p:cNvCxnSpPr>
          <p:nvPr/>
        </p:nvCxnSpPr>
        <p:spPr>
          <a:xfrm flipH="1" flipV="1">
            <a:off x="3972689" y="2019695"/>
            <a:ext cx="8678" cy="4445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B3D11E47-D00C-4A51-A373-B2CD2380BC14}"/>
              </a:ext>
            </a:extLst>
          </p:cNvPr>
          <p:cNvSpPr txBox="1"/>
          <p:nvPr/>
        </p:nvSpPr>
        <p:spPr>
          <a:xfrm>
            <a:off x="3570934" y="1776433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Probability</a:t>
            </a: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D69BECD3-35E9-45F5-8B35-AEBB564FFC5D}"/>
              </a:ext>
            </a:extLst>
          </p:cNvPr>
          <p:cNvCxnSpPr>
            <a:cxnSpLocks/>
          </p:cNvCxnSpPr>
          <p:nvPr/>
        </p:nvCxnSpPr>
        <p:spPr>
          <a:xfrm flipV="1">
            <a:off x="4190411" y="2259777"/>
            <a:ext cx="0" cy="19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01621572-3768-4F2A-B4D8-F1C1A960D38F}"/>
              </a:ext>
            </a:extLst>
          </p:cNvPr>
          <p:cNvSpPr txBox="1"/>
          <p:nvPr/>
        </p:nvSpPr>
        <p:spPr>
          <a:xfrm>
            <a:off x="3900953" y="1968583"/>
            <a:ext cx="586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Venn Diagrams</a:t>
            </a:r>
          </a:p>
        </p:txBody>
      </p: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0D5E4884-4F92-4C0C-B37B-01D6F5885414}"/>
              </a:ext>
            </a:extLst>
          </p:cNvPr>
          <p:cNvCxnSpPr>
            <a:cxnSpLocks/>
          </p:cNvCxnSpPr>
          <p:nvPr/>
        </p:nvCxnSpPr>
        <p:spPr>
          <a:xfrm flipV="1">
            <a:off x="4514583" y="2053062"/>
            <a:ext cx="0" cy="3955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3FD6F60F-C636-419A-A466-AFE358656223}"/>
              </a:ext>
            </a:extLst>
          </p:cNvPr>
          <p:cNvSpPr txBox="1"/>
          <p:nvPr/>
        </p:nvSpPr>
        <p:spPr>
          <a:xfrm>
            <a:off x="4076987" y="1666154"/>
            <a:ext cx="82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>
              <a:latin typeface="Century Gothic" panose="020B0502020202020204" pitchFamily="34" charset="0"/>
            </a:endParaRP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Simultaneous Equations</a:t>
            </a:r>
          </a:p>
        </p:txBody>
      </p:sp>
      <p:pic>
        <p:nvPicPr>
          <p:cNvPr id="170" name="Picture 169">
            <a:extLst>
              <a:ext uri="{FF2B5EF4-FFF2-40B4-BE49-F238E27FC236}">
                <a16:creationId xmlns:a16="http://schemas.microsoft.com/office/drawing/2014/main" id="{8C0D181F-ED81-4B54-8EC3-B88E61D00926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25" y="5091232"/>
            <a:ext cx="413446" cy="362820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0FCB23C7-C792-424C-BA49-84103A6FD3D4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68" y="5023602"/>
            <a:ext cx="365068" cy="323106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77B2CA6E-AF9C-464E-95AE-D8C5D9123C9F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679" y="5213224"/>
            <a:ext cx="412588" cy="253179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AA2ACAAF-42CE-4EB4-8809-156F0CD57E34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641" y="5145596"/>
            <a:ext cx="275927" cy="254933"/>
          </a:xfrm>
          <a:prstGeom prst="rect">
            <a:avLst/>
          </a:prstGeom>
        </p:spPr>
      </p:pic>
      <p:pic>
        <p:nvPicPr>
          <p:cNvPr id="1024" name="Picture 1023">
            <a:extLst>
              <a:ext uri="{FF2B5EF4-FFF2-40B4-BE49-F238E27FC236}">
                <a16:creationId xmlns:a16="http://schemas.microsoft.com/office/drawing/2014/main" id="{CF998890-33C8-4EFE-8B1C-7137B4C04616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3" y="4843653"/>
            <a:ext cx="503297" cy="412539"/>
          </a:xfrm>
          <a:prstGeom prst="rect">
            <a:avLst/>
          </a:prstGeom>
        </p:spPr>
      </p:pic>
      <p:pic>
        <p:nvPicPr>
          <p:cNvPr id="1027" name="Picture 1026">
            <a:extLst>
              <a:ext uri="{FF2B5EF4-FFF2-40B4-BE49-F238E27FC236}">
                <a16:creationId xmlns:a16="http://schemas.microsoft.com/office/drawing/2014/main" id="{A1B503F7-D698-404D-B696-54849154DB6A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54" y="3262668"/>
            <a:ext cx="478447" cy="443006"/>
          </a:xfrm>
          <a:prstGeom prst="rect">
            <a:avLst/>
          </a:prstGeom>
        </p:spPr>
      </p:pic>
      <p:pic>
        <p:nvPicPr>
          <p:cNvPr id="1032" name="Picture 1031">
            <a:extLst>
              <a:ext uri="{FF2B5EF4-FFF2-40B4-BE49-F238E27FC236}">
                <a16:creationId xmlns:a16="http://schemas.microsoft.com/office/drawing/2014/main" id="{89B3AF92-BFC8-4BDF-827A-DF13B2FCF99C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750" y="3019483"/>
            <a:ext cx="912020" cy="148248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DCA48A8A-FA9F-4908-8252-56898E05931F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46" y="3642006"/>
            <a:ext cx="216930" cy="229986"/>
          </a:xfrm>
          <a:prstGeom prst="rect">
            <a:avLst/>
          </a:prstGeom>
        </p:spPr>
      </p:pic>
      <p:pic>
        <p:nvPicPr>
          <p:cNvPr id="1034" name="Picture 1033">
            <a:extLst>
              <a:ext uri="{FF2B5EF4-FFF2-40B4-BE49-F238E27FC236}">
                <a16:creationId xmlns:a16="http://schemas.microsoft.com/office/drawing/2014/main" id="{134BDFA4-1751-4797-A3CA-B8BBD7C295E7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26" y="2844192"/>
            <a:ext cx="351550" cy="404692"/>
          </a:xfrm>
          <a:prstGeom prst="rect">
            <a:avLst/>
          </a:prstGeom>
        </p:spPr>
      </p:pic>
      <p:pic>
        <p:nvPicPr>
          <p:cNvPr id="1036" name="Picture 1035">
            <a:extLst>
              <a:ext uri="{FF2B5EF4-FFF2-40B4-BE49-F238E27FC236}">
                <a16:creationId xmlns:a16="http://schemas.microsoft.com/office/drawing/2014/main" id="{B1C35B06-7DD6-4E65-96B8-BB3F08586EB5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70" y="2825204"/>
            <a:ext cx="332876" cy="332876"/>
          </a:xfrm>
          <a:prstGeom prst="rect">
            <a:avLst/>
          </a:prstGeom>
        </p:spPr>
      </p:pic>
      <p:pic>
        <p:nvPicPr>
          <p:cNvPr id="1038" name="Picture 1037">
            <a:extLst>
              <a:ext uri="{FF2B5EF4-FFF2-40B4-BE49-F238E27FC236}">
                <a16:creationId xmlns:a16="http://schemas.microsoft.com/office/drawing/2014/main" id="{D895F496-D515-4FAC-AD28-AD471B4443BA}"/>
              </a:ext>
            </a:extLst>
          </p:cNvPr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8" y="2163667"/>
            <a:ext cx="549719" cy="414138"/>
          </a:xfrm>
          <a:prstGeom prst="rect">
            <a:avLst/>
          </a:prstGeom>
        </p:spPr>
      </p:pic>
      <p:pic>
        <p:nvPicPr>
          <p:cNvPr id="1040" name="Picture 1039">
            <a:extLst>
              <a:ext uri="{FF2B5EF4-FFF2-40B4-BE49-F238E27FC236}">
                <a16:creationId xmlns:a16="http://schemas.microsoft.com/office/drawing/2014/main" id="{36FA1F3A-57CC-4787-8CB6-83FADEEA125C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83" y="1799929"/>
            <a:ext cx="348117" cy="296099"/>
          </a:xfrm>
          <a:prstGeom prst="rect">
            <a:avLst/>
          </a:prstGeom>
        </p:spPr>
      </p:pic>
      <p:pic>
        <p:nvPicPr>
          <p:cNvPr id="1042" name="Picture 1041">
            <a:extLst>
              <a:ext uri="{FF2B5EF4-FFF2-40B4-BE49-F238E27FC236}">
                <a16:creationId xmlns:a16="http://schemas.microsoft.com/office/drawing/2014/main" id="{29C4DCCE-52B1-4DEC-ABB2-E016AB63E155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24" y="1198470"/>
            <a:ext cx="447520" cy="326426"/>
          </a:xfrm>
          <a:prstGeom prst="rect">
            <a:avLst/>
          </a:prstGeom>
        </p:spPr>
      </p:pic>
      <p:pic>
        <p:nvPicPr>
          <p:cNvPr id="1044" name="Picture 1043">
            <a:extLst>
              <a:ext uri="{FF2B5EF4-FFF2-40B4-BE49-F238E27FC236}">
                <a16:creationId xmlns:a16="http://schemas.microsoft.com/office/drawing/2014/main" id="{6EA8A6B8-A593-447C-8450-8088D6FE07A3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01" y="1230180"/>
            <a:ext cx="427624" cy="372033"/>
          </a:xfrm>
          <a:prstGeom prst="rect">
            <a:avLst/>
          </a:prstGeom>
        </p:spPr>
      </p:pic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5FBA950C-26C7-4010-AFE7-AD06F831B952}"/>
              </a:ext>
            </a:extLst>
          </p:cNvPr>
          <p:cNvCxnSpPr>
            <a:cxnSpLocks/>
          </p:cNvCxnSpPr>
          <p:nvPr/>
        </p:nvCxnSpPr>
        <p:spPr>
          <a:xfrm flipV="1">
            <a:off x="4945035" y="2055493"/>
            <a:ext cx="0" cy="3955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1D973444-366C-4716-9992-813670825686}"/>
              </a:ext>
            </a:extLst>
          </p:cNvPr>
          <p:cNvCxnSpPr>
            <a:cxnSpLocks/>
          </p:cNvCxnSpPr>
          <p:nvPr/>
        </p:nvCxnSpPr>
        <p:spPr>
          <a:xfrm>
            <a:off x="5487777" y="2586157"/>
            <a:ext cx="266225" cy="1492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7632F6B-8334-4EA1-988F-D9DBD79BDA92}"/>
              </a:ext>
            </a:extLst>
          </p:cNvPr>
          <p:cNvCxnSpPr>
            <a:cxnSpLocks/>
          </p:cNvCxnSpPr>
          <p:nvPr/>
        </p:nvCxnSpPr>
        <p:spPr>
          <a:xfrm>
            <a:off x="5730232" y="2038157"/>
            <a:ext cx="187625" cy="246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6D1ADB1-29AA-4AF3-BAEB-32D770841112}"/>
              </a:ext>
            </a:extLst>
          </p:cNvPr>
          <p:cNvCxnSpPr>
            <a:cxnSpLocks/>
          </p:cNvCxnSpPr>
          <p:nvPr/>
        </p:nvCxnSpPr>
        <p:spPr>
          <a:xfrm flipV="1">
            <a:off x="5723749" y="1609291"/>
            <a:ext cx="145364" cy="56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B024D2AE-7B05-4806-9B54-16E038BFE9AF}"/>
              </a:ext>
            </a:extLst>
          </p:cNvPr>
          <p:cNvCxnSpPr>
            <a:cxnSpLocks/>
          </p:cNvCxnSpPr>
          <p:nvPr/>
        </p:nvCxnSpPr>
        <p:spPr>
          <a:xfrm flipV="1">
            <a:off x="5534091" y="1141531"/>
            <a:ext cx="203843" cy="56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9967FD64-6B88-493E-9B31-AE9ABF37F943}"/>
              </a:ext>
            </a:extLst>
          </p:cNvPr>
          <p:cNvSpPr txBox="1"/>
          <p:nvPr/>
        </p:nvSpPr>
        <p:spPr>
          <a:xfrm>
            <a:off x="4595251" y="1786246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Histograms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0666D90-5D1A-4D17-9C01-E752FD0F08D3}"/>
              </a:ext>
            </a:extLst>
          </p:cNvPr>
          <p:cNvSpPr txBox="1"/>
          <p:nvPr/>
        </p:nvSpPr>
        <p:spPr>
          <a:xfrm>
            <a:off x="5637154" y="2519512"/>
            <a:ext cx="820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Quadratic Equations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9242FD97-29EF-480C-8C55-9CFA4EACF010}"/>
              </a:ext>
            </a:extLst>
          </p:cNvPr>
          <p:cNvSpPr txBox="1"/>
          <p:nvPr/>
        </p:nvSpPr>
        <p:spPr>
          <a:xfrm>
            <a:off x="5699659" y="1986324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Proof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DD128FB3-1750-4AE0-80C4-A54FFD2084AD}"/>
              </a:ext>
            </a:extLst>
          </p:cNvPr>
          <p:cNvCxnSpPr>
            <a:cxnSpLocks/>
          </p:cNvCxnSpPr>
          <p:nvPr/>
        </p:nvCxnSpPr>
        <p:spPr>
          <a:xfrm>
            <a:off x="5652293" y="2349270"/>
            <a:ext cx="187625" cy="246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C4DAC1E6-6266-4E92-996F-7811C093E48E}"/>
              </a:ext>
            </a:extLst>
          </p:cNvPr>
          <p:cNvSpPr txBox="1"/>
          <p:nvPr/>
        </p:nvSpPr>
        <p:spPr>
          <a:xfrm>
            <a:off x="5685648" y="2266174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Iteration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969CE6F1-37A4-4886-A6FD-FBD08E8EEDFC}"/>
              </a:ext>
            </a:extLst>
          </p:cNvPr>
          <p:cNvSpPr txBox="1"/>
          <p:nvPr/>
        </p:nvSpPr>
        <p:spPr>
          <a:xfrm>
            <a:off x="5750976" y="1488480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Functions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390B3AAC-CE68-4ACE-BA65-4ED136CFE4F7}"/>
              </a:ext>
            </a:extLst>
          </p:cNvPr>
          <p:cNvSpPr txBox="1"/>
          <p:nvPr/>
        </p:nvSpPr>
        <p:spPr>
          <a:xfrm>
            <a:off x="5624509" y="1004940"/>
            <a:ext cx="820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Exam Skills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E8A3775-15F0-4797-BCDF-071B4EB0A7D1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69" y="1407451"/>
            <a:ext cx="354524" cy="3003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0013C33-5BAA-42E6-8FAF-EDCE22C2A736}"/>
              </a:ext>
            </a:extLst>
          </p:cNvPr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976" y="983641"/>
            <a:ext cx="354264" cy="41465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A22C8E6-4E81-4718-A315-B3013DDC47CC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2" y="506191"/>
            <a:ext cx="469279" cy="48666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3015839-4966-4ADC-B650-D3E9CF4B6A20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684" y="1679457"/>
            <a:ext cx="222826" cy="29356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7DBDF74-6A02-4350-A64B-1949A4D82C41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023" y="1993316"/>
            <a:ext cx="292033" cy="272987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0C0CB7E-01CF-47F5-9F92-0228409D9FFA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012" y="2815665"/>
            <a:ext cx="437753" cy="364794"/>
          </a:xfrm>
          <a:prstGeom prst="rect">
            <a:avLst/>
          </a:prstGeom>
        </p:spPr>
      </p:pic>
      <p:sp>
        <p:nvSpPr>
          <p:cNvPr id="293" name="TextBox 292">
            <a:extLst>
              <a:ext uri="{FF2B5EF4-FFF2-40B4-BE49-F238E27FC236}">
                <a16:creationId xmlns:a16="http://schemas.microsoft.com/office/drawing/2014/main" id="{83134EA9-8984-4EAD-953A-B0D76784E9A9}"/>
              </a:ext>
            </a:extLst>
          </p:cNvPr>
          <p:cNvSpPr txBox="1"/>
          <p:nvPr/>
        </p:nvSpPr>
        <p:spPr>
          <a:xfrm>
            <a:off x="157189" y="6941173"/>
            <a:ext cx="592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Reasoning with data</a:t>
            </a:r>
          </a:p>
        </p:txBody>
      </p:sp>
      <p:pic>
        <p:nvPicPr>
          <p:cNvPr id="297" name="Picture 296">
            <a:extLst>
              <a:ext uri="{FF2B5EF4-FFF2-40B4-BE49-F238E27FC236}">
                <a16:creationId xmlns:a16="http://schemas.microsoft.com/office/drawing/2014/main" id="{DDDD2C76-43F2-4099-B5FD-5533757E52DE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2" y="7265701"/>
            <a:ext cx="374290" cy="26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4953</TotalTime>
  <Words>184</Words>
  <Application>Microsoft Office PowerPoint</Application>
  <PresentationFormat>A4 Paper (210x297 mm)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Sally Ayre</cp:lastModifiedBy>
  <cp:revision>256</cp:revision>
  <cp:lastPrinted>2018-09-02T17:44:52Z</cp:lastPrinted>
  <dcterms:created xsi:type="dcterms:W3CDTF">2018-02-08T08:28:53Z</dcterms:created>
  <dcterms:modified xsi:type="dcterms:W3CDTF">2022-07-08T08:04:09Z</dcterms:modified>
</cp:coreProperties>
</file>