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31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61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22T19:59:47.260"/>
    </inkml:context>
    <inkml:brush xml:id="br0">
      <inkml:brushProperty name="width" value="0.1" units="cm"/>
      <inkml:brushProperty name="height" value="0.1" units="cm"/>
      <inkml:brushProperty name="color" value="#FFFFFF"/>
    </inkml:brush>
  </inkml:definitions>
  <inkml:trace contextRef="#ctx0" brushRef="#br0">1 0 128,'0'6'0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22T20:01:05.493"/>
    </inkml:context>
    <inkml:brush xml:id="br0">
      <inkml:brushProperty name="width" value="0.1" units="cm"/>
      <inkml:brushProperty name="height" value="0.1" units="cm"/>
      <inkml:brushProperty name="color" value="#FFFFFF"/>
    </inkml:brush>
  </inkml:definitions>
  <inkml:trace contextRef="#ctx0" brushRef="#br0">1 0 128,'0'6'0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22T20:06:05.575"/>
    </inkml:context>
    <inkml:brush xml:id="br0">
      <inkml:brushProperty name="width" value="0.1" units="cm"/>
      <inkml:brushProperty name="height" value="0.1" units="cm"/>
      <inkml:brushProperty name="color" value="#FFFFFF"/>
    </inkml:brush>
  </inkml:definitions>
  <inkml:trace contextRef="#ctx0" brushRef="#br0">1 0 128,'0'6'0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92F028-1518-41F5-A19F-9F7317372E88}" type="datetimeFigureOut">
              <a:rPr lang="en-GB" smtClean="0"/>
              <a:t>27/04/2020</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42A393-E3BB-49E5-A6EE-A0F98CE93815}" type="slidenum">
              <a:rPr lang="en-GB" smtClean="0"/>
              <a:t>‹#›</a:t>
            </a:fld>
            <a:endParaRPr lang="en-GB" dirty="0"/>
          </a:p>
        </p:txBody>
      </p:sp>
    </p:spTree>
    <p:extLst>
      <p:ext uri="{BB962C8B-B14F-4D97-AF65-F5344CB8AC3E}">
        <p14:creationId xmlns:p14="http://schemas.microsoft.com/office/powerpoint/2010/main" val="2889607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4/27/2020</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275910736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4/27/2020</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2161949849"/>
      </p:ext>
    </p:extLst>
  </p:cSld>
  <p:clrMap bg1="lt1" tx1="dk1" bg2="lt2" tx2="dk2" accent1="accent1" accent2="accent2" accent3="accent3" accent4="accent4" accent5="accent5" accent6="accent6" hlink="hlink" folHlink="folHlink"/>
  <p:sldLayoutIdLst>
    <p:sldLayoutId id="2147483753" r:id="rId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spark.adobe.com/video/uluVwt8kJFXCR"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8.sv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0.sv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3.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3.sv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B87C619C-EBAB-488E-96B9-153AA4C9B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130DA1C1-36FD-41D8-9826-EE797BF39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453312" cy="6858000"/>
          </a:xfrm>
          <a:custGeom>
            <a:avLst/>
            <a:gdLst>
              <a:gd name="connsiteX0" fmla="*/ 0 w 7433452"/>
              <a:gd name="connsiteY0" fmla="*/ 0 h 6858000"/>
              <a:gd name="connsiteX1" fmla="*/ 1592736 w 7433452"/>
              <a:gd name="connsiteY1" fmla="*/ 0 h 6858000"/>
              <a:gd name="connsiteX2" fmla="*/ 2171700 w 7433452"/>
              <a:gd name="connsiteY2" fmla="*/ 0 h 6858000"/>
              <a:gd name="connsiteX3" fmla="*/ 2762696 w 7433452"/>
              <a:gd name="connsiteY3" fmla="*/ 0 h 6858000"/>
              <a:gd name="connsiteX4" fmla="*/ 2829254 w 7433452"/>
              <a:gd name="connsiteY4" fmla="*/ 0 h 6858000"/>
              <a:gd name="connsiteX5" fmla="*/ 7415310 w 7433452"/>
              <a:gd name="connsiteY5" fmla="*/ 0 h 6858000"/>
              <a:gd name="connsiteX6" fmla="*/ 7405703 w 7433452"/>
              <a:gd name="connsiteY6" fmla="*/ 94814 h 6858000"/>
              <a:gd name="connsiteX7" fmla="*/ 7410754 w 7433452"/>
              <a:gd name="connsiteY7" fmla="*/ 421796 h 6858000"/>
              <a:gd name="connsiteX8" fmla="*/ 7414688 w 7433452"/>
              <a:gd name="connsiteY8" fmla="*/ 812192 h 6858000"/>
              <a:gd name="connsiteX9" fmla="*/ 7395017 w 7433452"/>
              <a:gd name="connsiteY9" fmla="*/ 1113642 h 6858000"/>
              <a:gd name="connsiteX10" fmla="*/ 7422810 w 7433452"/>
              <a:gd name="connsiteY10" fmla="*/ 1796708 h 6858000"/>
              <a:gd name="connsiteX11" fmla="*/ 7421161 w 7433452"/>
              <a:gd name="connsiteY11" fmla="*/ 2327333 h 6858000"/>
              <a:gd name="connsiteX12" fmla="*/ 7412023 w 7433452"/>
              <a:gd name="connsiteY12" fmla="*/ 2784280 h 6858000"/>
              <a:gd name="connsiteX13" fmla="*/ 7417480 w 7433452"/>
              <a:gd name="connsiteY13" fmla="*/ 2985458 h 6858000"/>
              <a:gd name="connsiteX14" fmla="*/ 7403774 w 7433452"/>
              <a:gd name="connsiteY14" fmla="*/ 3531096 h 6858000"/>
              <a:gd name="connsiteX15" fmla="*/ 7414307 w 7433452"/>
              <a:gd name="connsiteY15" fmla="*/ 4336830 h 6858000"/>
              <a:gd name="connsiteX16" fmla="*/ 7413419 w 7433452"/>
              <a:gd name="connsiteY16" fmla="*/ 5026893 h 6858000"/>
              <a:gd name="connsiteX17" fmla="*/ 7417734 w 7433452"/>
              <a:gd name="connsiteY17" fmla="*/ 5252632 h 6858000"/>
              <a:gd name="connsiteX18" fmla="*/ 7417734 w 7433452"/>
              <a:gd name="connsiteY18" fmla="*/ 5466282 h 6858000"/>
              <a:gd name="connsiteX19" fmla="*/ 7379659 w 7433452"/>
              <a:gd name="connsiteY19" fmla="*/ 6121225 h 6858000"/>
              <a:gd name="connsiteX20" fmla="*/ 7395115 w 7433452"/>
              <a:gd name="connsiteY20" fmla="*/ 6708907 h 6858000"/>
              <a:gd name="connsiteX21" fmla="*/ 7412408 w 7433452"/>
              <a:gd name="connsiteY21" fmla="*/ 6858000 h 6858000"/>
              <a:gd name="connsiteX22" fmla="*/ 2829254 w 7433452"/>
              <a:gd name="connsiteY22" fmla="*/ 6858000 h 6858000"/>
              <a:gd name="connsiteX23" fmla="*/ 2762696 w 7433452"/>
              <a:gd name="connsiteY23" fmla="*/ 6858000 h 6858000"/>
              <a:gd name="connsiteX24" fmla="*/ 2171700 w 7433452"/>
              <a:gd name="connsiteY24" fmla="*/ 6858000 h 6858000"/>
              <a:gd name="connsiteX25" fmla="*/ 1592736 w 7433452"/>
              <a:gd name="connsiteY25" fmla="*/ 6858000 h 6858000"/>
              <a:gd name="connsiteX26" fmla="*/ 0 w 7433452"/>
              <a:gd name="connsiteY2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433452" h="6858000">
                <a:moveTo>
                  <a:pt x="0" y="0"/>
                </a:moveTo>
                <a:lnTo>
                  <a:pt x="1592736" y="0"/>
                </a:lnTo>
                <a:lnTo>
                  <a:pt x="2171700" y="0"/>
                </a:lnTo>
                <a:lnTo>
                  <a:pt x="2762696" y="0"/>
                </a:lnTo>
                <a:lnTo>
                  <a:pt x="2829254" y="0"/>
                </a:lnTo>
                <a:lnTo>
                  <a:pt x="7415310" y="0"/>
                </a:lnTo>
                <a:lnTo>
                  <a:pt x="7405703" y="94814"/>
                </a:lnTo>
                <a:cubicBezTo>
                  <a:pt x="7398856" y="203629"/>
                  <a:pt x="7403520" y="312712"/>
                  <a:pt x="7410754" y="421796"/>
                </a:cubicBezTo>
                <a:cubicBezTo>
                  <a:pt x="7421580" y="551656"/>
                  <a:pt x="7422900" y="682144"/>
                  <a:pt x="7414688" y="812192"/>
                </a:cubicBezTo>
                <a:cubicBezTo>
                  <a:pt x="7406693" y="912591"/>
                  <a:pt x="7397682" y="1012988"/>
                  <a:pt x="7395017" y="1113642"/>
                </a:cubicBezTo>
                <a:cubicBezTo>
                  <a:pt x="7388670" y="1342689"/>
                  <a:pt x="7407708" y="1569316"/>
                  <a:pt x="7422810" y="1796708"/>
                </a:cubicBezTo>
                <a:cubicBezTo>
                  <a:pt x="7434487" y="1973710"/>
                  <a:pt x="7439944" y="2150457"/>
                  <a:pt x="7421161" y="2327333"/>
                </a:cubicBezTo>
                <a:cubicBezTo>
                  <a:pt x="7405170" y="2479266"/>
                  <a:pt x="7396793" y="2631453"/>
                  <a:pt x="7412023" y="2784280"/>
                </a:cubicBezTo>
                <a:cubicBezTo>
                  <a:pt x="7418749" y="2851085"/>
                  <a:pt x="7425984" y="2918653"/>
                  <a:pt x="7417480" y="2985458"/>
                </a:cubicBezTo>
                <a:cubicBezTo>
                  <a:pt x="7394508" y="3167039"/>
                  <a:pt x="7398063" y="3349132"/>
                  <a:pt x="7403774" y="3531096"/>
                </a:cubicBezTo>
                <a:cubicBezTo>
                  <a:pt x="7412277" y="3799715"/>
                  <a:pt x="7426364" y="4067954"/>
                  <a:pt x="7414307" y="4336830"/>
                </a:cubicBezTo>
                <a:cubicBezTo>
                  <a:pt x="7404027" y="4566639"/>
                  <a:pt x="7420653" y="4796831"/>
                  <a:pt x="7413419" y="5026893"/>
                </a:cubicBezTo>
                <a:cubicBezTo>
                  <a:pt x="7410982" y="5102162"/>
                  <a:pt x="7412429" y="5177504"/>
                  <a:pt x="7417734" y="5252632"/>
                </a:cubicBezTo>
                <a:cubicBezTo>
                  <a:pt x="7424271" y="5323700"/>
                  <a:pt x="7424271" y="5395213"/>
                  <a:pt x="7417734" y="5466282"/>
                </a:cubicBezTo>
                <a:cubicBezTo>
                  <a:pt x="7393239" y="5683875"/>
                  <a:pt x="7383214" y="5902486"/>
                  <a:pt x="7379659" y="6121225"/>
                </a:cubicBezTo>
                <a:cubicBezTo>
                  <a:pt x="7376423" y="6317442"/>
                  <a:pt x="7378041" y="6513586"/>
                  <a:pt x="7395115" y="6708907"/>
                </a:cubicBezTo>
                <a:lnTo>
                  <a:pt x="7412408" y="6858000"/>
                </a:lnTo>
                <a:lnTo>
                  <a:pt x="2829254" y="6858000"/>
                </a:lnTo>
                <a:lnTo>
                  <a:pt x="2762696" y="6858000"/>
                </a:lnTo>
                <a:lnTo>
                  <a:pt x="2171700" y="6858000"/>
                </a:lnTo>
                <a:lnTo>
                  <a:pt x="1592736" y="6858000"/>
                </a:lnTo>
                <a:lnTo>
                  <a:pt x="0" y="6858000"/>
                </a:lnTo>
                <a:close/>
              </a:path>
            </a:pathLst>
          </a:custGeom>
          <a:solidFill>
            <a:srgbClr val="45AFA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CFFB327F-52C5-41B0-B626-686B84C9725C}"/>
              </a:ext>
            </a:extLst>
          </p:cNvPr>
          <p:cNvSpPr>
            <a:spLocks noGrp="1"/>
          </p:cNvSpPr>
          <p:nvPr>
            <p:ph type="ctrTitle"/>
          </p:nvPr>
        </p:nvSpPr>
        <p:spPr>
          <a:xfrm>
            <a:off x="557784" y="484632"/>
            <a:ext cx="6362129" cy="3566160"/>
          </a:xfrm>
        </p:spPr>
        <p:txBody>
          <a:bodyPr>
            <a:normAutofit/>
          </a:bodyPr>
          <a:lstStyle/>
          <a:p>
            <a:pPr>
              <a:lnSpc>
                <a:spcPct val="90000"/>
              </a:lnSpc>
            </a:pPr>
            <a:r>
              <a:rPr lang="en-GB" sz="8200" dirty="0">
                <a:solidFill>
                  <a:schemeClr val="bg1"/>
                </a:solidFill>
              </a:rPr>
              <a:t>Your careers interview</a:t>
            </a:r>
          </a:p>
        </p:txBody>
      </p:sp>
      <p:sp>
        <p:nvSpPr>
          <p:cNvPr id="3" name="Subtitle 2">
            <a:extLst>
              <a:ext uri="{FF2B5EF4-FFF2-40B4-BE49-F238E27FC236}">
                <a16:creationId xmlns:a16="http://schemas.microsoft.com/office/drawing/2014/main" id="{47DFD7DC-1FEC-4A9B-8EF0-E54276A95F00}"/>
              </a:ext>
            </a:extLst>
          </p:cNvPr>
          <p:cNvSpPr>
            <a:spLocks noGrp="1"/>
          </p:cNvSpPr>
          <p:nvPr>
            <p:ph type="subTitle" idx="1"/>
          </p:nvPr>
        </p:nvSpPr>
        <p:spPr>
          <a:xfrm>
            <a:off x="557784" y="4480560"/>
            <a:ext cx="6362129" cy="1572768"/>
          </a:xfrm>
        </p:spPr>
        <p:txBody>
          <a:bodyPr>
            <a:normAutofit/>
          </a:bodyPr>
          <a:lstStyle/>
          <a:p>
            <a:r>
              <a:rPr lang="en-GB" dirty="0">
                <a:solidFill>
                  <a:schemeClr val="bg1"/>
                </a:solidFill>
              </a:rPr>
              <a:t>How to prepare for your careers guidance interview</a:t>
            </a:r>
          </a:p>
        </p:txBody>
      </p:sp>
      <p:sp>
        <p:nvSpPr>
          <p:cNvPr id="32" name="Rectangle 6">
            <a:extLst>
              <a:ext uri="{FF2B5EF4-FFF2-40B4-BE49-F238E27FC236}">
                <a16:creationId xmlns:a16="http://schemas.microsoft.com/office/drawing/2014/main" id="{35BC54F7-1315-4D6C-9420-A5BF0CDDB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435" y="42521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0">
            <a:extLst>
              <a:ext uri="{FF2B5EF4-FFF2-40B4-BE49-F238E27FC236}">
                <a16:creationId xmlns:a16="http://schemas.microsoft.com/office/drawing/2014/main" id="{1FF60B70-9F62-4072-A038-B67FAEA406D4}"/>
              </a:ext>
            </a:extLst>
          </p:cNvPr>
          <p:cNvPicPr>
            <a:picLocks noChangeAspect="1"/>
          </p:cNvPicPr>
          <p:nvPr/>
        </p:nvPicPr>
        <p:blipFill rotWithShape="1">
          <a:blip r:embed="rId2">
            <a:extLst>
              <a:ext uri="{28A0092B-C50C-407E-A947-70E740481C1C}">
                <a14:useLocalDpi xmlns:a14="http://schemas.microsoft.com/office/drawing/2010/main" val="0"/>
              </a:ext>
            </a:extLst>
          </a:blip>
          <a:srcRect l="1" r="11186"/>
          <a:stretch/>
        </p:blipFill>
        <p:spPr>
          <a:xfrm>
            <a:off x="7873787" y="1978468"/>
            <a:ext cx="3931920" cy="2955149"/>
          </a:xfrm>
          <a:prstGeom prst="rect">
            <a:avLst/>
          </a:prstGeom>
        </p:spPr>
      </p:pic>
      <p:pic>
        <p:nvPicPr>
          <p:cNvPr id="8" name="Picture 7" descr="A picture containing drawing, food&#10;&#10;Description automatically generated">
            <a:extLst>
              <a:ext uri="{FF2B5EF4-FFF2-40B4-BE49-F238E27FC236}">
                <a16:creationId xmlns:a16="http://schemas.microsoft.com/office/drawing/2014/main" id="{B3A3FAE8-B64B-4160-9C90-76532BA018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99709" y="359173"/>
            <a:ext cx="2520000" cy="781269"/>
          </a:xfrm>
          <a:prstGeom prst="rect">
            <a:avLst/>
          </a:prstGeom>
        </p:spPr>
      </p:pic>
    </p:spTree>
    <p:extLst>
      <p:ext uri="{BB962C8B-B14F-4D97-AF65-F5344CB8AC3E}">
        <p14:creationId xmlns:p14="http://schemas.microsoft.com/office/powerpoint/2010/main" val="33646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45C4A-9DE8-4670-804E-731B25950304}"/>
              </a:ext>
            </a:extLst>
          </p:cNvPr>
          <p:cNvSpPr>
            <a:spLocks noGrp="1"/>
          </p:cNvSpPr>
          <p:nvPr>
            <p:ph type="ctrTitle"/>
          </p:nvPr>
        </p:nvSpPr>
        <p:spPr/>
        <p:txBody>
          <a:bodyPr/>
          <a:lstStyle/>
          <a:p>
            <a:r>
              <a:rPr lang="en-GB" sz="3200" dirty="0">
                <a:solidFill>
                  <a:srgbClr val="FF0000"/>
                </a:solidFill>
                <a:latin typeface="+mn-lt"/>
              </a:rPr>
              <a:t>Your Career Adviser is: Steph Senior</a:t>
            </a:r>
            <a:br>
              <a:rPr lang="en-GB" sz="3200" dirty="0">
                <a:solidFill>
                  <a:srgbClr val="FF0000"/>
                </a:solidFill>
                <a:latin typeface="+mn-lt"/>
              </a:rPr>
            </a:br>
            <a:r>
              <a:rPr lang="en-GB" sz="3200" dirty="0">
                <a:solidFill>
                  <a:srgbClr val="FF0000"/>
                </a:solidFill>
                <a:latin typeface="+mn-lt"/>
              </a:rPr>
              <a:t>Contact details:</a:t>
            </a:r>
            <a:br>
              <a:rPr lang="en-GB" sz="3200" dirty="0">
                <a:solidFill>
                  <a:srgbClr val="FF0000"/>
                </a:solidFill>
                <a:latin typeface="+mn-lt"/>
              </a:rPr>
            </a:br>
            <a:r>
              <a:rPr lang="en-GB" sz="3200" dirty="0">
                <a:solidFill>
                  <a:srgbClr val="FF0000"/>
                </a:solidFill>
                <a:latin typeface="+mn-lt"/>
              </a:rPr>
              <a:t>E: </a:t>
            </a:r>
            <a:r>
              <a:rPr lang="en-GB" sz="3200" dirty="0" err="1">
                <a:solidFill>
                  <a:srgbClr val="FF0000"/>
                </a:solidFill>
                <a:latin typeface="+mn-lt"/>
              </a:rPr>
              <a:t>stephsenior@</a:t>
            </a:r>
            <a:r>
              <a:rPr lang="en-GB" sz="3200" err="1">
                <a:solidFill>
                  <a:srgbClr val="FF0000"/>
                </a:solidFill>
                <a:latin typeface="+mn-lt"/>
              </a:rPr>
              <a:t>positive-step</a:t>
            </a:r>
            <a:r>
              <a:rPr lang="en-GB" sz="3200">
                <a:solidFill>
                  <a:srgbClr val="FF0000"/>
                </a:solidFill>
                <a:latin typeface="+mn-lt"/>
              </a:rPr>
              <a:t>.org.uk</a:t>
            </a:r>
            <a:br>
              <a:rPr lang="en-GB" sz="3200" dirty="0">
                <a:solidFill>
                  <a:srgbClr val="FF0000"/>
                </a:solidFill>
                <a:latin typeface="+mn-lt"/>
              </a:rPr>
            </a:br>
            <a:r>
              <a:rPr lang="en-GB" sz="3200">
                <a:solidFill>
                  <a:srgbClr val="FF0000"/>
                </a:solidFill>
                <a:latin typeface="+mn-lt"/>
              </a:rPr>
              <a:t>T: 07717 299841</a:t>
            </a:r>
            <a:br>
              <a:rPr lang="en-GB" sz="3200" dirty="0">
                <a:solidFill>
                  <a:srgbClr val="FF0000"/>
                </a:solidFill>
                <a:latin typeface="+mn-lt"/>
              </a:rPr>
            </a:br>
            <a:r>
              <a:rPr lang="en-GB" sz="3200" dirty="0">
                <a:solidFill>
                  <a:srgbClr val="FF0000"/>
                </a:solidFill>
                <a:latin typeface="+mn-lt"/>
              </a:rPr>
              <a:t>Oldham Careers Team Contact: </a:t>
            </a:r>
            <a:br>
              <a:rPr lang="en-GB" sz="3200" dirty="0">
                <a:solidFill>
                  <a:srgbClr val="FF0000"/>
                </a:solidFill>
                <a:latin typeface="+mn-lt"/>
              </a:rPr>
            </a:br>
            <a:r>
              <a:rPr lang="en-GB" sz="3200" dirty="0">
                <a:solidFill>
                  <a:srgbClr val="FF0000"/>
                </a:solidFill>
                <a:latin typeface="+mn-lt"/>
              </a:rPr>
              <a:t>oldhamcareers@positive-steps.org.uk</a:t>
            </a:r>
            <a:br>
              <a:rPr lang="en-GB" sz="3200" dirty="0">
                <a:solidFill>
                  <a:srgbClr val="FF0000"/>
                </a:solidFill>
                <a:latin typeface="+mn-lt"/>
              </a:rPr>
            </a:br>
            <a:r>
              <a:rPr lang="en-GB" sz="3200" dirty="0">
                <a:solidFill>
                  <a:srgbClr val="FF0000"/>
                </a:solidFill>
                <a:latin typeface="+mn-lt"/>
              </a:rPr>
              <a:t>General telephone number: 0161 621 9300</a:t>
            </a:r>
          </a:p>
        </p:txBody>
      </p:sp>
      <p:sp>
        <p:nvSpPr>
          <p:cNvPr id="3" name="Subtitle 2">
            <a:extLst>
              <a:ext uri="{FF2B5EF4-FFF2-40B4-BE49-F238E27FC236}">
                <a16:creationId xmlns:a16="http://schemas.microsoft.com/office/drawing/2014/main" id="{5492A9E7-83D7-418A-B77E-6946B8B5FD2E}"/>
              </a:ext>
            </a:extLst>
          </p:cNvPr>
          <p:cNvSpPr>
            <a:spLocks noGrp="1"/>
          </p:cNvSpPr>
          <p:nvPr>
            <p:ph type="subTitle" idx="1"/>
          </p:nvPr>
        </p:nvSpPr>
        <p:spPr>
          <a:xfrm>
            <a:off x="841248" y="5599288"/>
            <a:ext cx="10515600" cy="508903"/>
          </a:xfrm>
        </p:spPr>
        <p:txBody>
          <a:bodyPr>
            <a:normAutofit/>
          </a:bodyPr>
          <a:lstStyle/>
          <a:p>
            <a:pPr algn="r">
              <a:lnSpc>
                <a:spcPct val="100000"/>
              </a:lnSpc>
              <a:spcBef>
                <a:spcPts val="0"/>
              </a:spcBef>
            </a:pPr>
            <a:r>
              <a:rPr lang="en-GB" sz="1100" dirty="0">
                <a:solidFill>
                  <a:srgbClr val="3F3151"/>
                </a:solidFill>
                <a:latin typeface="Calibri Light" panose="020F0302020204030204" pitchFamily="34" charset="0"/>
                <a:cs typeface="Calibri Light" panose="020F0302020204030204" pitchFamily="34" charset="0"/>
              </a:rPr>
              <a:t>Positive Steps is a registered charity that provides career guidance services in Oldham, Rochdale and Tameside.  </a:t>
            </a:r>
          </a:p>
          <a:p>
            <a:pPr algn="r">
              <a:lnSpc>
                <a:spcPct val="100000"/>
              </a:lnSpc>
              <a:spcBef>
                <a:spcPts val="0"/>
              </a:spcBef>
            </a:pPr>
            <a:r>
              <a:rPr lang="en-GB" sz="1100" dirty="0">
                <a:solidFill>
                  <a:srgbClr val="3F3151"/>
                </a:solidFill>
                <a:latin typeface="Calibri Light" panose="020F0302020204030204" pitchFamily="34" charset="0"/>
                <a:cs typeface="Calibri Light" panose="020F0302020204030204" pitchFamily="34" charset="0"/>
              </a:rPr>
              <a:t>We also provide an Employment &amp; Skills Service and a range of other support services for young people, adults and families.</a:t>
            </a:r>
          </a:p>
          <a:p>
            <a:endParaRPr lang="en-GB" dirty="0"/>
          </a:p>
        </p:txBody>
      </p:sp>
      <p:pic>
        <p:nvPicPr>
          <p:cNvPr id="6" name="Picture 5" descr="A picture containing food&#10;&#10;Description automatically generated">
            <a:extLst>
              <a:ext uri="{FF2B5EF4-FFF2-40B4-BE49-F238E27FC236}">
                <a16:creationId xmlns:a16="http://schemas.microsoft.com/office/drawing/2014/main" id="{508D3514-3F8F-4801-876F-AFF609EBFA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46726" y="858435"/>
            <a:ext cx="3450586" cy="3622125"/>
          </a:xfrm>
          <a:prstGeom prst="rect">
            <a:avLst/>
          </a:prstGeom>
        </p:spPr>
      </p:pic>
    </p:spTree>
    <p:extLst>
      <p:ext uri="{BB962C8B-B14F-4D97-AF65-F5344CB8AC3E}">
        <p14:creationId xmlns:p14="http://schemas.microsoft.com/office/powerpoint/2010/main" val="122909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37940BB-FBC4-492E-BD92-3B7B914D0E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499AE99-2FEA-44D2-8682-C33D7B87C8A8}"/>
              </a:ext>
            </a:extLst>
          </p:cNvPr>
          <p:cNvSpPr>
            <a:spLocks noGrp="1"/>
          </p:cNvSpPr>
          <p:nvPr>
            <p:ph type="ctrTitle"/>
          </p:nvPr>
        </p:nvSpPr>
        <p:spPr>
          <a:xfrm>
            <a:off x="4853988" y="320041"/>
            <a:ext cx="6707084" cy="3892668"/>
          </a:xfrm>
        </p:spPr>
        <p:txBody>
          <a:bodyPr>
            <a:normAutofit/>
          </a:bodyPr>
          <a:lstStyle/>
          <a:p>
            <a:pPr>
              <a:lnSpc>
                <a:spcPct val="90000"/>
              </a:lnSpc>
            </a:pPr>
            <a:r>
              <a:rPr lang="en-GB" sz="6700" dirty="0"/>
              <a:t>What is a Careers Guidance Interview?</a:t>
            </a:r>
          </a:p>
        </p:txBody>
      </p:sp>
      <p:sp>
        <p:nvSpPr>
          <p:cNvPr id="3" name="Subtitle 2">
            <a:extLst>
              <a:ext uri="{FF2B5EF4-FFF2-40B4-BE49-F238E27FC236}">
                <a16:creationId xmlns:a16="http://schemas.microsoft.com/office/drawing/2014/main" id="{92EF49CE-42FC-40A5-BE8E-8D6C7556C8A7}"/>
              </a:ext>
            </a:extLst>
          </p:cNvPr>
          <p:cNvSpPr>
            <a:spLocks noGrp="1"/>
          </p:cNvSpPr>
          <p:nvPr>
            <p:ph type="subTitle" idx="1"/>
          </p:nvPr>
        </p:nvSpPr>
        <p:spPr>
          <a:xfrm>
            <a:off x="4853699" y="4631161"/>
            <a:ext cx="6707366" cy="1569486"/>
          </a:xfrm>
        </p:spPr>
        <p:txBody>
          <a:bodyPr>
            <a:normAutofit/>
          </a:bodyPr>
          <a:lstStyle/>
          <a:p>
            <a:r>
              <a:rPr lang="en-GB" dirty="0"/>
              <a:t>Watch this short video and we’ll explain</a:t>
            </a:r>
          </a:p>
          <a:p>
            <a:r>
              <a:rPr lang="en-GB" u="sng" dirty="0">
                <a:hlinkClick r:id="rId2"/>
              </a:rPr>
              <a:t>Career Guidance Interview</a:t>
            </a:r>
            <a:endParaRPr lang="en-GB" dirty="0"/>
          </a:p>
        </p:txBody>
      </p:sp>
      <p:sp>
        <p:nvSpPr>
          <p:cNvPr id="12"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3987" y="4409267"/>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45AFAE"/>
          </a:solidFill>
          <a:ln w="38100" cap="rnd">
            <a:solidFill>
              <a:srgbClr val="45AFAE"/>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descr="Edit">
            <a:extLst>
              <a:ext uri="{FF2B5EF4-FFF2-40B4-BE49-F238E27FC236}">
                <a16:creationId xmlns:a16="http://schemas.microsoft.com/office/drawing/2014/main" id="{D455F07B-3E47-42C4-A5E3-65F419A2D8A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0040" y="1371600"/>
            <a:ext cx="4087368" cy="4087368"/>
          </a:xfrm>
          <a:prstGeom prst="rect">
            <a:avLst/>
          </a:prstGeom>
        </p:spPr>
      </p:pic>
      <p:pic>
        <p:nvPicPr>
          <p:cNvPr id="8" name="Picture 7" descr="A picture containing drawing, food&#10;&#10;Description automatically generated">
            <a:extLst>
              <a:ext uri="{FF2B5EF4-FFF2-40B4-BE49-F238E27FC236}">
                <a16:creationId xmlns:a16="http://schemas.microsoft.com/office/drawing/2014/main" id="{7A8DFC58-7793-4A93-BA96-D15E309D3551}"/>
              </a:ext>
            </a:extLst>
          </p:cNvPr>
          <p:cNvPicPr>
            <a:picLocks noChangeAspect="1"/>
          </p:cNvPicPr>
          <p:nvPr/>
        </p:nvPicPr>
        <p:blipFill>
          <a:blip r:embed="rId5">
            <a:alphaModFix amt="35000"/>
            <a:extLst>
              <a:ext uri="{28A0092B-C50C-407E-A947-70E740481C1C}">
                <a14:useLocalDpi xmlns:a14="http://schemas.microsoft.com/office/drawing/2010/main" val="0"/>
              </a:ext>
            </a:extLst>
          </a:blip>
          <a:stretch>
            <a:fillRect/>
          </a:stretch>
        </p:blipFill>
        <p:spPr>
          <a:xfrm>
            <a:off x="9199709" y="359173"/>
            <a:ext cx="2520000" cy="781269"/>
          </a:xfrm>
          <a:prstGeom prst="rect">
            <a:avLst/>
          </a:prstGeom>
        </p:spPr>
      </p:pic>
    </p:spTree>
    <p:extLst>
      <p:ext uri="{BB962C8B-B14F-4D97-AF65-F5344CB8AC3E}">
        <p14:creationId xmlns:p14="http://schemas.microsoft.com/office/powerpoint/2010/main" val="1421222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8A94871E-96FC-4ADE-815B-41A636E34F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FF19EBA-5371-49AC-B33B-41C80FB29705}"/>
              </a:ext>
            </a:extLst>
          </p:cNvPr>
          <p:cNvSpPr>
            <a:spLocks noGrp="1"/>
          </p:cNvSpPr>
          <p:nvPr>
            <p:ph type="ctrTitle"/>
          </p:nvPr>
        </p:nvSpPr>
        <p:spPr>
          <a:xfrm>
            <a:off x="640080" y="320040"/>
            <a:ext cx="6692827" cy="3892669"/>
          </a:xfrm>
        </p:spPr>
        <p:txBody>
          <a:bodyPr>
            <a:normAutofit/>
          </a:bodyPr>
          <a:lstStyle/>
          <a:p>
            <a:r>
              <a:rPr lang="en-GB" dirty="0"/>
              <a:t>How to Prepare</a:t>
            </a:r>
          </a:p>
        </p:txBody>
      </p:sp>
      <p:sp>
        <p:nvSpPr>
          <p:cNvPr id="3" name="Subtitle 2">
            <a:extLst>
              <a:ext uri="{FF2B5EF4-FFF2-40B4-BE49-F238E27FC236}">
                <a16:creationId xmlns:a16="http://schemas.microsoft.com/office/drawing/2014/main" id="{EB57395A-2D28-47BF-A14F-67AC0CA72D45}"/>
              </a:ext>
            </a:extLst>
          </p:cNvPr>
          <p:cNvSpPr>
            <a:spLocks noGrp="1"/>
          </p:cNvSpPr>
          <p:nvPr>
            <p:ph type="subTitle" idx="1"/>
          </p:nvPr>
        </p:nvSpPr>
        <p:spPr>
          <a:xfrm>
            <a:off x="640080" y="4631161"/>
            <a:ext cx="6692827" cy="1569486"/>
          </a:xfrm>
        </p:spPr>
        <p:txBody>
          <a:bodyPr>
            <a:normAutofit/>
          </a:bodyPr>
          <a:lstStyle/>
          <a:p>
            <a:r>
              <a:rPr lang="en-US" dirty="0"/>
              <a:t>In the coming weeks you’ll be offered a Careers Guidance interview. This presentation will help you to understand what to expect and how to prepare.</a:t>
            </a:r>
          </a:p>
          <a:p>
            <a:endParaRPr lang="en-GB" dirty="0"/>
          </a:p>
        </p:txBody>
      </p:sp>
      <p:sp>
        <p:nvSpPr>
          <p:cNvPr id="26"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562" y="4409267"/>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45AFAE"/>
          </a:solidFill>
          <a:ln w="38100" cap="rnd">
            <a:solidFill>
              <a:srgbClr val="45AFAE"/>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Graphic 4" descr="Group brainstorm">
            <a:extLst>
              <a:ext uri="{FF2B5EF4-FFF2-40B4-BE49-F238E27FC236}">
                <a16:creationId xmlns:a16="http://schemas.microsoft.com/office/drawing/2014/main" id="{D1371C2B-C1F8-41E7-B913-837EBC33C09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64552" y="1385316"/>
            <a:ext cx="4087368" cy="4087368"/>
          </a:xfrm>
          <a:prstGeom prst="rect">
            <a:avLst/>
          </a:prstGeom>
        </p:spPr>
      </p:pic>
      <p:pic>
        <p:nvPicPr>
          <p:cNvPr id="7" name="Picture 6" descr="A picture containing drawing, food&#10;&#10;Description automatically generated">
            <a:extLst>
              <a:ext uri="{FF2B5EF4-FFF2-40B4-BE49-F238E27FC236}">
                <a16:creationId xmlns:a16="http://schemas.microsoft.com/office/drawing/2014/main" id="{5C5BF7FD-38DC-49FD-B51B-E5CC2D585F8E}"/>
              </a:ext>
            </a:extLst>
          </p:cNvPr>
          <p:cNvPicPr>
            <a:picLocks noChangeAspect="1"/>
          </p:cNvPicPr>
          <p:nvPr/>
        </p:nvPicPr>
        <p:blipFill>
          <a:blip r:embed="rId4">
            <a:alphaModFix amt="35000"/>
            <a:extLst>
              <a:ext uri="{28A0092B-C50C-407E-A947-70E740481C1C}">
                <a14:useLocalDpi xmlns:a14="http://schemas.microsoft.com/office/drawing/2010/main" val="0"/>
              </a:ext>
            </a:extLst>
          </a:blip>
          <a:stretch>
            <a:fillRect/>
          </a:stretch>
        </p:blipFill>
        <p:spPr>
          <a:xfrm>
            <a:off x="9199709" y="359173"/>
            <a:ext cx="2520000" cy="781269"/>
          </a:xfrm>
          <a:prstGeom prst="rect">
            <a:avLst/>
          </a:prstGeom>
        </p:spPr>
      </p:pic>
    </p:spTree>
    <p:extLst>
      <p:ext uri="{BB962C8B-B14F-4D97-AF65-F5344CB8AC3E}">
        <p14:creationId xmlns:p14="http://schemas.microsoft.com/office/powerpoint/2010/main" val="3127621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7">
            <a:extLst>
              <a:ext uri="{FF2B5EF4-FFF2-40B4-BE49-F238E27FC236}">
                <a16:creationId xmlns:a16="http://schemas.microsoft.com/office/drawing/2014/main" id="{EBDD1931-9E86-4402-9A68-33A2D9EF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useBgFill="1">
        <p:nvSpPr>
          <p:cNvPr id="27" name="Rectangle 26">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1A6E5F4-86A6-42F9-92BB-F0DE23FDE5A4}"/>
              </a:ext>
            </a:extLst>
          </p:cNvPr>
          <p:cNvSpPr>
            <a:spLocks noGrp="1"/>
          </p:cNvSpPr>
          <p:nvPr>
            <p:ph type="ctrTitle"/>
          </p:nvPr>
        </p:nvSpPr>
        <p:spPr>
          <a:xfrm>
            <a:off x="630936" y="640080"/>
            <a:ext cx="4818888" cy="1481328"/>
          </a:xfrm>
        </p:spPr>
        <p:txBody>
          <a:bodyPr vert="horz" lIns="91440" tIns="45720" rIns="91440" bIns="45720" rtlCol="0" anchor="b">
            <a:normAutofit/>
          </a:bodyPr>
          <a:lstStyle/>
          <a:p>
            <a:r>
              <a:rPr lang="en-US" sz="5600" dirty="0"/>
              <a:t>Your Ideas</a:t>
            </a:r>
          </a:p>
        </p:txBody>
      </p:sp>
      <p:sp>
        <p:nvSpPr>
          <p:cNvPr id="29"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936" y="2386584"/>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rgbClr val="45AFAE"/>
          </a:solidFill>
          <a:ln w="38100" cap="rnd">
            <a:solidFill>
              <a:srgbClr val="45AFAE"/>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74F67C5C-A461-431D-9285-A5D9EB0DEF62}"/>
              </a:ext>
            </a:extLst>
          </p:cNvPr>
          <p:cNvSpPr>
            <a:spLocks noGrp="1"/>
          </p:cNvSpPr>
          <p:nvPr>
            <p:ph type="subTitle" idx="1"/>
          </p:nvPr>
        </p:nvSpPr>
        <p:spPr>
          <a:xfrm>
            <a:off x="630936" y="2660904"/>
            <a:ext cx="4818888" cy="3547872"/>
          </a:xfrm>
        </p:spPr>
        <p:txBody>
          <a:bodyPr vert="horz" lIns="91440" tIns="45720" rIns="91440" bIns="45720" rtlCol="0" anchor="t">
            <a:normAutofit/>
          </a:bodyPr>
          <a:lstStyle/>
          <a:p>
            <a:pPr indent="-228600">
              <a:lnSpc>
                <a:spcPct val="100000"/>
              </a:lnSpc>
              <a:buFont typeface="Arial" panose="020B0604020202020204" pitchFamily="34" charset="0"/>
              <a:buChar char="•"/>
            </a:pPr>
            <a:r>
              <a:rPr lang="en-US" sz="2200" dirty="0"/>
              <a:t> Think about your career ideas:</a:t>
            </a:r>
          </a:p>
          <a:p>
            <a:pPr indent="-228600">
              <a:lnSpc>
                <a:spcPct val="100000"/>
              </a:lnSpc>
              <a:buFont typeface="Arial" panose="020B0604020202020204" pitchFamily="34" charset="0"/>
              <a:buChar char="•"/>
            </a:pPr>
            <a:r>
              <a:rPr lang="en-US" sz="2200" dirty="0"/>
              <a:t>Do you have any ideas already that you would like to discuss?</a:t>
            </a:r>
          </a:p>
          <a:p>
            <a:pPr indent="-228600">
              <a:lnSpc>
                <a:spcPct val="100000"/>
              </a:lnSpc>
              <a:buFont typeface="Arial" panose="020B0604020202020204" pitchFamily="34" charset="0"/>
              <a:buChar char="•"/>
            </a:pPr>
            <a:r>
              <a:rPr lang="en-US" sz="2200" dirty="0"/>
              <a:t>You may have lots of ideas or you may have none! That’s absolutely fine.</a:t>
            </a:r>
          </a:p>
          <a:p>
            <a:pPr indent="-228600">
              <a:lnSpc>
                <a:spcPct val="100000"/>
              </a:lnSpc>
              <a:buFont typeface="Arial" panose="020B0604020202020204" pitchFamily="34" charset="0"/>
              <a:buChar char="•"/>
            </a:pPr>
            <a:r>
              <a:rPr lang="en-US" sz="2200" dirty="0"/>
              <a:t>Do some research using the tasks in the workbook.</a:t>
            </a:r>
          </a:p>
          <a:p>
            <a:pPr indent="-228600">
              <a:lnSpc>
                <a:spcPct val="100000"/>
              </a:lnSpc>
              <a:buFont typeface="Arial" panose="020B0604020202020204" pitchFamily="34" charset="0"/>
              <a:buChar char="•"/>
            </a:pPr>
            <a:r>
              <a:rPr lang="en-US" sz="2200" dirty="0"/>
              <a:t>Think about each job and make a list of pro’s and cons</a:t>
            </a:r>
          </a:p>
          <a:p>
            <a:pPr indent="-228600">
              <a:lnSpc>
                <a:spcPct val="100000"/>
              </a:lnSpc>
              <a:buFont typeface="Arial" panose="020B0604020202020204" pitchFamily="34" charset="0"/>
              <a:buChar char="•"/>
            </a:pPr>
            <a:r>
              <a:rPr lang="en-US" sz="2200" dirty="0"/>
              <a:t>We don’t expect you to know everything but a bit of research really helps!</a:t>
            </a:r>
          </a:p>
          <a:p>
            <a:pPr indent="-228600">
              <a:lnSpc>
                <a:spcPct val="100000"/>
              </a:lnSpc>
              <a:buFont typeface="Arial" panose="020B0604020202020204" pitchFamily="34" charset="0"/>
              <a:buChar char="•"/>
            </a:pPr>
            <a:endParaRPr lang="en-US" sz="2200" dirty="0"/>
          </a:p>
        </p:txBody>
      </p:sp>
      <mc:AlternateContent xmlns:mc="http://schemas.openxmlformats.org/markup-compatibility/2006" xmlns:p14="http://schemas.microsoft.com/office/powerpoint/2010/main">
        <mc:Choice Requires="p14">
          <p:contentPart p14:bwMode="auto" r:id="rId2">
            <p14:nvContentPartPr>
              <p14:cNvPr id="31" name="Ink 30">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xmlns="">
          <p:pic>
            <p:nvPicPr>
              <p:cNvPr id="31" name="Ink 30">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3"/>
              <a:stretch>
                <a:fillRect/>
              </a:stretch>
            </p:blipFill>
            <p:spPr>
              <a:xfrm>
                <a:off x="5737403" y="1956150"/>
                <a:ext cx="36000" cy="32709"/>
              </a:xfrm>
              <a:prstGeom prst="rect">
                <a:avLst/>
              </a:prstGeom>
            </p:spPr>
          </p:pic>
        </mc:Fallback>
      </mc:AlternateContent>
      <p:pic>
        <p:nvPicPr>
          <p:cNvPr id="22" name="Graphic 21" descr="Lightbulb">
            <a:extLst>
              <a:ext uri="{FF2B5EF4-FFF2-40B4-BE49-F238E27FC236}">
                <a16:creationId xmlns:a16="http://schemas.microsoft.com/office/drawing/2014/main" id="{279D3E00-EB0B-40BC-97A1-AD3EEB7B8D1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376672" y="699516"/>
            <a:ext cx="5458968" cy="5458968"/>
          </a:xfrm>
          <a:prstGeom prst="rect">
            <a:avLst/>
          </a:prstGeom>
        </p:spPr>
      </p:pic>
      <p:pic>
        <p:nvPicPr>
          <p:cNvPr id="9" name="Picture 8" descr="A picture containing drawing, food&#10;&#10;Description automatically generated">
            <a:extLst>
              <a:ext uri="{FF2B5EF4-FFF2-40B4-BE49-F238E27FC236}">
                <a16:creationId xmlns:a16="http://schemas.microsoft.com/office/drawing/2014/main" id="{8BB06A88-AC28-4E77-8192-6CCDB56F35A6}"/>
              </a:ext>
            </a:extLst>
          </p:cNvPr>
          <p:cNvPicPr>
            <a:picLocks noChangeAspect="1"/>
          </p:cNvPicPr>
          <p:nvPr/>
        </p:nvPicPr>
        <p:blipFill>
          <a:blip r:embed="rId6">
            <a:alphaModFix amt="35000"/>
            <a:extLst>
              <a:ext uri="{28A0092B-C50C-407E-A947-70E740481C1C}">
                <a14:useLocalDpi xmlns:a14="http://schemas.microsoft.com/office/drawing/2010/main" val="0"/>
              </a:ext>
            </a:extLst>
          </a:blip>
          <a:stretch>
            <a:fillRect/>
          </a:stretch>
        </p:blipFill>
        <p:spPr>
          <a:xfrm>
            <a:off x="9199709" y="359173"/>
            <a:ext cx="2520000" cy="781269"/>
          </a:xfrm>
          <a:prstGeom prst="rect">
            <a:avLst/>
          </a:prstGeom>
        </p:spPr>
      </p:pic>
    </p:spTree>
    <p:extLst>
      <p:ext uri="{BB962C8B-B14F-4D97-AF65-F5344CB8AC3E}">
        <p14:creationId xmlns:p14="http://schemas.microsoft.com/office/powerpoint/2010/main" val="1075422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7">
            <a:extLst>
              <a:ext uri="{FF2B5EF4-FFF2-40B4-BE49-F238E27FC236}">
                <a16:creationId xmlns:a16="http://schemas.microsoft.com/office/drawing/2014/main" id="{EBDD1931-9E86-4402-9A68-33A2D9EF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useBgFill="1">
        <p:nvSpPr>
          <p:cNvPr id="19" name="Rectangle 18">
            <a:extLst>
              <a:ext uri="{FF2B5EF4-FFF2-40B4-BE49-F238E27FC236}">
                <a16:creationId xmlns:a16="http://schemas.microsoft.com/office/drawing/2014/main" id="{3946F6A7-0B48-49A7-8E23-3C1F09939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sketchy content container">
            <a:extLst>
              <a:ext uri="{FF2B5EF4-FFF2-40B4-BE49-F238E27FC236}">
                <a16:creationId xmlns:a16="http://schemas.microsoft.com/office/drawing/2014/main" id="{F53AD421-C5C8-4C52-9DD0-6A594F21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564" y="493776"/>
            <a:ext cx="11040872" cy="5722227"/>
          </a:xfrm>
          <a:custGeom>
            <a:avLst/>
            <a:gdLst>
              <a:gd name="connsiteX0" fmla="*/ 0 w 11040872"/>
              <a:gd name="connsiteY0" fmla="*/ 594482 h 5722227"/>
              <a:gd name="connsiteX1" fmla="*/ 594482 w 11040872"/>
              <a:gd name="connsiteY1" fmla="*/ 0 h 5722227"/>
              <a:gd name="connsiteX2" fmla="*/ 1448314 w 11040872"/>
              <a:gd name="connsiteY2" fmla="*/ 0 h 5722227"/>
              <a:gd name="connsiteX3" fmla="*/ 1908070 w 11040872"/>
              <a:gd name="connsiteY3" fmla="*/ 0 h 5722227"/>
              <a:gd name="connsiteX4" fmla="*/ 2564864 w 11040872"/>
              <a:gd name="connsiteY4" fmla="*/ 0 h 5722227"/>
              <a:gd name="connsiteX5" fmla="*/ 3320177 w 11040872"/>
              <a:gd name="connsiteY5" fmla="*/ 0 h 5722227"/>
              <a:gd name="connsiteX6" fmla="*/ 4174009 w 11040872"/>
              <a:gd name="connsiteY6" fmla="*/ 0 h 5722227"/>
              <a:gd name="connsiteX7" fmla="*/ 4929322 w 11040872"/>
              <a:gd name="connsiteY7" fmla="*/ 0 h 5722227"/>
              <a:gd name="connsiteX8" fmla="*/ 5783154 w 11040872"/>
              <a:gd name="connsiteY8" fmla="*/ 0 h 5722227"/>
              <a:gd name="connsiteX9" fmla="*/ 6538466 w 11040872"/>
              <a:gd name="connsiteY9" fmla="*/ 0 h 5722227"/>
              <a:gd name="connsiteX10" fmla="*/ 6998222 w 11040872"/>
              <a:gd name="connsiteY10" fmla="*/ 0 h 5722227"/>
              <a:gd name="connsiteX11" fmla="*/ 7753535 w 11040872"/>
              <a:gd name="connsiteY11" fmla="*/ 0 h 5722227"/>
              <a:gd name="connsiteX12" fmla="*/ 8311810 w 11040872"/>
              <a:gd name="connsiteY12" fmla="*/ 0 h 5722227"/>
              <a:gd name="connsiteX13" fmla="*/ 8771566 w 11040872"/>
              <a:gd name="connsiteY13" fmla="*/ 0 h 5722227"/>
              <a:gd name="connsiteX14" fmla="*/ 9132802 w 11040872"/>
              <a:gd name="connsiteY14" fmla="*/ 0 h 5722227"/>
              <a:gd name="connsiteX15" fmla="*/ 9592558 w 11040872"/>
              <a:gd name="connsiteY15" fmla="*/ 0 h 5722227"/>
              <a:gd name="connsiteX16" fmla="*/ 10446390 w 11040872"/>
              <a:gd name="connsiteY16" fmla="*/ 0 h 5722227"/>
              <a:gd name="connsiteX17" fmla="*/ 11040872 w 11040872"/>
              <a:gd name="connsiteY17" fmla="*/ 594482 h 5722227"/>
              <a:gd name="connsiteX18" fmla="*/ 11040872 w 11040872"/>
              <a:gd name="connsiteY18" fmla="*/ 1332756 h 5722227"/>
              <a:gd name="connsiteX19" fmla="*/ 11040872 w 11040872"/>
              <a:gd name="connsiteY19" fmla="*/ 2071031 h 5722227"/>
              <a:gd name="connsiteX20" fmla="*/ 11040872 w 11040872"/>
              <a:gd name="connsiteY20" fmla="*/ 2627974 h 5722227"/>
              <a:gd name="connsiteX21" fmla="*/ 11040872 w 11040872"/>
              <a:gd name="connsiteY21" fmla="*/ 3366249 h 5722227"/>
              <a:gd name="connsiteX22" fmla="*/ 11040872 w 11040872"/>
              <a:gd name="connsiteY22" fmla="*/ 3923192 h 5722227"/>
              <a:gd name="connsiteX23" fmla="*/ 11040872 w 11040872"/>
              <a:gd name="connsiteY23" fmla="*/ 5127745 h 5722227"/>
              <a:gd name="connsiteX24" fmla="*/ 10446390 w 11040872"/>
              <a:gd name="connsiteY24" fmla="*/ 5722227 h 5722227"/>
              <a:gd name="connsiteX25" fmla="*/ 9986634 w 11040872"/>
              <a:gd name="connsiteY25" fmla="*/ 5722227 h 5722227"/>
              <a:gd name="connsiteX26" fmla="*/ 9132802 w 11040872"/>
              <a:gd name="connsiteY26" fmla="*/ 5722227 h 5722227"/>
              <a:gd name="connsiteX27" fmla="*/ 8771566 w 11040872"/>
              <a:gd name="connsiteY27" fmla="*/ 5722227 h 5722227"/>
              <a:gd name="connsiteX28" fmla="*/ 8114772 w 11040872"/>
              <a:gd name="connsiteY28" fmla="*/ 5722227 h 5722227"/>
              <a:gd name="connsiteX29" fmla="*/ 7556497 w 11040872"/>
              <a:gd name="connsiteY29" fmla="*/ 5722227 h 5722227"/>
              <a:gd name="connsiteX30" fmla="*/ 6998222 w 11040872"/>
              <a:gd name="connsiteY30" fmla="*/ 5722227 h 5722227"/>
              <a:gd name="connsiteX31" fmla="*/ 6439947 w 11040872"/>
              <a:gd name="connsiteY31" fmla="*/ 5722227 h 5722227"/>
              <a:gd name="connsiteX32" fmla="*/ 6078711 w 11040872"/>
              <a:gd name="connsiteY32" fmla="*/ 5722227 h 5722227"/>
              <a:gd name="connsiteX33" fmla="*/ 5224879 w 11040872"/>
              <a:gd name="connsiteY33" fmla="*/ 5722227 h 5722227"/>
              <a:gd name="connsiteX34" fmla="*/ 4371047 w 11040872"/>
              <a:gd name="connsiteY34" fmla="*/ 5722227 h 5722227"/>
              <a:gd name="connsiteX35" fmla="*/ 4009810 w 11040872"/>
              <a:gd name="connsiteY35" fmla="*/ 5722227 h 5722227"/>
              <a:gd name="connsiteX36" fmla="*/ 3550054 w 11040872"/>
              <a:gd name="connsiteY36" fmla="*/ 5722227 h 5722227"/>
              <a:gd name="connsiteX37" fmla="*/ 2893261 w 11040872"/>
              <a:gd name="connsiteY37" fmla="*/ 5722227 h 5722227"/>
              <a:gd name="connsiteX38" fmla="*/ 2137948 w 11040872"/>
              <a:gd name="connsiteY38" fmla="*/ 5722227 h 5722227"/>
              <a:gd name="connsiteX39" fmla="*/ 1579673 w 11040872"/>
              <a:gd name="connsiteY39" fmla="*/ 5722227 h 5722227"/>
              <a:gd name="connsiteX40" fmla="*/ 594482 w 11040872"/>
              <a:gd name="connsiteY40" fmla="*/ 5722227 h 5722227"/>
              <a:gd name="connsiteX41" fmla="*/ 0 w 11040872"/>
              <a:gd name="connsiteY41" fmla="*/ 5127745 h 5722227"/>
              <a:gd name="connsiteX42" fmla="*/ 0 w 11040872"/>
              <a:gd name="connsiteY42" fmla="*/ 4389471 h 5722227"/>
              <a:gd name="connsiteX43" fmla="*/ 0 w 11040872"/>
              <a:gd name="connsiteY43" fmla="*/ 3787194 h 5722227"/>
              <a:gd name="connsiteX44" fmla="*/ 0 w 11040872"/>
              <a:gd name="connsiteY44" fmla="*/ 3139585 h 5722227"/>
              <a:gd name="connsiteX45" fmla="*/ 0 w 11040872"/>
              <a:gd name="connsiteY45" fmla="*/ 2582642 h 5722227"/>
              <a:gd name="connsiteX46" fmla="*/ 0 w 11040872"/>
              <a:gd name="connsiteY46" fmla="*/ 1844367 h 5722227"/>
              <a:gd name="connsiteX47" fmla="*/ 0 w 11040872"/>
              <a:gd name="connsiteY47" fmla="*/ 1332756 h 5722227"/>
              <a:gd name="connsiteX48" fmla="*/ 0 w 11040872"/>
              <a:gd name="connsiteY48" fmla="*/ 594482 h 5722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1040872" h="5722227" fill="none" extrusionOk="0">
                <a:moveTo>
                  <a:pt x="0" y="594482"/>
                </a:moveTo>
                <a:cubicBezTo>
                  <a:pt x="15746" y="210853"/>
                  <a:pt x="238566" y="-49047"/>
                  <a:pt x="594482" y="0"/>
                </a:cubicBezTo>
                <a:cubicBezTo>
                  <a:pt x="794518" y="-29056"/>
                  <a:pt x="1056835" y="31998"/>
                  <a:pt x="1448314" y="0"/>
                </a:cubicBezTo>
                <a:cubicBezTo>
                  <a:pt x="1839793" y="-31998"/>
                  <a:pt x="1717857" y="10568"/>
                  <a:pt x="1908070" y="0"/>
                </a:cubicBezTo>
                <a:cubicBezTo>
                  <a:pt x="2098283" y="-10568"/>
                  <a:pt x="2377757" y="-10377"/>
                  <a:pt x="2564864" y="0"/>
                </a:cubicBezTo>
                <a:cubicBezTo>
                  <a:pt x="2751971" y="10377"/>
                  <a:pt x="3048766" y="25570"/>
                  <a:pt x="3320177" y="0"/>
                </a:cubicBezTo>
                <a:cubicBezTo>
                  <a:pt x="3591588" y="-25570"/>
                  <a:pt x="3890997" y="-35762"/>
                  <a:pt x="4174009" y="0"/>
                </a:cubicBezTo>
                <a:cubicBezTo>
                  <a:pt x="4457021" y="35762"/>
                  <a:pt x="4687341" y="20239"/>
                  <a:pt x="4929322" y="0"/>
                </a:cubicBezTo>
                <a:cubicBezTo>
                  <a:pt x="5171303" y="-20239"/>
                  <a:pt x="5520807" y="-10743"/>
                  <a:pt x="5783154" y="0"/>
                </a:cubicBezTo>
                <a:cubicBezTo>
                  <a:pt x="6045501" y="10743"/>
                  <a:pt x="6171473" y="-14245"/>
                  <a:pt x="6538466" y="0"/>
                </a:cubicBezTo>
                <a:cubicBezTo>
                  <a:pt x="6905459" y="14245"/>
                  <a:pt x="6859386" y="-15798"/>
                  <a:pt x="6998222" y="0"/>
                </a:cubicBezTo>
                <a:cubicBezTo>
                  <a:pt x="7137058" y="15798"/>
                  <a:pt x="7493034" y="17684"/>
                  <a:pt x="7753535" y="0"/>
                </a:cubicBezTo>
                <a:cubicBezTo>
                  <a:pt x="8014036" y="-17684"/>
                  <a:pt x="8093734" y="-5742"/>
                  <a:pt x="8311810" y="0"/>
                </a:cubicBezTo>
                <a:cubicBezTo>
                  <a:pt x="8529886" y="5742"/>
                  <a:pt x="8549001" y="8497"/>
                  <a:pt x="8771566" y="0"/>
                </a:cubicBezTo>
                <a:cubicBezTo>
                  <a:pt x="8994131" y="-8497"/>
                  <a:pt x="8987828" y="-849"/>
                  <a:pt x="9132802" y="0"/>
                </a:cubicBezTo>
                <a:cubicBezTo>
                  <a:pt x="9277776" y="849"/>
                  <a:pt x="9415114" y="-11551"/>
                  <a:pt x="9592558" y="0"/>
                </a:cubicBezTo>
                <a:cubicBezTo>
                  <a:pt x="9770002" y="11551"/>
                  <a:pt x="10181650" y="-41772"/>
                  <a:pt x="10446390" y="0"/>
                </a:cubicBezTo>
                <a:cubicBezTo>
                  <a:pt x="10835046" y="-41554"/>
                  <a:pt x="11056788" y="252696"/>
                  <a:pt x="11040872" y="594482"/>
                </a:cubicBezTo>
                <a:cubicBezTo>
                  <a:pt x="11043504" y="949757"/>
                  <a:pt x="11021866" y="1151453"/>
                  <a:pt x="11040872" y="1332756"/>
                </a:cubicBezTo>
                <a:cubicBezTo>
                  <a:pt x="11059878" y="1514059"/>
                  <a:pt x="11068100" y="1802860"/>
                  <a:pt x="11040872" y="2071031"/>
                </a:cubicBezTo>
                <a:cubicBezTo>
                  <a:pt x="11013644" y="2339203"/>
                  <a:pt x="11032418" y="2442705"/>
                  <a:pt x="11040872" y="2627974"/>
                </a:cubicBezTo>
                <a:cubicBezTo>
                  <a:pt x="11049326" y="2813243"/>
                  <a:pt x="11063609" y="3012513"/>
                  <a:pt x="11040872" y="3366249"/>
                </a:cubicBezTo>
                <a:cubicBezTo>
                  <a:pt x="11018135" y="3719985"/>
                  <a:pt x="11016901" y="3727349"/>
                  <a:pt x="11040872" y="3923192"/>
                </a:cubicBezTo>
                <a:cubicBezTo>
                  <a:pt x="11064843" y="4119035"/>
                  <a:pt x="11006950" y="4790605"/>
                  <a:pt x="11040872" y="5127745"/>
                </a:cubicBezTo>
                <a:cubicBezTo>
                  <a:pt x="11056495" y="5431543"/>
                  <a:pt x="10805033" y="5712114"/>
                  <a:pt x="10446390" y="5722227"/>
                </a:cubicBezTo>
                <a:cubicBezTo>
                  <a:pt x="10354097" y="5715080"/>
                  <a:pt x="10214750" y="5743729"/>
                  <a:pt x="9986634" y="5722227"/>
                </a:cubicBezTo>
                <a:cubicBezTo>
                  <a:pt x="9758518" y="5700725"/>
                  <a:pt x="9314174" y="5689111"/>
                  <a:pt x="9132802" y="5722227"/>
                </a:cubicBezTo>
                <a:cubicBezTo>
                  <a:pt x="8951430" y="5755343"/>
                  <a:pt x="8857182" y="5714580"/>
                  <a:pt x="8771566" y="5722227"/>
                </a:cubicBezTo>
                <a:cubicBezTo>
                  <a:pt x="8685950" y="5729874"/>
                  <a:pt x="8346042" y="5748953"/>
                  <a:pt x="8114772" y="5722227"/>
                </a:cubicBezTo>
                <a:cubicBezTo>
                  <a:pt x="7883502" y="5695501"/>
                  <a:pt x="7746868" y="5746487"/>
                  <a:pt x="7556497" y="5722227"/>
                </a:cubicBezTo>
                <a:cubicBezTo>
                  <a:pt x="7366127" y="5697967"/>
                  <a:pt x="7202924" y="5748709"/>
                  <a:pt x="6998222" y="5722227"/>
                </a:cubicBezTo>
                <a:cubicBezTo>
                  <a:pt x="6793521" y="5695745"/>
                  <a:pt x="6669169" y="5749243"/>
                  <a:pt x="6439947" y="5722227"/>
                </a:cubicBezTo>
                <a:cubicBezTo>
                  <a:pt x="6210725" y="5695211"/>
                  <a:pt x="6188382" y="5721246"/>
                  <a:pt x="6078711" y="5722227"/>
                </a:cubicBezTo>
                <a:cubicBezTo>
                  <a:pt x="5969040" y="5723208"/>
                  <a:pt x="5527862" y="5683728"/>
                  <a:pt x="5224879" y="5722227"/>
                </a:cubicBezTo>
                <a:cubicBezTo>
                  <a:pt x="4921896" y="5760726"/>
                  <a:pt x="4729422" y="5692801"/>
                  <a:pt x="4371047" y="5722227"/>
                </a:cubicBezTo>
                <a:cubicBezTo>
                  <a:pt x="4012672" y="5751653"/>
                  <a:pt x="4105017" y="5723347"/>
                  <a:pt x="4009810" y="5722227"/>
                </a:cubicBezTo>
                <a:cubicBezTo>
                  <a:pt x="3914603" y="5721107"/>
                  <a:pt x="3645009" y="5723324"/>
                  <a:pt x="3550054" y="5722227"/>
                </a:cubicBezTo>
                <a:cubicBezTo>
                  <a:pt x="3455099" y="5721130"/>
                  <a:pt x="3124597" y="5727159"/>
                  <a:pt x="2893261" y="5722227"/>
                </a:cubicBezTo>
                <a:cubicBezTo>
                  <a:pt x="2661925" y="5717295"/>
                  <a:pt x="2343077" y="5701539"/>
                  <a:pt x="2137948" y="5722227"/>
                </a:cubicBezTo>
                <a:cubicBezTo>
                  <a:pt x="1932819" y="5742915"/>
                  <a:pt x="1693233" y="5733214"/>
                  <a:pt x="1579673" y="5722227"/>
                </a:cubicBezTo>
                <a:cubicBezTo>
                  <a:pt x="1466114" y="5711240"/>
                  <a:pt x="1044435" y="5724184"/>
                  <a:pt x="594482" y="5722227"/>
                </a:cubicBezTo>
                <a:cubicBezTo>
                  <a:pt x="328734" y="5686479"/>
                  <a:pt x="-66657" y="5424823"/>
                  <a:pt x="0" y="5127745"/>
                </a:cubicBezTo>
                <a:cubicBezTo>
                  <a:pt x="-35087" y="4972394"/>
                  <a:pt x="-19370" y="4652638"/>
                  <a:pt x="0" y="4389471"/>
                </a:cubicBezTo>
                <a:cubicBezTo>
                  <a:pt x="19370" y="4126304"/>
                  <a:pt x="-21113" y="3933106"/>
                  <a:pt x="0" y="3787194"/>
                </a:cubicBezTo>
                <a:cubicBezTo>
                  <a:pt x="21113" y="3641282"/>
                  <a:pt x="19216" y="3402544"/>
                  <a:pt x="0" y="3139585"/>
                </a:cubicBezTo>
                <a:cubicBezTo>
                  <a:pt x="-19216" y="2876626"/>
                  <a:pt x="-14413" y="2787638"/>
                  <a:pt x="0" y="2582642"/>
                </a:cubicBezTo>
                <a:cubicBezTo>
                  <a:pt x="14413" y="2377646"/>
                  <a:pt x="33464" y="2134599"/>
                  <a:pt x="0" y="1844367"/>
                </a:cubicBezTo>
                <a:cubicBezTo>
                  <a:pt x="-33464" y="1554136"/>
                  <a:pt x="25477" y="1493251"/>
                  <a:pt x="0" y="1332756"/>
                </a:cubicBezTo>
                <a:cubicBezTo>
                  <a:pt x="-25477" y="1172261"/>
                  <a:pt x="17540" y="876667"/>
                  <a:pt x="0" y="594482"/>
                </a:cubicBezTo>
                <a:close/>
              </a:path>
              <a:path w="11040872" h="5722227" stroke="0" extrusionOk="0">
                <a:moveTo>
                  <a:pt x="0" y="594482"/>
                </a:moveTo>
                <a:cubicBezTo>
                  <a:pt x="-37935" y="242760"/>
                  <a:pt x="194077" y="27054"/>
                  <a:pt x="594482" y="0"/>
                </a:cubicBezTo>
                <a:cubicBezTo>
                  <a:pt x="773932" y="-24550"/>
                  <a:pt x="1057890" y="25913"/>
                  <a:pt x="1448314" y="0"/>
                </a:cubicBezTo>
                <a:cubicBezTo>
                  <a:pt x="1838738" y="-25913"/>
                  <a:pt x="1797328" y="9502"/>
                  <a:pt x="2006589" y="0"/>
                </a:cubicBezTo>
                <a:cubicBezTo>
                  <a:pt x="2215851" y="-9502"/>
                  <a:pt x="2305839" y="-2636"/>
                  <a:pt x="2466345" y="0"/>
                </a:cubicBezTo>
                <a:cubicBezTo>
                  <a:pt x="2626851" y="2636"/>
                  <a:pt x="3037147" y="20740"/>
                  <a:pt x="3221657" y="0"/>
                </a:cubicBezTo>
                <a:cubicBezTo>
                  <a:pt x="3406167" y="-20740"/>
                  <a:pt x="3611889" y="-6653"/>
                  <a:pt x="3779932" y="0"/>
                </a:cubicBezTo>
                <a:cubicBezTo>
                  <a:pt x="3947975" y="6653"/>
                  <a:pt x="4422439" y="33567"/>
                  <a:pt x="4633764" y="0"/>
                </a:cubicBezTo>
                <a:cubicBezTo>
                  <a:pt x="4845089" y="-33567"/>
                  <a:pt x="4901367" y="-8717"/>
                  <a:pt x="5093520" y="0"/>
                </a:cubicBezTo>
                <a:cubicBezTo>
                  <a:pt x="5285673" y="8717"/>
                  <a:pt x="5570621" y="653"/>
                  <a:pt x="5947352" y="0"/>
                </a:cubicBezTo>
                <a:cubicBezTo>
                  <a:pt x="6324083" y="-653"/>
                  <a:pt x="6209930" y="13850"/>
                  <a:pt x="6308589" y="0"/>
                </a:cubicBezTo>
                <a:cubicBezTo>
                  <a:pt x="6407248" y="-13850"/>
                  <a:pt x="6752695" y="30990"/>
                  <a:pt x="6965383" y="0"/>
                </a:cubicBezTo>
                <a:cubicBezTo>
                  <a:pt x="7178071" y="-30990"/>
                  <a:pt x="7443480" y="-17327"/>
                  <a:pt x="7622176" y="0"/>
                </a:cubicBezTo>
                <a:cubicBezTo>
                  <a:pt x="7800872" y="17327"/>
                  <a:pt x="7990906" y="27729"/>
                  <a:pt x="8180451" y="0"/>
                </a:cubicBezTo>
                <a:cubicBezTo>
                  <a:pt x="8369996" y="-27729"/>
                  <a:pt x="8845868" y="-13192"/>
                  <a:pt x="9034283" y="0"/>
                </a:cubicBezTo>
                <a:cubicBezTo>
                  <a:pt x="9222698" y="13192"/>
                  <a:pt x="9517603" y="-10499"/>
                  <a:pt x="9888115" y="0"/>
                </a:cubicBezTo>
                <a:cubicBezTo>
                  <a:pt x="10258627" y="10499"/>
                  <a:pt x="10316781" y="14930"/>
                  <a:pt x="10446390" y="0"/>
                </a:cubicBezTo>
                <a:cubicBezTo>
                  <a:pt x="10718440" y="-53019"/>
                  <a:pt x="11013962" y="225931"/>
                  <a:pt x="11040872" y="594482"/>
                </a:cubicBezTo>
                <a:cubicBezTo>
                  <a:pt x="11043451" y="904574"/>
                  <a:pt x="11020776" y="1089158"/>
                  <a:pt x="11040872" y="1287424"/>
                </a:cubicBezTo>
                <a:cubicBezTo>
                  <a:pt x="11060968" y="1485690"/>
                  <a:pt x="11051926" y="1673788"/>
                  <a:pt x="11040872" y="1799035"/>
                </a:cubicBezTo>
                <a:cubicBezTo>
                  <a:pt x="11029818" y="1924282"/>
                  <a:pt x="11054623" y="2135970"/>
                  <a:pt x="11040872" y="2355978"/>
                </a:cubicBezTo>
                <a:cubicBezTo>
                  <a:pt x="11027121" y="2575986"/>
                  <a:pt x="11013030" y="2749477"/>
                  <a:pt x="11040872" y="3094253"/>
                </a:cubicBezTo>
                <a:cubicBezTo>
                  <a:pt x="11068714" y="3439030"/>
                  <a:pt x="11029506" y="3525085"/>
                  <a:pt x="11040872" y="3741862"/>
                </a:cubicBezTo>
                <a:cubicBezTo>
                  <a:pt x="11052238" y="3958639"/>
                  <a:pt x="11021397" y="4116679"/>
                  <a:pt x="11040872" y="4298805"/>
                </a:cubicBezTo>
                <a:cubicBezTo>
                  <a:pt x="11060347" y="4480931"/>
                  <a:pt x="11022539" y="4900124"/>
                  <a:pt x="11040872" y="5127745"/>
                </a:cubicBezTo>
                <a:cubicBezTo>
                  <a:pt x="10974688" y="5452322"/>
                  <a:pt x="10793932" y="5738773"/>
                  <a:pt x="10446390" y="5722227"/>
                </a:cubicBezTo>
                <a:cubicBezTo>
                  <a:pt x="10272062" y="5749271"/>
                  <a:pt x="10063650" y="5719054"/>
                  <a:pt x="9789596" y="5722227"/>
                </a:cubicBezTo>
                <a:cubicBezTo>
                  <a:pt x="9515542" y="5725400"/>
                  <a:pt x="9521222" y="5705365"/>
                  <a:pt x="9329840" y="5722227"/>
                </a:cubicBezTo>
                <a:cubicBezTo>
                  <a:pt x="9138458" y="5739089"/>
                  <a:pt x="8905417" y="5705714"/>
                  <a:pt x="8574527" y="5722227"/>
                </a:cubicBezTo>
                <a:cubicBezTo>
                  <a:pt x="8243637" y="5738740"/>
                  <a:pt x="8277624" y="5741955"/>
                  <a:pt x="8114772" y="5722227"/>
                </a:cubicBezTo>
                <a:cubicBezTo>
                  <a:pt x="7951921" y="5702499"/>
                  <a:pt x="7640420" y="5738357"/>
                  <a:pt x="7359459" y="5722227"/>
                </a:cubicBezTo>
                <a:cubicBezTo>
                  <a:pt x="7078498" y="5706097"/>
                  <a:pt x="7122500" y="5736206"/>
                  <a:pt x="6998222" y="5722227"/>
                </a:cubicBezTo>
                <a:cubicBezTo>
                  <a:pt x="6873944" y="5708248"/>
                  <a:pt x="6584762" y="5737766"/>
                  <a:pt x="6242909" y="5722227"/>
                </a:cubicBezTo>
                <a:cubicBezTo>
                  <a:pt x="5901056" y="5706688"/>
                  <a:pt x="5911118" y="5710812"/>
                  <a:pt x="5783154" y="5722227"/>
                </a:cubicBezTo>
                <a:cubicBezTo>
                  <a:pt x="5655191" y="5733642"/>
                  <a:pt x="5585023" y="5732166"/>
                  <a:pt x="5421917" y="5722227"/>
                </a:cubicBezTo>
                <a:cubicBezTo>
                  <a:pt x="5258811" y="5712288"/>
                  <a:pt x="5178725" y="5705468"/>
                  <a:pt x="4962161" y="5722227"/>
                </a:cubicBezTo>
                <a:cubicBezTo>
                  <a:pt x="4745597" y="5738986"/>
                  <a:pt x="4430318" y="5744224"/>
                  <a:pt x="4206848" y="5722227"/>
                </a:cubicBezTo>
                <a:cubicBezTo>
                  <a:pt x="3983378" y="5700230"/>
                  <a:pt x="3911697" y="5735058"/>
                  <a:pt x="3747093" y="5722227"/>
                </a:cubicBezTo>
                <a:cubicBezTo>
                  <a:pt x="3582489" y="5709396"/>
                  <a:pt x="3545682" y="5704593"/>
                  <a:pt x="3385856" y="5722227"/>
                </a:cubicBezTo>
                <a:cubicBezTo>
                  <a:pt x="3226030" y="5739861"/>
                  <a:pt x="3029507" y="5730116"/>
                  <a:pt x="2926100" y="5722227"/>
                </a:cubicBezTo>
                <a:cubicBezTo>
                  <a:pt x="2822693" y="5714338"/>
                  <a:pt x="2554822" y="5699610"/>
                  <a:pt x="2367825" y="5722227"/>
                </a:cubicBezTo>
                <a:cubicBezTo>
                  <a:pt x="2180829" y="5744844"/>
                  <a:pt x="2002855" y="5738254"/>
                  <a:pt x="1711032" y="5722227"/>
                </a:cubicBezTo>
                <a:cubicBezTo>
                  <a:pt x="1419209" y="5706200"/>
                  <a:pt x="1407274" y="5738383"/>
                  <a:pt x="1251276" y="5722227"/>
                </a:cubicBezTo>
                <a:cubicBezTo>
                  <a:pt x="1095278" y="5706071"/>
                  <a:pt x="872658" y="5717760"/>
                  <a:pt x="594482" y="5722227"/>
                </a:cubicBezTo>
                <a:cubicBezTo>
                  <a:pt x="253293" y="5699246"/>
                  <a:pt x="-22323" y="5466443"/>
                  <a:pt x="0" y="5127745"/>
                </a:cubicBezTo>
                <a:cubicBezTo>
                  <a:pt x="-23138" y="4892853"/>
                  <a:pt x="-21399" y="4758867"/>
                  <a:pt x="0" y="4616134"/>
                </a:cubicBezTo>
                <a:cubicBezTo>
                  <a:pt x="21399" y="4473401"/>
                  <a:pt x="-2392" y="4140718"/>
                  <a:pt x="0" y="4013858"/>
                </a:cubicBezTo>
                <a:cubicBezTo>
                  <a:pt x="2392" y="3886998"/>
                  <a:pt x="-9073" y="3524231"/>
                  <a:pt x="0" y="3320916"/>
                </a:cubicBezTo>
                <a:cubicBezTo>
                  <a:pt x="9073" y="3117601"/>
                  <a:pt x="-20614" y="2922972"/>
                  <a:pt x="0" y="2763972"/>
                </a:cubicBezTo>
                <a:cubicBezTo>
                  <a:pt x="20614" y="2604972"/>
                  <a:pt x="5751" y="2418545"/>
                  <a:pt x="0" y="2116363"/>
                </a:cubicBezTo>
                <a:cubicBezTo>
                  <a:pt x="-5751" y="1814181"/>
                  <a:pt x="-23336" y="1771268"/>
                  <a:pt x="0" y="1604752"/>
                </a:cubicBezTo>
                <a:cubicBezTo>
                  <a:pt x="23336" y="1438236"/>
                  <a:pt x="-35446" y="1063211"/>
                  <a:pt x="0" y="594482"/>
                </a:cubicBezTo>
                <a:close/>
              </a:path>
            </a:pathLst>
          </a:custGeom>
          <a:solidFill>
            <a:srgbClr val="45AFAE"/>
          </a:solidFill>
          <a:ln w="25400">
            <a:solidFill>
              <a:srgbClr val="45AFAE"/>
            </a:solidFill>
            <a:round/>
            <a:extLst>
              <a:ext uri="{C807C97D-BFC1-408E-A445-0C87EB9F89A2}">
                <ask:lineSketchStyleProps xmlns:ask="http://schemas.microsoft.com/office/drawing/2018/sketchyshapes" sd="1219033472">
                  <a:prstGeom prst="roundRect">
                    <a:avLst>
                      <a:gd name="adj" fmla="val 10389"/>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D6DB611-D613-4DBA-9629-BA145634EB1A}"/>
              </a:ext>
            </a:extLst>
          </p:cNvPr>
          <p:cNvSpPr>
            <a:spLocks noGrp="1"/>
          </p:cNvSpPr>
          <p:nvPr>
            <p:ph type="ctrTitle"/>
          </p:nvPr>
        </p:nvSpPr>
        <p:spPr>
          <a:xfrm>
            <a:off x="1151467" y="887973"/>
            <a:ext cx="9889067" cy="1325563"/>
          </a:xfrm>
        </p:spPr>
        <p:txBody>
          <a:bodyPr vert="horz" lIns="91440" tIns="45720" rIns="91440" bIns="45720" rtlCol="0" anchor="ctr">
            <a:normAutofit/>
          </a:bodyPr>
          <a:lstStyle/>
          <a:p>
            <a:r>
              <a:rPr lang="en-US" sz="6600" dirty="0">
                <a:solidFill>
                  <a:schemeClr val="bg1"/>
                </a:solidFill>
              </a:rPr>
              <a:t>Your current Situation</a:t>
            </a:r>
          </a:p>
        </p:txBody>
      </p:sp>
      <p:sp>
        <p:nvSpPr>
          <p:cNvPr id="23" name="Rectangle 6">
            <a:extLst>
              <a:ext uri="{FF2B5EF4-FFF2-40B4-BE49-F238E27FC236}">
                <a16:creationId xmlns:a16="http://schemas.microsoft.com/office/drawing/2014/main" id="{6D7E5B0F-5185-440A-8222-321C1D118A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092" y="2325880"/>
            <a:ext cx="9957816" cy="18288"/>
          </a:xfrm>
          <a:custGeom>
            <a:avLst/>
            <a:gdLst>
              <a:gd name="connsiteX0" fmla="*/ 0 w 9957816"/>
              <a:gd name="connsiteY0" fmla="*/ 0 h 18288"/>
              <a:gd name="connsiteX1" fmla="*/ 863011 w 9957816"/>
              <a:gd name="connsiteY1" fmla="*/ 0 h 18288"/>
              <a:gd name="connsiteX2" fmla="*/ 1327709 w 9957816"/>
              <a:gd name="connsiteY2" fmla="*/ 0 h 18288"/>
              <a:gd name="connsiteX3" fmla="*/ 2091141 w 9957816"/>
              <a:gd name="connsiteY3" fmla="*/ 0 h 18288"/>
              <a:gd name="connsiteX4" fmla="*/ 2555839 w 9957816"/>
              <a:gd name="connsiteY4" fmla="*/ 0 h 18288"/>
              <a:gd name="connsiteX5" fmla="*/ 3219694 w 9957816"/>
              <a:gd name="connsiteY5" fmla="*/ 0 h 18288"/>
              <a:gd name="connsiteX6" fmla="*/ 3983126 w 9957816"/>
              <a:gd name="connsiteY6" fmla="*/ 0 h 18288"/>
              <a:gd name="connsiteX7" fmla="*/ 4348246 w 9957816"/>
              <a:gd name="connsiteY7" fmla="*/ 0 h 18288"/>
              <a:gd name="connsiteX8" fmla="*/ 4713366 w 9957816"/>
              <a:gd name="connsiteY8" fmla="*/ 0 h 18288"/>
              <a:gd name="connsiteX9" fmla="*/ 5576377 w 9957816"/>
              <a:gd name="connsiteY9" fmla="*/ 0 h 18288"/>
              <a:gd name="connsiteX10" fmla="*/ 6240231 w 9957816"/>
              <a:gd name="connsiteY10" fmla="*/ 0 h 18288"/>
              <a:gd name="connsiteX11" fmla="*/ 6605351 w 9957816"/>
              <a:gd name="connsiteY11" fmla="*/ 0 h 18288"/>
              <a:gd name="connsiteX12" fmla="*/ 7269206 w 9957816"/>
              <a:gd name="connsiteY12" fmla="*/ 0 h 18288"/>
              <a:gd name="connsiteX13" fmla="*/ 8132216 w 9957816"/>
              <a:gd name="connsiteY13" fmla="*/ 0 h 18288"/>
              <a:gd name="connsiteX14" fmla="*/ 8696493 w 9957816"/>
              <a:gd name="connsiteY14" fmla="*/ 0 h 18288"/>
              <a:gd name="connsiteX15" fmla="*/ 9260769 w 9957816"/>
              <a:gd name="connsiteY15" fmla="*/ 0 h 18288"/>
              <a:gd name="connsiteX16" fmla="*/ 9957816 w 9957816"/>
              <a:gd name="connsiteY16" fmla="*/ 0 h 18288"/>
              <a:gd name="connsiteX17" fmla="*/ 9957816 w 9957816"/>
              <a:gd name="connsiteY17" fmla="*/ 18288 h 18288"/>
              <a:gd name="connsiteX18" fmla="*/ 9293962 w 9957816"/>
              <a:gd name="connsiteY18" fmla="*/ 18288 h 18288"/>
              <a:gd name="connsiteX19" fmla="*/ 8530529 w 9957816"/>
              <a:gd name="connsiteY19" fmla="*/ 18288 h 18288"/>
              <a:gd name="connsiteX20" fmla="*/ 7767096 w 9957816"/>
              <a:gd name="connsiteY20" fmla="*/ 18288 h 18288"/>
              <a:gd name="connsiteX21" fmla="*/ 7302398 w 9957816"/>
              <a:gd name="connsiteY21" fmla="*/ 18288 h 18288"/>
              <a:gd name="connsiteX22" fmla="*/ 6439388 w 9957816"/>
              <a:gd name="connsiteY22" fmla="*/ 18288 h 18288"/>
              <a:gd name="connsiteX23" fmla="*/ 5775533 w 9957816"/>
              <a:gd name="connsiteY23" fmla="*/ 18288 h 18288"/>
              <a:gd name="connsiteX24" fmla="*/ 5410413 w 9957816"/>
              <a:gd name="connsiteY24" fmla="*/ 18288 h 18288"/>
              <a:gd name="connsiteX25" fmla="*/ 4746559 w 9957816"/>
              <a:gd name="connsiteY25" fmla="*/ 18288 h 18288"/>
              <a:gd name="connsiteX26" fmla="*/ 4182283 w 9957816"/>
              <a:gd name="connsiteY26" fmla="*/ 18288 h 18288"/>
              <a:gd name="connsiteX27" fmla="*/ 3618006 w 9957816"/>
              <a:gd name="connsiteY27" fmla="*/ 18288 h 18288"/>
              <a:gd name="connsiteX28" fmla="*/ 3053730 w 9957816"/>
              <a:gd name="connsiteY28" fmla="*/ 18288 h 18288"/>
              <a:gd name="connsiteX29" fmla="*/ 2489454 w 9957816"/>
              <a:gd name="connsiteY29" fmla="*/ 18288 h 18288"/>
              <a:gd name="connsiteX30" fmla="*/ 1726021 w 9957816"/>
              <a:gd name="connsiteY30" fmla="*/ 18288 h 18288"/>
              <a:gd name="connsiteX31" fmla="*/ 1062167 w 9957816"/>
              <a:gd name="connsiteY31" fmla="*/ 18288 h 18288"/>
              <a:gd name="connsiteX32" fmla="*/ 697047 w 9957816"/>
              <a:gd name="connsiteY32" fmla="*/ 18288 h 18288"/>
              <a:gd name="connsiteX33" fmla="*/ 0 w 9957816"/>
              <a:gd name="connsiteY33" fmla="*/ 18288 h 18288"/>
              <a:gd name="connsiteX34" fmla="*/ 0 w 9957816"/>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957816" h="18288" fill="none" extrusionOk="0">
                <a:moveTo>
                  <a:pt x="0" y="0"/>
                </a:moveTo>
                <a:cubicBezTo>
                  <a:pt x="258912" y="4528"/>
                  <a:pt x="602792" y="35413"/>
                  <a:pt x="863011" y="0"/>
                </a:cubicBezTo>
                <a:cubicBezTo>
                  <a:pt x="1123230" y="-35413"/>
                  <a:pt x="1110743" y="8950"/>
                  <a:pt x="1327709" y="0"/>
                </a:cubicBezTo>
                <a:cubicBezTo>
                  <a:pt x="1544675" y="-8950"/>
                  <a:pt x="1720121" y="-30004"/>
                  <a:pt x="2091141" y="0"/>
                </a:cubicBezTo>
                <a:cubicBezTo>
                  <a:pt x="2462161" y="30004"/>
                  <a:pt x="2325710" y="-22120"/>
                  <a:pt x="2555839" y="0"/>
                </a:cubicBezTo>
                <a:cubicBezTo>
                  <a:pt x="2785968" y="22120"/>
                  <a:pt x="2943172" y="14890"/>
                  <a:pt x="3219694" y="0"/>
                </a:cubicBezTo>
                <a:cubicBezTo>
                  <a:pt x="3496216" y="-14890"/>
                  <a:pt x="3789247" y="-1477"/>
                  <a:pt x="3983126" y="0"/>
                </a:cubicBezTo>
                <a:cubicBezTo>
                  <a:pt x="4177005" y="1477"/>
                  <a:pt x="4180112" y="16397"/>
                  <a:pt x="4348246" y="0"/>
                </a:cubicBezTo>
                <a:cubicBezTo>
                  <a:pt x="4516380" y="-16397"/>
                  <a:pt x="4601818" y="4117"/>
                  <a:pt x="4713366" y="0"/>
                </a:cubicBezTo>
                <a:cubicBezTo>
                  <a:pt x="4824914" y="-4117"/>
                  <a:pt x="5400642" y="663"/>
                  <a:pt x="5576377" y="0"/>
                </a:cubicBezTo>
                <a:cubicBezTo>
                  <a:pt x="5752112" y="-663"/>
                  <a:pt x="6036350" y="11452"/>
                  <a:pt x="6240231" y="0"/>
                </a:cubicBezTo>
                <a:cubicBezTo>
                  <a:pt x="6444112" y="-11452"/>
                  <a:pt x="6508667" y="-15154"/>
                  <a:pt x="6605351" y="0"/>
                </a:cubicBezTo>
                <a:cubicBezTo>
                  <a:pt x="6702035" y="15154"/>
                  <a:pt x="7096186" y="19291"/>
                  <a:pt x="7269206" y="0"/>
                </a:cubicBezTo>
                <a:cubicBezTo>
                  <a:pt x="7442227" y="-19291"/>
                  <a:pt x="7802902" y="39720"/>
                  <a:pt x="8132216" y="0"/>
                </a:cubicBezTo>
                <a:cubicBezTo>
                  <a:pt x="8461530" y="-39720"/>
                  <a:pt x="8551221" y="24341"/>
                  <a:pt x="8696493" y="0"/>
                </a:cubicBezTo>
                <a:cubicBezTo>
                  <a:pt x="8841765" y="-24341"/>
                  <a:pt x="9091257" y="15574"/>
                  <a:pt x="9260769" y="0"/>
                </a:cubicBezTo>
                <a:cubicBezTo>
                  <a:pt x="9430281" y="-15574"/>
                  <a:pt x="9809458" y="-15806"/>
                  <a:pt x="9957816" y="0"/>
                </a:cubicBezTo>
                <a:cubicBezTo>
                  <a:pt x="9958154" y="7640"/>
                  <a:pt x="9957366" y="11289"/>
                  <a:pt x="9957816" y="18288"/>
                </a:cubicBezTo>
                <a:cubicBezTo>
                  <a:pt x="9789958" y="23645"/>
                  <a:pt x="9437684" y="-10787"/>
                  <a:pt x="9293962" y="18288"/>
                </a:cubicBezTo>
                <a:cubicBezTo>
                  <a:pt x="9150240" y="47363"/>
                  <a:pt x="8858466" y="6899"/>
                  <a:pt x="8530529" y="18288"/>
                </a:cubicBezTo>
                <a:cubicBezTo>
                  <a:pt x="8202592" y="29677"/>
                  <a:pt x="8042036" y="-12845"/>
                  <a:pt x="7767096" y="18288"/>
                </a:cubicBezTo>
                <a:cubicBezTo>
                  <a:pt x="7492156" y="49421"/>
                  <a:pt x="7464764" y="38557"/>
                  <a:pt x="7302398" y="18288"/>
                </a:cubicBezTo>
                <a:cubicBezTo>
                  <a:pt x="7140032" y="-1981"/>
                  <a:pt x="6674139" y="-20177"/>
                  <a:pt x="6439388" y="18288"/>
                </a:cubicBezTo>
                <a:cubicBezTo>
                  <a:pt x="6204637" y="56753"/>
                  <a:pt x="6044763" y="2398"/>
                  <a:pt x="5775533" y="18288"/>
                </a:cubicBezTo>
                <a:cubicBezTo>
                  <a:pt x="5506303" y="34178"/>
                  <a:pt x="5528640" y="8636"/>
                  <a:pt x="5410413" y="18288"/>
                </a:cubicBezTo>
                <a:cubicBezTo>
                  <a:pt x="5292186" y="27940"/>
                  <a:pt x="4880771" y="-3659"/>
                  <a:pt x="4746559" y="18288"/>
                </a:cubicBezTo>
                <a:cubicBezTo>
                  <a:pt x="4612347" y="40235"/>
                  <a:pt x="4346390" y="46329"/>
                  <a:pt x="4182283" y="18288"/>
                </a:cubicBezTo>
                <a:cubicBezTo>
                  <a:pt x="4018176" y="-9753"/>
                  <a:pt x="3743247" y="40654"/>
                  <a:pt x="3618006" y="18288"/>
                </a:cubicBezTo>
                <a:cubicBezTo>
                  <a:pt x="3492765" y="-4078"/>
                  <a:pt x="3201495" y="15624"/>
                  <a:pt x="3053730" y="18288"/>
                </a:cubicBezTo>
                <a:cubicBezTo>
                  <a:pt x="2905965" y="20952"/>
                  <a:pt x="2770855" y="10382"/>
                  <a:pt x="2489454" y="18288"/>
                </a:cubicBezTo>
                <a:cubicBezTo>
                  <a:pt x="2208053" y="26194"/>
                  <a:pt x="1999579" y="12705"/>
                  <a:pt x="1726021" y="18288"/>
                </a:cubicBezTo>
                <a:cubicBezTo>
                  <a:pt x="1452463" y="23871"/>
                  <a:pt x="1261725" y="2423"/>
                  <a:pt x="1062167" y="18288"/>
                </a:cubicBezTo>
                <a:cubicBezTo>
                  <a:pt x="862609" y="34153"/>
                  <a:pt x="828837" y="34680"/>
                  <a:pt x="697047" y="18288"/>
                </a:cubicBezTo>
                <a:cubicBezTo>
                  <a:pt x="565257" y="1896"/>
                  <a:pt x="290333" y="-12656"/>
                  <a:pt x="0" y="18288"/>
                </a:cubicBezTo>
                <a:cubicBezTo>
                  <a:pt x="-82" y="11708"/>
                  <a:pt x="-178" y="8956"/>
                  <a:pt x="0" y="0"/>
                </a:cubicBezTo>
                <a:close/>
              </a:path>
              <a:path w="9957816" h="18288" stroke="0" extrusionOk="0">
                <a:moveTo>
                  <a:pt x="0" y="0"/>
                </a:moveTo>
                <a:cubicBezTo>
                  <a:pt x="239894" y="-13568"/>
                  <a:pt x="444306" y="20490"/>
                  <a:pt x="564276" y="0"/>
                </a:cubicBezTo>
                <a:cubicBezTo>
                  <a:pt x="684246" y="-20490"/>
                  <a:pt x="829702" y="-16311"/>
                  <a:pt x="929396" y="0"/>
                </a:cubicBezTo>
                <a:cubicBezTo>
                  <a:pt x="1029090" y="16311"/>
                  <a:pt x="1434080" y="4599"/>
                  <a:pt x="1792407" y="0"/>
                </a:cubicBezTo>
                <a:cubicBezTo>
                  <a:pt x="2150734" y="-4599"/>
                  <a:pt x="2230922" y="-3217"/>
                  <a:pt x="2356683" y="0"/>
                </a:cubicBezTo>
                <a:cubicBezTo>
                  <a:pt x="2482444" y="3217"/>
                  <a:pt x="2727176" y="10118"/>
                  <a:pt x="2920959" y="0"/>
                </a:cubicBezTo>
                <a:cubicBezTo>
                  <a:pt x="3114742" y="-10118"/>
                  <a:pt x="3583268" y="6126"/>
                  <a:pt x="3783970" y="0"/>
                </a:cubicBezTo>
                <a:cubicBezTo>
                  <a:pt x="3984672" y="-6126"/>
                  <a:pt x="4119530" y="12121"/>
                  <a:pt x="4248668" y="0"/>
                </a:cubicBezTo>
                <a:cubicBezTo>
                  <a:pt x="4377806" y="-12121"/>
                  <a:pt x="4830370" y="39306"/>
                  <a:pt x="5111679" y="0"/>
                </a:cubicBezTo>
                <a:cubicBezTo>
                  <a:pt x="5392988" y="-39306"/>
                  <a:pt x="5595981" y="-37432"/>
                  <a:pt x="5974690" y="0"/>
                </a:cubicBezTo>
                <a:cubicBezTo>
                  <a:pt x="6353399" y="37432"/>
                  <a:pt x="6382398" y="-32218"/>
                  <a:pt x="6638544" y="0"/>
                </a:cubicBezTo>
                <a:cubicBezTo>
                  <a:pt x="6894690" y="32218"/>
                  <a:pt x="7107197" y="-8479"/>
                  <a:pt x="7501555" y="0"/>
                </a:cubicBezTo>
                <a:cubicBezTo>
                  <a:pt x="7895913" y="8479"/>
                  <a:pt x="7913370" y="-2556"/>
                  <a:pt x="8065831" y="0"/>
                </a:cubicBezTo>
                <a:cubicBezTo>
                  <a:pt x="8218292" y="2556"/>
                  <a:pt x="8391465" y="4509"/>
                  <a:pt x="8630107" y="0"/>
                </a:cubicBezTo>
                <a:cubicBezTo>
                  <a:pt x="8868749" y="-4509"/>
                  <a:pt x="9078381" y="-9348"/>
                  <a:pt x="9393540" y="0"/>
                </a:cubicBezTo>
                <a:cubicBezTo>
                  <a:pt x="9708699" y="9348"/>
                  <a:pt x="9789190" y="-16759"/>
                  <a:pt x="9957816" y="0"/>
                </a:cubicBezTo>
                <a:cubicBezTo>
                  <a:pt x="9957941" y="4395"/>
                  <a:pt x="9957741" y="9776"/>
                  <a:pt x="9957816" y="18288"/>
                </a:cubicBezTo>
                <a:cubicBezTo>
                  <a:pt x="9649812" y="40651"/>
                  <a:pt x="9486007" y="41594"/>
                  <a:pt x="9194383" y="18288"/>
                </a:cubicBezTo>
                <a:cubicBezTo>
                  <a:pt x="8902759" y="-5018"/>
                  <a:pt x="8744094" y="43814"/>
                  <a:pt x="8530529" y="18288"/>
                </a:cubicBezTo>
                <a:cubicBezTo>
                  <a:pt x="8316964" y="-7238"/>
                  <a:pt x="8282371" y="24093"/>
                  <a:pt x="8165409" y="18288"/>
                </a:cubicBezTo>
                <a:cubicBezTo>
                  <a:pt x="8048447" y="12483"/>
                  <a:pt x="7851788" y="12040"/>
                  <a:pt x="7700711" y="18288"/>
                </a:cubicBezTo>
                <a:cubicBezTo>
                  <a:pt x="7549634" y="24536"/>
                  <a:pt x="7127225" y="27915"/>
                  <a:pt x="6837700" y="18288"/>
                </a:cubicBezTo>
                <a:cubicBezTo>
                  <a:pt x="6548175" y="8661"/>
                  <a:pt x="6330711" y="50037"/>
                  <a:pt x="6173846" y="18288"/>
                </a:cubicBezTo>
                <a:cubicBezTo>
                  <a:pt x="6016981" y="-13461"/>
                  <a:pt x="5930031" y="15985"/>
                  <a:pt x="5709148" y="18288"/>
                </a:cubicBezTo>
                <a:cubicBezTo>
                  <a:pt x="5488265" y="20591"/>
                  <a:pt x="5372997" y="43097"/>
                  <a:pt x="5045293" y="18288"/>
                </a:cubicBezTo>
                <a:cubicBezTo>
                  <a:pt x="4717590" y="-6521"/>
                  <a:pt x="4829875" y="6803"/>
                  <a:pt x="4680174" y="18288"/>
                </a:cubicBezTo>
                <a:cubicBezTo>
                  <a:pt x="4530473" y="29773"/>
                  <a:pt x="4441300" y="27030"/>
                  <a:pt x="4315054" y="18288"/>
                </a:cubicBezTo>
                <a:cubicBezTo>
                  <a:pt x="4188808" y="9546"/>
                  <a:pt x="3846162" y="4446"/>
                  <a:pt x="3651199" y="18288"/>
                </a:cubicBezTo>
                <a:cubicBezTo>
                  <a:pt x="3456236" y="32130"/>
                  <a:pt x="3412656" y="-1324"/>
                  <a:pt x="3186501" y="18288"/>
                </a:cubicBezTo>
                <a:cubicBezTo>
                  <a:pt x="2960346" y="37900"/>
                  <a:pt x="2783091" y="19872"/>
                  <a:pt x="2423069" y="18288"/>
                </a:cubicBezTo>
                <a:cubicBezTo>
                  <a:pt x="2063047" y="16704"/>
                  <a:pt x="2066062" y="18692"/>
                  <a:pt x="1958370" y="18288"/>
                </a:cubicBezTo>
                <a:cubicBezTo>
                  <a:pt x="1850678" y="17884"/>
                  <a:pt x="1403255" y="47471"/>
                  <a:pt x="1194938" y="18288"/>
                </a:cubicBezTo>
                <a:cubicBezTo>
                  <a:pt x="986621" y="-10895"/>
                  <a:pt x="986435" y="4670"/>
                  <a:pt x="829818" y="18288"/>
                </a:cubicBezTo>
                <a:cubicBezTo>
                  <a:pt x="673201" y="31906"/>
                  <a:pt x="178831" y="-2639"/>
                  <a:pt x="0" y="18288"/>
                </a:cubicBezTo>
                <a:cubicBezTo>
                  <a:pt x="-504" y="12101"/>
                  <a:pt x="-591" y="7719"/>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8E533B7F-46F3-4E01-A18A-830AC0B661B8}"/>
              </a:ext>
            </a:extLst>
          </p:cNvPr>
          <p:cNvSpPr>
            <a:spLocks noGrp="1"/>
          </p:cNvSpPr>
          <p:nvPr>
            <p:ph type="subTitle" idx="1"/>
          </p:nvPr>
        </p:nvSpPr>
        <p:spPr>
          <a:xfrm>
            <a:off x="1151467" y="2607733"/>
            <a:ext cx="9889067" cy="3285067"/>
          </a:xfrm>
        </p:spPr>
        <p:txBody>
          <a:bodyPr vert="horz" lIns="91440" tIns="45720" rIns="91440" bIns="45720" rtlCol="0">
            <a:normAutofit/>
          </a:bodyPr>
          <a:lstStyle/>
          <a:p>
            <a:pPr indent="-228600">
              <a:lnSpc>
                <a:spcPct val="100000"/>
              </a:lnSpc>
              <a:buFont typeface="Arial" panose="020B0604020202020204" pitchFamily="34" charset="0"/>
              <a:buChar char="•"/>
            </a:pPr>
            <a:r>
              <a:rPr lang="en-US" sz="2200" dirty="0">
                <a:solidFill>
                  <a:schemeClr val="bg1"/>
                </a:solidFill>
              </a:rPr>
              <a:t>Think about your current situation</a:t>
            </a:r>
          </a:p>
          <a:p>
            <a:pPr marL="857250" indent="-228600">
              <a:lnSpc>
                <a:spcPct val="100000"/>
              </a:lnSpc>
              <a:buFont typeface="Arial" panose="020B0604020202020204" pitchFamily="34" charset="0"/>
              <a:buChar char="•"/>
            </a:pPr>
            <a:r>
              <a:rPr lang="en-US" sz="2200" dirty="0">
                <a:solidFill>
                  <a:schemeClr val="bg1"/>
                </a:solidFill>
              </a:rPr>
              <a:t>What are your predicted grades? This can help you to make realistic decisions</a:t>
            </a:r>
          </a:p>
          <a:p>
            <a:pPr marL="857250" indent="-228600">
              <a:lnSpc>
                <a:spcPct val="100000"/>
              </a:lnSpc>
              <a:buFont typeface="Arial" panose="020B0604020202020204" pitchFamily="34" charset="0"/>
              <a:buChar char="•"/>
            </a:pPr>
            <a:r>
              <a:rPr lang="en-US" sz="2200" dirty="0">
                <a:solidFill>
                  <a:schemeClr val="bg1"/>
                </a:solidFill>
              </a:rPr>
              <a:t>Think about your school report. Is it positive, negative, a bit of both?</a:t>
            </a:r>
          </a:p>
          <a:p>
            <a:pPr marL="857250" indent="-228600">
              <a:lnSpc>
                <a:spcPct val="100000"/>
              </a:lnSpc>
              <a:buFont typeface="Arial" panose="020B0604020202020204" pitchFamily="34" charset="0"/>
              <a:buChar char="•"/>
            </a:pPr>
            <a:r>
              <a:rPr lang="en-US" sz="2200" dirty="0">
                <a:solidFill>
                  <a:schemeClr val="bg1"/>
                </a:solidFill>
              </a:rPr>
              <a:t>Think about what makes you proud? Do you help your community? Do you play for a sports team? Do you help out at school?</a:t>
            </a:r>
          </a:p>
          <a:p>
            <a:pPr marL="857250" indent="-228600">
              <a:lnSpc>
                <a:spcPct val="100000"/>
              </a:lnSpc>
              <a:buFont typeface="Arial" panose="020B0604020202020204" pitchFamily="34" charset="0"/>
              <a:buChar char="•"/>
            </a:pPr>
            <a:r>
              <a:rPr lang="en-US" sz="2200" dirty="0">
                <a:solidFill>
                  <a:schemeClr val="bg1"/>
                </a:solidFill>
              </a:rPr>
              <a:t>Think about the skills and qualities you have? Are you helpful? Hardworking? Reliable? </a:t>
            </a:r>
          </a:p>
          <a:p>
            <a:pPr marL="857250" indent="-228600">
              <a:lnSpc>
                <a:spcPct val="100000"/>
              </a:lnSpc>
              <a:buFont typeface="Arial" panose="020B0604020202020204" pitchFamily="34" charset="0"/>
              <a:buChar char="•"/>
            </a:pPr>
            <a:r>
              <a:rPr lang="en-US" sz="2200" dirty="0">
                <a:solidFill>
                  <a:schemeClr val="bg1"/>
                </a:solidFill>
              </a:rPr>
              <a:t>It can be hard to identify these yourself so talk to your family, friends or teachers to help.</a:t>
            </a:r>
          </a:p>
          <a:p>
            <a:pPr indent="-228600">
              <a:lnSpc>
                <a:spcPct val="100000"/>
              </a:lnSpc>
              <a:buFont typeface="Arial" panose="020B0604020202020204" pitchFamily="34" charset="0"/>
              <a:buChar char="•"/>
            </a:pPr>
            <a:endParaRPr lang="en-US" sz="2200" dirty="0">
              <a:solidFill>
                <a:schemeClr val="bg1"/>
              </a:solidFill>
            </a:endParaRPr>
          </a:p>
        </p:txBody>
      </p:sp>
    </p:spTree>
    <p:extLst>
      <p:ext uri="{BB962C8B-B14F-4D97-AF65-F5344CB8AC3E}">
        <p14:creationId xmlns:p14="http://schemas.microsoft.com/office/powerpoint/2010/main" val="747092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7">
            <a:extLst>
              <a:ext uri="{FF2B5EF4-FFF2-40B4-BE49-F238E27FC236}">
                <a16:creationId xmlns:a16="http://schemas.microsoft.com/office/drawing/2014/main" id="{EBDD1931-9E86-4402-9A68-33A2D9EF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useBgFill="1">
        <p:nvSpPr>
          <p:cNvPr id="21" name="Rectangle 20">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B7DF261-A5C9-4745-BF57-88C0740B7595}"/>
              </a:ext>
            </a:extLst>
          </p:cNvPr>
          <p:cNvSpPr>
            <a:spLocks noGrp="1"/>
          </p:cNvSpPr>
          <p:nvPr>
            <p:ph type="ctrTitle"/>
          </p:nvPr>
        </p:nvSpPr>
        <p:spPr>
          <a:xfrm>
            <a:off x="630936" y="639520"/>
            <a:ext cx="3429000" cy="1719072"/>
          </a:xfrm>
        </p:spPr>
        <p:txBody>
          <a:bodyPr vert="horz" lIns="91440" tIns="45720" rIns="91440" bIns="45720" rtlCol="0" anchor="b">
            <a:normAutofit/>
          </a:bodyPr>
          <a:lstStyle/>
          <a:p>
            <a:pPr>
              <a:lnSpc>
                <a:spcPct val="90000"/>
              </a:lnSpc>
            </a:pPr>
            <a:r>
              <a:rPr lang="en-US" sz="3800" dirty="0"/>
              <a:t>Any Barriers to Success</a:t>
            </a:r>
          </a:p>
        </p:txBody>
      </p:sp>
      <p:sp>
        <p:nvSpPr>
          <p:cNvPr id="23"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9084" y="2532888"/>
            <a:ext cx="3291840" cy="18288"/>
          </a:xfrm>
          <a:custGeom>
            <a:avLst/>
            <a:gdLst>
              <a:gd name="connsiteX0" fmla="*/ 0 w 3291840"/>
              <a:gd name="connsiteY0" fmla="*/ 0 h 18288"/>
              <a:gd name="connsiteX1" fmla="*/ 625450 w 3291840"/>
              <a:gd name="connsiteY1" fmla="*/ 0 h 18288"/>
              <a:gd name="connsiteX2" fmla="*/ 1283818 w 3291840"/>
              <a:gd name="connsiteY2" fmla="*/ 0 h 18288"/>
              <a:gd name="connsiteX3" fmla="*/ 1975104 w 3291840"/>
              <a:gd name="connsiteY3" fmla="*/ 0 h 18288"/>
              <a:gd name="connsiteX4" fmla="*/ 2666390 w 3291840"/>
              <a:gd name="connsiteY4" fmla="*/ 0 h 18288"/>
              <a:gd name="connsiteX5" fmla="*/ 3291840 w 3291840"/>
              <a:gd name="connsiteY5" fmla="*/ 0 h 18288"/>
              <a:gd name="connsiteX6" fmla="*/ 3291840 w 3291840"/>
              <a:gd name="connsiteY6" fmla="*/ 18288 h 18288"/>
              <a:gd name="connsiteX7" fmla="*/ 2567635 w 3291840"/>
              <a:gd name="connsiteY7" fmla="*/ 18288 h 18288"/>
              <a:gd name="connsiteX8" fmla="*/ 1843430 w 3291840"/>
              <a:gd name="connsiteY8" fmla="*/ 18288 h 18288"/>
              <a:gd name="connsiteX9" fmla="*/ 1185062 w 3291840"/>
              <a:gd name="connsiteY9" fmla="*/ 18288 h 18288"/>
              <a:gd name="connsiteX10" fmla="*/ 0 w 3291840"/>
              <a:gd name="connsiteY10" fmla="*/ 18288 h 18288"/>
              <a:gd name="connsiteX11" fmla="*/ 0 w 3291840"/>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91840" h="18288" fill="none" extrusionOk="0">
                <a:moveTo>
                  <a:pt x="0" y="0"/>
                </a:moveTo>
                <a:cubicBezTo>
                  <a:pt x="173613" y="5552"/>
                  <a:pt x="489242" y="1770"/>
                  <a:pt x="625450" y="0"/>
                </a:cubicBezTo>
                <a:cubicBezTo>
                  <a:pt x="761658" y="-1770"/>
                  <a:pt x="1015131" y="32079"/>
                  <a:pt x="1283818" y="0"/>
                </a:cubicBezTo>
                <a:cubicBezTo>
                  <a:pt x="1552505" y="-32079"/>
                  <a:pt x="1752773" y="10771"/>
                  <a:pt x="1975104" y="0"/>
                </a:cubicBezTo>
                <a:cubicBezTo>
                  <a:pt x="2197435" y="-10771"/>
                  <a:pt x="2433070" y="21341"/>
                  <a:pt x="2666390" y="0"/>
                </a:cubicBezTo>
                <a:cubicBezTo>
                  <a:pt x="2899710" y="-21341"/>
                  <a:pt x="3028437" y="16612"/>
                  <a:pt x="3291840" y="0"/>
                </a:cubicBezTo>
                <a:cubicBezTo>
                  <a:pt x="3291131" y="8157"/>
                  <a:pt x="3291427" y="12125"/>
                  <a:pt x="3291840" y="18288"/>
                </a:cubicBezTo>
                <a:cubicBezTo>
                  <a:pt x="3043276" y="37868"/>
                  <a:pt x="2921041" y="-12908"/>
                  <a:pt x="2567635" y="18288"/>
                </a:cubicBezTo>
                <a:cubicBezTo>
                  <a:pt x="2214230" y="49484"/>
                  <a:pt x="2189623" y="-13019"/>
                  <a:pt x="1843430" y="18288"/>
                </a:cubicBezTo>
                <a:cubicBezTo>
                  <a:pt x="1497237" y="49595"/>
                  <a:pt x="1492584" y="29180"/>
                  <a:pt x="1185062" y="18288"/>
                </a:cubicBezTo>
                <a:cubicBezTo>
                  <a:pt x="877540" y="7396"/>
                  <a:pt x="313238" y="46443"/>
                  <a:pt x="0" y="18288"/>
                </a:cubicBezTo>
                <a:cubicBezTo>
                  <a:pt x="-46" y="12483"/>
                  <a:pt x="-203" y="6491"/>
                  <a:pt x="0" y="0"/>
                </a:cubicBezTo>
                <a:close/>
              </a:path>
              <a:path w="3291840" h="18288" stroke="0" extrusionOk="0">
                <a:moveTo>
                  <a:pt x="0" y="0"/>
                </a:moveTo>
                <a:cubicBezTo>
                  <a:pt x="281971" y="23935"/>
                  <a:pt x="485873" y="-14021"/>
                  <a:pt x="625450" y="0"/>
                </a:cubicBezTo>
                <a:cubicBezTo>
                  <a:pt x="765027" y="14021"/>
                  <a:pt x="1048900" y="27914"/>
                  <a:pt x="1185062" y="0"/>
                </a:cubicBezTo>
                <a:cubicBezTo>
                  <a:pt x="1321224" y="-27914"/>
                  <a:pt x="1648252" y="-3988"/>
                  <a:pt x="1909267" y="0"/>
                </a:cubicBezTo>
                <a:cubicBezTo>
                  <a:pt x="2170282" y="3988"/>
                  <a:pt x="2301957" y="25891"/>
                  <a:pt x="2534717" y="0"/>
                </a:cubicBezTo>
                <a:cubicBezTo>
                  <a:pt x="2767477" y="-25891"/>
                  <a:pt x="3078800" y="21500"/>
                  <a:pt x="3291840" y="0"/>
                </a:cubicBezTo>
                <a:cubicBezTo>
                  <a:pt x="3291576" y="4493"/>
                  <a:pt x="3292224" y="9472"/>
                  <a:pt x="3291840" y="18288"/>
                </a:cubicBezTo>
                <a:cubicBezTo>
                  <a:pt x="3120474" y="15714"/>
                  <a:pt x="2816568" y="4633"/>
                  <a:pt x="2633472" y="18288"/>
                </a:cubicBezTo>
                <a:cubicBezTo>
                  <a:pt x="2450376" y="31943"/>
                  <a:pt x="2160769" y="37350"/>
                  <a:pt x="1909267" y="18288"/>
                </a:cubicBezTo>
                <a:cubicBezTo>
                  <a:pt x="1657765" y="-774"/>
                  <a:pt x="1623992" y="9648"/>
                  <a:pt x="1349654" y="18288"/>
                </a:cubicBezTo>
                <a:cubicBezTo>
                  <a:pt x="1075316" y="26928"/>
                  <a:pt x="833426" y="34181"/>
                  <a:pt x="691286" y="18288"/>
                </a:cubicBezTo>
                <a:cubicBezTo>
                  <a:pt x="549146" y="2395"/>
                  <a:pt x="342011" y="24201"/>
                  <a:pt x="0" y="18288"/>
                </a:cubicBezTo>
                <a:cubicBezTo>
                  <a:pt x="843" y="9577"/>
                  <a:pt x="371" y="6900"/>
                  <a:pt x="0" y="0"/>
                </a:cubicBezTo>
                <a:close/>
              </a:path>
            </a:pathLst>
          </a:custGeom>
          <a:solidFill>
            <a:srgbClr val="45AFAE"/>
          </a:solidFill>
          <a:ln w="38100" cap="rnd">
            <a:solidFill>
              <a:srgbClr val="45AFAE"/>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621A5DFE-5D1F-4186-A6D6-C5E167C8E1C4}"/>
              </a:ext>
            </a:extLst>
          </p:cNvPr>
          <p:cNvSpPr>
            <a:spLocks noGrp="1"/>
          </p:cNvSpPr>
          <p:nvPr>
            <p:ph type="subTitle" idx="1"/>
          </p:nvPr>
        </p:nvSpPr>
        <p:spPr>
          <a:xfrm>
            <a:off x="630936" y="2807208"/>
            <a:ext cx="3429000" cy="3410712"/>
          </a:xfrm>
        </p:spPr>
        <p:txBody>
          <a:bodyPr vert="horz" lIns="91440" tIns="45720" rIns="91440" bIns="45720" rtlCol="0" anchor="t">
            <a:normAutofit/>
          </a:bodyPr>
          <a:lstStyle/>
          <a:p>
            <a:pPr>
              <a:lnSpc>
                <a:spcPct val="100000"/>
              </a:lnSpc>
            </a:pPr>
            <a:r>
              <a:rPr lang="en-US" sz="1700" dirty="0"/>
              <a:t>Finally consider what your barriers to success might be</a:t>
            </a:r>
          </a:p>
          <a:p>
            <a:pPr indent="-228600">
              <a:lnSpc>
                <a:spcPct val="100000"/>
              </a:lnSpc>
              <a:buFont typeface="Arial" panose="020B0604020202020204" pitchFamily="34" charset="0"/>
              <a:buChar char="•"/>
            </a:pPr>
            <a:r>
              <a:rPr lang="en-US" sz="1700" dirty="0"/>
              <a:t>In other words what might stand in your way of success in your career and in your life</a:t>
            </a:r>
          </a:p>
          <a:p>
            <a:pPr indent="-228600">
              <a:lnSpc>
                <a:spcPct val="100000"/>
              </a:lnSpc>
              <a:buFont typeface="Arial" panose="020B0604020202020204" pitchFamily="34" charset="0"/>
              <a:buChar char="•"/>
            </a:pPr>
            <a:r>
              <a:rPr lang="en-US" sz="1700" dirty="0"/>
              <a:t>You need to be honest with yourself and with us</a:t>
            </a:r>
          </a:p>
          <a:p>
            <a:pPr indent="-228600">
              <a:lnSpc>
                <a:spcPct val="100000"/>
              </a:lnSpc>
              <a:buFont typeface="Arial" panose="020B0604020202020204" pitchFamily="34" charset="0"/>
              <a:buChar char="•"/>
            </a:pPr>
            <a:r>
              <a:rPr lang="en-US" sz="1700" dirty="0"/>
              <a:t>If you identify any issues now, like being late to school, having issues with your behaviour, being anxious about school your Career Adviser can help you to plan to make improvements</a:t>
            </a:r>
          </a:p>
          <a:p>
            <a:pPr indent="-228600">
              <a:lnSpc>
                <a:spcPct val="100000"/>
              </a:lnSpc>
              <a:buFont typeface="Arial" panose="020B0604020202020204" pitchFamily="34" charset="0"/>
              <a:buChar char="•"/>
            </a:pPr>
            <a:r>
              <a:rPr lang="en-US" sz="1700" dirty="0"/>
              <a:t>This might include referring you to other agencies that can help to support you</a:t>
            </a:r>
          </a:p>
          <a:p>
            <a:pPr indent="-228600">
              <a:lnSpc>
                <a:spcPct val="100000"/>
              </a:lnSpc>
              <a:buFont typeface="Arial" panose="020B0604020202020204" pitchFamily="34" charset="0"/>
              <a:buChar char="•"/>
            </a:pPr>
            <a:endParaRPr lang="en-US" sz="1700" dirty="0"/>
          </a:p>
        </p:txBody>
      </p:sp>
      <mc:AlternateContent xmlns:mc="http://schemas.openxmlformats.org/markup-compatibility/2006" xmlns:p14="http://schemas.microsoft.com/office/powerpoint/2010/main">
        <mc:Choice Requires="p14">
          <p:contentPart p14:bwMode="auto" r:id="rId2">
            <p14:nvContentPartPr>
              <p14:cNvPr id="25" name="Ink 24">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xmlns="">
          <p:pic>
            <p:nvPicPr>
              <p:cNvPr id="25" name="Ink 24">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3"/>
              <a:stretch>
                <a:fillRect/>
              </a:stretch>
            </p:blipFill>
            <p:spPr>
              <a:xfrm>
                <a:off x="5737403" y="1956150"/>
                <a:ext cx="36000" cy="32709"/>
              </a:xfrm>
              <a:prstGeom prst="rect">
                <a:avLst/>
              </a:prstGeom>
            </p:spPr>
          </p:pic>
        </mc:Fallback>
      </mc:AlternateContent>
      <p:pic>
        <p:nvPicPr>
          <p:cNvPr id="5" name="Graphic 4" descr="Puzzle pieces">
            <a:extLst>
              <a:ext uri="{FF2B5EF4-FFF2-40B4-BE49-F238E27FC236}">
                <a16:creationId xmlns:a16="http://schemas.microsoft.com/office/drawing/2014/main" id="{213C8646-E8C7-468F-8FB6-BEA4C831E73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317236" y="640080"/>
            <a:ext cx="5577840" cy="5577840"/>
          </a:xfrm>
          <a:prstGeom prst="rect">
            <a:avLst/>
          </a:prstGeom>
        </p:spPr>
      </p:pic>
      <p:pic>
        <p:nvPicPr>
          <p:cNvPr id="9" name="Picture 8" descr="A picture containing drawing, food&#10;&#10;Description automatically generated">
            <a:extLst>
              <a:ext uri="{FF2B5EF4-FFF2-40B4-BE49-F238E27FC236}">
                <a16:creationId xmlns:a16="http://schemas.microsoft.com/office/drawing/2014/main" id="{BA47D4A0-E8E9-4330-8110-E5BB7461A42D}"/>
              </a:ext>
            </a:extLst>
          </p:cNvPr>
          <p:cNvPicPr>
            <a:picLocks noChangeAspect="1"/>
          </p:cNvPicPr>
          <p:nvPr/>
        </p:nvPicPr>
        <p:blipFill>
          <a:blip r:embed="rId6">
            <a:alphaModFix amt="35000"/>
            <a:extLst>
              <a:ext uri="{28A0092B-C50C-407E-A947-70E740481C1C}">
                <a14:useLocalDpi xmlns:a14="http://schemas.microsoft.com/office/drawing/2010/main" val="0"/>
              </a:ext>
            </a:extLst>
          </a:blip>
          <a:stretch>
            <a:fillRect/>
          </a:stretch>
        </p:blipFill>
        <p:spPr>
          <a:xfrm>
            <a:off x="9199709" y="359173"/>
            <a:ext cx="2520000" cy="781269"/>
          </a:xfrm>
          <a:prstGeom prst="rect">
            <a:avLst/>
          </a:prstGeom>
        </p:spPr>
      </p:pic>
    </p:spTree>
    <p:extLst>
      <p:ext uri="{BB962C8B-B14F-4D97-AF65-F5344CB8AC3E}">
        <p14:creationId xmlns:p14="http://schemas.microsoft.com/office/powerpoint/2010/main" val="1425156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DD1931-9E86-4402-9A68-33A2D9EF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useBgFill="1">
        <p:nvSpPr>
          <p:cNvPr id="10" name="Rectangle 9">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rgbClr val="45AFAE"/>
          </a:solidFill>
          <a:ln w="12700" cap="flat">
            <a:noFill/>
            <a:prstDash val="solid"/>
            <a:miter/>
          </a:ln>
        </p:spPr>
        <p:txBody>
          <a:bodyPr wrap="square" rtlCol="0" anchor="ctr">
            <a:noAutofit/>
          </a:bodyPr>
          <a:lstStyle/>
          <a:p>
            <a:endParaRPr lang="en-US" dirty="0"/>
          </a:p>
        </p:txBody>
      </p:sp>
      <p:sp>
        <p:nvSpPr>
          <p:cNvPr id="2" name="Title 1">
            <a:extLst>
              <a:ext uri="{FF2B5EF4-FFF2-40B4-BE49-F238E27FC236}">
                <a16:creationId xmlns:a16="http://schemas.microsoft.com/office/drawing/2014/main" id="{F5E69FD5-1EC8-45C1-AEFE-B5B30BA1C610}"/>
              </a:ext>
            </a:extLst>
          </p:cNvPr>
          <p:cNvSpPr>
            <a:spLocks noGrp="1"/>
          </p:cNvSpPr>
          <p:nvPr>
            <p:ph type="ctrTitle"/>
          </p:nvPr>
        </p:nvSpPr>
        <p:spPr>
          <a:xfrm>
            <a:off x="841246" y="673770"/>
            <a:ext cx="3644489" cy="2414488"/>
          </a:xfrm>
        </p:spPr>
        <p:txBody>
          <a:bodyPr vert="horz" lIns="91440" tIns="45720" rIns="91440" bIns="45720" rtlCol="0" anchor="t">
            <a:normAutofit/>
          </a:bodyPr>
          <a:lstStyle/>
          <a:p>
            <a:r>
              <a:rPr lang="en-US" sz="6100" dirty="0">
                <a:solidFill>
                  <a:schemeClr val="bg1"/>
                </a:solidFill>
              </a:rPr>
              <a:t>In the Interview</a:t>
            </a:r>
          </a:p>
        </p:txBody>
      </p:sp>
      <p:sp>
        <p:nvSpPr>
          <p:cNvPr id="3" name="Subtitle 2">
            <a:extLst>
              <a:ext uri="{FF2B5EF4-FFF2-40B4-BE49-F238E27FC236}">
                <a16:creationId xmlns:a16="http://schemas.microsoft.com/office/drawing/2014/main" id="{6CB3B004-70A5-4FBC-95C8-D6F87073EC30}"/>
              </a:ext>
            </a:extLst>
          </p:cNvPr>
          <p:cNvSpPr>
            <a:spLocks noGrp="1"/>
          </p:cNvSpPr>
          <p:nvPr>
            <p:ph type="subTitle" idx="1"/>
          </p:nvPr>
        </p:nvSpPr>
        <p:spPr>
          <a:xfrm>
            <a:off x="6095999" y="1711371"/>
            <a:ext cx="5254754" cy="4457781"/>
          </a:xfrm>
        </p:spPr>
        <p:txBody>
          <a:bodyPr vert="horz" lIns="91440" tIns="45720" rIns="91440" bIns="45720" rtlCol="0">
            <a:normAutofit/>
          </a:bodyPr>
          <a:lstStyle/>
          <a:p>
            <a:pPr indent="-228600">
              <a:buFont typeface="Arial" panose="020B0604020202020204" pitchFamily="34" charset="0"/>
              <a:buChar char="•"/>
            </a:pPr>
            <a:r>
              <a:rPr lang="en-US" dirty="0"/>
              <a:t>Your Career Adviser will ask what you would like to discuss but don’t worry if you’re not sure. The Career Adviser can lead the way and will ask lots of questions to get you thinking</a:t>
            </a:r>
          </a:p>
          <a:p>
            <a:pPr indent="-228600">
              <a:buFont typeface="Arial" panose="020B0604020202020204" pitchFamily="34" charset="0"/>
              <a:buChar char="•"/>
            </a:pPr>
            <a:r>
              <a:rPr lang="en-US" dirty="0"/>
              <a:t>They will talk through your ideas, make suggestions and give you information. Don’t forget to ask if there’s anything you don’t understand or you have any questions </a:t>
            </a:r>
          </a:p>
          <a:p>
            <a:pPr indent="-228600">
              <a:buFont typeface="Arial" panose="020B0604020202020204" pitchFamily="34" charset="0"/>
              <a:buChar char="•"/>
            </a:pPr>
            <a:endParaRPr lang="en-US" dirty="0"/>
          </a:p>
        </p:txBody>
      </p:sp>
      <p:pic>
        <p:nvPicPr>
          <p:cNvPr id="7" name="Picture 6" descr="A picture containing drawing, food&#10;&#10;Description automatically generated">
            <a:extLst>
              <a:ext uri="{FF2B5EF4-FFF2-40B4-BE49-F238E27FC236}">
                <a16:creationId xmlns:a16="http://schemas.microsoft.com/office/drawing/2014/main" id="{4B88235A-A416-4EB6-900A-08D071047DBC}"/>
              </a:ext>
            </a:extLst>
          </p:cNvPr>
          <p:cNvPicPr>
            <a:picLocks noChangeAspect="1"/>
          </p:cNvPicPr>
          <p:nvPr/>
        </p:nvPicPr>
        <p:blipFill>
          <a:blip r:embed="rId2">
            <a:alphaModFix amt="35000"/>
            <a:extLst>
              <a:ext uri="{28A0092B-C50C-407E-A947-70E740481C1C}">
                <a14:useLocalDpi xmlns:a14="http://schemas.microsoft.com/office/drawing/2010/main" val="0"/>
              </a:ext>
            </a:extLst>
          </a:blip>
          <a:stretch>
            <a:fillRect/>
          </a:stretch>
        </p:blipFill>
        <p:spPr>
          <a:xfrm>
            <a:off x="9199709" y="359173"/>
            <a:ext cx="2520000" cy="781269"/>
          </a:xfrm>
          <a:prstGeom prst="rect">
            <a:avLst/>
          </a:prstGeom>
        </p:spPr>
      </p:pic>
    </p:spTree>
    <p:extLst>
      <p:ext uri="{BB962C8B-B14F-4D97-AF65-F5344CB8AC3E}">
        <p14:creationId xmlns:p14="http://schemas.microsoft.com/office/powerpoint/2010/main" val="394930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DD1931-9E86-4402-9A68-33A2D9EF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useBgFill="1">
        <p:nvSpPr>
          <p:cNvPr id="10" name="Rectangle 9">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rgbClr val="45AFAE"/>
          </a:solidFill>
          <a:ln w="12700" cap="flat">
            <a:noFill/>
            <a:prstDash val="solid"/>
            <a:miter/>
          </a:ln>
        </p:spPr>
        <p:txBody>
          <a:bodyPr wrap="square" rtlCol="0" anchor="ctr">
            <a:noAutofit/>
          </a:bodyPr>
          <a:lstStyle/>
          <a:p>
            <a:endParaRPr lang="en-US" dirty="0"/>
          </a:p>
        </p:txBody>
      </p:sp>
      <p:sp>
        <p:nvSpPr>
          <p:cNvPr id="2" name="Title 1">
            <a:extLst>
              <a:ext uri="{FF2B5EF4-FFF2-40B4-BE49-F238E27FC236}">
                <a16:creationId xmlns:a16="http://schemas.microsoft.com/office/drawing/2014/main" id="{9BBCF9D0-ECC1-4E5A-8265-BF28049F8CBE}"/>
              </a:ext>
            </a:extLst>
          </p:cNvPr>
          <p:cNvSpPr>
            <a:spLocks noGrp="1"/>
          </p:cNvSpPr>
          <p:nvPr>
            <p:ph type="ctrTitle"/>
          </p:nvPr>
        </p:nvSpPr>
        <p:spPr>
          <a:xfrm>
            <a:off x="841246" y="673770"/>
            <a:ext cx="3644489" cy="2414488"/>
          </a:xfrm>
        </p:spPr>
        <p:txBody>
          <a:bodyPr vert="horz" lIns="91440" tIns="45720" rIns="91440" bIns="45720" rtlCol="0" anchor="t">
            <a:normAutofit/>
          </a:bodyPr>
          <a:lstStyle/>
          <a:p>
            <a:r>
              <a:rPr lang="en-US" sz="6100" dirty="0">
                <a:solidFill>
                  <a:schemeClr val="bg1"/>
                </a:solidFill>
              </a:rPr>
              <a:t>After the Interview</a:t>
            </a:r>
          </a:p>
        </p:txBody>
      </p:sp>
      <p:sp>
        <p:nvSpPr>
          <p:cNvPr id="3" name="Subtitle 2">
            <a:extLst>
              <a:ext uri="{FF2B5EF4-FFF2-40B4-BE49-F238E27FC236}">
                <a16:creationId xmlns:a16="http://schemas.microsoft.com/office/drawing/2014/main" id="{F384542D-B1F9-4B26-BB3F-3344F3465469}"/>
              </a:ext>
            </a:extLst>
          </p:cNvPr>
          <p:cNvSpPr>
            <a:spLocks noGrp="1"/>
          </p:cNvSpPr>
          <p:nvPr>
            <p:ph type="subTitle" idx="1"/>
          </p:nvPr>
        </p:nvSpPr>
        <p:spPr>
          <a:xfrm>
            <a:off x="6096000" y="1504294"/>
            <a:ext cx="5254754" cy="5294647"/>
          </a:xfrm>
        </p:spPr>
        <p:txBody>
          <a:bodyPr vert="horz" lIns="91440" tIns="45720" rIns="91440" bIns="45720" rtlCol="0">
            <a:normAutofit/>
          </a:bodyPr>
          <a:lstStyle/>
          <a:p>
            <a:pPr indent="-228600">
              <a:buFont typeface="Arial" panose="020B0604020202020204" pitchFamily="34" charset="0"/>
              <a:buChar char="•"/>
            </a:pPr>
            <a:r>
              <a:rPr lang="en-US" dirty="0"/>
              <a:t>Your Career adviser will take brief notes and complete a Progression Plan (also known as an Action Plan) which they will then email over to you. It will contain a summary of your meeting and you will set action points together to help you carry on your planning after the meeting. </a:t>
            </a:r>
          </a:p>
          <a:p>
            <a:pPr indent="-228600">
              <a:buFont typeface="Arial" panose="020B0604020202020204" pitchFamily="34" charset="0"/>
              <a:buChar char="•"/>
            </a:pPr>
            <a:r>
              <a:rPr lang="en-US" dirty="0"/>
              <a:t>Don’t forget to make sure we have all your up to date contact information so we can send this to you and follow up any actions we need to take after the meeting. </a:t>
            </a:r>
          </a:p>
          <a:p>
            <a:pPr indent="-228600">
              <a:buFont typeface="Arial" panose="020B0604020202020204" pitchFamily="34" charset="0"/>
              <a:buChar char="•"/>
            </a:pPr>
            <a:endParaRPr lang="en-US" dirty="0"/>
          </a:p>
        </p:txBody>
      </p:sp>
      <p:pic>
        <p:nvPicPr>
          <p:cNvPr id="7" name="Picture 6">
            <a:extLst>
              <a:ext uri="{FF2B5EF4-FFF2-40B4-BE49-F238E27FC236}">
                <a16:creationId xmlns:a16="http://schemas.microsoft.com/office/drawing/2014/main" id="{2AECEB1E-EF80-4C7F-93D1-41339D071CA6}"/>
              </a:ext>
            </a:extLst>
          </p:cNvPr>
          <p:cNvPicPr>
            <a:picLocks noChangeAspect="1"/>
          </p:cNvPicPr>
          <p:nvPr/>
        </p:nvPicPr>
        <p:blipFill>
          <a:blip r:embed="rId2"/>
          <a:stretch>
            <a:fillRect/>
          </a:stretch>
        </p:blipFill>
        <p:spPr>
          <a:xfrm rot="686907">
            <a:off x="2016035" y="2857623"/>
            <a:ext cx="3296965" cy="3473199"/>
          </a:xfrm>
          <a:prstGeom prst="rect">
            <a:avLst/>
          </a:prstGeom>
        </p:spPr>
      </p:pic>
      <p:pic>
        <p:nvPicPr>
          <p:cNvPr id="9" name="Picture 8" descr="A picture containing drawing, food&#10;&#10;Description automatically generated">
            <a:extLst>
              <a:ext uri="{FF2B5EF4-FFF2-40B4-BE49-F238E27FC236}">
                <a16:creationId xmlns:a16="http://schemas.microsoft.com/office/drawing/2014/main" id="{D4A28CDE-D5C6-4616-BB69-D0CE152BB5FA}"/>
              </a:ext>
            </a:extLst>
          </p:cNvPr>
          <p:cNvPicPr>
            <a:picLocks noChangeAspect="1"/>
          </p:cNvPicPr>
          <p:nvPr/>
        </p:nvPicPr>
        <p:blipFill>
          <a:blip r:embed="rId3">
            <a:alphaModFix amt="35000"/>
            <a:extLst>
              <a:ext uri="{28A0092B-C50C-407E-A947-70E740481C1C}">
                <a14:useLocalDpi xmlns:a14="http://schemas.microsoft.com/office/drawing/2010/main" val="0"/>
              </a:ext>
            </a:extLst>
          </a:blip>
          <a:stretch>
            <a:fillRect/>
          </a:stretch>
        </p:blipFill>
        <p:spPr>
          <a:xfrm>
            <a:off x="9199709" y="359173"/>
            <a:ext cx="2520000" cy="781269"/>
          </a:xfrm>
          <a:prstGeom prst="rect">
            <a:avLst/>
          </a:prstGeom>
        </p:spPr>
      </p:pic>
    </p:spTree>
    <p:extLst>
      <p:ext uri="{BB962C8B-B14F-4D97-AF65-F5344CB8AC3E}">
        <p14:creationId xmlns:p14="http://schemas.microsoft.com/office/powerpoint/2010/main" val="3951361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7">
            <a:extLst>
              <a:ext uri="{FF2B5EF4-FFF2-40B4-BE49-F238E27FC236}">
                <a16:creationId xmlns:a16="http://schemas.microsoft.com/office/drawing/2014/main" id="{EBDD1931-9E86-4402-9A68-33A2D9EF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useBgFill="1">
        <p:nvSpPr>
          <p:cNvPr id="33" name="Rectangle 32">
            <a:extLst>
              <a:ext uri="{FF2B5EF4-FFF2-40B4-BE49-F238E27FC236}">
                <a16:creationId xmlns:a16="http://schemas.microsoft.com/office/drawing/2014/main" id="{7B831B6F-405A-4B47-B9BB-5CA88F285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25EFBEB-C7C9-43A3-86BD-2ED692887A5D}"/>
              </a:ext>
            </a:extLst>
          </p:cNvPr>
          <p:cNvSpPr>
            <a:spLocks noGrp="1"/>
          </p:cNvSpPr>
          <p:nvPr>
            <p:ph type="ctrTitle"/>
          </p:nvPr>
        </p:nvSpPr>
        <p:spPr>
          <a:xfrm>
            <a:off x="6739128" y="638089"/>
            <a:ext cx="4818888" cy="1476801"/>
          </a:xfrm>
        </p:spPr>
        <p:txBody>
          <a:bodyPr vert="horz" lIns="91440" tIns="45720" rIns="91440" bIns="45720" rtlCol="0" anchor="b">
            <a:normAutofit/>
          </a:bodyPr>
          <a:lstStyle/>
          <a:p>
            <a:r>
              <a:rPr lang="en-US" sz="5600" dirty="0"/>
              <a:t>So what next?</a:t>
            </a:r>
          </a:p>
        </p:txBody>
      </p:sp>
      <p:sp>
        <p:nvSpPr>
          <p:cNvPr id="35"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9128" y="2381825"/>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rgbClr val="45AFAE"/>
          </a:solidFill>
          <a:ln w="38100" cap="rnd">
            <a:solidFill>
              <a:srgbClr val="45AFAE"/>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E1B8D7C9-10E0-46C8-B237-7A5AAE906C41}"/>
              </a:ext>
            </a:extLst>
          </p:cNvPr>
          <p:cNvSpPr>
            <a:spLocks noGrp="1"/>
          </p:cNvSpPr>
          <p:nvPr>
            <p:ph type="subTitle" idx="1"/>
          </p:nvPr>
        </p:nvSpPr>
        <p:spPr>
          <a:xfrm>
            <a:off x="6739128" y="2664886"/>
            <a:ext cx="4818888" cy="3550789"/>
          </a:xfrm>
        </p:spPr>
        <p:txBody>
          <a:bodyPr vert="horz" lIns="91440" tIns="45720" rIns="91440" bIns="45720" rtlCol="0" anchor="t">
            <a:normAutofit/>
          </a:bodyPr>
          <a:lstStyle/>
          <a:p>
            <a:pPr indent="-228600">
              <a:buFont typeface="Arial" panose="020B0604020202020204" pitchFamily="34" charset="0"/>
              <a:buChar char="•"/>
            </a:pPr>
            <a:r>
              <a:rPr lang="en-US" dirty="0"/>
              <a:t>Your Career adviser will be in touch to explain how your interview will be arranged.</a:t>
            </a:r>
          </a:p>
          <a:p>
            <a:pPr indent="-228600">
              <a:buFont typeface="Arial" panose="020B0604020202020204" pitchFamily="34" charset="0"/>
              <a:buChar char="•"/>
            </a:pPr>
            <a:r>
              <a:rPr lang="en-US" dirty="0"/>
              <a:t>Next, work your way through the tasks in the workbook and use the websites you have been give to help prepare.</a:t>
            </a:r>
          </a:p>
          <a:p>
            <a:pPr indent="-228600">
              <a:buFont typeface="Arial" panose="020B0604020202020204" pitchFamily="34" charset="0"/>
              <a:buChar char="•"/>
            </a:pPr>
            <a:endParaRPr lang="en-US" dirty="0"/>
          </a:p>
        </p:txBody>
      </p:sp>
      <mc:AlternateContent xmlns:mc="http://schemas.openxmlformats.org/markup-compatibility/2006" xmlns:p14="http://schemas.microsoft.com/office/powerpoint/2010/main">
        <mc:Choice Requires="p14">
          <p:contentPart p14:bwMode="auto" r:id="rId2">
            <p14:nvContentPartPr>
              <p14:cNvPr id="37" name="Ink 36">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6436237" y="1971579"/>
              <a:ext cx="360" cy="2160"/>
            </p14:xfrm>
          </p:contentPart>
        </mc:Choice>
        <mc:Fallback xmlns="">
          <p:pic>
            <p:nvPicPr>
              <p:cNvPr id="37" name="Ink 36">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3"/>
              <a:stretch>
                <a:fillRect/>
              </a:stretch>
            </p:blipFill>
            <p:spPr>
              <a:xfrm>
                <a:off x="6418237" y="1956150"/>
                <a:ext cx="36000" cy="32709"/>
              </a:xfrm>
              <a:prstGeom prst="rect">
                <a:avLst/>
              </a:prstGeom>
            </p:spPr>
          </p:pic>
        </mc:Fallback>
      </mc:AlternateContent>
      <p:pic>
        <p:nvPicPr>
          <p:cNvPr id="7" name="Graphic 6" descr="Bullseye">
            <a:extLst>
              <a:ext uri="{FF2B5EF4-FFF2-40B4-BE49-F238E27FC236}">
                <a16:creationId xmlns:a16="http://schemas.microsoft.com/office/drawing/2014/main" id="{D2E2BA92-AFDF-4FFE-B768-6B92D892C8B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05321" y="1294193"/>
            <a:ext cx="3922704" cy="3922704"/>
          </a:xfrm>
          <a:prstGeom prst="rect">
            <a:avLst/>
          </a:prstGeom>
        </p:spPr>
      </p:pic>
      <p:pic>
        <p:nvPicPr>
          <p:cNvPr id="9" name="Picture 8" descr="A picture containing drawing, food&#10;&#10;Description automatically generated">
            <a:extLst>
              <a:ext uri="{FF2B5EF4-FFF2-40B4-BE49-F238E27FC236}">
                <a16:creationId xmlns:a16="http://schemas.microsoft.com/office/drawing/2014/main" id="{F5B95A76-D1AB-4BF5-A253-5CE1B0F4977D}"/>
              </a:ext>
            </a:extLst>
          </p:cNvPr>
          <p:cNvPicPr>
            <a:picLocks noChangeAspect="1"/>
          </p:cNvPicPr>
          <p:nvPr/>
        </p:nvPicPr>
        <p:blipFill>
          <a:blip r:embed="rId6">
            <a:alphaModFix amt="35000"/>
            <a:extLst>
              <a:ext uri="{28A0092B-C50C-407E-A947-70E740481C1C}">
                <a14:useLocalDpi xmlns:a14="http://schemas.microsoft.com/office/drawing/2010/main" val="0"/>
              </a:ext>
            </a:extLst>
          </a:blip>
          <a:stretch>
            <a:fillRect/>
          </a:stretch>
        </p:blipFill>
        <p:spPr>
          <a:xfrm>
            <a:off x="9199709" y="359173"/>
            <a:ext cx="2520000" cy="781269"/>
          </a:xfrm>
          <a:prstGeom prst="rect">
            <a:avLst/>
          </a:prstGeom>
        </p:spPr>
      </p:pic>
    </p:spTree>
    <p:extLst>
      <p:ext uri="{BB962C8B-B14F-4D97-AF65-F5344CB8AC3E}">
        <p14:creationId xmlns:p14="http://schemas.microsoft.com/office/powerpoint/2010/main" val="1746909857"/>
      </p:ext>
    </p:extLst>
  </p:cSld>
  <p:clrMapOvr>
    <a:masterClrMapping/>
  </p:clrMapOvr>
</p:sld>
</file>

<file path=ppt/theme/theme1.xml><?xml version="1.0" encoding="utf-8"?>
<a:theme xmlns:a="http://schemas.openxmlformats.org/drawingml/2006/main" name="SketchyVTI">
  <a:themeElements>
    <a:clrScheme name="AnalogousFromDarkSeedLeftStep">
      <a:dk1>
        <a:srgbClr val="000000"/>
      </a:dk1>
      <a:lt1>
        <a:srgbClr val="FFFFFF"/>
      </a:lt1>
      <a:dk2>
        <a:srgbClr val="223C26"/>
      </a:dk2>
      <a:lt2>
        <a:srgbClr val="E8E2E2"/>
      </a:lt2>
      <a:accent1>
        <a:srgbClr val="45AFAE"/>
      </a:accent1>
      <a:accent2>
        <a:srgbClr val="3BB17E"/>
      </a:accent2>
      <a:accent3>
        <a:srgbClr val="48B759"/>
      </a:accent3>
      <a:accent4>
        <a:srgbClr val="5AB13B"/>
      </a:accent4>
      <a:accent5>
        <a:srgbClr val="8BAC44"/>
      </a:accent5>
      <a:accent6>
        <a:srgbClr val="AEA33A"/>
      </a:accent6>
      <a:hlink>
        <a:srgbClr val="5F8D2F"/>
      </a:hlink>
      <a:folHlink>
        <a:srgbClr val="7F7F7F"/>
      </a:folHlink>
    </a:clrScheme>
    <a:fontScheme name="Sketchy_SerifHand">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618</Words>
  <Application>Microsoft Office PowerPoint</Application>
  <PresentationFormat>Widescreen</PresentationFormat>
  <Paragraphs>39</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Modern Love</vt:lpstr>
      <vt:lpstr>The Hand</vt:lpstr>
      <vt:lpstr>SketchyVTI</vt:lpstr>
      <vt:lpstr>Your careers interview</vt:lpstr>
      <vt:lpstr>What is a Careers Guidance Interview?</vt:lpstr>
      <vt:lpstr>How to Prepare</vt:lpstr>
      <vt:lpstr>Your Ideas</vt:lpstr>
      <vt:lpstr>Your current Situation</vt:lpstr>
      <vt:lpstr>Any Barriers to Success</vt:lpstr>
      <vt:lpstr>In the Interview</vt:lpstr>
      <vt:lpstr>After the Interview</vt:lpstr>
      <vt:lpstr>So what next?</vt:lpstr>
      <vt:lpstr>Your Career Adviser is: Steph Senior Contact details: E: stephsenior@positive-step.org.uk T: 07717 299841 Oldham Careers Team Contact:  oldhamcareers@positive-steps.org.uk General telephone number: 0161 621 9300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careers interview</dc:title>
  <dc:creator>Paul Axon</dc:creator>
  <cp:lastModifiedBy>Steph</cp:lastModifiedBy>
  <cp:revision>10</cp:revision>
  <dcterms:created xsi:type="dcterms:W3CDTF">2020-04-22T20:11:29Z</dcterms:created>
  <dcterms:modified xsi:type="dcterms:W3CDTF">2020-04-27T16:54:54Z</dcterms:modified>
</cp:coreProperties>
</file>