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5833" autoAdjust="0"/>
  </p:normalViewPr>
  <p:slideViewPr>
    <p:cSldViewPr snapToGrid="0">
      <p:cViewPr>
        <p:scale>
          <a:sx n="84" d="100"/>
          <a:sy n="84" d="100"/>
        </p:scale>
        <p:origin x="1008" y="-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18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2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3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46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55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64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873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4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3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6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3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2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0" y="-3389"/>
            <a:ext cx="685800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89780" y="134564"/>
            <a:ext cx="6701107" cy="9675000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158292" y="8383352"/>
            <a:ext cx="4043709" cy="331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228622" y="6995160"/>
            <a:ext cx="3960578" cy="3422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245806" y="5535727"/>
            <a:ext cx="3930061" cy="3484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399447" y="4001384"/>
            <a:ext cx="3853575" cy="36966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23576" y="2453401"/>
            <a:ext cx="3719781" cy="349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336143" y="975360"/>
            <a:ext cx="785042" cy="3323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663387" y="877201"/>
            <a:ext cx="829934" cy="582009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97420" y="2456985"/>
            <a:ext cx="529042" cy="2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Fieldwork (Human)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</p:cNvCxnSpPr>
          <p:nvPr/>
        </p:nvCxnSpPr>
        <p:spPr>
          <a:xfrm>
            <a:off x="2403425" y="3997890"/>
            <a:ext cx="6359" cy="2126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9236A84-454E-2943-8540-6D9565A2D635}"/>
              </a:ext>
            </a:extLst>
          </p:cNvPr>
          <p:cNvCxnSpPr>
            <a:cxnSpLocks/>
          </p:cNvCxnSpPr>
          <p:nvPr/>
        </p:nvCxnSpPr>
        <p:spPr>
          <a:xfrm>
            <a:off x="2409256" y="2405389"/>
            <a:ext cx="1839" cy="2485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>
            <a:off x="3043116" y="2403153"/>
            <a:ext cx="0" cy="2622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F454230-4476-4152-B573-9557A012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7" y="227720"/>
            <a:ext cx="1463382" cy="414137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EB1A1E0E-5333-4A8E-9599-994D768ABDFC}"/>
              </a:ext>
            </a:extLst>
          </p:cNvPr>
          <p:cNvSpPr txBox="1"/>
          <p:nvPr/>
        </p:nvSpPr>
        <p:spPr>
          <a:xfrm>
            <a:off x="1232562" y="9685155"/>
            <a:ext cx="4482086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1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BA7B-A7CF-4C76-8958-63C377D6EB01}"/>
              </a:ext>
            </a:extLst>
          </p:cNvPr>
          <p:cNvSpPr txBox="1"/>
          <p:nvPr/>
        </p:nvSpPr>
        <p:spPr>
          <a:xfrm>
            <a:off x="2140614" y="261080"/>
            <a:ext cx="266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Century Gothic" panose="020B0502020202020204" pitchFamily="34" charset="0"/>
              </a:rPr>
              <a:t>Geography Learning Journey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B08D51-C568-4E8B-BFC1-32397C11197C}"/>
              </a:ext>
            </a:extLst>
          </p:cNvPr>
          <p:cNvGrpSpPr/>
          <p:nvPr/>
        </p:nvGrpSpPr>
        <p:grpSpPr>
          <a:xfrm>
            <a:off x="658580" y="8185703"/>
            <a:ext cx="682278" cy="737898"/>
            <a:chOff x="-2495952" y="12669187"/>
            <a:chExt cx="1214980" cy="13048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A697A5-97D7-4E2B-85BD-9B7950CE7874}"/>
                </a:ext>
              </a:extLst>
            </p:cNvPr>
            <p:cNvGrpSpPr/>
            <p:nvPr/>
          </p:nvGrpSpPr>
          <p:grpSpPr>
            <a:xfrm>
              <a:off x="-2495952" y="12669187"/>
              <a:ext cx="1214980" cy="1304869"/>
              <a:chOff x="755898" y="14395100"/>
              <a:chExt cx="1214980" cy="1304869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B96207F-9876-7A4C-8CB8-0378596E3D43}"/>
                  </a:ext>
                </a:extLst>
              </p:cNvPr>
              <p:cNvSpPr/>
              <p:nvPr/>
            </p:nvSpPr>
            <p:spPr>
              <a:xfrm>
                <a:off x="755898" y="14395100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8D87C2B-4ED1-1C4B-B314-D95374A7846D}"/>
                  </a:ext>
                </a:extLst>
              </p:cNvPr>
              <p:cNvSpPr/>
              <p:nvPr/>
            </p:nvSpPr>
            <p:spPr>
              <a:xfrm>
                <a:off x="944048" y="14595885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7A07DE-C984-5043-ABB4-D3D967D43357}"/>
                  </a:ext>
                </a:extLst>
              </p:cNvPr>
              <p:cNvSpPr txBox="1"/>
              <p:nvPr/>
            </p:nvSpPr>
            <p:spPr>
              <a:xfrm>
                <a:off x="933396" y="14707603"/>
                <a:ext cx="841074" cy="89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7</a:t>
                </a:r>
              </a:p>
            </p:txBody>
          </p:sp>
        </p:grp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86EA36C-FA07-480E-B67E-2CD85566DC6E}"/>
                </a:ext>
              </a:extLst>
            </p:cNvPr>
            <p:cNvSpPr txBox="1"/>
            <p:nvPr/>
          </p:nvSpPr>
          <p:spPr>
            <a:xfrm>
              <a:off x="-2319079" y="12901053"/>
              <a:ext cx="841074" cy="34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71536E-B9BA-4720-B99A-01AF9DD9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190" y="7003666"/>
            <a:ext cx="634039" cy="1702617"/>
          </a:xfrm>
          <a:prstGeom prst="rect">
            <a:avLst/>
          </a:prstGeom>
        </p:spPr>
      </p:pic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E540404-34C0-402E-B266-23E864375AA9}"/>
              </a:ext>
            </a:extLst>
          </p:cNvPr>
          <p:cNvGrpSpPr/>
          <p:nvPr/>
        </p:nvGrpSpPr>
        <p:grpSpPr>
          <a:xfrm>
            <a:off x="5147330" y="7649076"/>
            <a:ext cx="682278" cy="716994"/>
            <a:chOff x="-2495952" y="10708862"/>
            <a:chExt cx="1214980" cy="1304869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E4A764BC-17FF-4F37-ABFB-30BFA56D5D73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CCE83FD-1F07-4AE5-B8CD-24BB1F49D9EC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96375E41-F6B8-4B95-B6D3-62A6C82BF5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048EA9E3-A4F0-48B9-9DBF-5D7CDE91200A}"/>
                  </a:ext>
                </a:extLst>
              </p:cNvPr>
              <p:cNvSpPr txBox="1"/>
              <p:nvPr/>
            </p:nvSpPr>
            <p:spPr>
              <a:xfrm>
                <a:off x="1441727" y="11030950"/>
                <a:ext cx="841074" cy="92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8</a:t>
                </a:r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45C3ADA0-D314-447C-8C6D-0FD980A339F8}"/>
                </a:ext>
              </a:extLst>
            </p:cNvPr>
            <p:cNvSpPr txBox="1"/>
            <p:nvPr/>
          </p:nvSpPr>
          <p:spPr>
            <a:xfrm>
              <a:off x="-2319079" y="10956587"/>
              <a:ext cx="841074" cy="35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1" name="Picture 300">
            <a:extLst>
              <a:ext uri="{FF2B5EF4-FFF2-40B4-BE49-F238E27FC236}">
                <a16:creationId xmlns:a16="http://schemas.microsoft.com/office/drawing/2014/main" id="{B866E9EE-8E11-4DAB-AEA4-21DDFF51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357" y="3950131"/>
            <a:ext cx="634039" cy="1943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40952-E3FE-4D62-87D1-0394E5671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330" y="5543770"/>
            <a:ext cx="737939" cy="17862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6B134-88B3-4BB3-B953-AC9D003162AF}"/>
              </a:ext>
            </a:extLst>
          </p:cNvPr>
          <p:cNvGrpSpPr/>
          <p:nvPr/>
        </p:nvGrpSpPr>
        <p:grpSpPr>
          <a:xfrm>
            <a:off x="449904" y="6222251"/>
            <a:ext cx="682278" cy="732756"/>
            <a:chOff x="-2495952" y="10708862"/>
            <a:chExt cx="1214980" cy="13048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F6C3F1-C711-400E-BD49-4CDC4020F82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ACF0C630-75E2-F848-B9E5-7E5905E2C993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37258FC4-E633-1F40-B961-0AFD7DEF4AD4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8E84878-B999-3E45-A62E-A5D9A1ABF6E1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90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9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399C3BB-7286-4A3E-AE1A-E615DAB1FA51}"/>
              </a:ext>
            </a:extLst>
          </p:cNvPr>
          <p:cNvGrpSpPr/>
          <p:nvPr/>
        </p:nvGrpSpPr>
        <p:grpSpPr>
          <a:xfrm>
            <a:off x="5033173" y="3769455"/>
            <a:ext cx="902233" cy="1092606"/>
            <a:chOff x="-2495952" y="10708862"/>
            <a:chExt cx="1214980" cy="1945679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2091DFEA-91BD-4BCA-A461-019932A9E43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AE0FB613-2146-4FB4-8495-4EA9CE2E96DE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1E5A1FA-A523-4E0F-B7FA-D9AB648641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2BD5D534-FC14-4169-9D0E-602081DFCB45}"/>
                  </a:ext>
                </a:extLst>
              </p:cNvPr>
              <p:cNvSpPr txBox="1"/>
              <p:nvPr/>
            </p:nvSpPr>
            <p:spPr>
              <a:xfrm>
                <a:off x="1443679" y="11030948"/>
                <a:ext cx="839122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10</a:t>
                </a:r>
              </a:p>
            </p:txBody>
          </p: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AFE823C-81DE-412D-85F6-1D71E1C29969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2" name="Picture 301">
            <a:extLst>
              <a:ext uri="{FF2B5EF4-FFF2-40B4-BE49-F238E27FC236}">
                <a16:creationId xmlns:a16="http://schemas.microsoft.com/office/drawing/2014/main" id="{42412B3F-C9B1-4AB6-82E9-60457FC84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2556" y="2464232"/>
            <a:ext cx="698207" cy="18812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F66CB2-E5A9-4865-B72F-4FA068D3A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169" y="976396"/>
            <a:ext cx="634039" cy="1820457"/>
          </a:xfrm>
          <a:prstGeom prst="rect">
            <a:avLst/>
          </a:prstGeom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BE530F7-FEE4-47BE-BF08-53E873B2827A}"/>
              </a:ext>
            </a:extLst>
          </p:cNvPr>
          <p:cNvGrpSpPr/>
          <p:nvPr/>
        </p:nvGrpSpPr>
        <p:grpSpPr>
          <a:xfrm>
            <a:off x="1188887" y="2232594"/>
            <a:ext cx="853737" cy="1092606"/>
            <a:chOff x="-2495952" y="10708862"/>
            <a:chExt cx="1214980" cy="1945679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69CBD64-9182-427E-9742-A3D329450C8A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CA337766-61AF-45D1-ADC4-A8D8DFEBF7FB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 dirty="0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42FCE7A-6E88-493E-9015-62E118A3D2A6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5E3BCAE-1795-4F50-98C9-24F84768AAA7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11</a:t>
                </a: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C7D11ADB-D6D4-462C-9E4D-FE62A3EF54C8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3067EB9-D7F4-44D7-A6E0-DC2A9B7510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5" t="-1" b="6879"/>
          <a:stretch/>
        </p:blipFill>
        <p:spPr>
          <a:xfrm>
            <a:off x="2783385" y="8031070"/>
            <a:ext cx="332853" cy="320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A3E0D4-1839-4181-BAAF-5EE17387C367}"/>
              </a:ext>
            </a:extLst>
          </p:cNvPr>
          <p:cNvSpPr txBox="1"/>
          <p:nvPr/>
        </p:nvSpPr>
        <p:spPr>
          <a:xfrm>
            <a:off x="1415104" y="7437162"/>
            <a:ext cx="14948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Topic 1 is </a:t>
            </a:r>
            <a:r>
              <a:rPr lang="en-US" sz="800" b="1" dirty="0"/>
              <a:t>What is Geography</a:t>
            </a:r>
            <a:r>
              <a:rPr lang="en-US" sz="800" dirty="0"/>
              <a:t>? This is the first topic students study, the geographical overview of this topic gives students a flavour of what to expect throughout their KS3 journey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809CF-C3CF-4461-A539-EFB79AF77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300" y="7730024"/>
            <a:ext cx="849736" cy="400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9C0A3A-92FB-4C21-B401-8FEA6BEAEB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2079" y="8865332"/>
            <a:ext cx="959957" cy="5853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3E400E-6472-48D4-9746-9DBA87BA3FD2}"/>
              </a:ext>
            </a:extLst>
          </p:cNvPr>
          <p:cNvSpPr txBox="1"/>
          <p:nvPr/>
        </p:nvSpPr>
        <p:spPr>
          <a:xfrm>
            <a:off x="4786115" y="8839743"/>
            <a:ext cx="93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5 is all about </a:t>
            </a:r>
            <a:r>
              <a:rPr lang="en-GB" sz="800" b="1" dirty="0"/>
              <a:t>Amazing Africa </a:t>
            </a:r>
            <a:r>
              <a:rPr lang="en-GB" sz="800" dirty="0"/>
              <a:t>and exploring the huge continent!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D093C4-FAB5-4F57-9EB8-BF85EAF5F32A}"/>
              </a:ext>
            </a:extLst>
          </p:cNvPr>
          <p:cNvSpPr txBox="1"/>
          <p:nvPr/>
        </p:nvSpPr>
        <p:spPr>
          <a:xfrm>
            <a:off x="3984059" y="7701726"/>
            <a:ext cx="93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4 is examining the </a:t>
            </a:r>
            <a:r>
              <a:rPr lang="en-GB" sz="800" b="1" dirty="0"/>
              <a:t>Cracking Coastlines </a:t>
            </a:r>
            <a:r>
              <a:rPr lang="en-GB" sz="800" dirty="0"/>
              <a:t>of the UK!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0071EF-EC1F-47C8-88B1-FE91F762778B}"/>
              </a:ext>
            </a:extLst>
          </p:cNvPr>
          <p:cNvSpPr txBox="1"/>
          <p:nvPr/>
        </p:nvSpPr>
        <p:spPr>
          <a:xfrm>
            <a:off x="5493378" y="8431833"/>
            <a:ext cx="1067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6 is </a:t>
            </a:r>
            <a:r>
              <a:rPr lang="en-GB" sz="800" b="1" dirty="0"/>
              <a:t>Booming Biomes!</a:t>
            </a:r>
            <a:endParaRPr lang="en-GB" sz="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2C7F91-B46B-46DB-8D1C-A010C008EBB3}"/>
              </a:ext>
            </a:extLst>
          </p:cNvPr>
          <p:cNvSpPr txBox="1"/>
          <p:nvPr/>
        </p:nvSpPr>
        <p:spPr>
          <a:xfrm>
            <a:off x="5663670" y="7300571"/>
            <a:ext cx="1123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1 In Year 8 is </a:t>
            </a:r>
            <a:r>
              <a:rPr lang="en-GB" sz="800" b="1" dirty="0"/>
              <a:t>Deceiving Deserts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8F5993-45D0-4C5B-8C24-6345569A60C4}"/>
              </a:ext>
            </a:extLst>
          </p:cNvPr>
          <p:cNvSpPr txBox="1"/>
          <p:nvPr/>
        </p:nvSpPr>
        <p:spPr>
          <a:xfrm>
            <a:off x="4451871" y="6340789"/>
            <a:ext cx="88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3 </a:t>
            </a:r>
            <a:r>
              <a:rPr lang="en-GB" sz="800" b="1" dirty="0"/>
              <a:t>Curious Climate Change- </a:t>
            </a:r>
            <a:r>
              <a:rPr lang="en-GB" sz="800" dirty="0"/>
              <a:t>Geo Politics and the future of the planet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D03DB3-F489-431F-AE85-980CC05EDD25}"/>
              </a:ext>
            </a:extLst>
          </p:cNvPr>
          <p:cNvSpPr txBox="1"/>
          <p:nvPr/>
        </p:nvSpPr>
        <p:spPr>
          <a:xfrm>
            <a:off x="1444536" y="5035079"/>
            <a:ext cx="1315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3 </a:t>
            </a:r>
            <a:r>
              <a:rPr lang="en-GB" sz="800" b="1" dirty="0"/>
              <a:t>Pole to Pole </a:t>
            </a:r>
            <a:r>
              <a:rPr lang="en-GB" sz="800" dirty="0"/>
              <a:t>comparisons of the Arctic to the Antarctic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6998885-6D1E-4B39-BA9C-F51A63DD2057}"/>
              </a:ext>
            </a:extLst>
          </p:cNvPr>
          <p:cNvSpPr txBox="1"/>
          <p:nvPr/>
        </p:nvSpPr>
        <p:spPr>
          <a:xfrm>
            <a:off x="2700781" y="8741383"/>
            <a:ext cx="1138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3 </a:t>
            </a:r>
            <a:r>
              <a:rPr lang="en-GB" sz="800" b="1" dirty="0"/>
              <a:t>Raging Rivers </a:t>
            </a:r>
            <a:r>
              <a:rPr lang="en-GB" sz="800" dirty="0"/>
              <a:t>allows us to look at some of the most spectacular drainage basins in the world and the River Tees in the UK!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F3A976-9B5B-461B-9D07-941CBFA2C67B}"/>
              </a:ext>
            </a:extLst>
          </p:cNvPr>
          <p:cNvSpPr txBox="1"/>
          <p:nvPr/>
        </p:nvSpPr>
        <p:spPr>
          <a:xfrm>
            <a:off x="1048220" y="6546720"/>
            <a:ext cx="1167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6 is </a:t>
            </a:r>
            <a:r>
              <a:rPr lang="en-GB" sz="800" b="1" dirty="0"/>
              <a:t>The Almighty Dollar</a:t>
            </a:r>
            <a:endParaRPr lang="en-GB" sz="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F329EB1-8888-4705-8671-E403B8CFB25A}"/>
              </a:ext>
            </a:extLst>
          </p:cNvPr>
          <p:cNvSpPr txBox="1"/>
          <p:nvPr/>
        </p:nvSpPr>
        <p:spPr>
          <a:xfrm>
            <a:off x="2153099" y="5999802"/>
            <a:ext cx="945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 5 </a:t>
            </a:r>
            <a:r>
              <a:rPr lang="en-GB" sz="800" b="1" dirty="0"/>
              <a:t>Incredible India- </a:t>
            </a:r>
            <a:r>
              <a:rPr lang="en-GB" sz="800" dirty="0"/>
              <a:t>We will study India from the top of ‘Mother Ganga’, right down to the slums of Mumbai!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8F68D7-4691-417B-9638-53CB54B3EBC6}"/>
              </a:ext>
            </a:extLst>
          </p:cNvPr>
          <p:cNvSpPr txBox="1"/>
          <p:nvPr/>
        </p:nvSpPr>
        <p:spPr>
          <a:xfrm>
            <a:off x="1069282" y="3123740"/>
            <a:ext cx="80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5 &amp; 6 </a:t>
            </a:r>
            <a:r>
              <a:rPr lang="en-GB" sz="800" b="1" dirty="0"/>
              <a:t>Distinctive Landscapes </a:t>
            </a:r>
            <a:r>
              <a:rPr lang="en-GB" sz="800" dirty="0"/>
              <a:t>part 1 &amp;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C40E3B-4539-467A-A840-9C82B1017C17}"/>
              </a:ext>
            </a:extLst>
          </p:cNvPr>
          <p:cNvSpPr txBox="1"/>
          <p:nvPr/>
        </p:nvSpPr>
        <p:spPr>
          <a:xfrm>
            <a:off x="3495738" y="4983855"/>
            <a:ext cx="93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4 </a:t>
            </a:r>
            <a:r>
              <a:rPr lang="en-GB" sz="800" b="1" dirty="0"/>
              <a:t>Glorious Glaciation</a:t>
            </a:r>
            <a:r>
              <a:rPr lang="en-GB" sz="800" dirty="0"/>
              <a:t>! It’s a bit of a ‘frosty’ subject!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0B75A5-F670-4FF8-A732-2231DADD948D}"/>
              </a:ext>
            </a:extLst>
          </p:cNvPr>
          <p:cNvSpPr txBox="1"/>
          <p:nvPr/>
        </p:nvSpPr>
        <p:spPr>
          <a:xfrm>
            <a:off x="5355646" y="6361424"/>
            <a:ext cx="135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2 </a:t>
            </a:r>
            <a:r>
              <a:rPr lang="en-GB" sz="800" b="1" dirty="0"/>
              <a:t>The Mega Middle East</a:t>
            </a:r>
            <a:r>
              <a:rPr lang="en-GB" sz="800" dirty="0"/>
              <a:t>! This topic covers a diverse range of physical, human and environmental factors, and even geo-politics!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EA0F353-D443-4679-AAD2-E9E91F4988BA}"/>
              </a:ext>
            </a:extLst>
          </p:cNvPr>
          <p:cNvSpPr txBox="1"/>
          <p:nvPr/>
        </p:nvSpPr>
        <p:spPr>
          <a:xfrm>
            <a:off x="43083" y="5227957"/>
            <a:ext cx="93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1 and 2 is all about </a:t>
            </a:r>
            <a:r>
              <a:rPr lang="en-GB" sz="800" b="1" dirty="0"/>
              <a:t>The Rise… and Rise of China </a:t>
            </a:r>
            <a:r>
              <a:rPr lang="en-GB" sz="800" dirty="0"/>
              <a:t>and it’s booming population!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92BC7B0-B4A6-41FC-A10F-F336476D2E11}"/>
              </a:ext>
            </a:extLst>
          </p:cNvPr>
          <p:cNvSpPr txBox="1"/>
          <p:nvPr/>
        </p:nvSpPr>
        <p:spPr>
          <a:xfrm>
            <a:off x="2575058" y="2084405"/>
            <a:ext cx="93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2 </a:t>
            </a:r>
            <a:r>
              <a:rPr lang="en-GB" sz="800" b="1" dirty="0"/>
              <a:t>Ecosystems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AFF472D-AF13-4E38-A9FE-5D439D59050E}"/>
              </a:ext>
            </a:extLst>
          </p:cNvPr>
          <p:cNvSpPr txBox="1"/>
          <p:nvPr/>
        </p:nvSpPr>
        <p:spPr>
          <a:xfrm>
            <a:off x="1949608" y="2051874"/>
            <a:ext cx="93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1 </a:t>
            </a:r>
            <a:r>
              <a:rPr lang="en-GB" sz="800" b="1" dirty="0"/>
              <a:t>Changing Climate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4FBEE7-538E-4E20-9A16-2DF2990A9C1E}"/>
              </a:ext>
            </a:extLst>
          </p:cNvPr>
          <p:cNvSpPr txBox="1"/>
          <p:nvPr/>
        </p:nvSpPr>
        <p:spPr>
          <a:xfrm>
            <a:off x="4282762" y="3534603"/>
            <a:ext cx="93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1 Global Hazards </a:t>
            </a:r>
            <a:r>
              <a:rPr lang="en-GB" sz="800" b="1" dirty="0"/>
              <a:t>Extreme Weather</a:t>
            </a:r>
            <a:r>
              <a:rPr lang="en-GB" sz="800" dirty="0"/>
              <a:t>!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D6DBB1F-8754-44F1-BCBF-5021649672E6}"/>
              </a:ext>
            </a:extLst>
          </p:cNvPr>
          <p:cNvSpPr txBox="1"/>
          <p:nvPr/>
        </p:nvSpPr>
        <p:spPr>
          <a:xfrm>
            <a:off x="3355449" y="3633989"/>
            <a:ext cx="93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2 </a:t>
            </a:r>
            <a:r>
              <a:rPr lang="en-GB" sz="800" b="1" dirty="0"/>
              <a:t>Dynamic Development</a:t>
            </a:r>
            <a:r>
              <a:rPr lang="en-GB" sz="800" dirty="0"/>
              <a:t>!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9E41576-5E35-4707-A0C1-D387B0250CCE}"/>
              </a:ext>
            </a:extLst>
          </p:cNvPr>
          <p:cNvSpPr txBox="1"/>
          <p:nvPr/>
        </p:nvSpPr>
        <p:spPr>
          <a:xfrm>
            <a:off x="1872809" y="3662919"/>
            <a:ext cx="93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4 </a:t>
            </a:r>
            <a:r>
              <a:rPr lang="en-GB" sz="800" b="1" dirty="0"/>
              <a:t>Resource Reliance</a:t>
            </a:r>
            <a:r>
              <a:rPr lang="en-GB" sz="800" dirty="0"/>
              <a:t>!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B47FEE-4BDF-4DDC-B52D-50E3481A74B4}"/>
              </a:ext>
            </a:extLst>
          </p:cNvPr>
          <p:cNvSpPr txBox="1"/>
          <p:nvPr/>
        </p:nvSpPr>
        <p:spPr>
          <a:xfrm>
            <a:off x="2595984" y="3591180"/>
            <a:ext cx="93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3 </a:t>
            </a:r>
            <a:r>
              <a:rPr lang="en-GB" sz="800" b="1" dirty="0"/>
              <a:t>Urban Futures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291518-C558-4CCC-9230-6A293597C49A}"/>
              </a:ext>
            </a:extLst>
          </p:cNvPr>
          <p:cNvSpPr txBox="1"/>
          <p:nvPr/>
        </p:nvSpPr>
        <p:spPr>
          <a:xfrm>
            <a:off x="3359531" y="1884175"/>
            <a:ext cx="6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3</a:t>
            </a:r>
            <a:r>
              <a:rPr lang="en-GB" sz="800" b="1" dirty="0"/>
              <a:t> UK in the 21</a:t>
            </a:r>
            <a:r>
              <a:rPr lang="en-GB" sz="800" b="1" baseline="30000" dirty="0"/>
              <a:t>st</a:t>
            </a:r>
            <a:r>
              <a:rPr lang="en-GB" sz="800" b="1" dirty="0"/>
              <a:t> Century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F0C6EC-3EEF-42CB-B6CB-B88C97BEE97E}"/>
              </a:ext>
            </a:extLst>
          </p:cNvPr>
          <p:cNvSpPr txBox="1"/>
          <p:nvPr/>
        </p:nvSpPr>
        <p:spPr>
          <a:xfrm>
            <a:off x="4468349" y="1630837"/>
            <a:ext cx="93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Revision, Recall and Examinations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EA2A24A-9808-440E-865D-658107D3E42D}"/>
              </a:ext>
            </a:extLst>
          </p:cNvPr>
          <p:cNvSpPr txBox="1"/>
          <p:nvPr/>
        </p:nvSpPr>
        <p:spPr>
          <a:xfrm>
            <a:off x="4209102" y="4671058"/>
            <a:ext cx="129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5 &amp; 6 </a:t>
            </a:r>
            <a:r>
              <a:rPr lang="en-GB" sz="800" b="1" dirty="0"/>
              <a:t>Global Hazards Tectonics </a:t>
            </a:r>
            <a:r>
              <a:rPr lang="en-GB" sz="800" dirty="0"/>
              <a:t>Chapter 2! Everything gets a bit shaken up from here on in!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A52FFA-8BCA-4FCF-9698-16F5168E573A}"/>
              </a:ext>
            </a:extLst>
          </p:cNvPr>
          <p:cNvSpPr txBox="1"/>
          <p:nvPr/>
        </p:nvSpPr>
        <p:spPr>
          <a:xfrm>
            <a:off x="1993095" y="8842193"/>
            <a:ext cx="831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2 we study the </a:t>
            </a:r>
            <a:r>
              <a:rPr lang="en-GB" sz="800" b="1" dirty="0"/>
              <a:t>Wicked Water Cycle and Weather</a:t>
            </a:r>
            <a:r>
              <a:rPr lang="en-GB" sz="800" dirty="0"/>
              <a:t>!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6B8C09D-68EE-4693-B143-DE3A42790FB9}"/>
              </a:ext>
            </a:extLst>
          </p:cNvPr>
          <p:cNvSpPr txBox="1"/>
          <p:nvPr/>
        </p:nvSpPr>
        <p:spPr>
          <a:xfrm>
            <a:off x="3936865" y="3464480"/>
            <a:ext cx="529042" cy="2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Fieldwork (Physical)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DA7F1DA-06D7-49A2-8454-1358051FCE2B}"/>
              </a:ext>
            </a:extLst>
          </p:cNvPr>
          <p:cNvCxnSpPr>
            <a:cxnSpLocks/>
          </p:cNvCxnSpPr>
          <p:nvPr/>
        </p:nvCxnSpPr>
        <p:spPr>
          <a:xfrm flipH="1">
            <a:off x="979790" y="3521016"/>
            <a:ext cx="16002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BFCFF52-4A2B-4E54-AC22-B1A134F3703E}"/>
              </a:ext>
            </a:extLst>
          </p:cNvPr>
          <p:cNvCxnSpPr>
            <a:cxnSpLocks/>
          </p:cNvCxnSpPr>
          <p:nvPr/>
        </p:nvCxnSpPr>
        <p:spPr>
          <a:xfrm>
            <a:off x="5372673" y="1828249"/>
            <a:ext cx="236432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B3B332-8D1B-454D-9199-F7F5CD01D5DF}"/>
              </a:ext>
            </a:extLst>
          </p:cNvPr>
          <p:cNvCxnSpPr>
            <a:cxnSpLocks/>
          </p:cNvCxnSpPr>
          <p:nvPr/>
        </p:nvCxnSpPr>
        <p:spPr>
          <a:xfrm>
            <a:off x="3692105" y="2433925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6A791C3-3878-4E4D-9CF8-4FA86DDEF6B7}"/>
              </a:ext>
            </a:extLst>
          </p:cNvPr>
          <p:cNvCxnSpPr>
            <a:cxnSpLocks/>
          </p:cNvCxnSpPr>
          <p:nvPr/>
        </p:nvCxnSpPr>
        <p:spPr>
          <a:xfrm>
            <a:off x="3068171" y="3964821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D5CB0B9-C5BC-4D5E-8150-9B7930E77BB0}"/>
              </a:ext>
            </a:extLst>
          </p:cNvPr>
          <p:cNvCxnSpPr>
            <a:cxnSpLocks/>
          </p:cNvCxnSpPr>
          <p:nvPr/>
        </p:nvCxnSpPr>
        <p:spPr>
          <a:xfrm>
            <a:off x="3836117" y="3945467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AEA4A4D-9DDE-469A-9BF5-BA3EF07A40F2}"/>
              </a:ext>
            </a:extLst>
          </p:cNvPr>
          <p:cNvCxnSpPr>
            <a:cxnSpLocks/>
          </p:cNvCxnSpPr>
          <p:nvPr/>
        </p:nvCxnSpPr>
        <p:spPr>
          <a:xfrm>
            <a:off x="4750820" y="3988598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93390FA-B0D0-45AD-A5BB-607FC6C32CE0}"/>
              </a:ext>
            </a:extLst>
          </p:cNvPr>
          <p:cNvCxnSpPr>
            <a:cxnSpLocks/>
          </p:cNvCxnSpPr>
          <p:nvPr/>
        </p:nvCxnSpPr>
        <p:spPr>
          <a:xfrm>
            <a:off x="4110391" y="5555729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DF319DA-8486-423E-B705-BB35E4059FEB}"/>
              </a:ext>
            </a:extLst>
          </p:cNvPr>
          <p:cNvCxnSpPr>
            <a:cxnSpLocks/>
          </p:cNvCxnSpPr>
          <p:nvPr/>
        </p:nvCxnSpPr>
        <p:spPr>
          <a:xfrm>
            <a:off x="5033173" y="5345749"/>
            <a:ext cx="40202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EF3B973-DC56-4718-BEE1-0FB705CFD2A4}"/>
              </a:ext>
            </a:extLst>
          </p:cNvPr>
          <p:cNvCxnSpPr>
            <a:cxnSpLocks/>
          </p:cNvCxnSpPr>
          <p:nvPr/>
        </p:nvCxnSpPr>
        <p:spPr>
          <a:xfrm>
            <a:off x="915106" y="5711497"/>
            <a:ext cx="217076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4262175-B065-4E25-A9DF-026F271FFB34}"/>
              </a:ext>
            </a:extLst>
          </p:cNvPr>
          <p:cNvCxnSpPr>
            <a:cxnSpLocks/>
          </p:cNvCxnSpPr>
          <p:nvPr/>
        </p:nvCxnSpPr>
        <p:spPr>
          <a:xfrm flipH="1">
            <a:off x="2622378" y="6945330"/>
            <a:ext cx="3427" cy="2259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B25F801-8BC3-4446-B976-A0CA66FEC255}"/>
              </a:ext>
            </a:extLst>
          </p:cNvPr>
          <p:cNvCxnSpPr>
            <a:cxnSpLocks/>
          </p:cNvCxnSpPr>
          <p:nvPr/>
        </p:nvCxnSpPr>
        <p:spPr>
          <a:xfrm>
            <a:off x="2001071" y="5535727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EA15B99-7B7E-46F3-940E-1CFF0269D9C4}"/>
              </a:ext>
            </a:extLst>
          </p:cNvPr>
          <p:cNvCxnSpPr>
            <a:cxnSpLocks/>
          </p:cNvCxnSpPr>
          <p:nvPr/>
        </p:nvCxnSpPr>
        <p:spPr>
          <a:xfrm>
            <a:off x="3923870" y="6989181"/>
            <a:ext cx="13698" cy="2030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FBE59D1-BA2B-4276-B22F-FD3DDE47D484}"/>
              </a:ext>
            </a:extLst>
          </p:cNvPr>
          <p:cNvCxnSpPr>
            <a:cxnSpLocks/>
          </p:cNvCxnSpPr>
          <p:nvPr/>
        </p:nvCxnSpPr>
        <p:spPr>
          <a:xfrm>
            <a:off x="4894693" y="6989387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3E841BD-0CFB-4A03-BE8A-947896383C69}"/>
              </a:ext>
            </a:extLst>
          </p:cNvPr>
          <p:cNvCxnSpPr>
            <a:cxnSpLocks/>
          </p:cNvCxnSpPr>
          <p:nvPr/>
        </p:nvCxnSpPr>
        <p:spPr>
          <a:xfrm>
            <a:off x="5497673" y="7003666"/>
            <a:ext cx="0" cy="4227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58407AC-914E-4E9F-9A86-3470A850473D}"/>
              </a:ext>
            </a:extLst>
          </p:cNvPr>
          <p:cNvCxnSpPr>
            <a:cxnSpLocks/>
          </p:cNvCxnSpPr>
          <p:nvPr/>
        </p:nvCxnSpPr>
        <p:spPr>
          <a:xfrm flipH="1">
            <a:off x="5589639" y="7574665"/>
            <a:ext cx="18775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72B13AF-2175-4D83-8D73-4CFCA4040BD1}"/>
              </a:ext>
            </a:extLst>
          </p:cNvPr>
          <p:cNvCxnSpPr>
            <a:cxnSpLocks/>
            <a:stCxn id="62" idx="0"/>
          </p:cNvCxnSpPr>
          <p:nvPr/>
        </p:nvCxnSpPr>
        <p:spPr>
          <a:xfrm flipH="1">
            <a:off x="5421188" y="8431833"/>
            <a:ext cx="60608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44D7E3F-0FC3-47FC-AEE3-E2663468FD17}"/>
              </a:ext>
            </a:extLst>
          </p:cNvPr>
          <p:cNvCxnSpPr>
            <a:cxnSpLocks/>
          </p:cNvCxnSpPr>
          <p:nvPr/>
        </p:nvCxnSpPr>
        <p:spPr>
          <a:xfrm>
            <a:off x="4629987" y="8365937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E3D6676-0BBE-4538-B8B4-A56AB1DB6602}"/>
              </a:ext>
            </a:extLst>
          </p:cNvPr>
          <p:cNvCxnSpPr>
            <a:cxnSpLocks/>
          </p:cNvCxnSpPr>
          <p:nvPr/>
        </p:nvCxnSpPr>
        <p:spPr>
          <a:xfrm>
            <a:off x="2140614" y="8379012"/>
            <a:ext cx="0" cy="2200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F46FB0E-749F-4907-BD35-4273E509B842}"/>
              </a:ext>
            </a:extLst>
          </p:cNvPr>
          <p:cNvCxnSpPr>
            <a:cxnSpLocks/>
          </p:cNvCxnSpPr>
          <p:nvPr/>
        </p:nvCxnSpPr>
        <p:spPr>
          <a:xfrm flipV="1">
            <a:off x="2409256" y="8525220"/>
            <a:ext cx="0" cy="3526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71F6AFB-8716-42A8-A0E8-4473CBD72D59}"/>
              </a:ext>
            </a:extLst>
          </p:cNvPr>
          <p:cNvCxnSpPr>
            <a:cxnSpLocks/>
          </p:cNvCxnSpPr>
          <p:nvPr/>
        </p:nvCxnSpPr>
        <p:spPr>
          <a:xfrm flipH="1" flipV="1">
            <a:off x="3182379" y="8554652"/>
            <a:ext cx="4859" cy="2266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239C8ED-5D01-4DC7-BD4A-CD224995CA32}"/>
              </a:ext>
            </a:extLst>
          </p:cNvPr>
          <p:cNvCxnSpPr>
            <a:cxnSpLocks/>
          </p:cNvCxnSpPr>
          <p:nvPr/>
        </p:nvCxnSpPr>
        <p:spPr>
          <a:xfrm flipV="1">
            <a:off x="5172003" y="8512901"/>
            <a:ext cx="1" cy="3268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6E3026C6-AA6A-4D24-A51C-4366CA48725E}"/>
              </a:ext>
            </a:extLst>
          </p:cNvPr>
          <p:cNvSpPr txBox="1"/>
          <p:nvPr/>
        </p:nvSpPr>
        <p:spPr>
          <a:xfrm>
            <a:off x="369026" y="2562906"/>
            <a:ext cx="529042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Mock Examination Paper 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A924568-BAA3-4E83-9263-148FAA9F8D9E}"/>
              </a:ext>
            </a:extLst>
          </p:cNvPr>
          <p:cNvSpPr txBox="1"/>
          <p:nvPr/>
        </p:nvSpPr>
        <p:spPr>
          <a:xfrm>
            <a:off x="2208416" y="2778523"/>
            <a:ext cx="734920" cy="2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Mock Examination Paper 1 or 2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BAF2404-BB46-4A13-B17A-4C599CD2C40C}"/>
              </a:ext>
            </a:extLst>
          </p:cNvPr>
          <p:cNvCxnSpPr>
            <a:cxnSpLocks/>
          </p:cNvCxnSpPr>
          <p:nvPr/>
        </p:nvCxnSpPr>
        <p:spPr>
          <a:xfrm flipH="1" flipV="1">
            <a:off x="2672952" y="2562906"/>
            <a:ext cx="1" cy="2427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30CD7A3-9BFC-4316-8BC6-CF852D098B4D}"/>
              </a:ext>
            </a:extLst>
          </p:cNvPr>
          <p:cNvCxnSpPr>
            <a:cxnSpLocks/>
            <a:stCxn id="134" idx="3"/>
          </p:cNvCxnSpPr>
          <p:nvPr/>
        </p:nvCxnSpPr>
        <p:spPr>
          <a:xfrm>
            <a:off x="898068" y="2712755"/>
            <a:ext cx="190241" cy="66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DE8C0E5B-585C-4CFB-87EA-5CC9AE3DD36B}"/>
              </a:ext>
            </a:extLst>
          </p:cNvPr>
          <p:cNvSpPr txBox="1"/>
          <p:nvPr/>
        </p:nvSpPr>
        <p:spPr>
          <a:xfrm>
            <a:off x="1308901" y="8379087"/>
            <a:ext cx="872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Baseline KS3 assessment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7376865-6FAB-4119-8711-9ABADB7DC647}"/>
              </a:ext>
            </a:extLst>
          </p:cNvPr>
          <p:cNvCxnSpPr>
            <a:cxnSpLocks/>
          </p:cNvCxnSpPr>
          <p:nvPr/>
        </p:nvCxnSpPr>
        <p:spPr>
          <a:xfrm>
            <a:off x="4217529" y="3662400"/>
            <a:ext cx="0" cy="5224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DC8680FE-5239-4AA0-97B0-7AA4D0EAA3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9936" y="4679696"/>
            <a:ext cx="450042" cy="2893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09A33E6-CE72-49E0-8108-47C0CABC26E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553" t="6114" r="1" b="7654"/>
          <a:stretch/>
        </p:blipFill>
        <p:spPr>
          <a:xfrm>
            <a:off x="1466965" y="8918500"/>
            <a:ext cx="434630" cy="4127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D7F06A-65AC-46C3-A2CF-5C00D4F03E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4369" y="7432776"/>
            <a:ext cx="408548" cy="4103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A676E75-E470-4398-86D8-F12B7479DD2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830" t="5964" r="11634" b="14910"/>
          <a:stretch/>
        </p:blipFill>
        <p:spPr>
          <a:xfrm>
            <a:off x="4237042" y="7462275"/>
            <a:ext cx="370058" cy="23543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9AA1170-3C5C-44DD-BEFE-0D8716C4A3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6832"/>
          <a:stretch/>
        </p:blipFill>
        <p:spPr>
          <a:xfrm>
            <a:off x="192825" y="7496257"/>
            <a:ext cx="1130545" cy="6655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487C6E5-FAFE-4D9E-A89D-AB177DD2B6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8460" y="4649740"/>
            <a:ext cx="354349" cy="35434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60DDBDE-E0FF-4CCE-BC0F-EB5BF61A35B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9500" t="11830" r="22287" b="13632"/>
          <a:stretch/>
        </p:blipFill>
        <p:spPr>
          <a:xfrm>
            <a:off x="1963218" y="4423301"/>
            <a:ext cx="268121" cy="39752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2DA7F62-9BEC-4291-9DAE-4D477F403A1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722"/>
          <a:stretch/>
        </p:blipFill>
        <p:spPr>
          <a:xfrm>
            <a:off x="3106894" y="6025438"/>
            <a:ext cx="543968" cy="58948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34913D-2303-4E72-BEC0-0C3DD0D2A92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9956" b="26994"/>
          <a:stretch/>
        </p:blipFill>
        <p:spPr>
          <a:xfrm>
            <a:off x="1612398" y="5973482"/>
            <a:ext cx="584486" cy="19604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3456358-3812-4006-98DB-D2840EBE49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1339" y="7893235"/>
            <a:ext cx="617456" cy="46488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9115120-41BC-435A-B91F-F54D8D22860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55576" y="7371093"/>
            <a:ext cx="545008" cy="54744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E4767E4-E81A-4C95-BDB1-327FFF57AD2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9968" t="6970" r="20769" b="8159"/>
          <a:stretch/>
        </p:blipFill>
        <p:spPr>
          <a:xfrm>
            <a:off x="2813856" y="7407345"/>
            <a:ext cx="593856" cy="565937"/>
          </a:xfrm>
          <a:prstGeom prst="rect">
            <a:avLst/>
          </a:prstGeom>
        </p:spPr>
      </p:pic>
      <p:pic>
        <p:nvPicPr>
          <p:cNvPr id="1026" name="Picture 2" descr="River Running Stock Illustrations – 630 River Running Stock Illustrations,  Vectors &amp; Clipart - Dreamstime">
            <a:extLst>
              <a:ext uri="{FF2B5EF4-FFF2-40B4-BE49-F238E27FC236}">
                <a16:creationId xmlns:a16="http://schemas.microsoft.com/office/drawing/2014/main" id="{23E02170-72AA-4E73-8588-A6FDC7D1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03" y="8832075"/>
            <a:ext cx="589421" cy="5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659D33F-209A-4862-8C55-E2B85055B06B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2047" t="16225" r="11204" b="17479"/>
          <a:stretch/>
        </p:blipFill>
        <p:spPr>
          <a:xfrm>
            <a:off x="190493" y="4608252"/>
            <a:ext cx="761202" cy="657523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12086E2-5649-4D7E-970F-8B878BFB46B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43034" y="6591783"/>
            <a:ext cx="603765" cy="34675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87B1E1D-5B6B-4537-9900-99749DC2793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5374" t="5373" r="5615" b="10772"/>
          <a:stretch/>
        </p:blipFill>
        <p:spPr>
          <a:xfrm>
            <a:off x="5421188" y="5829318"/>
            <a:ext cx="1194711" cy="59101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6716066-081E-418B-8540-1442505E47E9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9076"/>
          <a:stretch/>
        </p:blipFill>
        <p:spPr>
          <a:xfrm>
            <a:off x="2767298" y="4802870"/>
            <a:ext cx="706040" cy="68633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71E71C8-AA07-4CA2-96A6-7F0C2995FCC6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6089" t="14467" r="16525" b="22698"/>
          <a:stretch/>
        </p:blipFill>
        <p:spPr>
          <a:xfrm>
            <a:off x="1051765" y="4354356"/>
            <a:ext cx="362745" cy="36486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DCA8660-EBD1-4CD4-B65D-A214E963822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97559" y="6149153"/>
            <a:ext cx="716551" cy="52038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D23949B8-F752-4B95-9F42-750F3BDE3881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15723"/>
          <a:stretch/>
        </p:blipFill>
        <p:spPr>
          <a:xfrm>
            <a:off x="3537509" y="4502676"/>
            <a:ext cx="584775" cy="492833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9D6B773B-D023-40EB-87FC-32FA6D1DC62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68494" y="4824353"/>
            <a:ext cx="978591" cy="841103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86729320-4B63-4F43-B243-01457F4063D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61906" y="3875451"/>
            <a:ext cx="792575" cy="60351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929A2968-896D-476A-8BDC-9A56ACB84A8E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t="47771" r="44229" b="6804"/>
          <a:stretch/>
        </p:blipFill>
        <p:spPr>
          <a:xfrm>
            <a:off x="146482" y="3456728"/>
            <a:ext cx="523254" cy="431921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53BB96E-D49F-4BCA-AF23-AC79BF613989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56712" t="45652" b="7998"/>
          <a:stretch/>
        </p:blipFill>
        <p:spPr>
          <a:xfrm>
            <a:off x="5192708" y="3079568"/>
            <a:ext cx="596362" cy="647131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8F6AB375-7C0B-4124-9ADD-C1C255F1A89C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44901" b="53804"/>
          <a:stretch/>
        </p:blipFill>
        <p:spPr>
          <a:xfrm>
            <a:off x="194078" y="2867511"/>
            <a:ext cx="485953" cy="412911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78FF49A9-54F7-4DA9-B8BC-24D8E2C28CD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09068" y="2803143"/>
            <a:ext cx="776557" cy="64713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E5D8621-6825-4ECB-A889-5A7A7913218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18098"/>
          <a:stretch/>
        </p:blipFill>
        <p:spPr>
          <a:xfrm>
            <a:off x="1823304" y="1466996"/>
            <a:ext cx="756464" cy="61956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2EAC0F5-C8A5-4E2C-9664-AE5FFE073F49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t="2196" r="2393" b="1907"/>
          <a:stretch/>
        </p:blipFill>
        <p:spPr>
          <a:xfrm>
            <a:off x="1811293" y="3124779"/>
            <a:ext cx="540178" cy="494206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9145473-C98E-490C-896F-FD59BE83660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505571" y="2877155"/>
            <a:ext cx="556506" cy="52036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E44E2BF6-937A-435C-AD6D-58DCBFE90EA7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5500" t="5632" r="4608" b="5599"/>
          <a:stretch/>
        </p:blipFill>
        <p:spPr>
          <a:xfrm>
            <a:off x="2757772" y="1592433"/>
            <a:ext cx="513816" cy="507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8586C-71CC-4D32-A0CB-4F9E95957D0D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3820" b="8535"/>
          <a:stretch/>
        </p:blipFill>
        <p:spPr>
          <a:xfrm>
            <a:off x="4557078" y="2032671"/>
            <a:ext cx="407530" cy="3571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BEA051-995D-4080-B809-5BF83E0196A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26084" y="1615126"/>
            <a:ext cx="817913" cy="7617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40AD64-1947-4544-819D-E9CCF29C4609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436" r="2271" b="6295"/>
          <a:stretch/>
        </p:blipFill>
        <p:spPr>
          <a:xfrm>
            <a:off x="2663317" y="2956256"/>
            <a:ext cx="785799" cy="6870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97F86D-BFA7-4926-93B2-F39E619E1CD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35381" y="3972041"/>
            <a:ext cx="529042" cy="5706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D81DEA-C0A5-47EA-B105-C81EB0A0411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973242" y="1498137"/>
            <a:ext cx="298083" cy="5124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DC0B87-763D-4D3A-A0C8-60F59539712A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36405" t="17261" r="45946" b="58373"/>
          <a:stretch/>
        </p:blipFill>
        <p:spPr>
          <a:xfrm>
            <a:off x="3961739" y="2073896"/>
            <a:ext cx="262591" cy="2873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336D73-C198-4FB8-B4B5-1B79B48ED751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63211" t="2927" r="26250" b="85892"/>
          <a:stretch/>
        </p:blipFill>
        <p:spPr>
          <a:xfrm>
            <a:off x="3478940" y="1592433"/>
            <a:ext cx="389069" cy="3271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32FAB7-CF64-4D5C-98CF-73EA794E0FA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777396" y="1765667"/>
            <a:ext cx="977914" cy="745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AA988E-574F-493D-B15A-F1B8A7EEAFC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2016" t="5078" r="4695"/>
          <a:stretch/>
        </p:blipFill>
        <p:spPr>
          <a:xfrm rot="2723285">
            <a:off x="5189479" y="545717"/>
            <a:ext cx="1473912" cy="880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0BF89E-5591-4501-90E4-27A7E85B398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54496" y="612175"/>
            <a:ext cx="1410613" cy="9895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FCD9B-7AA1-4219-8BE1-1B4DD41FC7C5}"/>
              </a:ext>
            </a:extLst>
          </p:cNvPr>
          <p:cNvPicPr>
            <a:picLocks noChangeAspect="1"/>
          </p:cNvPicPr>
          <p:nvPr/>
        </p:nvPicPr>
        <p:blipFill rotWithShape="1">
          <a:blip r:embed="rId47"/>
          <a:srcRect t="21188" b="30198"/>
          <a:stretch/>
        </p:blipFill>
        <p:spPr>
          <a:xfrm rot="5400000">
            <a:off x="5774580" y="2966336"/>
            <a:ext cx="1037496" cy="3616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AB656B-01C7-417B-884B-ECF0AECF8D51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l="65763" b="69210"/>
          <a:stretch/>
        </p:blipFill>
        <p:spPr>
          <a:xfrm>
            <a:off x="221835" y="7027598"/>
            <a:ext cx="498065" cy="4809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698453-60F0-433A-9847-CB8A16273D97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l="32442" t="32226" r="32663" b="35906"/>
          <a:stretch/>
        </p:blipFill>
        <p:spPr>
          <a:xfrm>
            <a:off x="4453175" y="9224023"/>
            <a:ext cx="307850" cy="3018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BDBCA8-A1CD-4EAB-A4C3-877E83D36622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t="32226" r="67416" b="35906"/>
          <a:stretch/>
        </p:blipFill>
        <p:spPr>
          <a:xfrm>
            <a:off x="4331527" y="5948872"/>
            <a:ext cx="339078" cy="3560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917701-B78E-4082-83E5-42D335DA3CFA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t="65886" r="66458" b="2217"/>
          <a:stretch/>
        </p:blipFill>
        <p:spPr>
          <a:xfrm>
            <a:off x="1339378" y="1768150"/>
            <a:ext cx="378950" cy="3869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D6B4E65-11FC-4C84-AD19-D87A4ED85295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r="31497" b="54558"/>
          <a:stretch/>
        </p:blipFill>
        <p:spPr>
          <a:xfrm>
            <a:off x="274054" y="8975940"/>
            <a:ext cx="981884" cy="6146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C5E595-6ACF-4F3C-9CC4-DD4363B5ABB5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26784" t="48489" r="5051"/>
          <a:stretch/>
        </p:blipFill>
        <p:spPr>
          <a:xfrm>
            <a:off x="2972004" y="931687"/>
            <a:ext cx="811015" cy="578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C1F79F-64EE-4173-8FE4-B31E915956C3}"/>
              </a:ext>
            </a:extLst>
          </p:cNvPr>
          <p:cNvSpPr txBox="1"/>
          <p:nvPr/>
        </p:nvSpPr>
        <p:spPr>
          <a:xfrm>
            <a:off x="208567" y="9570065"/>
            <a:ext cx="6677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solidFill>
                  <a:srgbClr val="003300"/>
                </a:solidFill>
                <a:latin typeface="Century Gothic" panose="020B0502020202020204" pitchFamily="34" charset="0"/>
              </a:rPr>
              <a:t>"I wish the world was twice as big and half of it was still unexplored.“- Sir David Attenborough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648E8DE-BC2E-4125-9EE3-3A31FFF3FA7B}"/>
              </a:ext>
            </a:extLst>
          </p:cNvPr>
          <p:cNvSpPr txBox="1"/>
          <p:nvPr/>
        </p:nvSpPr>
        <p:spPr>
          <a:xfrm>
            <a:off x="4462989" y="8783062"/>
            <a:ext cx="641053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Microclimate Fieldwork (Physical)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70AFE23-418E-4AE7-9FA4-8A54F01C9AFC}"/>
              </a:ext>
            </a:extLst>
          </p:cNvPr>
          <p:cNvCxnSpPr>
            <a:cxnSpLocks/>
          </p:cNvCxnSpPr>
          <p:nvPr/>
        </p:nvCxnSpPr>
        <p:spPr>
          <a:xfrm flipV="1">
            <a:off x="4901354" y="8560317"/>
            <a:ext cx="0" cy="249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3562E9B-29F9-45CE-808E-97294CC83FA7}"/>
              </a:ext>
            </a:extLst>
          </p:cNvPr>
          <p:cNvCxnSpPr>
            <a:cxnSpLocks/>
          </p:cNvCxnSpPr>
          <p:nvPr/>
        </p:nvCxnSpPr>
        <p:spPr>
          <a:xfrm flipH="1">
            <a:off x="5693348" y="4816872"/>
            <a:ext cx="280734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1C131CEB-282A-4B8D-9637-56756290CA35}"/>
              </a:ext>
            </a:extLst>
          </p:cNvPr>
          <p:cNvSpPr txBox="1"/>
          <p:nvPr/>
        </p:nvSpPr>
        <p:spPr>
          <a:xfrm>
            <a:off x="925217" y="7378653"/>
            <a:ext cx="641053" cy="36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Journey to School Fieldwork (Human)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E0C34732-CE1C-4B6C-8B5D-5971BD6B779F}"/>
              </a:ext>
            </a:extLst>
          </p:cNvPr>
          <p:cNvCxnSpPr>
            <a:cxnSpLocks/>
          </p:cNvCxnSpPr>
          <p:nvPr/>
        </p:nvCxnSpPr>
        <p:spPr>
          <a:xfrm flipV="1">
            <a:off x="1228622" y="7115003"/>
            <a:ext cx="0" cy="249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717DD799-1053-400A-9133-00E7F2816230}"/>
              </a:ext>
            </a:extLst>
          </p:cNvPr>
          <p:cNvSpPr txBox="1"/>
          <p:nvPr/>
        </p:nvSpPr>
        <p:spPr>
          <a:xfrm>
            <a:off x="5723562" y="4575497"/>
            <a:ext cx="816167" cy="2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Mitigating Risk DME (Human)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2A64C27-67D7-4582-A44C-98E8D4313EC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56966" y="7994008"/>
            <a:ext cx="205111" cy="2051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E0BE58-931C-4091-9B98-DC8B53F61AB6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l="15893" r="14951" b="12378"/>
          <a:stretch/>
        </p:blipFill>
        <p:spPr>
          <a:xfrm>
            <a:off x="1416103" y="9299883"/>
            <a:ext cx="632409" cy="3245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18C3E56-9F84-4F05-B8E3-BD7FBA95D870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l="10910" t="10587" r="61758" b="1255"/>
          <a:stretch/>
        </p:blipFill>
        <p:spPr>
          <a:xfrm>
            <a:off x="4987804" y="6026182"/>
            <a:ext cx="263431" cy="4103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EDCD562-E5C6-4195-98D7-1D0925B6D53F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89383" y="5061503"/>
            <a:ext cx="297802" cy="33292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64D449E-80CC-47FD-9D44-9ADF2D3F124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207700" y="6194186"/>
            <a:ext cx="607270" cy="378475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F5B1038D-5212-4407-9054-4CAAC1311528}"/>
              </a:ext>
            </a:extLst>
          </p:cNvPr>
          <p:cNvSpPr txBox="1"/>
          <p:nvPr/>
        </p:nvSpPr>
        <p:spPr>
          <a:xfrm>
            <a:off x="3488731" y="6643614"/>
            <a:ext cx="96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Topic 4 </a:t>
            </a:r>
            <a:r>
              <a:rPr lang="en-GB" sz="800" b="1" dirty="0"/>
              <a:t>Raging Russia</a:t>
            </a:r>
            <a:endParaRPr lang="en-GB" sz="800" dirty="0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43E4711-ADD0-4B8B-91BF-B2EE5E78B2E3}"/>
              </a:ext>
            </a:extLst>
          </p:cNvPr>
          <p:cNvCxnSpPr>
            <a:cxnSpLocks/>
          </p:cNvCxnSpPr>
          <p:nvPr/>
        </p:nvCxnSpPr>
        <p:spPr>
          <a:xfrm>
            <a:off x="1633367" y="6842255"/>
            <a:ext cx="0" cy="2995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5297</TotalTime>
  <Words>371</Words>
  <Application>Microsoft Office PowerPoint</Application>
  <PresentationFormat>A4 Paper (210x297 mm)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Lauren Kelly</cp:lastModifiedBy>
  <cp:revision>311</cp:revision>
  <cp:lastPrinted>2018-09-02T17:44:52Z</cp:lastPrinted>
  <dcterms:created xsi:type="dcterms:W3CDTF">2018-02-08T08:28:53Z</dcterms:created>
  <dcterms:modified xsi:type="dcterms:W3CDTF">2023-01-12T12:08:51Z</dcterms:modified>
</cp:coreProperties>
</file>