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4" r:id="rId5"/>
  </p:sldMasterIdLst>
  <p:sldIdLst>
    <p:sldId id="261" r:id="rId6"/>
    <p:sldId id="256" r:id="rId7"/>
    <p:sldId id="270" r:id="rId8"/>
    <p:sldId id="264" r:id="rId9"/>
    <p:sldId id="271" r:id="rId10"/>
    <p:sldId id="266" r:id="rId11"/>
    <p:sldId id="272" r:id="rId12"/>
    <p:sldId id="273" r:id="rId13"/>
    <p:sldId id="274" r:id="rId14"/>
    <p:sldId id="275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52" autoAdjust="0"/>
    <p:restoredTop sz="94660"/>
  </p:normalViewPr>
  <p:slideViewPr>
    <p:cSldViewPr snapToGrid="0">
      <p:cViewPr varScale="1">
        <p:scale>
          <a:sx n="70" d="100"/>
          <a:sy n="70" d="100"/>
        </p:scale>
        <p:origin x="112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22/11/2019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0743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22/11/2019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349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22/11/2019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3449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1F987216-9B47-45A7-8C0C-330BE167E6BC}" type="datetimeFigureOut">
              <a:rPr lang="en-GB" smtClean="0"/>
              <a:t>22/11/2019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95893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22/11/2019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63490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22/11/2019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96514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22/11/2019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71197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22/11/2019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6578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22/11/2019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93956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22/11/2019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27856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22/11/2019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7236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22/11/2019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66064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22/11/2019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31302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22/11/2019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42785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22/11/2019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80456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22/11/2019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87376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22/11/2019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68587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22/11/2019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2787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22/11/2019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7326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1F987216-9B47-45A7-8C0C-330BE167E6BC}" type="datetimeFigureOut">
              <a:rPr lang="en-GB" smtClean="0"/>
              <a:t>22/11/2019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78021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22/11/2019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0446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22/11/2019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1481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22/11/2019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7414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22/11/2019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474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22/11/2019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7610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22/11/2019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2136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22/11/2019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5417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22/11/2019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352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987216-9B47-45A7-8C0C-330BE167E6BC}" type="datetimeFigureOut">
              <a:rPr lang="en-GB" smtClean="0"/>
              <a:t>22/11/2019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9752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1F987216-9B47-45A7-8C0C-330BE167E6BC}" type="datetimeFigureOut">
              <a:rPr lang="en-GB" smtClean="0"/>
              <a:t>22/11/2019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1964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38103" y="1023345"/>
            <a:ext cx="7812339" cy="2550877"/>
          </a:xfrm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Test 1 Revision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38103" y="4055485"/>
            <a:ext cx="5917679" cy="861420"/>
          </a:xfrm>
        </p:spPr>
        <p:txBody>
          <a:bodyPr>
            <a:normAutofit/>
          </a:bodyPr>
          <a:lstStyle/>
          <a:p>
            <a:r>
              <a:rPr lang="en-GB" sz="4000" dirty="0">
                <a:latin typeface="Comic Sans MS" panose="030F0702030302020204" pitchFamily="66" charset="0"/>
              </a:rPr>
              <a:t>Year </a:t>
            </a:r>
            <a:r>
              <a:rPr lang="en-GB" sz="4000" dirty="0" smtClean="0">
                <a:latin typeface="Comic Sans MS" panose="030F0702030302020204" pitchFamily="66" charset="0"/>
              </a:rPr>
              <a:t>10 core</a:t>
            </a:r>
            <a:endParaRPr lang="en-GB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115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15172867"/>
                  </p:ext>
                </p:extLst>
              </p:nvPr>
            </p:nvGraphicFramePr>
            <p:xfrm>
              <a:off x="0" y="-1"/>
              <a:ext cx="9144000" cy="6858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6834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21095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4</a:t>
                          </a: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Evaluate</a:t>
                          </a:r>
                        </a:p>
                        <a:p>
                          <a:pPr algn="ctr"/>
                          <a:endParaRPr lang="en-GB" sz="20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e>
                                <m:sup>
                                  <m:r>
                                    <a:rPr lang="en-GB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GB" sz="2000" b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</a:t>
                          </a:r>
                          <a:r>
                            <a:rPr lang="en-GB" sz="2000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1</a:t>
                          </a:r>
                          <a:endParaRPr lang="en-GB" sz="20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endParaRPr lang="en-GB" sz="20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GB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GB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e>
                                        <m:sup>
                                          <m:r>
                                            <a:rPr lang="en-GB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5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en-GB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GB" sz="2000" b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 1</a:t>
                          </a:r>
                          <a:endParaRPr lang="en-GB" sz="20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Evaluate</a:t>
                          </a:r>
                        </a:p>
                        <a:p>
                          <a:pPr algn="ctr"/>
                          <a:endParaRPr lang="en-GB" sz="20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sup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sup>
                                </m:sSup>
                                <m:r>
                                  <a:rPr lang="en-GB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GB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20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  <m:sup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sup>
                                </m:sSup>
                                <m:r>
                                  <a:rPr lang="en-GB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GB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20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GB" sz="200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a)</a:t>
                          </a:r>
                          <a:r>
                            <a:rPr lang="en-GB" sz="200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	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0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b="0" i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GB" sz="2000" b="0" i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00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2000" b="0" i="0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200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b="0" i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GB" sz="2000" b="0" i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00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  </a:t>
                          </a:r>
                          <a:r>
                            <a:rPr lang="en-GB" sz="200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GB" sz="2000" b="0" i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sup>
                              </m:sSup>
                            </m:oMath>
                          </a14:m>
                          <a:endParaRPr lang="en-GB" sz="2000" dirty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lvl="0" defTabSz="914400">
                            <a:lnSpc>
                              <a:spcPct val="150000"/>
                            </a:lnSpc>
                            <a:defRPr/>
                          </a:pPr>
                          <a:r>
                            <a:rPr lang="en-GB" sz="2000" b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b)	</a:t>
                          </a:r>
                          <a14:m>
                            <m:oMath xmlns:m="http://schemas.openxmlformats.org/officeDocument/2006/math">
                              <m:r>
                                <a:rPr lang="en-GB" sz="2000" b="0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oMath>
                          </a14:m>
                          <a:r>
                            <a:rPr lang="en-GB" sz="200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2000" b="0" i="0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200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2000" b="0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GB" sz="2000" b="0" i="0" baseline="300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r>
                            <a:rPr lang="en-GB" sz="200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   </a:t>
                          </a:r>
                          <a:r>
                            <a:rPr lang="en-GB" sz="200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b="0" i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  <m:sup>
                                  <m:r>
                                    <a:rPr lang="en-GB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endParaRPr lang="en-GB" sz="2000" dirty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lvl="0" defTabSz="914400">
                            <a:lnSpc>
                              <a:spcPct val="150000"/>
                            </a:lnSpc>
                            <a:defRPr/>
                          </a:pPr>
                          <a:r>
                            <a:rPr lang="en-GB" sz="200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c)	6</a:t>
                          </a:r>
                          <a:r>
                            <a:rPr lang="en-GB" sz="2000" baseline="3000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-2</a:t>
                          </a:r>
                          <a:r>
                            <a:rPr lang="en-GB" sz="200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2000" b="0" i="0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200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6</a:t>
                          </a:r>
                          <a:r>
                            <a:rPr lang="en-GB" sz="2000" baseline="3000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4</a:t>
                          </a:r>
                          <a:r>
                            <a:rPr lang="en-GB" sz="200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 </a:t>
                          </a:r>
                          <a:r>
                            <a:rPr lang="en-GB" sz="200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b="0" i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e>
                                <m:sup>
                                  <m:r>
                                    <a:rPr lang="en-GB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en-GB" sz="20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23406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4</a:t>
                          </a: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Write in standard form:</a:t>
                          </a:r>
                        </a:p>
                        <a:p>
                          <a:pPr algn="ctr"/>
                          <a:endParaRPr lang="en-GB" sz="20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42000000</a:t>
                          </a:r>
                        </a:p>
                        <a:p>
                          <a:pPr algn="ctr"/>
                          <a:r>
                            <a:rPr lang="en-GB" sz="2000" b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</a:t>
                          </a:r>
                          <a:r>
                            <a:rPr lang="en-GB" sz="2000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4.2 x 10</a:t>
                          </a:r>
                          <a:r>
                            <a:rPr lang="en-GB" sz="2000" b="0" baseline="3000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7</a:t>
                          </a:r>
                        </a:p>
                        <a:p>
                          <a:pPr algn="ctr"/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0.00065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</a:t>
                          </a:r>
                          <a:r>
                            <a:rPr lang="en-GB" sz="2000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6.5 x 10</a:t>
                          </a:r>
                          <a:r>
                            <a:rPr lang="en-GB" sz="2000" b="0" baseline="3000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-4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Write in normal notation</a:t>
                          </a:r>
                        </a:p>
                        <a:p>
                          <a:pPr algn="ctr"/>
                          <a:endParaRPr lang="en-GB" sz="20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3.5 x 10</a:t>
                          </a:r>
                          <a:r>
                            <a:rPr lang="en-GB" sz="2000" b="0" baseline="3000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6</a:t>
                          </a:r>
                        </a:p>
                        <a:p>
                          <a:pPr algn="ctr"/>
                          <a:r>
                            <a:rPr lang="en-GB" sz="20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 3 500 000</a:t>
                          </a:r>
                        </a:p>
                        <a:p>
                          <a:pPr algn="ctr"/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5.1 x 10</a:t>
                          </a:r>
                          <a:r>
                            <a:rPr lang="en-GB" sz="2000" b="0" baseline="3000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-1</a:t>
                          </a:r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</a:p>
                        <a:p>
                          <a:pPr algn="ctr"/>
                          <a:r>
                            <a:rPr lang="en-GB" sz="2000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 </a:t>
                          </a:r>
                          <a:r>
                            <a:rPr lang="en-GB" sz="2000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0.51</a:t>
                          </a:r>
                          <a:endParaRPr lang="en-GB" sz="2000" b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Calculate</a:t>
                          </a:r>
                        </a:p>
                        <a:p>
                          <a:pPr algn="ctr"/>
                          <a:endParaRPr lang="en-GB" sz="20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4.1 </a:t>
                          </a:r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x 10</a:t>
                          </a:r>
                          <a:r>
                            <a:rPr lang="en-GB" sz="2000" b="0" baseline="3000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4</a:t>
                          </a:r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 +   5 x 10</a:t>
                          </a:r>
                          <a:r>
                            <a:rPr lang="en-GB" sz="2000" b="0" baseline="3000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5</a:t>
                          </a:r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 </a:t>
                          </a:r>
                          <a:endParaRPr lang="en-GB" sz="20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20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 </a:t>
                          </a:r>
                          <a:r>
                            <a:rPr lang="en-GB" sz="20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541000 or 5.41 x 10</a:t>
                          </a:r>
                          <a:r>
                            <a:rPr lang="en-GB" sz="2000" b="0" baseline="3000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5</a:t>
                          </a:r>
                        </a:p>
                        <a:p>
                          <a:pPr algn="l"/>
                          <a:endParaRPr lang="en-GB" sz="20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l"/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4 x 10</a:t>
                          </a:r>
                          <a:r>
                            <a:rPr lang="en-GB" sz="2000" b="0" baseline="3000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4</a:t>
                          </a:r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 x   2 x 10</a:t>
                          </a:r>
                          <a:r>
                            <a:rPr lang="en-GB" sz="2000" b="0" baseline="3000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3</a:t>
                          </a:r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 </a:t>
                          </a:r>
                          <a:endParaRPr lang="en-GB" sz="20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l"/>
                          <a:r>
                            <a:rPr lang="en-GB" sz="20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 </a:t>
                          </a:r>
                          <a:r>
                            <a:rPr lang="en-GB" sz="20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8 </a:t>
                          </a:r>
                          <a:r>
                            <a:rPr lang="en-GB" sz="2000" b="0" baseline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x </a:t>
                          </a:r>
                          <a:r>
                            <a:rPr lang="en-GB" sz="2000" b="0" baseline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10</a:t>
                          </a:r>
                          <a:r>
                            <a:rPr lang="en-GB" sz="2000" b="0" baseline="3000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7</a:t>
                          </a:r>
                          <a:endParaRPr lang="en-GB" sz="2000" b="0" baseline="3000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51435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4</a:t>
                          </a: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Write in standard form:</a:t>
                          </a:r>
                        </a:p>
                        <a:p>
                          <a:pPr algn="ctr"/>
                          <a:endParaRPr lang="en-GB" sz="20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35 x 10</a:t>
                          </a:r>
                          <a:r>
                            <a:rPr lang="en-GB" sz="2000" b="0" baseline="3000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5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</a:t>
                          </a:r>
                          <a:r>
                            <a:rPr lang="en-GB" sz="20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3.5 x 10</a:t>
                          </a:r>
                          <a:r>
                            <a:rPr lang="en-GB" sz="2000" b="0" baseline="3000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6</a:t>
                          </a:r>
                          <a:endParaRPr lang="en-GB" sz="20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endParaRPr lang="en-GB" sz="2000" b="0" dirty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Write in standard form:</a:t>
                          </a:r>
                        </a:p>
                        <a:p>
                          <a:pPr algn="ctr"/>
                          <a:endParaRPr lang="en-GB" sz="20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0.4 x 10</a:t>
                          </a:r>
                          <a:r>
                            <a:rPr lang="en-GB" sz="2000" b="0" baseline="3000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-3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</a:t>
                          </a:r>
                          <a:r>
                            <a:rPr lang="en-GB" sz="20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4 x 10</a:t>
                          </a:r>
                          <a:r>
                            <a:rPr lang="en-GB" sz="2000" b="0" baseline="3000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-4</a:t>
                          </a:r>
                        </a:p>
                        <a:p>
                          <a:pPr algn="ctr"/>
                          <a:endParaRPr lang="en-GB" sz="20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Calculate</a:t>
                          </a:r>
                        </a:p>
                        <a:p>
                          <a:pPr algn="l"/>
                          <a:endParaRPr lang="en-GB" sz="20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l"/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9.2 x 10</a:t>
                          </a:r>
                          <a:r>
                            <a:rPr lang="en-GB" sz="2000" b="0" baseline="3000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3</a:t>
                          </a:r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 ÷   1.9 x 10</a:t>
                          </a:r>
                          <a:r>
                            <a:rPr lang="en-GB" sz="2000" b="0" baseline="3000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5</a:t>
                          </a:r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GB" sz="20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</a:t>
                          </a:r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GB" sz="20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0.0484 …</a:t>
                          </a:r>
                        </a:p>
                        <a:p>
                          <a:endParaRPr lang="en-GB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15172867"/>
                  </p:ext>
                </p:extLst>
              </p:nvPr>
            </p:nvGraphicFramePr>
            <p:xfrm>
              <a:off x="0" y="-1"/>
              <a:ext cx="9144000" cy="6858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6834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21095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4</a:t>
                          </a: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917" t="-1156" r="-200625" b="-2263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2917" t="-1156" r="-100625" b="-2263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2917" t="-1156" r="-625" b="-22630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23406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4</a:t>
                          </a: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Write in standard form:</a:t>
                          </a:r>
                        </a:p>
                        <a:p>
                          <a:pPr algn="ctr"/>
                          <a:endParaRPr lang="en-GB" sz="20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42000000</a:t>
                          </a:r>
                        </a:p>
                        <a:p>
                          <a:pPr algn="ctr"/>
                          <a:r>
                            <a:rPr lang="en-GB" sz="2000" b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</a:t>
                          </a:r>
                          <a:r>
                            <a:rPr lang="en-GB" sz="2000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4.2 x 10</a:t>
                          </a:r>
                          <a:r>
                            <a:rPr lang="en-GB" sz="2000" b="0" baseline="3000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7</a:t>
                          </a:r>
                        </a:p>
                        <a:p>
                          <a:pPr algn="ctr"/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0.00065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</a:t>
                          </a:r>
                          <a:r>
                            <a:rPr lang="en-GB" sz="2000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6.5 x 10</a:t>
                          </a:r>
                          <a:r>
                            <a:rPr lang="en-GB" sz="2000" b="0" baseline="3000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-4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Write in normal notation</a:t>
                          </a:r>
                        </a:p>
                        <a:p>
                          <a:pPr algn="ctr"/>
                          <a:endParaRPr lang="en-GB" sz="20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3.5 x 10</a:t>
                          </a:r>
                          <a:r>
                            <a:rPr lang="en-GB" sz="2000" b="0" baseline="3000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6</a:t>
                          </a:r>
                        </a:p>
                        <a:p>
                          <a:pPr algn="ctr"/>
                          <a:r>
                            <a:rPr lang="en-GB" sz="20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 3 500 000</a:t>
                          </a:r>
                        </a:p>
                        <a:p>
                          <a:pPr algn="ctr"/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5.1 x 10</a:t>
                          </a:r>
                          <a:r>
                            <a:rPr lang="en-GB" sz="2000" b="0" baseline="3000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-1</a:t>
                          </a:r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</a:p>
                        <a:p>
                          <a:pPr algn="ctr"/>
                          <a:r>
                            <a:rPr lang="en-GB" sz="2000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 </a:t>
                          </a:r>
                          <a:r>
                            <a:rPr lang="en-GB" sz="2000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0.51</a:t>
                          </a:r>
                          <a:endParaRPr lang="en-GB" sz="2000" b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Calculate</a:t>
                          </a:r>
                        </a:p>
                        <a:p>
                          <a:pPr algn="ctr"/>
                          <a:endParaRPr lang="en-GB" sz="20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4.1 </a:t>
                          </a:r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x 10</a:t>
                          </a:r>
                          <a:r>
                            <a:rPr lang="en-GB" sz="2000" b="0" baseline="3000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4</a:t>
                          </a:r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 +   5 x 10</a:t>
                          </a:r>
                          <a:r>
                            <a:rPr lang="en-GB" sz="2000" b="0" baseline="3000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5</a:t>
                          </a:r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 </a:t>
                          </a:r>
                          <a:endParaRPr lang="en-GB" sz="20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20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 </a:t>
                          </a:r>
                          <a:r>
                            <a:rPr lang="en-GB" sz="20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541000 or 5.41 x 10</a:t>
                          </a:r>
                          <a:r>
                            <a:rPr lang="en-GB" sz="2000" b="0" baseline="3000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5</a:t>
                          </a:r>
                        </a:p>
                        <a:p>
                          <a:pPr algn="l"/>
                          <a:endParaRPr lang="en-GB" sz="20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l"/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4 x 10</a:t>
                          </a:r>
                          <a:r>
                            <a:rPr lang="en-GB" sz="2000" b="0" baseline="3000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4</a:t>
                          </a:r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 x   2 x 10</a:t>
                          </a:r>
                          <a:r>
                            <a:rPr lang="en-GB" sz="2000" b="0" baseline="3000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3</a:t>
                          </a:r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 </a:t>
                          </a:r>
                          <a:endParaRPr lang="en-GB" sz="20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l"/>
                          <a:r>
                            <a:rPr lang="en-GB" sz="20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 </a:t>
                          </a:r>
                          <a:r>
                            <a:rPr lang="en-GB" sz="20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8 </a:t>
                          </a:r>
                          <a:r>
                            <a:rPr lang="en-GB" sz="2000" b="0" baseline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x </a:t>
                          </a:r>
                          <a:r>
                            <a:rPr lang="en-GB" sz="2000" b="0" baseline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10</a:t>
                          </a:r>
                          <a:r>
                            <a:rPr lang="en-GB" sz="2000" b="0" baseline="3000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7</a:t>
                          </a:r>
                          <a:endParaRPr lang="en-GB" sz="2000" b="0" baseline="3000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51435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4</a:t>
                          </a: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Write in standard form:</a:t>
                          </a:r>
                        </a:p>
                        <a:p>
                          <a:pPr algn="ctr"/>
                          <a:endParaRPr lang="en-GB" sz="20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35 x 10</a:t>
                          </a:r>
                          <a:r>
                            <a:rPr lang="en-GB" sz="2000" b="0" baseline="3000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5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</a:t>
                          </a:r>
                          <a:r>
                            <a:rPr lang="en-GB" sz="20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3.5 x 10</a:t>
                          </a:r>
                          <a:r>
                            <a:rPr lang="en-GB" sz="2000" b="0" baseline="3000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6</a:t>
                          </a:r>
                          <a:endParaRPr lang="en-GB" sz="20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endParaRPr lang="en-GB" sz="2000" b="0" dirty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Write in standard form:</a:t>
                          </a:r>
                        </a:p>
                        <a:p>
                          <a:pPr algn="ctr"/>
                          <a:endParaRPr lang="en-GB" sz="20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0.4 x 10</a:t>
                          </a:r>
                          <a:r>
                            <a:rPr lang="en-GB" sz="2000" b="0" baseline="3000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-3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</a:t>
                          </a:r>
                          <a:r>
                            <a:rPr lang="en-GB" sz="20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4 x 10</a:t>
                          </a:r>
                          <a:r>
                            <a:rPr lang="en-GB" sz="2000" b="0" baseline="3000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-4</a:t>
                          </a:r>
                        </a:p>
                        <a:p>
                          <a:pPr algn="ctr"/>
                          <a:endParaRPr lang="en-GB" sz="20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Calculate</a:t>
                          </a:r>
                        </a:p>
                        <a:p>
                          <a:pPr algn="l"/>
                          <a:endParaRPr lang="en-GB" sz="20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l"/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9.2 x 10</a:t>
                          </a:r>
                          <a:r>
                            <a:rPr lang="en-GB" sz="2000" b="0" baseline="3000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3</a:t>
                          </a:r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 ÷   1.9 x 10</a:t>
                          </a:r>
                          <a:r>
                            <a:rPr lang="en-GB" sz="2000" b="0" baseline="3000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5</a:t>
                          </a:r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GB" sz="20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</a:t>
                          </a:r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GB" sz="20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0.0484 …</a:t>
                          </a:r>
                        </a:p>
                        <a:p>
                          <a:endParaRPr lang="en-GB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030814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25502613"/>
                  </p:ext>
                </p:extLst>
              </p:nvPr>
            </p:nvGraphicFramePr>
            <p:xfrm>
              <a:off x="0" y="-28753"/>
              <a:ext cx="9178802" cy="690813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41485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4457343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4179974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</a:tblGrid>
                  <a:tr h="20817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1</a:t>
                          </a: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2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Round the following </a:t>
                          </a:r>
                          <a:r>
                            <a:rPr lang="en-GB" sz="22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          </a:t>
                          </a:r>
                          <a:endParaRPr lang="en-GB" sz="2200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342900" indent="-342900" algn="l">
                            <a:buAutoNum type="alphaLcParenR"/>
                          </a:pPr>
                          <a:r>
                            <a:rPr lang="en-GB" sz="22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245 000 (</a:t>
                          </a:r>
                          <a:r>
                            <a:rPr lang="en-GB" sz="22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2 </a:t>
                          </a:r>
                          <a:r>
                            <a:rPr lang="en-GB" sz="2200" b="0" baseline="0" dirty="0" err="1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s.f.</a:t>
                          </a:r>
                          <a:r>
                            <a:rPr lang="en-GB" sz="22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) </a:t>
                          </a:r>
                          <a:endParaRPr lang="en-GB" sz="2200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342900" indent="-342900" algn="l">
                            <a:buAutoNum type="alphaLcParenR"/>
                          </a:pPr>
                          <a:r>
                            <a:rPr lang="en-GB" sz="22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328 (</a:t>
                          </a:r>
                          <a:r>
                            <a:rPr lang="en-GB" sz="22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1.s.f.)</a:t>
                          </a:r>
                          <a:endParaRPr lang="en-GB" sz="2200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342900" indent="-342900" algn="l">
                            <a:buAutoNum type="alphaLcParenR"/>
                          </a:pPr>
                          <a:r>
                            <a:rPr lang="en-GB" sz="22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42 675 000 (</a:t>
                          </a:r>
                          <a:r>
                            <a:rPr lang="en-GB" sz="22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4 </a:t>
                          </a:r>
                          <a:r>
                            <a:rPr lang="en-GB" sz="2200" b="0" baseline="0" dirty="0" err="1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s.f.</a:t>
                          </a:r>
                          <a:r>
                            <a:rPr lang="en-GB" sz="22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) </a:t>
                          </a:r>
                          <a:endParaRPr lang="en-GB" sz="22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342900" indent="-342900" algn="l">
                            <a:buAutoNum type="alphaLcParenR"/>
                          </a:pPr>
                          <a:r>
                            <a:rPr lang="en-GB" sz="22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5.678 ( </a:t>
                          </a:r>
                          <a:r>
                            <a:rPr lang="en-GB" sz="22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1 </a:t>
                          </a:r>
                          <a:r>
                            <a:rPr lang="en-GB" sz="2200" b="0" baseline="0" dirty="0" err="1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d.p.</a:t>
                          </a:r>
                          <a:r>
                            <a:rPr lang="en-GB" sz="22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GB" sz="22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)</a:t>
                          </a:r>
                        </a:p>
                        <a:p>
                          <a:pPr marL="342900" indent="-342900" algn="l">
                            <a:buAutoNum type="alphaLcParenR"/>
                          </a:pPr>
                          <a:r>
                            <a:rPr lang="en-GB" sz="22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0.0000237 ( </a:t>
                          </a:r>
                          <a:r>
                            <a:rPr lang="en-GB" sz="22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2 </a:t>
                          </a:r>
                          <a:r>
                            <a:rPr lang="en-GB" sz="2200" b="0" baseline="0" dirty="0" err="1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d.p.</a:t>
                          </a:r>
                          <a:r>
                            <a:rPr lang="en-GB" sz="22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GB" sz="22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)  </a:t>
                          </a:r>
                          <a:endParaRPr lang="en-GB" sz="22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2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Estimate this calculation</a:t>
                          </a:r>
                        </a:p>
                        <a:p>
                          <a:pPr algn="ctr"/>
                          <a:endParaRPr lang="en-GB" sz="2200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5.67+3.89</m:t>
                                    </m:r>
                                  </m:num>
                                  <m:den>
                                    <m:r>
                                      <a:rPr lang="en-GB" sz="2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2.104</m:t>
                                    </m:r>
                                  </m:den>
                                </m:f>
                                <m:r>
                                  <a:rPr lang="en-GB" sz="2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GB" sz="22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GB" sz="2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GB" sz="2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99.8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GB" sz="22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2023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1</a:t>
                          </a: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2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 length of wire measuring </a:t>
                          </a:r>
                          <a:r>
                            <a:rPr lang="en-GB" sz="22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17 m</a:t>
                          </a:r>
                          <a:r>
                            <a:rPr lang="en-GB" sz="22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, has been</a:t>
                          </a:r>
                          <a:r>
                            <a:rPr lang="en-GB" sz="22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measured to the nearest </a:t>
                          </a:r>
                          <a:r>
                            <a:rPr lang="en-GB" sz="22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metre. </a:t>
                          </a:r>
                          <a:endParaRPr lang="en-GB" sz="2200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endParaRPr lang="en-GB" sz="2200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22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Write down the upper and lower bound of the length of the wire. </a:t>
                          </a:r>
                          <a:endParaRPr lang="en-GB" sz="22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22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 = 53 (nearest</a:t>
                          </a:r>
                          <a:r>
                            <a:rPr lang="en-GB" sz="22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whole</a:t>
                          </a:r>
                          <a:r>
                            <a:rPr lang="en-GB" sz="22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.)</a:t>
                          </a:r>
                        </a:p>
                        <a:p>
                          <a:pPr algn="l"/>
                          <a:r>
                            <a:rPr lang="en-GB" sz="22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b = 15.7 (3 </a:t>
                          </a:r>
                          <a:r>
                            <a:rPr lang="en-GB" sz="2200" b="0" dirty="0" err="1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s.f.</a:t>
                          </a:r>
                          <a:r>
                            <a:rPr lang="en-GB" sz="22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)</a:t>
                          </a:r>
                        </a:p>
                        <a:p>
                          <a:pPr algn="l"/>
                          <a:r>
                            <a:rPr lang="en-GB" sz="22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 = 120 (2 </a:t>
                          </a:r>
                          <a:r>
                            <a:rPr lang="en-GB" sz="2200" b="0" dirty="0" err="1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s.f</a:t>
                          </a:r>
                          <a:r>
                            <a:rPr lang="en-GB" sz="2200" b="0" dirty="0" err="1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.</a:t>
                          </a:r>
                          <a:r>
                            <a:rPr lang="en-GB" sz="22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)</a:t>
                          </a:r>
                        </a:p>
                        <a:p>
                          <a:pPr algn="l"/>
                          <a:endParaRPr lang="en-GB" sz="22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l"/>
                          <a:r>
                            <a:rPr lang="en-GB" sz="22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</a:t>
                          </a:r>
                          <a:r>
                            <a:rPr lang="en-GB" sz="22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) Find </a:t>
                          </a:r>
                          <a:r>
                            <a:rPr lang="en-GB" sz="22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maximum </a:t>
                          </a:r>
                          <a:r>
                            <a:rPr lang="en-GB" sz="22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value </a:t>
                          </a:r>
                          <a:r>
                            <a:rPr lang="en-GB" sz="22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of</a:t>
                          </a:r>
                          <a:r>
                            <a:rPr lang="en-GB" sz="2200" b="0" i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GB" sz="2200" b="0" i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 + b</a:t>
                          </a:r>
                        </a:p>
                        <a:p>
                          <a:pPr marL="0" indent="0" algn="l">
                            <a:buNone/>
                          </a:pPr>
                          <a:r>
                            <a:rPr lang="en-GB" sz="2200" b="0" i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b</a:t>
                          </a:r>
                          <a:r>
                            <a:rPr lang="en-GB" sz="2200" b="0" i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) Find </a:t>
                          </a:r>
                          <a:r>
                            <a:rPr lang="en-GB" sz="2200" b="0" i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minimum of </a:t>
                          </a:r>
                          <a:r>
                            <a:rPr lang="en-GB" sz="2200" b="0" i="0" baseline="0" dirty="0" err="1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bc</a:t>
                          </a:r>
                          <a:endParaRPr lang="en-GB" sz="22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6027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1</a:t>
                          </a: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22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Bags of Haddock contain 40 fish correct to the nearest 10.</a:t>
                          </a:r>
                        </a:p>
                        <a:p>
                          <a:pPr algn="l"/>
                          <a:r>
                            <a:rPr lang="en-GB" sz="22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Boxes of Cod contain 60 fish correct to the nearest 10.</a:t>
                          </a:r>
                        </a:p>
                        <a:p>
                          <a:pPr algn="l"/>
                          <a:r>
                            <a:rPr lang="en-GB" sz="22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Show that 7 boxes of Haddock could contain the same amount of fish as 4 boxes of Cod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22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The mass of a gold bar is 760g (2 </a:t>
                          </a:r>
                          <a:r>
                            <a:rPr lang="en-GB" sz="2200" b="0" baseline="0" dirty="0" err="1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s.f.</a:t>
                          </a:r>
                          <a:r>
                            <a:rPr lang="en-GB" sz="22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). </a:t>
                          </a:r>
                        </a:p>
                        <a:p>
                          <a:pPr algn="l"/>
                          <a:r>
                            <a:rPr lang="en-GB" sz="22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The volume of the gold bar is </a:t>
                          </a:r>
                        </a:p>
                        <a:p>
                          <a:pPr algn="l"/>
                          <a:r>
                            <a:rPr lang="en-GB" sz="22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458cm</a:t>
                          </a:r>
                          <a:r>
                            <a:rPr lang="en-GB" sz="2200" b="0" baseline="3000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3</a:t>
                          </a:r>
                          <a:r>
                            <a:rPr lang="en-GB" sz="22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(3 </a:t>
                          </a:r>
                          <a:r>
                            <a:rPr lang="en-GB" sz="2200" b="0" baseline="0" dirty="0" err="1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s.f.</a:t>
                          </a:r>
                          <a:r>
                            <a:rPr lang="en-GB" sz="22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).</a:t>
                          </a:r>
                        </a:p>
                        <a:p>
                          <a:pPr algn="l"/>
                          <a:r>
                            <a:rPr lang="en-GB" sz="22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Find the lower bound of the density of the gold bar in kg/m</a:t>
                          </a:r>
                          <a:r>
                            <a:rPr lang="en-GB" sz="2200" b="0" baseline="3000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3</a:t>
                          </a:r>
                          <a:r>
                            <a:rPr lang="en-GB" sz="22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25502613"/>
                  </p:ext>
                </p:extLst>
              </p:nvPr>
            </p:nvGraphicFramePr>
            <p:xfrm>
              <a:off x="0" y="-28753"/>
              <a:ext cx="9178802" cy="690813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41485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4457343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4179974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</a:tblGrid>
                  <a:tr h="21031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1</a:t>
                          </a: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2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Round the following </a:t>
                          </a:r>
                          <a:r>
                            <a:rPr lang="en-GB" sz="22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          </a:t>
                          </a:r>
                          <a:endParaRPr lang="en-GB" sz="2200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342900" indent="-342900" algn="l">
                            <a:buAutoNum type="alphaLcParenR"/>
                          </a:pPr>
                          <a:r>
                            <a:rPr lang="en-GB" sz="22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245 000 (</a:t>
                          </a:r>
                          <a:r>
                            <a:rPr lang="en-GB" sz="22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2 </a:t>
                          </a:r>
                          <a:r>
                            <a:rPr lang="en-GB" sz="2200" b="0" baseline="0" dirty="0" err="1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s.f.</a:t>
                          </a:r>
                          <a:r>
                            <a:rPr lang="en-GB" sz="22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) </a:t>
                          </a:r>
                          <a:endParaRPr lang="en-GB" sz="2200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342900" indent="-342900" algn="l">
                            <a:buAutoNum type="alphaLcParenR"/>
                          </a:pPr>
                          <a:r>
                            <a:rPr lang="en-GB" sz="22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328 (</a:t>
                          </a:r>
                          <a:r>
                            <a:rPr lang="en-GB" sz="22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1.s.f.)</a:t>
                          </a:r>
                          <a:endParaRPr lang="en-GB" sz="2200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342900" indent="-342900" algn="l">
                            <a:buAutoNum type="alphaLcParenR"/>
                          </a:pPr>
                          <a:r>
                            <a:rPr lang="en-GB" sz="22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42 675 000 (</a:t>
                          </a:r>
                          <a:r>
                            <a:rPr lang="en-GB" sz="22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4 </a:t>
                          </a:r>
                          <a:r>
                            <a:rPr lang="en-GB" sz="2200" b="0" baseline="0" dirty="0" err="1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s.f.</a:t>
                          </a:r>
                          <a:r>
                            <a:rPr lang="en-GB" sz="22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) </a:t>
                          </a:r>
                          <a:endParaRPr lang="en-GB" sz="22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342900" indent="-342900" algn="l">
                            <a:buAutoNum type="alphaLcParenR"/>
                          </a:pPr>
                          <a:r>
                            <a:rPr lang="en-GB" sz="22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5.678 ( </a:t>
                          </a:r>
                          <a:r>
                            <a:rPr lang="en-GB" sz="22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1 </a:t>
                          </a:r>
                          <a:r>
                            <a:rPr lang="en-GB" sz="2200" b="0" baseline="0" dirty="0" err="1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d.p.</a:t>
                          </a:r>
                          <a:r>
                            <a:rPr lang="en-GB" sz="22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GB" sz="22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)</a:t>
                          </a:r>
                        </a:p>
                        <a:p>
                          <a:pPr marL="342900" indent="-342900" algn="l">
                            <a:buAutoNum type="alphaLcParenR"/>
                          </a:pPr>
                          <a:r>
                            <a:rPr lang="en-GB" sz="22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0.0000237 ( </a:t>
                          </a:r>
                          <a:r>
                            <a:rPr lang="en-GB" sz="22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2 </a:t>
                          </a:r>
                          <a:r>
                            <a:rPr lang="en-GB" sz="2200" b="0" baseline="0" dirty="0" err="1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d.p.</a:t>
                          </a:r>
                          <a:r>
                            <a:rPr lang="en-GB" sz="22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GB" sz="22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)  </a:t>
                          </a:r>
                          <a:endParaRPr lang="en-GB" sz="22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9825" t="-2029" r="-292" b="-2292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2023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1</a:t>
                          </a: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2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 length of wire measuring </a:t>
                          </a:r>
                          <a:r>
                            <a:rPr lang="en-GB" sz="22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17 m</a:t>
                          </a:r>
                          <a:r>
                            <a:rPr lang="en-GB" sz="22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, has been</a:t>
                          </a:r>
                          <a:r>
                            <a:rPr lang="en-GB" sz="22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measured to the nearest </a:t>
                          </a:r>
                          <a:r>
                            <a:rPr lang="en-GB" sz="22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metre. </a:t>
                          </a:r>
                          <a:endParaRPr lang="en-GB" sz="2200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endParaRPr lang="en-GB" sz="2200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22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Write down the upper and lower bound of the length of the wire. </a:t>
                          </a:r>
                          <a:endParaRPr lang="en-GB" sz="22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22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 = 53 (nearest</a:t>
                          </a:r>
                          <a:r>
                            <a:rPr lang="en-GB" sz="22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whole</a:t>
                          </a:r>
                          <a:r>
                            <a:rPr lang="en-GB" sz="22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.)</a:t>
                          </a:r>
                        </a:p>
                        <a:p>
                          <a:pPr algn="l"/>
                          <a:r>
                            <a:rPr lang="en-GB" sz="22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b = 15.7 (3 </a:t>
                          </a:r>
                          <a:r>
                            <a:rPr lang="en-GB" sz="2200" b="0" dirty="0" err="1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s.f.</a:t>
                          </a:r>
                          <a:r>
                            <a:rPr lang="en-GB" sz="22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)</a:t>
                          </a:r>
                        </a:p>
                        <a:p>
                          <a:pPr algn="l"/>
                          <a:r>
                            <a:rPr lang="en-GB" sz="22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 = 120 (2 </a:t>
                          </a:r>
                          <a:r>
                            <a:rPr lang="en-GB" sz="2200" b="0" dirty="0" err="1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s.f</a:t>
                          </a:r>
                          <a:r>
                            <a:rPr lang="en-GB" sz="2200" b="0" dirty="0" err="1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.</a:t>
                          </a:r>
                          <a:r>
                            <a:rPr lang="en-GB" sz="22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)</a:t>
                          </a:r>
                        </a:p>
                        <a:p>
                          <a:pPr algn="l"/>
                          <a:endParaRPr lang="en-GB" sz="22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l"/>
                          <a:r>
                            <a:rPr lang="en-GB" sz="22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</a:t>
                          </a:r>
                          <a:r>
                            <a:rPr lang="en-GB" sz="22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) Find </a:t>
                          </a:r>
                          <a:r>
                            <a:rPr lang="en-GB" sz="22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maximum </a:t>
                          </a:r>
                          <a:r>
                            <a:rPr lang="en-GB" sz="22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value </a:t>
                          </a:r>
                          <a:r>
                            <a:rPr lang="en-GB" sz="22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of</a:t>
                          </a:r>
                          <a:r>
                            <a:rPr lang="en-GB" sz="2200" b="0" i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GB" sz="2200" b="0" i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 + b</a:t>
                          </a:r>
                        </a:p>
                        <a:p>
                          <a:pPr marL="0" indent="0" algn="l">
                            <a:buNone/>
                          </a:pPr>
                          <a:r>
                            <a:rPr lang="en-GB" sz="2200" b="0" i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b</a:t>
                          </a:r>
                          <a:r>
                            <a:rPr lang="en-GB" sz="2200" b="0" i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) Find </a:t>
                          </a:r>
                          <a:r>
                            <a:rPr lang="en-GB" sz="2200" b="0" i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minimum of </a:t>
                          </a:r>
                          <a:r>
                            <a:rPr lang="en-GB" sz="2200" b="0" i="0" baseline="0" dirty="0" err="1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bc</a:t>
                          </a:r>
                          <a:endParaRPr lang="en-GB" sz="22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6027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1</a:t>
                          </a: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22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Bags of Haddock contain 40 fish correct to the nearest 10.</a:t>
                          </a:r>
                        </a:p>
                        <a:p>
                          <a:pPr algn="l"/>
                          <a:r>
                            <a:rPr lang="en-GB" sz="22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Boxes of Cod contain 60 fish correct to the nearest 10.</a:t>
                          </a:r>
                        </a:p>
                        <a:p>
                          <a:pPr algn="l"/>
                          <a:r>
                            <a:rPr lang="en-GB" sz="22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Show that 7 boxes of Haddock could contain the same amount of fish as 4 boxes of Cod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22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The mass of a gold bar is 760g (2 </a:t>
                          </a:r>
                          <a:r>
                            <a:rPr lang="en-GB" sz="2200" b="0" baseline="0" dirty="0" err="1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s.f.</a:t>
                          </a:r>
                          <a:r>
                            <a:rPr lang="en-GB" sz="22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). </a:t>
                          </a:r>
                        </a:p>
                        <a:p>
                          <a:pPr algn="l"/>
                          <a:r>
                            <a:rPr lang="en-GB" sz="22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The volume of the gold bar is </a:t>
                          </a:r>
                        </a:p>
                        <a:p>
                          <a:pPr algn="l"/>
                          <a:r>
                            <a:rPr lang="en-GB" sz="22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458cm</a:t>
                          </a:r>
                          <a:r>
                            <a:rPr lang="en-GB" sz="2200" b="0" baseline="3000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3</a:t>
                          </a:r>
                          <a:r>
                            <a:rPr lang="en-GB" sz="22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(3 </a:t>
                          </a:r>
                          <a:r>
                            <a:rPr lang="en-GB" sz="2200" b="0" baseline="0" dirty="0" err="1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s.f.</a:t>
                          </a:r>
                          <a:r>
                            <a:rPr lang="en-GB" sz="22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).</a:t>
                          </a:r>
                        </a:p>
                        <a:p>
                          <a:pPr algn="l"/>
                          <a:r>
                            <a:rPr lang="en-GB" sz="22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Find the lower bound of the density of the gold bar in kg/m</a:t>
                          </a:r>
                          <a:r>
                            <a:rPr lang="en-GB" sz="2200" b="0" baseline="3000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3</a:t>
                          </a:r>
                          <a:r>
                            <a:rPr lang="en-GB" sz="22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245932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51646169"/>
                  </p:ext>
                </p:extLst>
              </p:nvPr>
            </p:nvGraphicFramePr>
            <p:xfrm>
              <a:off x="0" y="0"/>
              <a:ext cx="9144001" cy="682388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39433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4302284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4302284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</a:tblGrid>
                  <a:tr h="215537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1</a:t>
                          </a: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Round the following to the given </a:t>
                          </a: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significance</a:t>
                          </a:r>
                          <a:endParaRPr lang="en-GB" sz="1800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342900" indent="-342900" algn="l">
                            <a:buAutoNum type="alphaLcParenR"/>
                          </a:pPr>
                          <a:r>
                            <a:rPr lang="en-GB" sz="18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245 000 (2sf)   </a:t>
                          </a: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	</a:t>
                          </a:r>
                          <a:r>
                            <a:rPr lang="en-GB" sz="18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250 </a:t>
                          </a:r>
                          <a:r>
                            <a:rPr lang="en-GB" sz="1800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000</a:t>
                          </a:r>
                          <a:endParaRPr lang="en-GB" sz="1800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342900" indent="-342900" algn="l">
                            <a:buAutoNum type="alphaLcParenR"/>
                          </a:pPr>
                          <a:r>
                            <a:rPr lang="en-GB" sz="18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328 (1sf)     </a:t>
                          </a: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		</a:t>
                          </a:r>
                          <a:r>
                            <a:rPr lang="en-GB" sz="18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300</a:t>
                          </a:r>
                          <a:endParaRPr lang="en-GB" sz="1800" b="0" baseline="0" dirty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342900" indent="-342900" algn="l">
                            <a:buAutoNum type="alphaLcParenR"/>
                          </a:pPr>
                          <a:r>
                            <a:rPr lang="en-GB" sz="18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42 675 000 (4sf)  </a:t>
                          </a: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	</a:t>
                          </a:r>
                          <a:r>
                            <a:rPr lang="en-GB" sz="18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42 </a:t>
                          </a:r>
                          <a:r>
                            <a:rPr lang="en-GB" sz="1800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680 </a:t>
                          </a:r>
                          <a:r>
                            <a:rPr lang="en-GB" sz="18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000</a:t>
                          </a:r>
                        </a:p>
                        <a:p>
                          <a:pPr marL="342900" indent="-342900" algn="l">
                            <a:buAutoNum type="alphaLcParenR"/>
                          </a:pP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5.678 ( 1dp )    </a:t>
                          </a: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	</a:t>
                          </a:r>
                          <a:r>
                            <a:rPr lang="en-GB" sz="18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5.7</a:t>
                          </a:r>
                          <a:endParaRPr lang="en-GB" sz="1800" b="0" baseline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342900" indent="-342900" algn="l">
                            <a:buAutoNum type="alphaLcParenR"/>
                          </a:pP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0.0000237 ( 2dp )   </a:t>
                          </a: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	</a:t>
                          </a:r>
                          <a:r>
                            <a:rPr lang="en-GB" sz="18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0.000024 </a:t>
                          </a:r>
                          <a:endParaRPr lang="en-GB" sz="1800" b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Estimate this calculation</a:t>
                          </a:r>
                          <a:endParaRPr lang="en-GB" sz="1800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5.67+3.89</m:t>
                                    </m:r>
                                  </m:num>
                                  <m:den>
                                    <m: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2.104</m:t>
                                    </m:r>
                                  </m:den>
                                </m:f>
                                <m:r>
                                  <a:rPr lang="en-GB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GB" sz="18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99.8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GB" sz="1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endParaRPr>
                        </a:p>
                        <a:p>
                          <a:pPr algn="ctr"/>
                          <a:endParaRPr lang="en-GB" sz="18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6+4</m:t>
                                    </m:r>
                                  </m:num>
                                  <m:den>
                                    <m:r>
                                      <a:rPr lang="en-GB" sz="1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GB" sz="1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GB" sz="18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GB" sz="1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GB" sz="1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GB" sz="1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GB" sz="1800" b="0" dirty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1800" b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5 x 10 = 50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042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1</a:t>
                          </a: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 length of wire measuring 17m, has been</a:t>
                          </a:r>
                          <a:r>
                            <a:rPr lang="en-GB" sz="18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measured to the nearest m. </a:t>
                          </a:r>
                        </a:p>
                        <a:p>
                          <a:pPr algn="ctr"/>
                          <a:endParaRPr lang="en-GB" sz="1800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18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Write down the upper and lower bound of the length of the wire. </a:t>
                          </a:r>
                        </a:p>
                        <a:p>
                          <a:pPr algn="ctr"/>
                          <a:endParaRPr lang="en-GB" sz="1800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1800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16.5 ≤ length &lt;17.5</a:t>
                          </a:r>
                          <a:endParaRPr lang="en-GB" sz="1800" b="0" dirty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18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 = 53 (nearest</a:t>
                          </a:r>
                          <a:r>
                            <a:rPr lang="en-GB" sz="18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whole</a:t>
                          </a:r>
                          <a:r>
                            <a:rPr lang="en-GB" sz="18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.) </a:t>
                          </a:r>
                          <a:r>
                            <a:rPr lang="en-GB" sz="18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 </a:t>
                          </a:r>
                          <a:r>
                            <a:rPr lang="en-GB" sz="1800" b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52.5 </a:t>
                          </a:r>
                          <a:r>
                            <a:rPr lang="en-GB" sz="1800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  <a:sym typeface="Symbol" panose="05050102010706020507" pitchFamily="18" charset="2"/>
                            </a:rPr>
                            <a:t></a:t>
                          </a:r>
                          <a:r>
                            <a:rPr lang="en-GB" sz="1800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GB" sz="1800" b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53.5</a:t>
                          </a:r>
                        </a:p>
                        <a:p>
                          <a:pPr algn="l"/>
                          <a:r>
                            <a:rPr lang="en-GB" sz="18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b = 15.7 (3 </a:t>
                          </a:r>
                          <a:r>
                            <a:rPr lang="en-GB" sz="1800" b="0" dirty="0" err="1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s.f.</a:t>
                          </a:r>
                          <a:r>
                            <a:rPr lang="en-GB" sz="18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) </a:t>
                          </a:r>
                          <a:r>
                            <a:rPr lang="en-GB" sz="1800" b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15.65 </a:t>
                          </a:r>
                          <a:r>
                            <a:rPr lang="en-GB" sz="1800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  <a:sym typeface="Symbol" panose="05050102010706020507" pitchFamily="18" charset="2"/>
                            </a:rPr>
                            <a:t></a:t>
                          </a:r>
                          <a:r>
                            <a:rPr lang="en-GB" sz="1800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GB" sz="1800" b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15.75</a:t>
                          </a:r>
                        </a:p>
                        <a:p>
                          <a:pPr algn="l"/>
                          <a:r>
                            <a:rPr lang="en-GB" sz="18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 = 120 (2 </a:t>
                          </a:r>
                          <a:r>
                            <a:rPr lang="en-GB" sz="1800" b="0" dirty="0" err="1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s.f.</a:t>
                          </a:r>
                          <a:r>
                            <a:rPr lang="en-GB" sz="18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) </a:t>
                          </a:r>
                          <a:r>
                            <a:rPr lang="en-GB" sz="1800" b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115 </a:t>
                          </a:r>
                          <a:r>
                            <a:rPr lang="en-GB" sz="1800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  <a:sym typeface="Symbol" panose="05050102010706020507" pitchFamily="18" charset="2"/>
                            </a:rPr>
                            <a:t></a:t>
                          </a:r>
                          <a:r>
                            <a:rPr lang="en-GB" sz="1800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125</a:t>
                          </a:r>
                          <a:endParaRPr lang="en-GB" sz="1800" b="0" dirty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l"/>
                          <a:r>
                            <a:rPr lang="en-GB" sz="18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Find the </a:t>
                          </a:r>
                          <a:r>
                            <a:rPr lang="en-GB" sz="1800" b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maximum</a:t>
                          </a:r>
                          <a:r>
                            <a:rPr lang="en-GB" sz="18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value of</a:t>
                          </a:r>
                        </a:p>
                        <a:p>
                          <a:pPr marL="342900" indent="-342900" algn="l">
                            <a:buAutoNum type="alphaLcParenR"/>
                          </a:pPr>
                          <a:r>
                            <a:rPr lang="en-GB" sz="18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max</a:t>
                          </a: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a + max b </a:t>
                          </a:r>
                          <a:endParaRPr lang="en-GB" sz="18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l">
                            <a:buNone/>
                          </a:pP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	= </a:t>
                          </a: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53.5 + 15.75 = </a:t>
                          </a:r>
                          <a:r>
                            <a:rPr lang="en-GB" sz="18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69.25</a:t>
                          </a:r>
                        </a:p>
                        <a:p>
                          <a:pPr marL="0" indent="0" algn="l">
                            <a:buNone/>
                          </a:pP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Find </a:t>
                          </a:r>
                          <a:r>
                            <a:rPr lang="en-GB" sz="18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minimum</a:t>
                          </a: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of </a:t>
                          </a:r>
                          <a:r>
                            <a:rPr lang="en-GB" sz="1800" b="0" baseline="0" dirty="0" err="1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bc</a:t>
                          </a:r>
                          <a:endParaRPr lang="en-GB" sz="18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342900" indent="-342900" algn="l">
                            <a:buAutoNum type="alphaLcParenR"/>
                          </a:pPr>
                          <a:r>
                            <a:rPr lang="en-GB" sz="18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min</a:t>
                          </a: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b x min c </a:t>
                          </a:r>
                          <a:endParaRPr lang="en-GB" sz="18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l">
                            <a:buNone/>
                          </a:pP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	= </a:t>
                          </a: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15.65 x 115 = </a:t>
                          </a:r>
                          <a:r>
                            <a:rPr lang="en-GB" sz="18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1799.75 </a:t>
                          </a:r>
                          <a:endParaRPr lang="en-GB" sz="1800" b="0" dirty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10819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1</a:t>
                          </a: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Bags of Haddock contain 40 </a:t>
                          </a:r>
                          <a:r>
                            <a:rPr lang="en-GB" sz="1800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35 </a:t>
                          </a:r>
                          <a:r>
                            <a:rPr lang="en-GB" sz="1800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  <a:sym typeface="Symbol" panose="05050102010706020507" pitchFamily="18" charset="2"/>
                            </a:rPr>
                            <a:t></a:t>
                          </a:r>
                          <a:r>
                            <a:rPr lang="en-GB" sz="18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GB" sz="1800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45</a:t>
                          </a:r>
                        </a:p>
                        <a:p>
                          <a:pPr algn="ctr"/>
                          <a:r>
                            <a:rPr lang="en-GB" sz="18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Boxes of Cod contain 60 </a:t>
                          </a:r>
                          <a:r>
                            <a:rPr lang="en-GB" sz="18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55 </a:t>
                          </a:r>
                          <a:r>
                            <a:rPr lang="en-GB" sz="1800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  <a:sym typeface="Symbol" panose="05050102010706020507" pitchFamily="18" charset="2"/>
                            </a:rPr>
                            <a:t></a:t>
                          </a:r>
                          <a:r>
                            <a:rPr lang="en-GB" sz="18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GB" sz="1800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65</a:t>
                          </a:r>
                        </a:p>
                        <a:p>
                          <a:pPr algn="ctr"/>
                          <a:endParaRPr lang="en-GB" sz="1800" b="0" baseline="0" dirty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l"/>
                          <a:r>
                            <a:rPr lang="en-GB" sz="18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Haddock: </a:t>
                          </a:r>
                          <a:r>
                            <a:rPr lang="en-GB" sz="1800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7 x 35 = 245    </a:t>
                          </a:r>
                          <a:r>
                            <a:rPr lang="en-GB" sz="18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7x45 = 315 </a:t>
                          </a:r>
                        </a:p>
                        <a:p>
                          <a:pPr algn="l"/>
                          <a:r>
                            <a:rPr lang="en-GB" sz="18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Cod: </a:t>
                          </a:r>
                          <a:r>
                            <a:rPr lang="en-GB" sz="1800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4 x 55 = </a:t>
                          </a:r>
                          <a:r>
                            <a:rPr lang="en-GB" sz="18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220	4 </a:t>
                          </a:r>
                          <a:r>
                            <a:rPr lang="en-GB" sz="1800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x 65 = </a:t>
                          </a:r>
                          <a:r>
                            <a:rPr lang="en-GB" sz="18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260</a:t>
                          </a:r>
                          <a:endParaRPr lang="en-GB" sz="1800" b="0" baseline="0" dirty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l"/>
                          <a:r>
                            <a:rPr lang="en-GB" sz="1800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Ranges overlap so could be the same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mass </a:t>
                          </a:r>
                          <a:r>
                            <a:rPr lang="en-GB" sz="18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760g (2 </a:t>
                          </a:r>
                          <a:r>
                            <a:rPr lang="en-GB" sz="1800" b="0" baseline="0" dirty="0" err="1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s.f</a:t>
                          </a:r>
                          <a:r>
                            <a:rPr lang="en-GB" sz="1800" b="0" baseline="0" dirty="0" err="1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.</a:t>
                          </a: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)</a:t>
                          </a:r>
                          <a:r>
                            <a:rPr lang="en-GB" sz="18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755</a:t>
                          </a:r>
                          <a:r>
                            <a:rPr lang="en-GB" sz="1800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  <a:sym typeface="Symbol" panose="05050102010706020507" pitchFamily="18" charset="2"/>
                            </a:rPr>
                            <a:t></a:t>
                          </a:r>
                          <a:r>
                            <a:rPr lang="en-GB" sz="18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765</a:t>
                          </a:r>
                          <a:endParaRPr lang="en-GB" sz="1800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l"/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volume </a:t>
                          </a:r>
                          <a:r>
                            <a:rPr lang="en-GB" sz="18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458cm</a:t>
                          </a:r>
                          <a:r>
                            <a:rPr lang="en-GB" sz="1800" b="0" baseline="3000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3</a:t>
                          </a:r>
                          <a:r>
                            <a:rPr lang="en-GB" sz="18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(3 </a:t>
                          </a:r>
                          <a:r>
                            <a:rPr lang="en-GB" sz="1800" b="0" baseline="0" dirty="0" err="1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s.f</a:t>
                          </a:r>
                          <a:r>
                            <a:rPr lang="en-GB" sz="1800" b="0" baseline="0" dirty="0" err="1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.</a:t>
                          </a: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) </a:t>
                          </a:r>
                          <a:r>
                            <a:rPr lang="en-GB" sz="18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457.5</a:t>
                          </a:r>
                          <a:r>
                            <a:rPr lang="en-GB" sz="1800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  <a:sym typeface="Symbol" panose="05050102010706020507" pitchFamily="18" charset="2"/>
                            </a:rPr>
                            <a:t></a:t>
                          </a:r>
                          <a:r>
                            <a:rPr lang="en-GB" sz="18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458.5</a:t>
                          </a:r>
                          <a:endParaRPr lang="en-GB" sz="1800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l"/>
                          <a:endParaRPr lang="en-GB" sz="1800" b="0" baseline="0" dirty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l"/>
                          <a:r>
                            <a:rPr lang="en-GB" sz="1800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Density Min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GB" sz="1800" b="0" i="0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Mass</m:t>
                                  </m:r>
                                  <m:r>
                                    <a:rPr lang="en-GB" sz="1800" b="0" i="0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 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GB" sz="1800" b="0" i="0" baseline="3000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n-GB" sz="1800" b="0" i="0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Vol</m:t>
                                  </m:r>
                                  <m:r>
                                    <a:rPr lang="en-GB" sz="1800" b="0" i="0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GB" sz="1800" b="0" i="0" baseline="-2500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den>
                              </m:f>
                            </m:oMath>
                          </a14:m>
                          <a:endParaRPr lang="en-GB" sz="1800" b="0" i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l"/>
                          <a:endParaRPr lang="en-GB" sz="1800" b="0" i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l"/>
                          <a:r>
                            <a:rPr lang="en-GB" sz="18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Density </a:t>
                          </a:r>
                          <a:r>
                            <a:rPr lang="en-GB" sz="1800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Min    =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0" i="0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755</m:t>
                                  </m:r>
                                </m:num>
                                <m:den>
                                  <m:r>
                                    <a:rPr lang="en-GB" sz="1800" b="0" i="0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458.5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b="0" i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    = </a:t>
                          </a:r>
                          <a:r>
                            <a:rPr lang="en-GB" sz="1800" b="0" i="0" u="sng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1.647</a:t>
                          </a:r>
                          <a:r>
                            <a:rPr lang="en-GB" sz="1800" b="0" i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(4sf)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51646169"/>
                  </p:ext>
                </p:extLst>
              </p:nvPr>
            </p:nvGraphicFramePr>
            <p:xfrm>
              <a:off x="0" y="0"/>
              <a:ext cx="9144001" cy="682388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39433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4302284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4302284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</a:tblGrid>
                  <a:tr h="215537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1</a:t>
                          </a: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Round the following to the given </a:t>
                          </a: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significance</a:t>
                          </a:r>
                          <a:endParaRPr lang="en-GB" sz="1800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342900" indent="-342900" algn="l">
                            <a:buAutoNum type="alphaLcParenR"/>
                          </a:pPr>
                          <a:r>
                            <a:rPr lang="en-GB" sz="18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245 000 (2sf)   </a:t>
                          </a: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	</a:t>
                          </a:r>
                          <a:r>
                            <a:rPr lang="en-GB" sz="18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250 </a:t>
                          </a:r>
                          <a:r>
                            <a:rPr lang="en-GB" sz="1800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000</a:t>
                          </a:r>
                          <a:endParaRPr lang="en-GB" sz="1800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342900" indent="-342900" algn="l">
                            <a:buAutoNum type="alphaLcParenR"/>
                          </a:pPr>
                          <a:r>
                            <a:rPr lang="en-GB" sz="18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328 (1sf)     </a:t>
                          </a: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		</a:t>
                          </a:r>
                          <a:r>
                            <a:rPr lang="en-GB" sz="18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300</a:t>
                          </a:r>
                          <a:endParaRPr lang="en-GB" sz="1800" b="0" baseline="0" dirty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342900" indent="-342900" algn="l">
                            <a:buAutoNum type="alphaLcParenR"/>
                          </a:pPr>
                          <a:r>
                            <a:rPr lang="en-GB" sz="18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42 675 000 (4sf)  </a:t>
                          </a: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	</a:t>
                          </a:r>
                          <a:r>
                            <a:rPr lang="en-GB" sz="18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42 </a:t>
                          </a:r>
                          <a:r>
                            <a:rPr lang="en-GB" sz="1800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680 </a:t>
                          </a:r>
                          <a:r>
                            <a:rPr lang="en-GB" sz="18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000</a:t>
                          </a:r>
                        </a:p>
                        <a:p>
                          <a:pPr marL="342900" indent="-342900" algn="l">
                            <a:buAutoNum type="alphaLcParenR"/>
                          </a:pP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5.678 ( 1dp )    </a:t>
                          </a: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	</a:t>
                          </a:r>
                          <a:r>
                            <a:rPr lang="en-GB" sz="18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5.7</a:t>
                          </a:r>
                          <a:endParaRPr lang="en-GB" sz="1800" b="0" baseline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342900" indent="-342900" algn="l">
                            <a:buAutoNum type="alphaLcParenR"/>
                          </a:pP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0.0000237 ( 2dp )   </a:t>
                          </a: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	</a:t>
                          </a:r>
                          <a:r>
                            <a:rPr lang="en-GB" sz="18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0.000024 </a:t>
                          </a:r>
                          <a:endParaRPr lang="en-GB" sz="1800" b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2890" t="-1130" r="-283" b="-21694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560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1</a:t>
                          </a: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 length of wire measuring 17m, has been</a:t>
                          </a:r>
                          <a:r>
                            <a:rPr lang="en-GB" sz="18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measured to the nearest m. </a:t>
                          </a:r>
                        </a:p>
                        <a:p>
                          <a:pPr algn="ctr"/>
                          <a:endParaRPr lang="en-GB" sz="1800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18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Write down the upper and lower bound of the length of the wire. </a:t>
                          </a:r>
                        </a:p>
                        <a:p>
                          <a:pPr algn="ctr"/>
                          <a:endParaRPr lang="en-GB" sz="1800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1800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16.5 ≤ length &lt;17.5</a:t>
                          </a:r>
                          <a:endParaRPr lang="en-GB" sz="1800" b="0" dirty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18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 = 53 (nearest</a:t>
                          </a:r>
                          <a:r>
                            <a:rPr lang="en-GB" sz="18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whole</a:t>
                          </a:r>
                          <a:r>
                            <a:rPr lang="en-GB" sz="18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.) </a:t>
                          </a:r>
                          <a:r>
                            <a:rPr lang="en-GB" sz="18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 </a:t>
                          </a:r>
                          <a:r>
                            <a:rPr lang="en-GB" sz="1800" b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52.5 </a:t>
                          </a:r>
                          <a:r>
                            <a:rPr lang="en-GB" sz="1800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  <a:sym typeface="Symbol" panose="05050102010706020507" pitchFamily="18" charset="2"/>
                            </a:rPr>
                            <a:t></a:t>
                          </a:r>
                          <a:r>
                            <a:rPr lang="en-GB" sz="1800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GB" sz="1800" b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53.5</a:t>
                          </a:r>
                        </a:p>
                        <a:p>
                          <a:pPr algn="l"/>
                          <a:r>
                            <a:rPr lang="en-GB" sz="18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b = 15.7 (3 </a:t>
                          </a:r>
                          <a:r>
                            <a:rPr lang="en-GB" sz="1800" b="0" dirty="0" err="1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s.f.</a:t>
                          </a:r>
                          <a:r>
                            <a:rPr lang="en-GB" sz="18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) </a:t>
                          </a:r>
                          <a:r>
                            <a:rPr lang="en-GB" sz="1800" b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15.65 </a:t>
                          </a:r>
                          <a:r>
                            <a:rPr lang="en-GB" sz="1800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  <a:sym typeface="Symbol" panose="05050102010706020507" pitchFamily="18" charset="2"/>
                            </a:rPr>
                            <a:t></a:t>
                          </a:r>
                          <a:r>
                            <a:rPr lang="en-GB" sz="1800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GB" sz="1800" b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15.75</a:t>
                          </a:r>
                        </a:p>
                        <a:p>
                          <a:pPr algn="l"/>
                          <a:r>
                            <a:rPr lang="en-GB" sz="18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 = 120 (2 </a:t>
                          </a:r>
                          <a:r>
                            <a:rPr lang="en-GB" sz="1800" b="0" dirty="0" err="1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s.f.</a:t>
                          </a:r>
                          <a:r>
                            <a:rPr lang="en-GB" sz="18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) </a:t>
                          </a:r>
                          <a:r>
                            <a:rPr lang="en-GB" sz="1800" b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115 </a:t>
                          </a:r>
                          <a:r>
                            <a:rPr lang="en-GB" sz="1800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  <a:sym typeface="Symbol" panose="05050102010706020507" pitchFamily="18" charset="2"/>
                            </a:rPr>
                            <a:t></a:t>
                          </a:r>
                          <a:r>
                            <a:rPr lang="en-GB" sz="1800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125</a:t>
                          </a:r>
                          <a:endParaRPr lang="en-GB" sz="1800" b="0" dirty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l"/>
                          <a:r>
                            <a:rPr lang="en-GB" sz="18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Find the </a:t>
                          </a:r>
                          <a:r>
                            <a:rPr lang="en-GB" sz="1800" b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maximum</a:t>
                          </a:r>
                          <a:r>
                            <a:rPr lang="en-GB" sz="18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value of</a:t>
                          </a:r>
                        </a:p>
                        <a:p>
                          <a:pPr marL="342900" indent="-342900" algn="l">
                            <a:buAutoNum type="alphaLcParenR"/>
                          </a:pPr>
                          <a:r>
                            <a:rPr lang="en-GB" sz="18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max</a:t>
                          </a: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a + max b </a:t>
                          </a:r>
                          <a:endParaRPr lang="en-GB" sz="18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l">
                            <a:buNone/>
                          </a:pP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	= </a:t>
                          </a: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53.5 + 15.75 = </a:t>
                          </a:r>
                          <a:r>
                            <a:rPr lang="en-GB" sz="18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69.25</a:t>
                          </a:r>
                        </a:p>
                        <a:p>
                          <a:pPr marL="0" indent="0" algn="l">
                            <a:buNone/>
                          </a:pP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Find </a:t>
                          </a:r>
                          <a:r>
                            <a:rPr lang="en-GB" sz="18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minimum</a:t>
                          </a: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of </a:t>
                          </a:r>
                          <a:r>
                            <a:rPr lang="en-GB" sz="1800" b="0" baseline="0" dirty="0" err="1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bc</a:t>
                          </a:r>
                          <a:endParaRPr lang="en-GB" sz="18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342900" indent="-342900" algn="l">
                            <a:buAutoNum type="alphaLcParenR"/>
                          </a:pPr>
                          <a:r>
                            <a:rPr lang="en-GB" sz="18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min</a:t>
                          </a: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b x min c </a:t>
                          </a:r>
                          <a:endParaRPr lang="en-GB" sz="18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l">
                            <a:buNone/>
                          </a:pP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	= </a:t>
                          </a: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15.65 x 115 = </a:t>
                          </a:r>
                          <a:r>
                            <a:rPr lang="en-GB" sz="18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1799.75 </a:t>
                          </a:r>
                          <a:endParaRPr lang="en-GB" sz="1800" b="0" dirty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10819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1</a:t>
                          </a: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Bags of Haddock contain 40 </a:t>
                          </a:r>
                          <a:r>
                            <a:rPr lang="en-GB" sz="1800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35 </a:t>
                          </a:r>
                          <a:r>
                            <a:rPr lang="en-GB" sz="1800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  <a:sym typeface="Symbol" panose="05050102010706020507" pitchFamily="18" charset="2"/>
                            </a:rPr>
                            <a:t></a:t>
                          </a:r>
                          <a:r>
                            <a:rPr lang="en-GB" sz="18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GB" sz="1800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45</a:t>
                          </a:r>
                        </a:p>
                        <a:p>
                          <a:pPr algn="ctr"/>
                          <a:r>
                            <a:rPr lang="en-GB" sz="18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Boxes of Cod contain 60 </a:t>
                          </a:r>
                          <a:r>
                            <a:rPr lang="en-GB" sz="18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55 </a:t>
                          </a:r>
                          <a:r>
                            <a:rPr lang="en-GB" sz="1800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  <a:sym typeface="Symbol" panose="05050102010706020507" pitchFamily="18" charset="2"/>
                            </a:rPr>
                            <a:t></a:t>
                          </a:r>
                          <a:r>
                            <a:rPr lang="en-GB" sz="18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GB" sz="1800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65</a:t>
                          </a:r>
                        </a:p>
                        <a:p>
                          <a:pPr algn="ctr"/>
                          <a:endParaRPr lang="en-GB" sz="1800" b="0" baseline="0" dirty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l"/>
                          <a:r>
                            <a:rPr lang="en-GB" sz="18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Haddock: </a:t>
                          </a:r>
                          <a:r>
                            <a:rPr lang="en-GB" sz="1800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7 x 35 = 245    </a:t>
                          </a:r>
                          <a:r>
                            <a:rPr lang="en-GB" sz="18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7x45 = 315 </a:t>
                          </a:r>
                        </a:p>
                        <a:p>
                          <a:pPr algn="l"/>
                          <a:r>
                            <a:rPr lang="en-GB" sz="18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Cod: </a:t>
                          </a:r>
                          <a:r>
                            <a:rPr lang="en-GB" sz="1800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4 x 55 = </a:t>
                          </a:r>
                          <a:r>
                            <a:rPr lang="en-GB" sz="18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220	4 </a:t>
                          </a:r>
                          <a:r>
                            <a:rPr lang="en-GB" sz="1800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x 65 = </a:t>
                          </a:r>
                          <a:r>
                            <a:rPr lang="en-GB" sz="18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260</a:t>
                          </a:r>
                          <a:endParaRPr lang="en-GB" sz="1800" b="0" baseline="0" dirty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l"/>
                          <a:r>
                            <a:rPr lang="en-GB" sz="1800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Ranges overlap so could be the same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2890" t="-224855" r="-283" b="-5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77632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47168887"/>
                  </p:ext>
                </p:extLst>
              </p:nvPr>
            </p:nvGraphicFramePr>
            <p:xfrm>
              <a:off x="0" y="0"/>
              <a:ext cx="9144000" cy="6858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39432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4302284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4302284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</a:tblGrid>
                  <a:tr h="264161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2</a:t>
                          </a: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2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Write as single powers:</a:t>
                          </a:r>
                          <a:r>
                            <a:rPr lang="en-GB" sz="22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endParaRPr lang="en-GB" sz="2200" b="0" i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l">
                            <a:buNone/>
                          </a:pPr>
                          <a:r>
                            <a:rPr lang="en-GB" sz="22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a)	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200" b="0" i="0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2200" b="0" i="0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</m:e>
                                <m:sup>
                                  <m:r>
                                    <a:rPr lang="en-GB" sz="2200" b="0" i="0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200" b="0" i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x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200" b="0" i="0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2200" b="0" i="0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</m:e>
                                <m:sup>
                                  <m:r>
                                    <a:rPr lang="en-GB" sz="2200" b="0" i="0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oMath>
                          </a14:m>
                          <a:endParaRPr lang="en-GB" sz="2200" b="0" i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l">
                            <a:buNone/>
                          </a:pPr>
                          <a:r>
                            <a:rPr lang="en-GB" sz="22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b)	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2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22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</m:e>
                                <m:sup>
                                  <m:r>
                                    <a:rPr lang="en-GB" sz="22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−4</m:t>
                                  </m:r>
                                </m:sup>
                              </m:sSup>
                              <m:r>
                                <a:rPr lang="en-GB" sz="22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m:rPr>
                                  <m:sty m:val="p"/>
                                </m:rPr>
                                <a:rPr lang="en-GB" sz="22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b</m:t>
                              </m:r>
                            </m:oMath>
                          </a14:m>
                          <a:r>
                            <a:rPr lang="en-GB" sz="2200" b="0" i="0" baseline="3000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2</a:t>
                          </a:r>
                          <a:endParaRPr lang="en-GB" sz="2200" b="0" i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l">
                            <a:buNone/>
                          </a:pPr>
                          <a:r>
                            <a:rPr lang="en-GB" sz="2200" b="0" i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c)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2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GB" sz="2200" b="0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GB" sz="2200" b="0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b</m:t>
                                      </m:r>
                                    </m:e>
                                    <m:sup>
                                      <m:r>
                                        <a:rPr lang="en-GB" sz="2200" b="0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−7</m:t>
                                      </m:r>
                                    </m:sup>
                                  </m:sSup>
                                  <m:r>
                                    <a:rPr lang="en-GB" sz="22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×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GB" sz="22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b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GB" sz="2200" b="0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GB" sz="2200" b="0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b</m:t>
                                      </m:r>
                                    </m:e>
                                    <m:sup>
                                      <m:r>
                                        <a:rPr lang="en-GB" sz="2200" b="0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oMath>
                          </a14:m>
                          <a:endParaRPr lang="en-GB" sz="2200" b="0" i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l">
                            <a:buNone/>
                          </a:pPr>
                          <a:r>
                            <a:rPr lang="en-GB" sz="22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d)	x</a:t>
                          </a:r>
                          <a:r>
                            <a:rPr lang="en-GB" sz="2200" b="0" baseline="3000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-2</a:t>
                          </a:r>
                          <a:r>
                            <a:rPr lang="en-GB" sz="22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GB" sz="22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÷ x</a:t>
                          </a:r>
                          <a:r>
                            <a:rPr lang="en-GB" sz="2200" b="0" baseline="3000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-3</a:t>
                          </a:r>
                        </a:p>
                        <a:p>
                          <a:pPr marL="0" indent="0" algn="l">
                            <a:buNone/>
                          </a:pPr>
                          <a:r>
                            <a:rPr lang="en-GB" sz="22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e)	(x</a:t>
                          </a:r>
                          <a:r>
                            <a:rPr lang="en-GB" sz="2200" b="0" baseline="3000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2 </a:t>
                          </a:r>
                          <a:r>
                            <a:rPr lang="en-GB" sz="22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)</a:t>
                          </a:r>
                          <a:r>
                            <a:rPr lang="en-GB" sz="2200" b="0" baseline="3000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3</a:t>
                          </a:r>
                          <a:endParaRPr lang="en-GB" sz="2200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l">
                            <a:buNone/>
                          </a:pPr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Multiply</a:t>
                          </a:r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out:</a:t>
                          </a:r>
                          <a:endParaRPr lang="en-GB" sz="20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AutoNum type="alphaLcParenR"/>
                            <a:tabLst/>
                            <a:defRPr/>
                          </a:pPr>
                          <a:r>
                            <a:rPr lang="en-GB" sz="24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3(</a:t>
                          </a:r>
                          <a:r>
                            <a:rPr lang="en-GB" sz="2400" i="1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en-GB" sz="24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+ 2)</a:t>
                          </a:r>
                        </a:p>
                        <a:p>
                          <a:pPr marL="342900" indent="-342900" algn="l">
                            <a:buAutoNum type="alphaLcParenR"/>
                          </a:pPr>
                          <a:r>
                            <a:rPr lang="en-GB" sz="24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-4(</a:t>
                          </a:r>
                          <a:r>
                            <a:rPr lang="en-GB" sz="2400" i="1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en-GB" sz="24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– 3)</a:t>
                          </a:r>
                        </a:p>
                        <a:p>
                          <a:pPr marL="342900" indent="-342900" algn="l">
                            <a:buAutoNum type="alphaLcParenR"/>
                          </a:pPr>
                          <a:r>
                            <a:rPr lang="en-GB" sz="24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5(2</a:t>
                          </a:r>
                          <a:r>
                            <a:rPr lang="en-GB" sz="2400" i="1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en-GB" sz="24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– 4y + 2)</a:t>
                          </a:r>
                        </a:p>
                        <a:p>
                          <a:pPr marL="342900" indent="-342900" algn="l">
                            <a:buAutoNum type="alphaLcParenR"/>
                          </a:pPr>
                          <a:r>
                            <a:rPr lang="en-GB" sz="24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3</a:t>
                          </a:r>
                          <a:r>
                            <a:rPr lang="en-GB" sz="2400" i="1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 </a:t>
                          </a:r>
                          <a:r>
                            <a:rPr lang="en-GB" sz="24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(</a:t>
                          </a:r>
                          <a:r>
                            <a:rPr lang="en-GB" sz="2400" i="1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en-GB" sz="24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+ 5)</a:t>
                          </a:r>
                        </a:p>
                        <a:p>
                          <a:pPr marL="342900" indent="-342900" algn="l">
                            <a:buAutoNum type="alphaLcParenR"/>
                          </a:pPr>
                          <a:r>
                            <a:rPr lang="en-GB" sz="24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4 + 2(3</a:t>
                          </a:r>
                          <a:r>
                            <a:rPr lang="en-GB" sz="2400" i="1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en-GB" sz="24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– 1)</a:t>
                          </a:r>
                        </a:p>
                        <a:p>
                          <a:pPr marL="342900" indent="-342900" algn="l">
                            <a:buAutoNum type="alphaLcParenR"/>
                          </a:pPr>
                          <a:r>
                            <a:rPr lang="en-GB" sz="24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10 – 4(5</a:t>
                          </a:r>
                          <a:r>
                            <a:rPr lang="en-GB" sz="2400" i="1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en-GB" sz="24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– 2)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157476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2</a:t>
                          </a: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2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Expand</a:t>
                          </a:r>
                          <a:r>
                            <a:rPr lang="en-GB" sz="22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and </a:t>
                          </a:r>
                          <a:r>
                            <a:rPr lang="en-GB" sz="22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simplify</a:t>
                          </a:r>
                          <a:endParaRPr lang="en-GB" sz="2200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22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3(x + 2</a:t>
                          </a:r>
                          <a:r>
                            <a:rPr lang="en-GB" sz="22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) – 2(x + 1)</a:t>
                          </a:r>
                        </a:p>
                        <a:p>
                          <a:pPr algn="ctr"/>
                          <a:endParaRPr lang="en-GB" sz="2200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22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(</a:t>
                          </a:r>
                          <a:r>
                            <a:rPr lang="en-GB" sz="22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x + 2</a:t>
                          </a:r>
                          <a:r>
                            <a:rPr lang="en-GB" sz="22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)(</a:t>
                          </a:r>
                          <a:r>
                            <a:rPr lang="en-GB" sz="22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x - 5</a:t>
                          </a:r>
                          <a:r>
                            <a:rPr lang="en-GB" sz="22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)</a:t>
                          </a:r>
                          <a:endParaRPr lang="en-GB" sz="22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2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Factorise</a:t>
                          </a:r>
                        </a:p>
                        <a:p>
                          <a:pPr algn="ctr"/>
                          <a:r>
                            <a:rPr lang="en-GB" sz="22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5x</a:t>
                          </a:r>
                          <a:r>
                            <a:rPr lang="en-GB" sz="22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+ 15</a:t>
                          </a:r>
                          <a:endParaRPr lang="en-GB" sz="22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22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20ab</a:t>
                          </a:r>
                          <a:r>
                            <a:rPr lang="en-GB" sz="2200" b="0" baseline="3000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2</a:t>
                          </a:r>
                          <a:r>
                            <a:rPr lang="en-GB" sz="22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+ </a:t>
                          </a:r>
                          <a:r>
                            <a:rPr lang="en-GB" sz="22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15a</a:t>
                          </a:r>
                          <a:r>
                            <a:rPr lang="en-GB" sz="2200" b="0" baseline="3000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2</a:t>
                          </a:r>
                          <a:r>
                            <a:rPr lang="en-GB" sz="22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b</a:t>
                          </a:r>
                          <a:endParaRPr lang="en-GB" sz="22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22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x</a:t>
                          </a:r>
                          <a:r>
                            <a:rPr lang="en-GB" sz="2200" b="0" baseline="3000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2</a:t>
                          </a:r>
                          <a:r>
                            <a:rPr lang="en-GB" sz="22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GB" sz="22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+ 7x </a:t>
                          </a:r>
                          <a:r>
                            <a:rPr lang="en-GB" sz="22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+10</a:t>
                          </a:r>
                          <a:endParaRPr lang="en-GB" sz="22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64161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2</a:t>
                          </a: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b="1" dirty="0" smtClean="0">
                              <a:solidFill>
                                <a:srgbClr val="0070C0"/>
                              </a:solidFill>
                              <a:latin typeface="Comic Sans MS" panose="030F0702030302020204" pitchFamily="66" charset="0"/>
                            </a:rPr>
                            <a:t>a = 2     b = -3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Find the value</a:t>
                          </a:r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of:</a:t>
                          </a:r>
                          <a:endParaRPr lang="en-GB" sz="20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457200" marR="0" lvl="0" indent="-4572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AutoNum type="alphaLcParenR"/>
                            <a:tabLst/>
                            <a:defRPr/>
                          </a:pPr>
                          <a:r>
                            <a:rPr lang="en-GB" sz="24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2a + b</a:t>
                          </a:r>
                        </a:p>
                        <a:p>
                          <a:pPr marL="457200" marR="0" lvl="0" indent="-4572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AutoNum type="alphaLcParenR"/>
                            <a:tabLst/>
                            <a:defRPr/>
                          </a:pPr>
                          <a:r>
                            <a:rPr lang="en-GB" sz="24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4a – 2b</a:t>
                          </a:r>
                        </a:p>
                        <a:p>
                          <a:pPr marL="457200" marR="0" lvl="0" indent="-4572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AutoNum type="alphaLcParenR"/>
                            <a:tabLst/>
                            <a:defRPr/>
                          </a:pPr>
                          <a:r>
                            <a:rPr lang="en-GB" sz="24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(3a)²</a:t>
                          </a:r>
                        </a:p>
                        <a:p>
                          <a:pPr marL="457200" marR="0" lvl="0" indent="-4572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AutoNum type="alphaLcParenR"/>
                            <a:tabLst/>
                            <a:defRPr/>
                          </a:pPr>
                          <a:r>
                            <a:rPr lang="en-GB" sz="24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2b²</a:t>
                          </a:r>
                        </a:p>
                        <a:p>
                          <a:pPr marL="457200" marR="0" lvl="0" indent="-4572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AutoNum type="alphaLcParenR"/>
                            <a:tabLst/>
                            <a:defRPr/>
                          </a:pPr>
                          <a:r>
                            <a:rPr lang="en-GB" sz="24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3a² - </a:t>
                          </a:r>
                          <a:r>
                            <a:rPr lang="en-GB" sz="24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b</a:t>
                          </a:r>
                          <a:endParaRPr lang="en-GB" sz="24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 taxi</a:t>
                          </a:r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firm uses the formula </a:t>
                          </a:r>
                        </a:p>
                        <a:p>
                          <a:pPr algn="ctr"/>
                          <a:r>
                            <a:rPr lang="en-GB" sz="2000" b="1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 = 3.5m +  4</a:t>
                          </a:r>
                        </a:p>
                        <a:p>
                          <a:pPr algn="l"/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where C is the cost and </a:t>
                          </a:r>
                        </a:p>
                        <a:p>
                          <a:pPr algn="l"/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m is the number of miles.</a:t>
                          </a:r>
                        </a:p>
                        <a:p>
                          <a:pPr algn="l">
                            <a:tabLst>
                              <a:tab pos="355600" algn="l"/>
                            </a:tabLst>
                          </a:pPr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a) What is the cost of a 5 	mile journey?</a:t>
                          </a:r>
                        </a:p>
                        <a:p>
                          <a:pPr algn="l">
                            <a:tabLst>
                              <a:tab pos="355600" algn="l"/>
                            </a:tabLst>
                          </a:pPr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b) A journey costs £25 how 	long was the journey</a:t>
                          </a:r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?</a:t>
                          </a:r>
                          <a:endParaRPr lang="en-GB" sz="20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47168887"/>
                  </p:ext>
                </p:extLst>
              </p:nvPr>
            </p:nvGraphicFramePr>
            <p:xfrm>
              <a:off x="0" y="0"/>
              <a:ext cx="9144000" cy="6858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39432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4302284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4302284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</a:tblGrid>
                  <a:tr h="264161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2</a:t>
                          </a: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748" t="-1848" r="-100425" b="-1648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l">
                            <a:buNone/>
                          </a:pPr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Multiply</a:t>
                          </a:r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out:</a:t>
                          </a:r>
                          <a:endParaRPr lang="en-GB" sz="20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AutoNum type="alphaLcParenR"/>
                            <a:tabLst/>
                            <a:defRPr/>
                          </a:pPr>
                          <a:r>
                            <a:rPr lang="en-GB" sz="24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3(</a:t>
                          </a:r>
                          <a:r>
                            <a:rPr lang="en-GB" sz="2400" i="1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en-GB" sz="24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+ 2)</a:t>
                          </a:r>
                        </a:p>
                        <a:p>
                          <a:pPr marL="342900" indent="-342900" algn="l">
                            <a:buAutoNum type="alphaLcParenR"/>
                          </a:pPr>
                          <a:r>
                            <a:rPr lang="en-GB" sz="24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-4(</a:t>
                          </a:r>
                          <a:r>
                            <a:rPr lang="en-GB" sz="2400" i="1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en-GB" sz="24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– 3)</a:t>
                          </a:r>
                        </a:p>
                        <a:p>
                          <a:pPr marL="342900" indent="-342900" algn="l">
                            <a:buAutoNum type="alphaLcParenR"/>
                          </a:pPr>
                          <a:r>
                            <a:rPr lang="en-GB" sz="24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5(2</a:t>
                          </a:r>
                          <a:r>
                            <a:rPr lang="en-GB" sz="2400" i="1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en-GB" sz="24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– 4y + 2)</a:t>
                          </a:r>
                        </a:p>
                        <a:p>
                          <a:pPr marL="342900" indent="-342900" algn="l">
                            <a:buAutoNum type="alphaLcParenR"/>
                          </a:pPr>
                          <a:r>
                            <a:rPr lang="en-GB" sz="24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3</a:t>
                          </a:r>
                          <a:r>
                            <a:rPr lang="en-GB" sz="2400" i="1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 </a:t>
                          </a:r>
                          <a:r>
                            <a:rPr lang="en-GB" sz="24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(</a:t>
                          </a:r>
                          <a:r>
                            <a:rPr lang="en-GB" sz="2400" i="1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en-GB" sz="24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+ 5)</a:t>
                          </a:r>
                        </a:p>
                        <a:p>
                          <a:pPr marL="342900" indent="-342900" algn="l">
                            <a:buAutoNum type="alphaLcParenR"/>
                          </a:pPr>
                          <a:r>
                            <a:rPr lang="en-GB" sz="24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4 + 2(3</a:t>
                          </a:r>
                          <a:r>
                            <a:rPr lang="en-GB" sz="2400" i="1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en-GB" sz="24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– 1)</a:t>
                          </a:r>
                        </a:p>
                        <a:p>
                          <a:pPr marL="342900" indent="-342900" algn="l">
                            <a:buAutoNum type="alphaLcParenR"/>
                          </a:pPr>
                          <a:r>
                            <a:rPr lang="en-GB" sz="24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10 – 4(5</a:t>
                          </a:r>
                          <a:r>
                            <a:rPr lang="en-GB" sz="2400" i="1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en-GB" sz="24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– 2)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157476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2</a:t>
                          </a: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2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Expand</a:t>
                          </a:r>
                          <a:r>
                            <a:rPr lang="en-GB" sz="22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and </a:t>
                          </a:r>
                          <a:r>
                            <a:rPr lang="en-GB" sz="22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simplify</a:t>
                          </a:r>
                          <a:endParaRPr lang="en-GB" sz="2200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22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3(x + 2</a:t>
                          </a:r>
                          <a:r>
                            <a:rPr lang="en-GB" sz="22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) – 2(x + 1)</a:t>
                          </a:r>
                        </a:p>
                        <a:p>
                          <a:pPr algn="ctr"/>
                          <a:endParaRPr lang="en-GB" sz="2200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22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(</a:t>
                          </a:r>
                          <a:r>
                            <a:rPr lang="en-GB" sz="22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x + 2</a:t>
                          </a:r>
                          <a:r>
                            <a:rPr lang="en-GB" sz="22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)(</a:t>
                          </a:r>
                          <a:r>
                            <a:rPr lang="en-GB" sz="22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x - 5</a:t>
                          </a:r>
                          <a:r>
                            <a:rPr lang="en-GB" sz="22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)</a:t>
                          </a:r>
                          <a:endParaRPr lang="en-GB" sz="22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2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Factorise</a:t>
                          </a:r>
                        </a:p>
                        <a:p>
                          <a:pPr algn="ctr"/>
                          <a:r>
                            <a:rPr lang="en-GB" sz="22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5x</a:t>
                          </a:r>
                          <a:r>
                            <a:rPr lang="en-GB" sz="22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+ 15</a:t>
                          </a:r>
                          <a:endParaRPr lang="en-GB" sz="22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22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20ab</a:t>
                          </a:r>
                          <a:r>
                            <a:rPr lang="en-GB" sz="2200" b="0" baseline="3000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2</a:t>
                          </a:r>
                          <a:r>
                            <a:rPr lang="en-GB" sz="22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+ </a:t>
                          </a:r>
                          <a:r>
                            <a:rPr lang="en-GB" sz="22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15a</a:t>
                          </a:r>
                          <a:r>
                            <a:rPr lang="en-GB" sz="2200" b="0" baseline="3000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2</a:t>
                          </a:r>
                          <a:r>
                            <a:rPr lang="en-GB" sz="22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b</a:t>
                          </a:r>
                          <a:endParaRPr lang="en-GB" sz="22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22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x</a:t>
                          </a:r>
                          <a:r>
                            <a:rPr lang="en-GB" sz="2200" b="0" baseline="3000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2</a:t>
                          </a:r>
                          <a:r>
                            <a:rPr lang="en-GB" sz="22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GB" sz="22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+ 7x </a:t>
                          </a:r>
                          <a:r>
                            <a:rPr lang="en-GB" sz="22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+10</a:t>
                          </a:r>
                          <a:endParaRPr lang="en-GB" sz="22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64161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2</a:t>
                          </a: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b="1" dirty="0" smtClean="0">
                              <a:solidFill>
                                <a:srgbClr val="0070C0"/>
                              </a:solidFill>
                              <a:latin typeface="Comic Sans MS" panose="030F0702030302020204" pitchFamily="66" charset="0"/>
                            </a:rPr>
                            <a:t>a = 2     b = -3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Find the value</a:t>
                          </a:r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of:</a:t>
                          </a:r>
                          <a:endParaRPr lang="en-GB" sz="20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457200" marR="0" lvl="0" indent="-4572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AutoNum type="alphaLcParenR"/>
                            <a:tabLst/>
                            <a:defRPr/>
                          </a:pPr>
                          <a:r>
                            <a:rPr lang="en-GB" sz="24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2a + b</a:t>
                          </a:r>
                        </a:p>
                        <a:p>
                          <a:pPr marL="457200" marR="0" lvl="0" indent="-4572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AutoNum type="alphaLcParenR"/>
                            <a:tabLst/>
                            <a:defRPr/>
                          </a:pPr>
                          <a:r>
                            <a:rPr lang="en-GB" sz="24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4a – 2b</a:t>
                          </a:r>
                        </a:p>
                        <a:p>
                          <a:pPr marL="457200" marR="0" lvl="0" indent="-4572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AutoNum type="alphaLcParenR"/>
                            <a:tabLst/>
                            <a:defRPr/>
                          </a:pPr>
                          <a:r>
                            <a:rPr lang="en-GB" sz="24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(3a)²</a:t>
                          </a:r>
                        </a:p>
                        <a:p>
                          <a:pPr marL="457200" marR="0" lvl="0" indent="-4572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AutoNum type="alphaLcParenR"/>
                            <a:tabLst/>
                            <a:defRPr/>
                          </a:pPr>
                          <a:r>
                            <a:rPr lang="en-GB" sz="24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2b²</a:t>
                          </a:r>
                        </a:p>
                        <a:p>
                          <a:pPr marL="457200" marR="0" lvl="0" indent="-4572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AutoNum type="alphaLcParenR"/>
                            <a:tabLst/>
                            <a:defRPr/>
                          </a:pPr>
                          <a:r>
                            <a:rPr lang="en-GB" sz="24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3a² - </a:t>
                          </a:r>
                          <a:r>
                            <a:rPr lang="en-GB" sz="24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b</a:t>
                          </a:r>
                          <a:endParaRPr lang="en-GB" sz="24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 taxi</a:t>
                          </a:r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firm uses the formula </a:t>
                          </a:r>
                        </a:p>
                        <a:p>
                          <a:pPr algn="ctr"/>
                          <a:r>
                            <a:rPr lang="en-GB" sz="2000" b="1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 = 3.5m +  4</a:t>
                          </a:r>
                        </a:p>
                        <a:p>
                          <a:pPr algn="l"/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where C is the cost and </a:t>
                          </a:r>
                        </a:p>
                        <a:p>
                          <a:pPr algn="l"/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m is the number of miles.</a:t>
                          </a:r>
                        </a:p>
                        <a:p>
                          <a:pPr algn="l">
                            <a:tabLst>
                              <a:tab pos="355600" algn="l"/>
                            </a:tabLst>
                          </a:pPr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a) What is the cost of a 5 	mile journey?</a:t>
                          </a:r>
                        </a:p>
                        <a:p>
                          <a:pPr algn="l">
                            <a:tabLst>
                              <a:tab pos="355600" algn="l"/>
                            </a:tabLst>
                          </a:pPr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b) A journey costs £25 how 	long was the journey</a:t>
                          </a:r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?</a:t>
                          </a:r>
                          <a:endParaRPr lang="en-GB" sz="20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04983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01382674"/>
                  </p:ext>
                </p:extLst>
              </p:nvPr>
            </p:nvGraphicFramePr>
            <p:xfrm>
              <a:off x="0" y="0"/>
              <a:ext cx="9144000" cy="690175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39432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4056315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4548253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</a:tblGrid>
                  <a:tr h="2286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2</a:t>
                          </a: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baseline="3000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18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Write as single powers:</a:t>
                          </a:r>
                          <a:r>
                            <a:rPr lang="en-GB" sz="18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endParaRPr lang="en-GB" sz="1800" b="0" i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l">
                            <a:buNone/>
                          </a:pP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a)	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8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1800" b="0" i="0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</m:e>
                                <m:sup>
                                  <m:r>
                                    <a:rPr lang="en-GB" sz="1800" b="0" i="0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800" b="0" i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x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8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1800" b="0" i="0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</m:e>
                                <m:sup>
                                  <m:r>
                                    <a:rPr lang="en-GB" sz="1800" b="0" i="0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800" b="0" i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 </a:t>
                          </a:r>
                          <a:r>
                            <a:rPr lang="en-GB" sz="1800" b="0" i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		</a:t>
                          </a:r>
                          <a:r>
                            <a:rPr lang="en-GB" sz="1800" b="0" i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a</a:t>
                          </a:r>
                          <a:r>
                            <a:rPr lang="en-GB" sz="1800" b="0" i="0" baseline="3000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10</a:t>
                          </a:r>
                          <a:endParaRPr lang="en-GB" sz="1800" b="0" i="0" baseline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b)	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GB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−4</m:t>
                                  </m:r>
                                </m:sup>
                              </m:sSup>
                              <m:r>
                                <a:rPr lang="en-GB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GB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oMath>
                          </a14:m>
                          <a:r>
                            <a:rPr lang="en-GB" sz="1800" b="0" baseline="3000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2    </a:t>
                          </a:r>
                          <a:r>
                            <a:rPr lang="en-GB" sz="1800" b="0" baseline="3000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	</a:t>
                          </a:r>
                          <a:r>
                            <a:rPr lang="en-GB" sz="1800" b="0" i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b</a:t>
                          </a:r>
                          <a:r>
                            <a:rPr lang="en-GB" sz="1800" b="0" i="0" baseline="3000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-2</a:t>
                          </a:r>
                          <a:endParaRPr lang="en-GB" sz="1800" b="0" dirty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c)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GB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p>
                                      <m:r>
                                        <a:rPr lang="en-GB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−7</m:t>
                                      </m:r>
                                    </m:sup>
                                  </m:sSup>
                                  <m:r>
                                    <a:rPr lang="en-GB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×</m:t>
                                  </m:r>
                                  <m:r>
                                    <a:rPr lang="en-GB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GB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p>
                                      <m:r>
                                        <a:rPr lang="en-GB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oMath>
                          </a14:m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         </a:t>
                          </a: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	</a:t>
                          </a:r>
                          <a:r>
                            <a:rPr lang="en-GB" sz="1800" b="0" i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b</a:t>
                          </a:r>
                          <a:r>
                            <a:rPr lang="en-GB" sz="1800" b="0" i="0" baseline="3000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-4</a:t>
                          </a:r>
                          <a:endParaRPr lang="en-GB" sz="1800" b="0" baseline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d)	x</a:t>
                          </a:r>
                          <a:r>
                            <a:rPr lang="en-GB" sz="1800" b="0" baseline="3000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-2</a:t>
                          </a: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÷ x</a:t>
                          </a:r>
                          <a:r>
                            <a:rPr lang="en-GB" sz="1800" b="0" baseline="3000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-3    </a:t>
                          </a:r>
                          <a:r>
                            <a:rPr lang="en-GB" sz="1800" b="0" baseline="3000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GB" sz="1800" b="0" baseline="3000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	</a:t>
                          </a:r>
                          <a:r>
                            <a:rPr lang="en-GB" sz="1800" b="0" i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x</a:t>
                          </a:r>
                          <a:r>
                            <a:rPr lang="en-GB" sz="1800" b="0" i="0" baseline="3000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1</a:t>
                          </a:r>
                          <a:endParaRPr lang="en-GB" sz="1800" b="0" i="0" baseline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457200" indent="-457200" algn="l">
                            <a:buAutoNum type="alphaLcParenR" startAt="3"/>
                          </a:pPr>
                          <a:endParaRPr lang="en-GB" sz="1800" b="0" baseline="3000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e)	(x</a:t>
                          </a:r>
                          <a:r>
                            <a:rPr lang="en-GB" sz="1800" b="0" baseline="3000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2 </a:t>
                          </a: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)</a:t>
                          </a:r>
                          <a:r>
                            <a:rPr lang="en-GB" sz="1800" b="0" baseline="3000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3            </a:t>
                          </a:r>
                          <a:r>
                            <a:rPr lang="en-GB" sz="1800" b="0" baseline="3000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	</a:t>
                          </a:r>
                          <a:r>
                            <a:rPr lang="en-GB" sz="1800" b="0" i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x</a:t>
                          </a:r>
                          <a:r>
                            <a:rPr lang="en-GB" sz="1800" b="0" i="0" baseline="3000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6</a:t>
                          </a:r>
                          <a:endParaRPr lang="en-GB" sz="1800" b="0" i="0" baseline="3000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i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342900" indent="-342900" algn="l">
                            <a:buAutoNum type="alphaLcParenR"/>
                          </a:pPr>
                          <a:r>
                            <a:rPr lang="en-GB" sz="18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3(</a:t>
                          </a:r>
                          <a:r>
                            <a:rPr lang="en-GB" sz="1800" i="1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en-GB" sz="18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+ 2) = </a:t>
                          </a:r>
                          <a:r>
                            <a:rPr lang="en-GB" sz="1800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3x + 6</a:t>
                          </a:r>
                        </a:p>
                        <a:p>
                          <a:pPr marL="342900" indent="-342900" algn="l">
                            <a:buAutoNum type="alphaLcParenR"/>
                          </a:pP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-4( x– 3) = </a:t>
                          </a:r>
                          <a:r>
                            <a:rPr lang="en-GB" sz="18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-4x + 12</a:t>
                          </a:r>
                        </a:p>
                        <a:p>
                          <a:pPr marL="342900" indent="-342900" algn="l">
                            <a:buAutoNum type="alphaLcParenR"/>
                          </a:pP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5(2</a:t>
                          </a:r>
                          <a:r>
                            <a:rPr lang="en-GB" sz="1800" i="1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– 4y + 2) = </a:t>
                          </a:r>
                          <a:r>
                            <a:rPr lang="en-GB" sz="18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10</a:t>
                          </a:r>
                          <a:r>
                            <a:rPr lang="en-GB" sz="1800" b="0" i="1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en-GB" sz="18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– 20y + 10</a:t>
                          </a:r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+mj-lt"/>
                            <a:buAutoNum type="alphaLcParenR" startAt="4"/>
                            <a:tabLst/>
                            <a:defRPr/>
                          </a:pP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3</a:t>
                          </a:r>
                          <a:r>
                            <a:rPr lang="en-GB" sz="1800" i="1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  <a:cs typeface="Times New Roman" panose="02020603050405020304" pitchFamily="18" charset="0"/>
                            </a:rPr>
                            <a:t>x </a:t>
                          </a: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(</a:t>
                          </a:r>
                          <a:r>
                            <a:rPr lang="en-GB" sz="1800" i="1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+ 5) = </a:t>
                          </a:r>
                          <a:r>
                            <a:rPr lang="en-GB" sz="18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3x² + 15</a:t>
                          </a:r>
                          <a:r>
                            <a:rPr lang="en-GB" sz="1800" b="0" i="1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  <a:p>
                          <a:pPr marL="342900" indent="-342900" algn="l">
                            <a:buAutoNum type="alphaLcParenR" startAt="4"/>
                          </a:pP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4 + 2(3</a:t>
                          </a:r>
                          <a:r>
                            <a:rPr lang="en-GB" sz="1800" i="1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– 1)= 4 + 6</a:t>
                          </a:r>
                          <a:r>
                            <a:rPr lang="en-GB" sz="1800" i="1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- 2= </a:t>
                          </a:r>
                          <a:r>
                            <a:rPr lang="en-GB" sz="18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2 + 6</a:t>
                          </a:r>
                          <a:r>
                            <a:rPr lang="en-GB" sz="1800" b="0" i="1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  <a:p>
                          <a:pPr marL="342900" indent="-342900" algn="l">
                            <a:buFont typeface="+mj-lt"/>
                            <a:buAutoNum type="alphaLcParenR" startAt="6"/>
                          </a:pP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10 – 4(5</a:t>
                          </a:r>
                          <a:r>
                            <a:rPr lang="en-GB" sz="1800" i="1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– 2) = 10 – 20</a:t>
                          </a:r>
                          <a:r>
                            <a:rPr lang="en-GB" sz="1800" i="1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+ 8  </a:t>
                          </a:r>
                        </a:p>
                        <a:p>
                          <a:pPr marL="0" indent="0" algn="l">
                            <a:buFont typeface="+mj-lt"/>
                            <a:buNone/>
                          </a:pP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                         = </a:t>
                          </a:r>
                          <a:r>
                            <a:rPr lang="en-GB" sz="18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18 – 20</a:t>
                          </a:r>
                          <a:r>
                            <a:rPr lang="en-GB" sz="1800" b="0" i="1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endParaRPr lang="en-GB" b="0" dirty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23374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2</a:t>
                          </a: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Expand</a:t>
                          </a:r>
                          <a:r>
                            <a:rPr lang="en-GB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and 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simplify</a:t>
                          </a:r>
                          <a:endParaRPr lang="en-GB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3(x+2) – 2(x + 1)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Factorise</a:t>
                          </a:r>
                        </a:p>
                        <a:p>
                          <a:pPr algn="ctr"/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5x</a:t>
                          </a: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+ 15   =   </a:t>
                          </a:r>
                          <a:r>
                            <a:rPr lang="en-GB" sz="18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5(x+3)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b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20ab</a:t>
                          </a:r>
                          <a:r>
                            <a:rPr lang="en-GB" b="0" baseline="3000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2</a:t>
                          </a: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+ 15a</a:t>
                          </a:r>
                          <a:r>
                            <a:rPr lang="en-GB" b="0" baseline="3000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2</a:t>
                          </a: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b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   =</a:t>
                          </a:r>
                          <a:r>
                            <a:rPr lang="en-GB" sz="180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5ab ( 4b + 3a)</a:t>
                          </a:r>
                        </a:p>
                        <a:p>
                          <a:pPr algn="ctr"/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x</a:t>
                          </a:r>
                          <a:r>
                            <a:rPr lang="en-GB" sz="1800" b="0" baseline="3000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2</a:t>
                          </a: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+7x +10  = </a:t>
                          </a:r>
                          <a:r>
                            <a:rPr lang="en-GB" sz="18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(x+2)(x+5)</a:t>
                          </a:r>
                          <a:endParaRPr lang="en-GB" sz="1800" b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32975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2</a:t>
                          </a: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 = 2     b = -3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Find the value</a:t>
                          </a: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of:</a:t>
                          </a:r>
                          <a:endParaRPr lang="en-GB" sz="18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457200" marR="0" lvl="0" indent="-4572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AutoNum type="alphaLcParenR"/>
                            <a:tabLst/>
                            <a:defRPr/>
                          </a:pPr>
                          <a:r>
                            <a:rPr lang="en-GB" sz="18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2a + b = 4 + - 3 = </a:t>
                          </a:r>
                          <a:r>
                            <a:rPr lang="en-GB" sz="1800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1</a:t>
                          </a:r>
                        </a:p>
                        <a:p>
                          <a:pPr marL="457200" marR="0" lvl="0" indent="-4572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AutoNum type="alphaLcParenR"/>
                            <a:tabLst/>
                            <a:defRPr/>
                          </a:pPr>
                          <a:r>
                            <a:rPr lang="en-GB" sz="18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4a – 2b = 8 - -6 = </a:t>
                          </a:r>
                          <a:r>
                            <a:rPr lang="en-GB" sz="1800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14</a:t>
                          </a:r>
                        </a:p>
                        <a:p>
                          <a:pPr marL="457200" marR="0" lvl="0" indent="-4572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AutoNum type="alphaLcParenR"/>
                            <a:tabLst/>
                            <a:defRPr/>
                          </a:pPr>
                          <a:r>
                            <a:rPr lang="en-GB" sz="18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(3a)² = 6² = </a:t>
                          </a:r>
                          <a:r>
                            <a:rPr lang="en-GB" sz="1800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36</a:t>
                          </a:r>
                        </a:p>
                        <a:p>
                          <a:pPr marL="457200" marR="0" lvl="0" indent="-4572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AutoNum type="alphaLcParenR"/>
                            <a:tabLst/>
                            <a:defRPr/>
                          </a:pPr>
                          <a:r>
                            <a:rPr lang="en-GB" sz="18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2b² = 2 x 9 = </a:t>
                          </a:r>
                          <a:r>
                            <a:rPr lang="en-GB" sz="1800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18</a:t>
                          </a:r>
                        </a:p>
                        <a:p>
                          <a:pPr marL="457200" marR="0" lvl="0" indent="-4572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AutoNum type="alphaLcParenR"/>
                            <a:tabLst/>
                            <a:defRPr/>
                          </a:pPr>
                          <a:r>
                            <a:rPr lang="en-GB" sz="18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3a² - b = 12 - -3 = </a:t>
                          </a:r>
                          <a:r>
                            <a:rPr lang="en-GB" sz="1800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15</a:t>
                          </a:r>
                        </a:p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 taxi</a:t>
                          </a: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firm uses the formula </a:t>
                          </a:r>
                        </a:p>
                        <a:p>
                          <a:pPr algn="ctr"/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 = 3.5m +  4</a:t>
                          </a:r>
                        </a:p>
                        <a:p>
                          <a:pPr algn="ctr"/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Where C is the cost and </a:t>
                          </a:r>
                        </a:p>
                        <a:p>
                          <a:pPr algn="ctr"/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m is the number of miles.</a:t>
                          </a:r>
                        </a:p>
                        <a:p>
                          <a:pPr algn="l">
                            <a:tabLst>
                              <a:tab pos="355600" algn="l"/>
                            </a:tabLst>
                          </a:pP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a) What is the cost of a 5 </a:t>
                          </a: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mile </a:t>
                          </a: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journey? </a:t>
                          </a:r>
                          <a:r>
                            <a:rPr lang="en-GB" sz="18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£21.50</a:t>
                          </a:r>
                        </a:p>
                        <a:p>
                          <a:pPr algn="l">
                            <a:tabLst>
                              <a:tab pos="355600" algn="l"/>
                            </a:tabLst>
                          </a:pP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b) A journey costs £25 how </a:t>
                          </a: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long </a:t>
                          </a: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was the journey? </a:t>
                          </a:r>
                          <a:r>
                            <a:rPr lang="en-GB" sz="18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6</a:t>
                          </a:r>
                          <a:endParaRPr lang="en-GB" sz="1800" b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01382674"/>
                  </p:ext>
                </p:extLst>
              </p:nvPr>
            </p:nvGraphicFramePr>
            <p:xfrm>
              <a:off x="0" y="0"/>
              <a:ext cx="9144000" cy="690175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39432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4056315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4548253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</a:tblGrid>
                  <a:tr h="2286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2</a:t>
                          </a: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3514" t="-533" r="-112462" b="-2045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i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342900" indent="-342900" algn="l">
                            <a:buAutoNum type="alphaLcParenR"/>
                          </a:pPr>
                          <a:r>
                            <a:rPr lang="en-GB" sz="18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3(</a:t>
                          </a:r>
                          <a:r>
                            <a:rPr lang="en-GB" sz="1800" i="1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en-GB" sz="18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+ 2) = </a:t>
                          </a:r>
                          <a:r>
                            <a:rPr lang="en-GB" sz="1800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3x + 6</a:t>
                          </a:r>
                        </a:p>
                        <a:p>
                          <a:pPr marL="342900" indent="-342900" algn="l">
                            <a:buAutoNum type="alphaLcParenR"/>
                          </a:pP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-4( x– 3) = </a:t>
                          </a:r>
                          <a:r>
                            <a:rPr lang="en-GB" sz="18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-4x + 12</a:t>
                          </a:r>
                        </a:p>
                        <a:p>
                          <a:pPr marL="342900" indent="-342900" algn="l">
                            <a:buAutoNum type="alphaLcParenR"/>
                          </a:pP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5(2</a:t>
                          </a:r>
                          <a:r>
                            <a:rPr lang="en-GB" sz="1800" i="1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– 4y + 2) = </a:t>
                          </a:r>
                          <a:r>
                            <a:rPr lang="en-GB" sz="18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10</a:t>
                          </a:r>
                          <a:r>
                            <a:rPr lang="en-GB" sz="1800" b="0" i="1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en-GB" sz="18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– 20y + 10</a:t>
                          </a:r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+mj-lt"/>
                            <a:buAutoNum type="alphaLcParenR" startAt="4"/>
                            <a:tabLst/>
                            <a:defRPr/>
                          </a:pP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3</a:t>
                          </a:r>
                          <a:r>
                            <a:rPr lang="en-GB" sz="1800" i="1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  <a:cs typeface="Times New Roman" panose="02020603050405020304" pitchFamily="18" charset="0"/>
                            </a:rPr>
                            <a:t>x </a:t>
                          </a: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(</a:t>
                          </a:r>
                          <a:r>
                            <a:rPr lang="en-GB" sz="1800" i="1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+ 5) = </a:t>
                          </a:r>
                          <a:r>
                            <a:rPr lang="en-GB" sz="18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3x² + 15</a:t>
                          </a:r>
                          <a:r>
                            <a:rPr lang="en-GB" sz="1800" b="0" i="1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  <a:p>
                          <a:pPr marL="342900" indent="-342900" algn="l">
                            <a:buAutoNum type="alphaLcParenR" startAt="4"/>
                          </a:pP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4 + 2(3</a:t>
                          </a:r>
                          <a:r>
                            <a:rPr lang="en-GB" sz="1800" i="1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– 1)= 4 + 6</a:t>
                          </a:r>
                          <a:r>
                            <a:rPr lang="en-GB" sz="1800" i="1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- 2= </a:t>
                          </a:r>
                          <a:r>
                            <a:rPr lang="en-GB" sz="18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2 + 6</a:t>
                          </a:r>
                          <a:r>
                            <a:rPr lang="en-GB" sz="1800" b="0" i="1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  <a:p>
                          <a:pPr marL="342900" indent="-342900" algn="l">
                            <a:buFont typeface="+mj-lt"/>
                            <a:buAutoNum type="alphaLcParenR" startAt="6"/>
                          </a:pP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10 – 4(5</a:t>
                          </a:r>
                          <a:r>
                            <a:rPr lang="en-GB" sz="1800" i="1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– 2) = 10 – 20</a:t>
                          </a:r>
                          <a:r>
                            <a:rPr lang="en-GB" sz="1800" i="1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+ 8  </a:t>
                          </a:r>
                        </a:p>
                        <a:p>
                          <a:pPr marL="0" indent="0" algn="l">
                            <a:buFont typeface="+mj-lt"/>
                            <a:buNone/>
                          </a:pP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                         = </a:t>
                          </a:r>
                          <a:r>
                            <a:rPr lang="en-GB" sz="18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18 – 20</a:t>
                          </a:r>
                          <a:r>
                            <a:rPr lang="en-GB" sz="1800" b="0" i="1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endParaRPr lang="en-GB" b="0" dirty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286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2</a:t>
                          </a: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Expand</a:t>
                          </a:r>
                          <a:r>
                            <a:rPr lang="en-GB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and 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simplify</a:t>
                          </a:r>
                          <a:endParaRPr lang="en-GB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3(x+2) – 2(x + 1)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Factorise</a:t>
                          </a:r>
                        </a:p>
                        <a:p>
                          <a:pPr algn="ctr"/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5x</a:t>
                          </a: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+ 15   =   </a:t>
                          </a:r>
                          <a:r>
                            <a:rPr lang="en-GB" sz="18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5(x+3)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b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20ab</a:t>
                          </a:r>
                          <a:r>
                            <a:rPr lang="en-GB" b="0" baseline="3000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2</a:t>
                          </a: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+ 15a</a:t>
                          </a:r>
                          <a:r>
                            <a:rPr lang="en-GB" b="0" baseline="3000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2</a:t>
                          </a: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b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   =</a:t>
                          </a:r>
                          <a:r>
                            <a:rPr lang="en-GB" sz="180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5ab ( 4b + 3a)</a:t>
                          </a:r>
                        </a:p>
                        <a:p>
                          <a:pPr algn="ctr"/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x</a:t>
                          </a:r>
                          <a:r>
                            <a:rPr lang="en-GB" sz="1800" b="0" baseline="3000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2</a:t>
                          </a: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+7x +10  = </a:t>
                          </a:r>
                          <a:r>
                            <a:rPr lang="en-GB" sz="18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(x+2)(x+5)</a:t>
                          </a:r>
                          <a:endParaRPr lang="en-GB" sz="1800" b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32975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2</a:t>
                          </a: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 = 2     b = -3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Find the value</a:t>
                          </a: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of:</a:t>
                          </a:r>
                          <a:endParaRPr lang="en-GB" sz="18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457200" marR="0" lvl="0" indent="-4572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AutoNum type="alphaLcParenR"/>
                            <a:tabLst/>
                            <a:defRPr/>
                          </a:pPr>
                          <a:r>
                            <a:rPr lang="en-GB" sz="18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2a + b = 4 + - 3 = </a:t>
                          </a:r>
                          <a:r>
                            <a:rPr lang="en-GB" sz="1800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1</a:t>
                          </a:r>
                        </a:p>
                        <a:p>
                          <a:pPr marL="457200" marR="0" lvl="0" indent="-4572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AutoNum type="alphaLcParenR"/>
                            <a:tabLst/>
                            <a:defRPr/>
                          </a:pPr>
                          <a:r>
                            <a:rPr lang="en-GB" sz="18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4a – 2b = 8 - -6 = </a:t>
                          </a:r>
                          <a:r>
                            <a:rPr lang="en-GB" sz="1800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14</a:t>
                          </a:r>
                        </a:p>
                        <a:p>
                          <a:pPr marL="457200" marR="0" lvl="0" indent="-4572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AutoNum type="alphaLcParenR"/>
                            <a:tabLst/>
                            <a:defRPr/>
                          </a:pPr>
                          <a:r>
                            <a:rPr lang="en-GB" sz="18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(3a)² = 6² = </a:t>
                          </a:r>
                          <a:r>
                            <a:rPr lang="en-GB" sz="1800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36</a:t>
                          </a:r>
                        </a:p>
                        <a:p>
                          <a:pPr marL="457200" marR="0" lvl="0" indent="-4572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AutoNum type="alphaLcParenR"/>
                            <a:tabLst/>
                            <a:defRPr/>
                          </a:pPr>
                          <a:r>
                            <a:rPr lang="en-GB" sz="18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2b² = 2 x 9 = </a:t>
                          </a:r>
                          <a:r>
                            <a:rPr lang="en-GB" sz="1800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18</a:t>
                          </a:r>
                        </a:p>
                        <a:p>
                          <a:pPr marL="457200" marR="0" lvl="0" indent="-4572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AutoNum type="alphaLcParenR"/>
                            <a:tabLst/>
                            <a:defRPr/>
                          </a:pPr>
                          <a:r>
                            <a:rPr lang="en-GB" sz="18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3a² - b = 12 - -3 = </a:t>
                          </a:r>
                          <a:r>
                            <a:rPr lang="en-GB" sz="1800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15</a:t>
                          </a:r>
                        </a:p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 taxi</a:t>
                          </a: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firm uses the formula </a:t>
                          </a:r>
                        </a:p>
                        <a:p>
                          <a:pPr algn="ctr"/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 = 3.5m +  4</a:t>
                          </a:r>
                        </a:p>
                        <a:p>
                          <a:pPr algn="ctr"/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Where C is the cost and </a:t>
                          </a:r>
                        </a:p>
                        <a:p>
                          <a:pPr algn="ctr"/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m is the number of miles.</a:t>
                          </a:r>
                        </a:p>
                        <a:p>
                          <a:pPr algn="l">
                            <a:tabLst>
                              <a:tab pos="355600" algn="l"/>
                            </a:tabLst>
                          </a:pP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a) What is the cost of a 5 </a:t>
                          </a: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mile </a:t>
                          </a: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journey? </a:t>
                          </a:r>
                          <a:r>
                            <a:rPr lang="en-GB" sz="18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£21.50</a:t>
                          </a:r>
                        </a:p>
                        <a:p>
                          <a:pPr algn="l">
                            <a:tabLst>
                              <a:tab pos="355600" algn="l"/>
                            </a:tabLst>
                          </a:pP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b) A journey costs £25 how </a:t>
                          </a: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long </a:t>
                          </a: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was the journey? </a:t>
                          </a:r>
                          <a:r>
                            <a:rPr lang="en-GB" sz="18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6</a:t>
                          </a:r>
                          <a:endParaRPr lang="en-GB" sz="1800" b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TextBox 1"/>
          <p:cNvSpPr txBox="1"/>
          <p:nvPr/>
        </p:nvSpPr>
        <p:spPr>
          <a:xfrm>
            <a:off x="1558343" y="2960040"/>
            <a:ext cx="24341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3x </a:t>
            </a:r>
            <a:r>
              <a:rPr lang="en-GB" sz="2000" dirty="0">
                <a:solidFill>
                  <a:schemeClr val="accent1"/>
                </a:solidFill>
                <a:latin typeface="Comic Sans MS" panose="030F0702030302020204" pitchFamily="66" charset="0"/>
              </a:rPr>
              <a:t>+ 6 </a:t>
            </a:r>
            <a:r>
              <a:rPr lang="en-GB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– 2x </a:t>
            </a:r>
            <a:r>
              <a:rPr lang="en-GB" sz="2000" dirty="0">
                <a:solidFill>
                  <a:schemeClr val="accent1"/>
                </a:solidFill>
                <a:latin typeface="Comic Sans MS" panose="030F0702030302020204" pitchFamily="66" charset="0"/>
              </a:rPr>
              <a:t>- 2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58343" y="3271520"/>
            <a:ext cx="24341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x </a:t>
            </a:r>
            <a:r>
              <a:rPr lang="en-GB" sz="2000" u="sng" dirty="0">
                <a:solidFill>
                  <a:schemeClr val="accent1"/>
                </a:solidFill>
                <a:latin typeface="Comic Sans MS" panose="030F0702030302020204" pitchFamily="66" charset="0"/>
              </a:rPr>
              <a:t>+ 4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58343" y="3671630"/>
            <a:ext cx="21384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(x+2)(x-5)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= x</a:t>
            </a:r>
            <a:r>
              <a:rPr lang="en-GB" baseline="30000" dirty="0" smtClean="0">
                <a:solidFill>
                  <a:srgbClr val="FF0000"/>
                </a:solidFill>
              </a:rPr>
              <a:t>2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smtClean="0">
                <a:solidFill>
                  <a:srgbClr val="FF0000"/>
                </a:solidFill>
              </a:rPr>
              <a:t>+2x -5x-10 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 = x</a:t>
            </a:r>
            <a:r>
              <a:rPr lang="en-GB" baseline="30000" dirty="0" smtClean="0">
                <a:solidFill>
                  <a:srgbClr val="FF0000"/>
                </a:solidFill>
              </a:rPr>
              <a:t>2</a:t>
            </a:r>
            <a:r>
              <a:rPr lang="en-GB" dirty="0" smtClean="0">
                <a:solidFill>
                  <a:srgbClr val="FF0000"/>
                </a:solidFill>
              </a:rPr>
              <a:t>  </a:t>
            </a:r>
            <a:r>
              <a:rPr lang="en-GB" dirty="0" smtClean="0">
                <a:solidFill>
                  <a:srgbClr val="FF0000"/>
                </a:solidFill>
              </a:rPr>
              <a:t>-3x-10 </a:t>
            </a:r>
            <a:endParaRPr lang="en-GB" dirty="0">
              <a:solidFill>
                <a:srgbClr val="FF000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510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4751781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432">
                  <a:extLst>
                    <a:ext uri="{9D8B030D-6E8A-4147-A177-3AD203B41FA5}">
                      <a16:colId xmlns:a16="http://schemas.microsoft.com/office/drawing/2014/main" val="427112700"/>
                    </a:ext>
                  </a:extLst>
                </a:gridCol>
                <a:gridCol w="4302284">
                  <a:extLst>
                    <a:ext uri="{9D8B030D-6E8A-4147-A177-3AD203B41FA5}">
                      <a16:colId xmlns:a16="http://schemas.microsoft.com/office/drawing/2014/main" val="4194589420"/>
                    </a:ext>
                  </a:extLst>
                </a:gridCol>
                <a:gridCol w="4302284">
                  <a:extLst>
                    <a:ext uri="{9D8B030D-6E8A-4147-A177-3AD203B41FA5}">
                      <a16:colId xmlns:a16="http://schemas.microsoft.com/office/drawing/2014/main" val="318414750"/>
                    </a:ext>
                  </a:extLst>
                </a:gridCol>
              </a:tblGrid>
              <a:tr h="1652214"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3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Find the median, mode, range and mean of the following</a:t>
                      </a:r>
                      <a:endParaRPr lang="en-GB" sz="2000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2000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0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1, 3, 6, 10, 12, 13, 15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The mean of 8 numbers is 14.</a:t>
                      </a:r>
                    </a:p>
                    <a:p>
                      <a:pPr algn="ctr"/>
                      <a:endParaRPr lang="en-GB" sz="2000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0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The mean of 2 of the numbers is 10. what is the mean of the other 6 numbers?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2647800"/>
                  </a:ext>
                </a:extLst>
              </a:tr>
              <a:tr h="2361257"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3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The range of 4 cards is 6</a:t>
                      </a:r>
                    </a:p>
                    <a:p>
                      <a:pPr algn="ctr"/>
                      <a:endParaRPr lang="en-GB" sz="2000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0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The median is 7 and the mean is 7. </a:t>
                      </a:r>
                    </a:p>
                    <a:p>
                      <a:pPr algn="ctr"/>
                      <a:endParaRPr lang="en-GB" sz="2000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0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what are the 4 cards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Calculate the</a:t>
                      </a:r>
                      <a:r>
                        <a:rPr lang="en-GB" sz="20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mean, mode and range from the table</a:t>
                      </a:r>
                    </a:p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561586"/>
                  </a:ext>
                </a:extLst>
              </a:tr>
              <a:tr h="2844529"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3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Calculate an estimate</a:t>
                      </a:r>
                      <a:r>
                        <a:rPr lang="en-GB" sz="16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for the mean</a:t>
                      </a:r>
                    </a:p>
                    <a:p>
                      <a:pPr algn="l"/>
                      <a:endParaRPr lang="en-GB" sz="1600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8154384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7311592" y="6152744"/>
            <a:ext cx="767886" cy="1099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9591887"/>
              </p:ext>
            </p:extLst>
          </p:nvPr>
        </p:nvGraphicFramePr>
        <p:xfrm>
          <a:off x="4981433" y="2301702"/>
          <a:ext cx="4011204" cy="16951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1053">
                  <a:extLst>
                    <a:ext uri="{9D8B030D-6E8A-4147-A177-3AD203B41FA5}">
                      <a16:colId xmlns:a16="http://schemas.microsoft.com/office/drawing/2014/main" val="589612276"/>
                    </a:ext>
                  </a:extLst>
                </a:gridCol>
                <a:gridCol w="1449919">
                  <a:extLst>
                    <a:ext uri="{9D8B030D-6E8A-4147-A177-3AD203B41FA5}">
                      <a16:colId xmlns:a16="http://schemas.microsoft.com/office/drawing/2014/main" val="265782551"/>
                    </a:ext>
                  </a:extLst>
                </a:gridCol>
                <a:gridCol w="980232">
                  <a:extLst>
                    <a:ext uri="{9D8B030D-6E8A-4147-A177-3AD203B41FA5}">
                      <a16:colId xmlns:a16="http://schemas.microsoft.com/office/drawing/2014/main" val="3606546446"/>
                    </a:ext>
                  </a:extLst>
                </a:gridCol>
              </a:tblGrid>
              <a:tr h="354057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Time</a:t>
                      </a:r>
                      <a:r>
                        <a:rPr lang="en-GB" sz="160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 </a:t>
                      </a:r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(minutes)</a:t>
                      </a:r>
                    </a:p>
                  </a:txBody>
                  <a:tcPr marL="18000" marR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Frequency</a:t>
                      </a:r>
                    </a:p>
                  </a:txBody>
                  <a:tcPr marL="18000" marR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5333514"/>
                  </a:ext>
                </a:extLst>
              </a:tr>
              <a:tr h="278857">
                <a:tc>
                  <a:txBody>
                    <a:bodyPr/>
                    <a:lstStyle/>
                    <a:p>
                      <a:pPr algn="ctr"/>
                      <a:r>
                        <a:rPr lang="en-GB" sz="160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4</a:t>
                      </a:r>
                      <a:endParaRPr lang="en-GB" sz="16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10</a:t>
                      </a:r>
                    </a:p>
                  </a:txBody>
                  <a:tcPr marL="18000" marR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7203082"/>
                  </a:ext>
                </a:extLst>
              </a:tr>
              <a:tr h="27885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5</a:t>
                      </a:r>
                      <a:endParaRPr lang="en-GB" sz="16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12</a:t>
                      </a:r>
                    </a:p>
                  </a:txBody>
                  <a:tcPr marL="18000" marR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97367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6 </a:t>
                      </a:r>
                      <a:endParaRPr lang="en-GB" sz="16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14</a:t>
                      </a:r>
                    </a:p>
                  </a:txBody>
                  <a:tcPr marL="18000" marR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9805693"/>
                  </a:ext>
                </a:extLst>
              </a:tr>
              <a:tr h="27885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7</a:t>
                      </a:r>
                      <a:endParaRPr lang="en-GB" sz="16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9</a:t>
                      </a:r>
                    </a:p>
                  </a:txBody>
                  <a:tcPr marL="18000" marR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8309220"/>
                  </a:ext>
                </a:extLst>
              </a:tr>
            </a:tbl>
          </a:graphicData>
        </a:graphic>
      </p:graphicFrame>
      <p:graphicFrame>
        <p:nvGraphicFramePr>
          <p:cNvPr id="39" name="Table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5258304"/>
              </p:ext>
            </p:extLst>
          </p:nvPr>
        </p:nvGraphicFramePr>
        <p:xfrm>
          <a:off x="559558" y="4679164"/>
          <a:ext cx="4148154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2718">
                  <a:extLst>
                    <a:ext uri="{9D8B030D-6E8A-4147-A177-3AD203B41FA5}">
                      <a16:colId xmlns:a16="http://schemas.microsoft.com/office/drawing/2014/main" val="589612276"/>
                    </a:ext>
                  </a:extLst>
                </a:gridCol>
                <a:gridCol w="1382718">
                  <a:extLst>
                    <a:ext uri="{9D8B030D-6E8A-4147-A177-3AD203B41FA5}">
                      <a16:colId xmlns:a16="http://schemas.microsoft.com/office/drawing/2014/main" val="265782551"/>
                    </a:ext>
                  </a:extLst>
                </a:gridCol>
                <a:gridCol w="1382718">
                  <a:extLst>
                    <a:ext uri="{9D8B030D-6E8A-4147-A177-3AD203B41FA5}">
                      <a16:colId xmlns:a16="http://schemas.microsoft.com/office/drawing/2014/main" val="3606546446"/>
                    </a:ext>
                  </a:extLst>
                </a:gridCol>
              </a:tblGrid>
              <a:tr h="324084"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Time</a:t>
                      </a: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Frequency</a:t>
                      </a: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5333514"/>
                  </a:ext>
                </a:extLst>
              </a:tr>
              <a:tr h="324084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0</a:t>
                      </a:r>
                      <a:r>
                        <a:rPr lang="en-GB" sz="180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&lt; t </a:t>
                      </a:r>
                      <a:r>
                        <a:rPr lang="en-GB" sz="180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 6</a:t>
                      </a:r>
                      <a:endParaRPr lang="en-GB" sz="18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</a:t>
                      </a: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7203082"/>
                  </a:ext>
                </a:extLst>
              </a:tr>
              <a:tr h="3240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6 &lt; t </a:t>
                      </a:r>
                      <a:r>
                        <a:rPr lang="en-GB" sz="180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 10</a:t>
                      </a:r>
                      <a:endParaRPr lang="en-GB" sz="18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15</a:t>
                      </a: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9736753"/>
                  </a:ext>
                </a:extLst>
              </a:tr>
              <a:tr h="3240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10 &lt; t </a:t>
                      </a:r>
                      <a:r>
                        <a:rPr lang="en-GB" sz="180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 14</a:t>
                      </a:r>
                      <a:endParaRPr lang="en-GB" sz="18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12</a:t>
                      </a: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9805693"/>
                  </a:ext>
                </a:extLst>
              </a:tr>
              <a:tr h="3240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14 &lt; t </a:t>
                      </a:r>
                      <a:r>
                        <a:rPr lang="en-GB" sz="180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 30</a:t>
                      </a:r>
                      <a:endParaRPr lang="en-GB" sz="18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</a:t>
                      </a: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8309220"/>
                  </a:ext>
                </a:extLst>
              </a:tr>
            </a:tbl>
          </a:graphicData>
        </a:graphic>
      </p:graphicFrame>
      <p:sp>
        <p:nvSpPr>
          <p:cNvPr id="41" name="TextBox 10"/>
          <p:cNvSpPr txBox="1">
            <a:spLocks noChangeArrowheads="1"/>
          </p:cNvSpPr>
          <p:nvPr/>
        </p:nvSpPr>
        <p:spPr bwMode="auto">
          <a:xfrm>
            <a:off x="4803247" y="4011090"/>
            <a:ext cx="418939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en-GB" altLang="en-US" sz="2000" dirty="0">
                <a:latin typeface="Comic Sans MS" panose="030F0702030302020204" pitchFamily="66" charset="0"/>
              </a:rPr>
              <a:t>Find the modal </a:t>
            </a:r>
            <a:r>
              <a:rPr lang="en-GB" altLang="en-US" sz="2000" dirty="0" smtClean="0">
                <a:latin typeface="Comic Sans MS" panose="030F0702030302020204" pitchFamily="66" charset="0"/>
              </a:rPr>
              <a:t>class interval </a:t>
            </a:r>
            <a:r>
              <a:rPr lang="en-GB" altLang="en-US" sz="2000" dirty="0">
                <a:latin typeface="Comic Sans MS" panose="030F0702030302020204" pitchFamily="66" charset="0"/>
              </a:rPr>
              <a:t>and an estimate for the mean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4090558"/>
              </p:ext>
            </p:extLst>
          </p:nvPr>
        </p:nvGraphicFramePr>
        <p:xfrm>
          <a:off x="4995846" y="4663440"/>
          <a:ext cx="414815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376">
                  <a:extLst>
                    <a:ext uri="{9D8B030D-6E8A-4147-A177-3AD203B41FA5}">
                      <a16:colId xmlns:a16="http://schemas.microsoft.com/office/drawing/2014/main" val="589612276"/>
                    </a:ext>
                  </a:extLst>
                </a:gridCol>
                <a:gridCol w="1269060">
                  <a:extLst>
                    <a:ext uri="{9D8B030D-6E8A-4147-A177-3AD203B41FA5}">
                      <a16:colId xmlns:a16="http://schemas.microsoft.com/office/drawing/2014/main" val="265782551"/>
                    </a:ext>
                  </a:extLst>
                </a:gridCol>
                <a:gridCol w="1382718">
                  <a:extLst>
                    <a:ext uri="{9D8B030D-6E8A-4147-A177-3AD203B41FA5}">
                      <a16:colId xmlns:a16="http://schemas.microsoft.com/office/drawing/2014/main" val="3606546446"/>
                    </a:ext>
                  </a:extLst>
                </a:gridCol>
              </a:tblGrid>
              <a:tr h="324084"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Height,</a:t>
                      </a: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h, cm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Frequency</a:t>
                      </a: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5333514"/>
                  </a:ext>
                </a:extLst>
              </a:tr>
              <a:tr h="324084">
                <a:tc>
                  <a:txBody>
                    <a:bodyPr/>
                    <a:lstStyle/>
                    <a:p>
                      <a:pPr algn="ctr"/>
                      <a:r>
                        <a:rPr lang="en-GB" sz="18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110 </a:t>
                      </a:r>
                      <a:r>
                        <a:rPr lang="en-GB" sz="180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&lt; </a:t>
                      </a:r>
                      <a:r>
                        <a:rPr lang="en-GB" sz="18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 </a:t>
                      </a:r>
                      <a:r>
                        <a:rPr lang="en-GB" sz="180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 </a:t>
                      </a:r>
                      <a:r>
                        <a:rPr lang="en-GB" sz="18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120</a:t>
                      </a:r>
                      <a:endParaRPr lang="en-GB" sz="18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3</a:t>
                      </a:r>
                      <a:endParaRPr lang="en-GB" sz="18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7203082"/>
                  </a:ext>
                </a:extLst>
              </a:tr>
              <a:tr h="3240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120 </a:t>
                      </a:r>
                      <a:r>
                        <a:rPr lang="en-GB" sz="180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&lt; </a:t>
                      </a:r>
                      <a:r>
                        <a:rPr lang="en-GB" sz="18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 </a:t>
                      </a:r>
                      <a:r>
                        <a:rPr lang="en-GB" sz="180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 </a:t>
                      </a:r>
                      <a:r>
                        <a:rPr lang="en-GB" sz="18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130</a:t>
                      </a:r>
                      <a:endParaRPr lang="en-GB" sz="18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8</a:t>
                      </a:r>
                      <a:endParaRPr lang="en-GB" sz="18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9736753"/>
                  </a:ext>
                </a:extLst>
              </a:tr>
              <a:tr h="3240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130 </a:t>
                      </a:r>
                      <a:r>
                        <a:rPr lang="en-GB" sz="180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&lt; </a:t>
                      </a:r>
                      <a:r>
                        <a:rPr lang="en-GB" sz="18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 </a:t>
                      </a:r>
                      <a:r>
                        <a:rPr lang="en-GB" sz="180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 </a:t>
                      </a:r>
                      <a:r>
                        <a:rPr lang="en-GB" sz="18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140</a:t>
                      </a:r>
                      <a:endParaRPr lang="en-GB" sz="18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9</a:t>
                      </a:r>
                      <a:endParaRPr lang="en-GB" sz="18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9805693"/>
                  </a:ext>
                </a:extLst>
              </a:tr>
              <a:tr h="3240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140 </a:t>
                      </a:r>
                      <a:r>
                        <a:rPr lang="en-GB" sz="180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&lt; </a:t>
                      </a:r>
                      <a:r>
                        <a:rPr lang="en-GB" sz="18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 </a:t>
                      </a:r>
                      <a:r>
                        <a:rPr lang="en-GB" sz="180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 </a:t>
                      </a:r>
                      <a:r>
                        <a:rPr lang="en-GB" sz="18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150</a:t>
                      </a:r>
                      <a:endParaRPr lang="en-GB" sz="18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23</a:t>
                      </a:r>
                      <a:endParaRPr lang="en-GB" sz="18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8309220"/>
                  </a:ext>
                </a:extLst>
              </a:tr>
              <a:tr h="3240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150 &lt; h </a:t>
                      </a:r>
                      <a:r>
                        <a:rPr lang="en-GB" sz="18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 160</a:t>
                      </a:r>
                      <a:endParaRPr lang="en-GB" sz="180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7</a:t>
                      </a:r>
                      <a:endParaRPr lang="en-GB" sz="18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57632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325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1785342"/>
              </p:ext>
            </p:extLst>
          </p:nvPr>
        </p:nvGraphicFramePr>
        <p:xfrm>
          <a:off x="1" y="0"/>
          <a:ext cx="9143998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432">
                  <a:extLst>
                    <a:ext uri="{9D8B030D-6E8A-4147-A177-3AD203B41FA5}">
                      <a16:colId xmlns:a16="http://schemas.microsoft.com/office/drawing/2014/main" val="427112700"/>
                    </a:ext>
                  </a:extLst>
                </a:gridCol>
                <a:gridCol w="4302283">
                  <a:extLst>
                    <a:ext uri="{9D8B030D-6E8A-4147-A177-3AD203B41FA5}">
                      <a16:colId xmlns:a16="http://schemas.microsoft.com/office/drawing/2014/main" val="4194589420"/>
                    </a:ext>
                  </a:extLst>
                </a:gridCol>
                <a:gridCol w="4302283">
                  <a:extLst>
                    <a:ext uri="{9D8B030D-6E8A-4147-A177-3AD203B41FA5}">
                      <a16:colId xmlns:a16="http://schemas.microsoft.com/office/drawing/2014/main" val="318414750"/>
                    </a:ext>
                  </a:extLst>
                </a:gridCol>
              </a:tblGrid>
              <a:tr h="2823213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3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1, 3, 6, 10, 12, 13, </a:t>
                      </a:r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18</a:t>
                      </a:r>
                    </a:p>
                    <a:p>
                      <a:pPr algn="ctr"/>
                      <a:endParaRPr lang="en-GB" sz="2000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l"/>
                      <a:r>
                        <a:rPr lang="en-GB" sz="2000" b="0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Mode  </a:t>
                      </a:r>
                      <a:r>
                        <a:rPr lang="en-GB" sz="2000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	= </a:t>
                      </a:r>
                      <a:r>
                        <a:rPr lang="en-GB" sz="2000" b="0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no mode</a:t>
                      </a:r>
                    </a:p>
                    <a:p>
                      <a:pPr algn="l"/>
                      <a:r>
                        <a:rPr lang="en-GB" sz="2000" b="0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Range </a:t>
                      </a:r>
                      <a:r>
                        <a:rPr lang="en-GB" sz="2000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	= </a:t>
                      </a:r>
                      <a:r>
                        <a:rPr lang="en-GB" sz="2000" b="0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17</a:t>
                      </a:r>
                    </a:p>
                    <a:p>
                      <a:pPr algn="l"/>
                      <a:r>
                        <a:rPr lang="en-GB" sz="2000" b="0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Median = 10</a:t>
                      </a:r>
                    </a:p>
                    <a:p>
                      <a:pPr algn="l"/>
                      <a:r>
                        <a:rPr lang="en-GB" sz="2000" b="0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Mean </a:t>
                      </a:r>
                      <a:r>
                        <a:rPr lang="en-GB" sz="2000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	= </a:t>
                      </a:r>
                      <a:r>
                        <a:rPr lang="en-GB" sz="2000" b="0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63 ÷ 7 = 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The mean of 8 numbers is 14.</a:t>
                      </a:r>
                    </a:p>
                    <a:p>
                      <a:pPr algn="ctr"/>
                      <a:r>
                        <a:rPr lang="en-GB" sz="16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The mean of 2 of the numbers is 10. what is the mean of the other 6 numbers?</a:t>
                      </a:r>
                    </a:p>
                    <a:p>
                      <a:pPr algn="ctr"/>
                      <a:endParaRPr lang="en-GB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2647800"/>
                  </a:ext>
                </a:extLst>
              </a:tr>
              <a:tr h="4034787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3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b="0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Total </a:t>
                      </a:r>
                      <a:r>
                        <a:rPr lang="en-GB" sz="2000" b="0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  <a:sym typeface="Wingdings" panose="05000000000000000000" pitchFamily="2" charset="2"/>
                        </a:rPr>
                        <a:t> ÷ </a:t>
                      </a:r>
                      <a:r>
                        <a:rPr lang="en-GB" sz="2000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  <a:sym typeface="Wingdings" panose="05000000000000000000" pitchFamily="2" charset="2"/>
                        </a:rPr>
                        <a:t>4 numbers </a:t>
                      </a:r>
                      <a:r>
                        <a:rPr lang="en-GB" sz="2000" b="0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  <a:sym typeface="Wingdings" panose="05000000000000000000" pitchFamily="2" charset="2"/>
                        </a:rPr>
                        <a:t> mean of 7</a:t>
                      </a:r>
                    </a:p>
                    <a:p>
                      <a:pPr algn="l"/>
                      <a:r>
                        <a:rPr lang="en-GB" sz="2000" b="0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  <a:sym typeface="Wingdings" panose="05000000000000000000" pitchFamily="2" charset="2"/>
                        </a:rPr>
                        <a:t>  28       x 4            mean of 7</a:t>
                      </a:r>
                      <a:endParaRPr lang="en-GB" sz="2000" b="0" baseline="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l"/>
                      <a:endParaRPr lang="en-GB" b="1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l"/>
                      <a:endParaRPr lang="en-GB" b="1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l"/>
                      <a:endParaRPr lang="en-GB" b="1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l"/>
                      <a:r>
                        <a:rPr lang="en-GB" b="1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Mean</a:t>
                      </a:r>
                      <a:r>
                        <a:rPr lang="en-GB" b="0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 = 247/45 = 5.48      </a:t>
                      </a:r>
                    </a:p>
                    <a:p>
                      <a:pPr algn="l"/>
                      <a:r>
                        <a:rPr lang="en-GB" b="1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Mode</a:t>
                      </a:r>
                      <a:r>
                        <a:rPr lang="en-GB" b="0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 = 6 minutes     appears 14 </a:t>
                      </a:r>
                      <a:r>
                        <a:rPr lang="en-GB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times</a:t>
                      </a:r>
                      <a:endParaRPr lang="en-GB" b="0" baseline="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l"/>
                      <a:r>
                        <a:rPr lang="en-GB" b="1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Range</a:t>
                      </a:r>
                      <a:r>
                        <a:rPr lang="en-GB" b="0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 = 7- 4 = 3 minutes</a:t>
                      </a:r>
                      <a:endParaRPr lang="en-GB" b="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561586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8183432" y="5582219"/>
            <a:ext cx="850522" cy="1498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8626235"/>
              </p:ext>
            </p:extLst>
          </p:nvPr>
        </p:nvGraphicFramePr>
        <p:xfrm>
          <a:off x="5027886" y="3039310"/>
          <a:ext cx="4006068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8699">
                  <a:extLst>
                    <a:ext uri="{9D8B030D-6E8A-4147-A177-3AD203B41FA5}">
                      <a16:colId xmlns:a16="http://schemas.microsoft.com/office/drawing/2014/main" val="589612276"/>
                    </a:ext>
                  </a:extLst>
                </a:gridCol>
                <a:gridCol w="1433015">
                  <a:extLst>
                    <a:ext uri="{9D8B030D-6E8A-4147-A177-3AD203B41FA5}">
                      <a16:colId xmlns:a16="http://schemas.microsoft.com/office/drawing/2014/main" val="265782551"/>
                    </a:ext>
                  </a:extLst>
                </a:gridCol>
                <a:gridCol w="804354">
                  <a:extLst>
                    <a:ext uri="{9D8B030D-6E8A-4147-A177-3AD203B41FA5}">
                      <a16:colId xmlns:a16="http://schemas.microsoft.com/office/drawing/2014/main" val="3606546446"/>
                    </a:ext>
                  </a:extLst>
                </a:gridCol>
              </a:tblGrid>
              <a:tr h="268234">
                <a:tc>
                  <a:txBody>
                    <a:bodyPr/>
                    <a:lstStyle/>
                    <a:p>
                      <a:pPr algn="l"/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Time</a:t>
                      </a:r>
                      <a:r>
                        <a:rPr lang="en-GB" sz="18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 </a:t>
                      </a: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(minutes)</a:t>
                      </a: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Frequency</a:t>
                      </a: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5333514"/>
                  </a:ext>
                </a:extLst>
              </a:tr>
              <a:tr h="230917">
                <a:tc>
                  <a:txBody>
                    <a:bodyPr/>
                    <a:lstStyle/>
                    <a:p>
                      <a:pPr algn="ctr"/>
                      <a:r>
                        <a:rPr lang="en-GB" sz="180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4</a:t>
                      </a:r>
                      <a:endParaRPr lang="en-GB" sz="18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10</a:t>
                      </a: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40</a:t>
                      </a: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7203082"/>
                  </a:ext>
                </a:extLst>
              </a:tr>
              <a:tr h="23091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5</a:t>
                      </a:r>
                      <a:endParaRPr lang="en-GB" sz="18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12</a:t>
                      </a: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60</a:t>
                      </a: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9736753"/>
                  </a:ext>
                </a:extLst>
              </a:tr>
              <a:tr h="23091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6 </a:t>
                      </a:r>
                      <a:endParaRPr lang="en-GB" sz="18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14</a:t>
                      </a: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84</a:t>
                      </a: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9805693"/>
                  </a:ext>
                </a:extLst>
              </a:tr>
              <a:tr h="23091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7</a:t>
                      </a:r>
                      <a:endParaRPr lang="en-GB" sz="18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9</a:t>
                      </a: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63</a:t>
                      </a: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8309220"/>
                  </a:ext>
                </a:extLst>
              </a:tr>
              <a:tr h="23091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45</a:t>
                      </a: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247</a:t>
                      </a: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6735368"/>
              </p:ext>
            </p:extLst>
          </p:nvPr>
        </p:nvGraphicFramePr>
        <p:xfrm>
          <a:off x="1105567" y="4038618"/>
          <a:ext cx="281675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4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4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41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41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 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5" name="Straight Arrow Connector 4"/>
          <p:cNvCxnSpPr/>
          <p:nvPr/>
        </p:nvCxnSpPr>
        <p:spPr>
          <a:xfrm>
            <a:off x="2478527" y="4673965"/>
            <a:ext cx="0" cy="49517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693648" y="5169139"/>
            <a:ext cx="1569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Median of 7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1105567" y="3850229"/>
            <a:ext cx="2816752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856362" y="3482405"/>
            <a:ext cx="1569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Range of 6</a:t>
            </a: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3120870"/>
              </p:ext>
            </p:extLst>
          </p:nvPr>
        </p:nvGraphicFramePr>
        <p:xfrm>
          <a:off x="4890037" y="929840"/>
          <a:ext cx="3718656" cy="5315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48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8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48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48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48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483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48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483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3159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500779"/>
              </p:ext>
            </p:extLst>
          </p:nvPr>
        </p:nvGraphicFramePr>
        <p:xfrm>
          <a:off x="4890037" y="1657339"/>
          <a:ext cx="3718656" cy="6060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48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8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48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27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68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483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48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483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0604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5964486" y="1016973"/>
            <a:ext cx="2114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8 x 14 = 112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890195" y="1750443"/>
            <a:ext cx="2739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6 parts add up to 92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040084" y="1670003"/>
            <a:ext cx="973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2 x 10 </a:t>
            </a:r>
          </a:p>
          <a:p>
            <a:r>
              <a:rPr lang="en-GB" b="1" dirty="0"/>
              <a:t>= 20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819991" y="2341976"/>
            <a:ext cx="24047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</a:rPr>
              <a:t>92 </a:t>
            </a:r>
            <a:r>
              <a:rPr lang="en-GB" sz="2000" b="1" dirty="0" smtClean="0">
                <a:solidFill>
                  <a:srgbClr val="FF0000"/>
                </a:solidFill>
              </a:rPr>
              <a:t>÷ 6 </a:t>
            </a:r>
            <a:r>
              <a:rPr lang="en-GB" sz="2000" b="1" dirty="0">
                <a:solidFill>
                  <a:srgbClr val="FF0000"/>
                </a:solidFill>
              </a:rPr>
              <a:t>= 15.3333..</a:t>
            </a:r>
          </a:p>
        </p:txBody>
      </p:sp>
    </p:spTree>
    <p:extLst>
      <p:ext uri="{BB962C8B-B14F-4D97-AF65-F5344CB8AC3E}">
        <p14:creationId xmlns:p14="http://schemas.microsoft.com/office/powerpoint/2010/main" val="215119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83432" y="5582219"/>
            <a:ext cx="850522" cy="1498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313103" y="5786439"/>
            <a:ext cx="767886" cy="1004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7311592" y="6152744"/>
            <a:ext cx="767886" cy="1099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8224750" y="6343652"/>
            <a:ext cx="767886" cy="1381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8158532" y="5957889"/>
            <a:ext cx="834104" cy="142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8142433" y="6148795"/>
            <a:ext cx="682482" cy="142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39" name="Table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8275704"/>
              </p:ext>
            </p:extLst>
          </p:nvPr>
        </p:nvGraphicFramePr>
        <p:xfrm>
          <a:off x="224830" y="716005"/>
          <a:ext cx="5530176" cy="22088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2544">
                  <a:extLst>
                    <a:ext uri="{9D8B030D-6E8A-4147-A177-3AD203B41FA5}">
                      <a16:colId xmlns:a16="http://schemas.microsoft.com/office/drawing/2014/main" val="589612276"/>
                    </a:ext>
                  </a:extLst>
                </a:gridCol>
                <a:gridCol w="1382544">
                  <a:extLst>
                    <a:ext uri="{9D8B030D-6E8A-4147-A177-3AD203B41FA5}">
                      <a16:colId xmlns:a16="http://schemas.microsoft.com/office/drawing/2014/main" val="265782551"/>
                    </a:ext>
                  </a:extLst>
                </a:gridCol>
                <a:gridCol w="1382544">
                  <a:extLst>
                    <a:ext uri="{9D8B030D-6E8A-4147-A177-3AD203B41FA5}">
                      <a16:colId xmlns:a16="http://schemas.microsoft.com/office/drawing/2014/main" val="3606546446"/>
                    </a:ext>
                  </a:extLst>
                </a:gridCol>
                <a:gridCol w="13825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4084"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Time</a:t>
                      </a: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Frequency</a:t>
                      </a: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MIDPOINT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 X F</a:t>
                      </a: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5333514"/>
                  </a:ext>
                </a:extLst>
              </a:tr>
              <a:tr h="324084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0</a:t>
                      </a:r>
                      <a:r>
                        <a:rPr lang="en-GB" sz="180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&lt; t </a:t>
                      </a:r>
                      <a:r>
                        <a:rPr lang="en-GB" sz="180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 6</a:t>
                      </a:r>
                      <a:endParaRPr lang="en-GB" sz="18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</a:t>
                      </a: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3</a:t>
                      </a: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3</a:t>
                      </a: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7203082"/>
                  </a:ext>
                </a:extLst>
              </a:tr>
              <a:tr h="3240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6 &lt; t </a:t>
                      </a:r>
                      <a:r>
                        <a:rPr lang="en-GB" sz="180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 10</a:t>
                      </a:r>
                      <a:endParaRPr lang="en-GB" sz="18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15</a:t>
                      </a: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8</a:t>
                      </a: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120</a:t>
                      </a: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9736753"/>
                  </a:ext>
                </a:extLst>
              </a:tr>
              <a:tr h="3240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10 &lt; t </a:t>
                      </a:r>
                      <a:r>
                        <a:rPr lang="en-GB" sz="180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 14</a:t>
                      </a:r>
                      <a:endParaRPr lang="en-GB" sz="18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12</a:t>
                      </a: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12</a:t>
                      </a: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144</a:t>
                      </a: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9805693"/>
                  </a:ext>
                </a:extLst>
              </a:tr>
              <a:tr h="38008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14 &lt; t </a:t>
                      </a:r>
                      <a:r>
                        <a:rPr lang="en-GB" sz="180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 30</a:t>
                      </a:r>
                      <a:endParaRPr lang="en-GB" sz="18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</a:t>
                      </a: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22</a:t>
                      </a: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44</a:t>
                      </a: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8309220"/>
                  </a:ext>
                </a:extLst>
              </a:tr>
              <a:tr h="3240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Total </a:t>
                      </a: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30</a:t>
                      </a: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311</a:t>
                      </a: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76636" y="192041"/>
            <a:ext cx="39533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Calculate an estimate for the mean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5868536" y="1172474"/>
                <a:ext cx="3124100" cy="9247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GB" sz="20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311</m:t>
                        </m:r>
                      </m:num>
                      <m:den>
                        <m:r>
                          <a:rPr lang="en-GB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</m:oMath>
                </a14:m>
                <a:r>
                  <a:rPr lang="en-GB" sz="20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= 10.36666</a:t>
                </a: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536" y="1172474"/>
                <a:ext cx="3124100" cy="924740"/>
              </a:xfrm>
              <a:prstGeom prst="rect">
                <a:avLst/>
              </a:prstGeom>
              <a:blipFill>
                <a:blip r:embed="rId2"/>
                <a:stretch>
                  <a:fillRect b="-6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/>
              <p:cNvSpPr txBox="1"/>
              <p:nvPr/>
            </p:nvSpPr>
            <p:spPr>
              <a:xfrm>
                <a:off x="5868536" y="4329088"/>
                <a:ext cx="3275463" cy="21558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Estimate for the mean:  </a:t>
                </a:r>
                <a:endParaRPr lang="en-GB" sz="20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6980</m:t>
                        </m:r>
                      </m:num>
                      <m:den>
                        <m:r>
                          <a:rPr lang="en-GB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50</m:t>
                        </m:r>
                      </m:den>
                    </m:f>
                  </m:oMath>
                </a14:m>
                <a:r>
                  <a:rPr lang="en-GB" sz="20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= 139.6</a:t>
                </a:r>
              </a:p>
              <a:p>
                <a:endParaRPr lang="en-GB" sz="20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r>
                  <a:rPr lang="en-GB" sz="2000" u="sng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Modal </a:t>
                </a:r>
                <a:r>
                  <a:rPr lang="en-GB" sz="2000" u="sng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class interval: </a:t>
                </a:r>
                <a:endParaRPr lang="en-GB" sz="2000" u="sng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r>
                  <a:rPr lang="en-GB" sz="20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140 </a:t>
                </a:r>
                <a:r>
                  <a:rPr lang="en-GB" sz="20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  h &lt; 150</a:t>
                </a:r>
                <a:endParaRPr lang="en-GB" sz="20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r>
                  <a:rPr lang="en-GB" sz="20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As appears 23 times</a:t>
                </a:r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536" y="4329088"/>
                <a:ext cx="3275463" cy="2155847"/>
              </a:xfrm>
              <a:prstGeom prst="rect">
                <a:avLst/>
              </a:prstGeom>
              <a:blipFill>
                <a:blip r:embed="rId3"/>
                <a:stretch>
                  <a:fillRect l="-2048" t="-1412" b="-39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5868536" y="950227"/>
            <a:ext cx="2029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u="sng" dirty="0">
                <a:solidFill>
                  <a:srgbClr val="FF0000"/>
                </a:solidFill>
                <a:latin typeface="Comic Sans MS" panose="030F0702030302020204" pitchFamily="66" charset="0"/>
              </a:rPr>
              <a:t>Estimate for the mean  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7484359"/>
              </p:ext>
            </p:extLst>
          </p:nvPr>
        </p:nvGraphicFramePr>
        <p:xfrm>
          <a:off x="107848" y="4142091"/>
          <a:ext cx="5647158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7836">
                  <a:extLst>
                    <a:ext uri="{9D8B030D-6E8A-4147-A177-3AD203B41FA5}">
                      <a16:colId xmlns:a16="http://schemas.microsoft.com/office/drawing/2014/main" val="589612276"/>
                    </a:ext>
                  </a:extLst>
                </a:gridCol>
                <a:gridCol w="1295742">
                  <a:extLst>
                    <a:ext uri="{9D8B030D-6E8A-4147-A177-3AD203B41FA5}">
                      <a16:colId xmlns:a16="http://schemas.microsoft.com/office/drawing/2014/main" val="265782551"/>
                    </a:ext>
                  </a:extLst>
                </a:gridCol>
                <a:gridCol w="1411790">
                  <a:extLst>
                    <a:ext uri="{9D8B030D-6E8A-4147-A177-3AD203B41FA5}">
                      <a16:colId xmlns:a16="http://schemas.microsoft.com/office/drawing/2014/main" val="2321277983"/>
                    </a:ext>
                  </a:extLst>
                </a:gridCol>
                <a:gridCol w="1411790">
                  <a:extLst>
                    <a:ext uri="{9D8B030D-6E8A-4147-A177-3AD203B41FA5}">
                      <a16:colId xmlns:a16="http://schemas.microsoft.com/office/drawing/2014/main" val="3606546446"/>
                    </a:ext>
                  </a:extLst>
                </a:gridCol>
              </a:tblGrid>
              <a:tr h="324084"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Height,</a:t>
                      </a: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h, cm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Frequency</a:t>
                      </a:r>
                    </a:p>
                  </a:txBody>
                  <a:tcPr marL="18000" marR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MIDPOINT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 X F</a:t>
                      </a:r>
                    </a:p>
                  </a:txBody>
                  <a:tcPr marL="18000" marR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5333514"/>
                  </a:ext>
                </a:extLst>
              </a:tr>
              <a:tr h="324084">
                <a:tc>
                  <a:txBody>
                    <a:bodyPr/>
                    <a:lstStyle/>
                    <a:p>
                      <a:pPr algn="ctr"/>
                      <a:r>
                        <a:rPr lang="en-GB" sz="18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110 </a:t>
                      </a:r>
                      <a:r>
                        <a:rPr lang="en-GB" sz="180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&lt; </a:t>
                      </a:r>
                      <a:r>
                        <a:rPr lang="en-GB" sz="18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 </a:t>
                      </a:r>
                      <a:r>
                        <a:rPr lang="en-GB" sz="180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 </a:t>
                      </a:r>
                      <a:r>
                        <a:rPr lang="en-GB" sz="18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120</a:t>
                      </a:r>
                      <a:endParaRPr lang="en-GB" sz="18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3</a:t>
                      </a:r>
                      <a:endParaRPr lang="en-GB" sz="18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115</a:t>
                      </a: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345</a:t>
                      </a: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9345009"/>
                  </a:ext>
                </a:extLst>
              </a:tr>
              <a:tr h="3240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120 </a:t>
                      </a:r>
                      <a:r>
                        <a:rPr lang="en-GB" sz="180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&lt; </a:t>
                      </a:r>
                      <a:r>
                        <a:rPr lang="en-GB" sz="18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 </a:t>
                      </a:r>
                      <a:r>
                        <a:rPr lang="en-GB" sz="180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 </a:t>
                      </a:r>
                      <a:r>
                        <a:rPr lang="en-GB" sz="18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130</a:t>
                      </a:r>
                      <a:endParaRPr lang="en-GB" sz="18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8</a:t>
                      </a:r>
                      <a:endParaRPr lang="en-GB" sz="18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125</a:t>
                      </a: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1000</a:t>
                      </a: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7203082"/>
                  </a:ext>
                </a:extLst>
              </a:tr>
              <a:tr h="3240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130 </a:t>
                      </a:r>
                      <a:r>
                        <a:rPr lang="en-GB" sz="180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&lt; </a:t>
                      </a:r>
                      <a:r>
                        <a:rPr lang="en-GB" sz="18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 </a:t>
                      </a:r>
                      <a:r>
                        <a:rPr lang="en-GB" sz="180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 </a:t>
                      </a:r>
                      <a:r>
                        <a:rPr lang="en-GB" sz="18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140</a:t>
                      </a:r>
                      <a:endParaRPr lang="en-GB" sz="18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9</a:t>
                      </a:r>
                      <a:endParaRPr lang="en-GB" sz="18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135</a:t>
                      </a: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1215</a:t>
                      </a: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9736753"/>
                  </a:ext>
                </a:extLst>
              </a:tr>
              <a:tr h="3240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140 </a:t>
                      </a:r>
                      <a:r>
                        <a:rPr lang="en-GB" sz="180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&lt; </a:t>
                      </a:r>
                      <a:r>
                        <a:rPr lang="en-GB" sz="18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 </a:t>
                      </a:r>
                      <a:r>
                        <a:rPr lang="en-GB" sz="180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 </a:t>
                      </a:r>
                      <a:r>
                        <a:rPr lang="en-GB" sz="18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150</a:t>
                      </a:r>
                      <a:endParaRPr lang="en-GB" sz="18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23</a:t>
                      </a:r>
                      <a:endParaRPr lang="en-GB" sz="18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145</a:t>
                      </a: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3335</a:t>
                      </a: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9805693"/>
                  </a:ext>
                </a:extLst>
              </a:tr>
              <a:tr h="3240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150 &lt; h </a:t>
                      </a:r>
                      <a:r>
                        <a:rPr lang="en-GB" sz="18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 160</a:t>
                      </a:r>
                      <a:endParaRPr lang="en-GB" sz="180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7</a:t>
                      </a:r>
                      <a:endParaRPr lang="en-GB" sz="18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155</a:t>
                      </a: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1085</a:t>
                      </a: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8309220"/>
                  </a:ext>
                </a:extLst>
              </a:tr>
              <a:tr h="3240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Total </a:t>
                      </a: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50</a:t>
                      </a: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Total </a:t>
                      </a: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6980</a:t>
                      </a: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57632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608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14483029"/>
                  </p:ext>
                </p:extLst>
              </p:nvPr>
            </p:nvGraphicFramePr>
            <p:xfrm>
              <a:off x="0" y="-30418"/>
              <a:ext cx="9144000" cy="688841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6834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222310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4</a:t>
                          </a: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Evaluate</a:t>
                          </a:r>
                        </a:p>
                        <a:p>
                          <a:pPr algn="ctr"/>
                          <a:endParaRPr lang="en-GB" sz="20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e>
                                  <m:sup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20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endParaRPr lang="en-GB" sz="20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GB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GB" sz="2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GB" sz="2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e>
                                          <m:sup>
                                            <m:r>
                                              <a:rPr lang="en-GB" sz="2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5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</m:e>
                                  <m:sup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20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Evaluate</a:t>
                          </a:r>
                        </a:p>
                        <a:p>
                          <a:pPr algn="ctr"/>
                          <a:endParaRPr lang="en-GB" sz="20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sup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20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endParaRPr lang="en-GB" sz="20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  <m:sup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20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buFont typeface="+mj-lt"/>
                            <a:buNone/>
                          </a:pPr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Write as single</a:t>
                          </a:r>
                          <a:r>
                            <a:rPr lang="en-GB" sz="20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powers</a:t>
                          </a:r>
                          <a:endParaRPr lang="en-GB" sz="20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l">
                            <a:lnSpc>
                              <a:spcPct val="150000"/>
                            </a:lnSpc>
                            <a:buFont typeface="+mj-lt"/>
                            <a:buNone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GB" sz="20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GB" sz="2000" b="0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GB" sz="20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000" b="0" i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  = 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GB" sz="2000" b="0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GB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GB" sz="2000" b="0" i="0" baseline="300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r>
                            <a:rPr lang="en-GB" sz="2000" b="0" i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    =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="0" i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6</a:t>
                          </a:r>
                          <a:r>
                            <a:rPr lang="en-GB" sz="2000" b="0" i="0" baseline="3000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-2</a:t>
                          </a:r>
                          <a:r>
                            <a:rPr lang="en-GB" sz="2000" b="0" i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2000" b="0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2000" b="0" i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GB" sz="2000" b="0" i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6</a:t>
                          </a:r>
                          <a:r>
                            <a:rPr lang="en-GB" sz="2000" b="0" i="0" baseline="3000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4</a:t>
                          </a:r>
                          <a:r>
                            <a:rPr lang="en-GB" sz="2000" b="0" i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GB" sz="2000" b="0" i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=</a:t>
                          </a:r>
                          <a:endParaRPr lang="en-GB" sz="20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3019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NO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CALCULATOR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Write in standard form:</a:t>
                          </a:r>
                        </a:p>
                        <a:p>
                          <a:pPr algn="ctr"/>
                          <a:endParaRPr lang="en-GB" sz="20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42000000</a:t>
                          </a:r>
                        </a:p>
                        <a:p>
                          <a:pPr algn="ctr"/>
                          <a:endParaRPr lang="en-GB" sz="20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0.00065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Write in normal notation</a:t>
                          </a:r>
                        </a:p>
                        <a:p>
                          <a:pPr algn="ctr"/>
                          <a:endParaRPr lang="en-GB" sz="24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3.5 x 10</a:t>
                          </a:r>
                          <a:r>
                            <a:rPr lang="en-GB" sz="2000" b="0" baseline="3000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6</a:t>
                          </a:r>
                        </a:p>
                        <a:p>
                          <a:pPr algn="ctr"/>
                          <a:endParaRPr lang="en-GB" sz="20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5.1 x 10</a:t>
                          </a:r>
                          <a:r>
                            <a:rPr lang="en-GB" sz="2000" b="0" baseline="3000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-1</a:t>
                          </a:r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</a:p>
                        <a:p>
                          <a:pPr algn="ctr"/>
                          <a:endParaRPr lang="en-GB" sz="2000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Calculate </a:t>
                          </a:r>
                        </a:p>
                        <a:p>
                          <a:pPr algn="ctr"/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4.1 x 10</a:t>
                          </a:r>
                          <a:r>
                            <a:rPr lang="en-GB" sz="2000" b="0" baseline="3000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4</a:t>
                          </a:r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 +   5 x 10</a:t>
                          </a:r>
                          <a:r>
                            <a:rPr lang="en-GB" sz="2000" b="0" baseline="3000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5</a:t>
                          </a:r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</a:p>
                        <a:p>
                          <a:pPr algn="ctr"/>
                          <a:endParaRPr lang="en-GB" sz="20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4 x 10</a:t>
                          </a:r>
                          <a:r>
                            <a:rPr lang="en-GB" sz="2000" b="0" baseline="3000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4</a:t>
                          </a:r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 x   2 x 10</a:t>
                          </a:r>
                          <a:r>
                            <a:rPr lang="en-GB" sz="2000" b="0" baseline="3000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3</a:t>
                          </a:r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</a:p>
                        <a:p>
                          <a:pPr algn="ctr"/>
                          <a:endParaRPr lang="en-GB" sz="20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36334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CALCULATOR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Write in standard form:</a:t>
                          </a:r>
                        </a:p>
                        <a:p>
                          <a:pPr algn="ctr"/>
                          <a:endParaRPr lang="en-GB" sz="24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24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35 x 10</a:t>
                          </a:r>
                          <a:r>
                            <a:rPr lang="en-GB" sz="2400" b="0" baseline="3000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5</a:t>
                          </a:r>
                        </a:p>
                        <a:p>
                          <a:pPr algn="ctr"/>
                          <a:endParaRPr lang="en-GB" sz="24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endParaRPr lang="en-GB" sz="2400" b="0" baseline="3000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endParaRPr lang="en-GB" sz="2000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Write in standard form:</a:t>
                          </a:r>
                        </a:p>
                        <a:p>
                          <a:pPr algn="ctr"/>
                          <a:endParaRPr lang="en-GB" sz="2400" b="0" baseline="3000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endParaRPr lang="en-GB" sz="24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24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0.4 x 10</a:t>
                          </a:r>
                          <a:r>
                            <a:rPr lang="en-GB" sz="2400" b="0" baseline="3000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-3</a:t>
                          </a:r>
                        </a:p>
                        <a:p>
                          <a:pPr algn="ctr"/>
                          <a:endParaRPr lang="en-GB" sz="2000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Calculate</a:t>
                          </a:r>
                        </a:p>
                        <a:p>
                          <a:pPr algn="ctr"/>
                          <a:endParaRPr lang="en-GB" sz="20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9.2 x 10</a:t>
                          </a:r>
                          <a:r>
                            <a:rPr lang="en-GB" sz="2000" b="0" baseline="3000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3</a:t>
                          </a:r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 ÷   1.9 x 10</a:t>
                          </a:r>
                          <a:r>
                            <a:rPr lang="en-GB" sz="2000" b="0" baseline="3000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5</a:t>
                          </a:r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</a:p>
                        <a:p>
                          <a:pPr marL="0" indent="0" algn="ctr">
                            <a:buNone/>
                          </a:pPr>
                          <a:endParaRPr lang="en-GB" sz="2000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14483029"/>
                  </p:ext>
                </p:extLst>
              </p:nvPr>
            </p:nvGraphicFramePr>
            <p:xfrm>
              <a:off x="0" y="-30418"/>
              <a:ext cx="9144000" cy="688841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6834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222310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4</a:t>
                          </a: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917" t="-1370" r="-200625" b="-2104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2917" t="-1370" r="-100625" b="-2104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2917" t="-1370" r="-625" b="-2104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3019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NO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CALCULATOR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Write in standard form:</a:t>
                          </a:r>
                        </a:p>
                        <a:p>
                          <a:pPr algn="ctr"/>
                          <a:endParaRPr lang="en-GB" sz="20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42000000</a:t>
                          </a:r>
                        </a:p>
                        <a:p>
                          <a:pPr algn="ctr"/>
                          <a:endParaRPr lang="en-GB" sz="20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0.00065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Write in normal notation</a:t>
                          </a:r>
                        </a:p>
                        <a:p>
                          <a:pPr algn="ctr"/>
                          <a:endParaRPr lang="en-GB" sz="24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3.5 x 10</a:t>
                          </a:r>
                          <a:r>
                            <a:rPr lang="en-GB" sz="2000" b="0" baseline="3000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6</a:t>
                          </a:r>
                        </a:p>
                        <a:p>
                          <a:pPr algn="ctr"/>
                          <a:endParaRPr lang="en-GB" sz="20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5.1 x 10</a:t>
                          </a:r>
                          <a:r>
                            <a:rPr lang="en-GB" sz="2000" b="0" baseline="3000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-1</a:t>
                          </a:r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</a:p>
                        <a:p>
                          <a:pPr algn="ctr"/>
                          <a:endParaRPr lang="en-GB" sz="2000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Calculate </a:t>
                          </a:r>
                        </a:p>
                        <a:p>
                          <a:pPr algn="ctr"/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4.1 x 10</a:t>
                          </a:r>
                          <a:r>
                            <a:rPr lang="en-GB" sz="2000" b="0" baseline="3000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4</a:t>
                          </a:r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 +   5 x 10</a:t>
                          </a:r>
                          <a:r>
                            <a:rPr lang="en-GB" sz="2000" b="0" baseline="3000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5</a:t>
                          </a:r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</a:p>
                        <a:p>
                          <a:pPr algn="ctr"/>
                          <a:endParaRPr lang="en-GB" sz="20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4 x 10</a:t>
                          </a:r>
                          <a:r>
                            <a:rPr lang="en-GB" sz="2000" b="0" baseline="3000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4</a:t>
                          </a:r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 x   2 x 10</a:t>
                          </a:r>
                          <a:r>
                            <a:rPr lang="en-GB" sz="2000" b="0" baseline="3000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3</a:t>
                          </a:r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</a:p>
                        <a:p>
                          <a:pPr algn="ctr"/>
                          <a:endParaRPr lang="en-GB" sz="20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36334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CALCULATOR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Write in standard form:</a:t>
                          </a:r>
                        </a:p>
                        <a:p>
                          <a:pPr algn="ctr"/>
                          <a:endParaRPr lang="en-GB" sz="24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24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35 x 10</a:t>
                          </a:r>
                          <a:r>
                            <a:rPr lang="en-GB" sz="2400" b="0" baseline="3000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5</a:t>
                          </a:r>
                        </a:p>
                        <a:p>
                          <a:pPr algn="ctr"/>
                          <a:endParaRPr lang="en-GB" sz="24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endParaRPr lang="en-GB" sz="2400" b="0" baseline="3000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endParaRPr lang="en-GB" sz="2000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Write in standard form:</a:t>
                          </a:r>
                        </a:p>
                        <a:p>
                          <a:pPr algn="ctr"/>
                          <a:endParaRPr lang="en-GB" sz="2400" b="0" baseline="3000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endParaRPr lang="en-GB" sz="24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24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0.4 x 10</a:t>
                          </a:r>
                          <a:r>
                            <a:rPr lang="en-GB" sz="2400" b="0" baseline="3000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-3</a:t>
                          </a:r>
                        </a:p>
                        <a:p>
                          <a:pPr algn="ctr"/>
                          <a:endParaRPr lang="en-GB" sz="2000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Calculate</a:t>
                          </a:r>
                        </a:p>
                        <a:p>
                          <a:pPr algn="ctr"/>
                          <a:endParaRPr lang="en-GB" sz="20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9.2 x 10</a:t>
                          </a:r>
                          <a:r>
                            <a:rPr lang="en-GB" sz="2000" b="0" baseline="3000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3</a:t>
                          </a:r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 ÷   1.9 x 10</a:t>
                          </a:r>
                          <a:r>
                            <a:rPr lang="en-GB" sz="2000" b="0" baseline="3000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5</a:t>
                          </a:r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</a:p>
                        <a:p>
                          <a:pPr marL="0" indent="0" algn="ctr">
                            <a:buNone/>
                          </a:pPr>
                          <a:endParaRPr lang="en-GB" sz="2000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194679463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1046BBD967B24DA3F10E1FCF165E29" ma:contentTypeVersion="7" ma:contentTypeDescription="Create a new document." ma:contentTypeScope="" ma:versionID="d7b52fcc39a21cae59564284f963d9e8">
  <xsd:schema xmlns:xsd="http://www.w3.org/2001/XMLSchema" xmlns:xs="http://www.w3.org/2001/XMLSchema" xmlns:p="http://schemas.microsoft.com/office/2006/metadata/properties" xmlns:ns2="ea71102e-c2e2-43df-a20f-703c85d4b778" xmlns:ns3="ac2b899c-feaf-4902-9f78-83816e525775" targetNamespace="http://schemas.microsoft.com/office/2006/metadata/properties" ma:root="true" ma:fieldsID="5d7617c5bd55b74e57e105ac927ef962" ns2:_="" ns3:_="">
    <xsd:import namespace="ea71102e-c2e2-43df-a20f-703c85d4b778"/>
    <xsd:import namespace="ac2b899c-feaf-4902-9f78-83816e52577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71102e-c2e2-43df-a20f-703c85d4b77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2b899c-feaf-4902-9f78-83816e5257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9AECDA9-618B-46D5-8BDF-E972CB43A2DF}"/>
</file>

<file path=customXml/itemProps2.xml><?xml version="1.0" encoding="utf-8"?>
<ds:datastoreItem xmlns:ds="http://schemas.openxmlformats.org/officeDocument/2006/customXml" ds:itemID="{27C64E76-327B-416E-B78E-7163AD6894E0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purl.org/dc/terms/"/>
    <ds:schemaRef ds:uri="ea71102e-c2e2-43df-a20f-703c85d4b778"/>
    <ds:schemaRef ds:uri="ac2b899c-feaf-4902-9f78-83816e525775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EF447F52-25D1-4C10-BACD-A993D5FBF6C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1549</TotalTime>
  <Words>1340</Words>
  <Application>Microsoft Office PowerPoint</Application>
  <PresentationFormat>On-screen Show (4:3)</PresentationFormat>
  <Paragraphs>403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Century Gothic</vt:lpstr>
      <vt:lpstr>Comic Sans MS</vt:lpstr>
      <vt:lpstr>Symbol</vt:lpstr>
      <vt:lpstr>Times New Roman</vt:lpstr>
      <vt:lpstr>Wingdings</vt:lpstr>
      <vt:lpstr>Wingdings 3</vt:lpstr>
      <vt:lpstr>Office Theme</vt:lpstr>
      <vt:lpstr>Ion Boardroom</vt:lpstr>
      <vt:lpstr>Test 1 Revision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Morton, Joanne</dc:creator>
  <cp:lastModifiedBy>Gilroy, Alison</cp:lastModifiedBy>
  <cp:revision>105</cp:revision>
  <dcterms:created xsi:type="dcterms:W3CDTF">2018-05-22T09:25:02Z</dcterms:created>
  <dcterms:modified xsi:type="dcterms:W3CDTF">2019-11-22T19:56:54Z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0x010100D91046BBD967B24DA3F10E1FCF165E29</vt:lpwstr>
  </property>
</Properties>
</file>