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79" r:id="rId8"/>
    <p:sldId id="273" r:id="rId9"/>
    <p:sldId id="274" r:id="rId10"/>
    <p:sldId id="271" r:id="rId11"/>
    <p:sldId id="272" r:id="rId12"/>
    <p:sldId id="268" r:id="rId13"/>
    <p:sldId id="280" r:id="rId14"/>
    <p:sldId id="281" r:id="rId15"/>
    <p:sldId id="269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265F3-E10D-447B-26E7-A02DB3C272C1}" v="20" dt="2020-04-22T11:36:52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roy, Alison" userId="S::alison.gilroy@lythamhigh.lancs.sch.uk::3a08cca3-ffaa-4826-95be-fb2f6ae87b0b" providerId="AD" clId="Web-{627265F3-E10D-447B-26E7-A02DB3C272C1}"/>
    <pc:docChg chg="modSld">
      <pc:chgData name="Gilroy, Alison" userId="S::alison.gilroy@lythamhigh.lancs.sch.uk::3a08cca3-ffaa-4826-95be-fb2f6ae87b0b" providerId="AD" clId="Web-{627265F3-E10D-447B-26E7-A02DB3C272C1}" dt="2020-04-22T11:36:52.336" v="18"/>
      <pc:docMkLst>
        <pc:docMk/>
      </pc:docMkLst>
      <pc:sldChg chg="modSp">
        <pc:chgData name="Gilroy, Alison" userId="S::alison.gilroy@lythamhigh.lancs.sch.uk::3a08cca3-ffaa-4826-95be-fb2f6ae87b0b" providerId="AD" clId="Web-{627265F3-E10D-447B-26E7-A02DB3C272C1}" dt="2020-04-22T11:36:52.336" v="18"/>
        <pc:sldMkLst>
          <pc:docMk/>
          <pc:sldMk cId="3245932272" sldId="256"/>
        </pc:sldMkLst>
        <pc:graphicFrameChg chg="mod modGraphic">
          <ac:chgData name="Gilroy, Alison" userId="S::alison.gilroy@lythamhigh.lancs.sch.uk::3a08cca3-ffaa-4826-95be-fb2f6ae87b0b" providerId="AD" clId="Web-{627265F3-E10D-447B-26E7-A02DB3C272C1}" dt="2020-04-22T11:36:52.336" v="18"/>
          <ac:graphicFrameMkLst>
            <pc:docMk/>
            <pc:sldMk cId="3245932272" sldId="256"/>
            <ac:graphicFrameMk id="4" creationId="{00000000-0000-0000-0000-000000000000}"/>
          </ac:graphicFrameMkLst>
        </pc:graphicFrameChg>
      </pc:sldChg>
      <pc:sldChg chg="modSp">
        <pc:chgData name="Gilroy, Alison" userId="S::alison.gilroy@lythamhigh.lancs.sch.uk::3a08cca3-ffaa-4826-95be-fb2f6ae87b0b" providerId="AD" clId="Web-{627265F3-E10D-447B-26E7-A02DB3C272C1}" dt="2020-04-22T11:35:55.429" v="4" actId="1076"/>
        <pc:sldMkLst>
          <pc:docMk/>
          <pc:sldMk cId="550795694" sldId="270"/>
        </pc:sldMkLst>
        <pc:spChg chg="mod">
          <ac:chgData name="Gilroy, Alison" userId="S::alison.gilroy@lythamhigh.lancs.sch.uk::3a08cca3-ffaa-4826-95be-fb2f6ae87b0b" providerId="AD" clId="Web-{627265F3-E10D-447B-26E7-A02DB3C272C1}" dt="2020-04-22T11:35:55.429" v="4" actId="1076"/>
          <ac:spMkLst>
            <pc:docMk/>
            <pc:sldMk cId="550795694" sldId="270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3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10 Enhanced</a:t>
            </a: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3473011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5131559">
                  <a:extLst>
                    <a:ext uri="{9D8B030D-6E8A-4147-A177-3AD203B41FA5}">
                      <a16:colId xmlns:a16="http://schemas.microsoft.com/office/drawing/2014/main" val="993310763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Graphs and Time Series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Topic 12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scatter diagram shows information about 12 girls.</a:t>
                      </a:r>
                    </a:p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 shows the age of each girl and the best time she takes to run 100 metres.</a:t>
                      </a:r>
                    </a:p>
                    <a:p>
                      <a:endParaRPr lang="en-GB" sz="17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type of correlation.</a:t>
                      </a:r>
                    </a:p>
                    <a:p>
                      <a:pPr marL="0" indent="0">
                        <a:buNone/>
                      </a:pPr>
                      <a:b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Kristina is 11 years old.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Her best time to run 100 metres is 12 seconds.</a:t>
                      </a:r>
                    </a:p>
                    <a:p>
                      <a:pPr marL="0" indent="0">
                        <a:buNone/>
                      </a:pPr>
                      <a:endParaRPr lang="en-GB" sz="17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point representing this information would be an outlier on the scatter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diagram.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Explain why.</a:t>
                      </a:r>
                    </a:p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tabLst>
                          <a:tab pos="360363" algn="l"/>
                        </a:tabLs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Debbie is 15 years old.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	</a:t>
                      </a: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Debbie says,</a:t>
                      </a:r>
                    </a:p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“The scatter diagram shows I should take less than 12 seconds to run 100 metres.”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Comment on what Debbie says.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925820" y="161740"/>
            <a:ext cx="5290691" cy="6466742"/>
            <a:chOff x="4046140" y="125644"/>
            <a:chExt cx="5290691" cy="646674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3"/>
            <a:stretch/>
          </p:blipFill>
          <p:spPr bwMode="auto">
            <a:xfrm>
              <a:off x="4230806" y="125645"/>
              <a:ext cx="5106025" cy="6466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1377332" y="2794452"/>
              <a:ext cx="5706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in seconds</a:t>
              </a:r>
            </a:p>
          </p:txBody>
        </p:sp>
      </p:grpSp>
      <p:sp>
        <p:nvSpPr>
          <p:cNvPr id="5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1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43751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3473011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5131559">
                  <a:extLst>
                    <a:ext uri="{9D8B030D-6E8A-4147-A177-3AD203B41FA5}">
                      <a16:colId xmlns:a16="http://schemas.microsoft.com/office/drawing/2014/main" val="993310763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Graphs and Time Series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Topic 12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scatter diagram shows information about 12 girls.</a:t>
                      </a:r>
                    </a:p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 shows the age of each girl and the best time she takes to run 100 metres.</a:t>
                      </a:r>
                    </a:p>
                    <a:p>
                      <a:endParaRPr lang="en-GB" sz="17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type of correlation.</a:t>
                      </a:r>
                    </a:p>
                    <a:p>
                      <a:pPr marL="0" indent="0">
                        <a:buNone/>
                      </a:pPr>
                      <a:b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Kristina is 11 years old.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Her best time to run 100 metres is 12 seconds.</a:t>
                      </a: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point representing this information would be an outlier on the scatter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diagram.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Explain why.</a:t>
                      </a:r>
                    </a:p>
                    <a:p>
                      <a:endParaRPr lang="en-GB" sz="17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0363" algn="l"/>
                        </a:tabLst>
                      </a:pPr>
                      <a:endParaRPr lang="en-GB" sz="17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0363" algn="l"/>
                        </a:tabLs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Debbie is 15 years old.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	</a:t>
                      </a: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Debbie says,</a:t>
                      </a:r>
                    </a:p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“The scatter diagram shows I should take less than 12 seconds to run 100 metres.”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Comment on what Debbie says.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925820" y="-134094"/>
            <a:ext cx="5290691" cy="6466742"/>
            <a:chOff x="4046140" y="125644"/>
            <a:chExt cx="5290691" cy="646674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3"/>
            <a:stretch/>
          </p:blipFill>
          <p:spPr bwMode="auto">
            <a:xfrm>
              <a:off x="4230806" y="125645"/>
              <a:ext cx="5106025" cy="6466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1377332" y="2794452"/>
              <a:ext cx="5706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in seconds</a:t>
              </a:r>
            </a:p>
          </p:txBody>
        </p:sp>
      </p:grpSp>
      <p:sp>
        <p:nvSpPr>
          <p:cNvPr id="5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06145" y="1869065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negative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268" y="4146651"/>
            <a:ext cx="3584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It would not follow the general </a:t>
            </a:r>
          </a:p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pattern of the rest of the data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267" y="6213874"/>
            <a:ext cx="7634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15 years is outside the range of data collected, so this value has been </a:t>
            </a:r>
          </a:p>
          <a:p>
            <a:pPr lvl="0" defTabSz="914400">
              <a:defRPr/>
            </a:pP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extrapolated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and is therefore not accurate.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6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67307"/>
              </p:ext>
            </p:extLst>
          </p:nvPr>
        </p:nvGraphicFramePr>
        <p:xfrm>
          <a:off x="0" y="0"/>
          <a:ext cx="9144000" cy="6897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323617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615269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36445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Graphs and Time Series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table shows the number of students in each year group at a school.</a:t>
                      </a: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Jenny is carrying out a survey for her GCSE Mathematics project.</a:t>
                      </a:r>
                      <a:b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uses a stratified sample of 60 students according to year group.</a:t>
                      </a:r>
                    </a:p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number of Year 11 students that should be in her sample.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Mary wants to estimate the number of fish in a lake.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catches 40 fish, marks them and puts them back in the lake.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Later she catches another 40 fish and finds that 5 of them are marked.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an estimate for the number of fish in the lake.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3239589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gift shop sells wrapping paper.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table gives information about the sales of wrapping paper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for successive four-month periods from the start of 2017 to the end of 2018.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table to show the last two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three-point moving averages.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045" t="42768" r="57832" b="49018"/>
          <a:stretch/>
        </p:blipFill>
        <p:spPr>
          <a:xfrm>
            <a:off x="391883" y="744584"/>
            <a:ext cx="5810123" cy="86214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24861"/>
              </p:ext>
            </p:extLst>
          </p:nvPr>
        </p:nvGraphicFramePr>
        <p:xfrm>
          <a:off x="3710108" y="3901577"/>
          <a:ext cx="52767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256">
                  <a:extLst>
                    <a:ext uri="{9D8B030D-6E8A-4147-A177-3AD203B41FA5}">
                      <a16:colId xmlns:a16="http://schemas.microsoft.com/office/drawing/2014/main" val="953357944"/>
                    </a:ext>
                  </a:extLst>
                </a:gridCol>
                <a:gridCol w="1134706">
                  <a:extLst>
                    <a:ext uri="{9D8B030D-6E8A-4147-A177-3AD203B41FA5}">
                      <a16:colId xmlns:a16="http://schemas.microsoft.com/office/drawing/2014/main" val="1690877720"/>
                    </a:ext>
                  </a:extLst>
                </a:gridCol>
                <a:gridCol w="1452978">
                  <a:extLst>
                    <a:ext uri="{9D8B030D-6E8A-4147-A177-3AD203B41FA5}">
                      <a16:colId xmlns:a16="http://schemas.microsoft.com/office/drawing/2014/main" val="2601292093"/>
                    </a:ext>
                  </a:extLst>
                </a:gridCol>
                <a:gridCol w="1895790">
                  <a:extLst>
                    <a:ext uri="{9D8B030D-6E8A-4147-A177-3AD203B41FA5}">
                      <a16:colId xmlns:a16="http://schemas.microsoft.com/office/drawing/2014/main" val="2417526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Sales 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(£ hundreds)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Three point 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moving 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05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Jan – Apr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43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May – Aug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7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Sept - 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21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Jan – Apr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69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May – Aug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37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Sept - 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89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1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62545"/>
              </p:ext>
            </p:extLst>
          </p:nvPr>
        </p:nvGraphicFramePr>
        <p:xfrm>
          <a:off x="0" y="0"/>
          <a:ext cx="9144000" cy="688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3058754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792690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36445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Graphs and Time Series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table shows the number of students in each year group at a school.</a:t>
                      </a: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Jenny is carrying out a survey for her GCSE Mathematics project.</a:t>
                      </a:r>
                      <a:b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uses a stratified sample of 60 students according to year group.</a:t>
                      </a:r>
                    </a:p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number of Year 11 students that should be in her sample.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Mary wants to estimate the number of fish in a lake.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catches 40 fish, marks them and puts them back in the lake.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Later she catches another 40 fish and finds that 5 of them are marked.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an estimate for the number of fish in the lake.</a:t>
                      </a:r>
                    </a:p>
                    <a:p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3239589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gift shop sells wrapping paper.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table gives information about the sales of wrapping paper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for successive four-month periods from the start of 2002 to the end of 2004.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table to show the last two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three-point moving averages.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045" t="42768" r="57832" b="49018"/>
          <a:stretch/>
        </p:blipFill>
        <p:spPr>
          <a:xfrm>
            <a:off x="391883" y="744584"/>
            <a:ext cx="5810123" cy="86214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63485" y="172952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60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66961" y="3088777"/>
            <a:ext cx="13776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 = </a:t>
            </a:r>
            <a:r>
              <a:rPr lang="en-GB" altLang="en-US" sz="2000" dirty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320</a:t>
            </a:r>
            <a:r>
              <a:rPr lang="en-GB" altLang="en-US" sz="2400" dirty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	</a:t>
            </a:r>
            <a:r>
              <a:rPr lang="en-GB" altLang="en-US" sz="1400" dirty="0">
                <a:solidFill>
                  <a:srgbClr val="FF0000"/>
                </a:solidFill>
                <a:latin typeface="Comic Sans MS"/>
              </a:rPr>
              <a:t> 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9665" y="2998964"/>
                <a:ext cx="963212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665" y="2998964"/>
                <a:ext cx="963212" cy="584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0457" y="3081786"/>
                <a:ext cx="1893660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GB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57" y="3081786"/>
                <a:ext cx="1893660" cy="524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4144"/>
              </p:ext>
            </p:extLst>
          </p:nvPr>
        </p:nvGraphicFramePr>
        <p:xfrm>
          <a:off x="3710108" y="3901577"/>
          <a:ext cx="541853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573">
                  <a:extLst>
                    <a:ext uri="{9D8B030D-6E8A-4147-A177-3AD203B41FA5}">
                      <a16:colId xmlns:a16="http://schemas.microsoft.com/office/drawing/2014/main" val="953357944"/>
                    </a:ext>
                  </a:extLst>
                </a:gridCol>
                <a:gridCol w="1165199">
                  <a:extLst>
                    <a:ext uri="{9D8B030D-6E8A-4147-A177-3AD203B41FA5}">
                      <a16:colId xmlns:a16="http://schemas.microsoft.com/office/drawing/2014/main" val="1690877720"/>
                    </a:ext>
                  </a:extLst>
                </a:gridCol>
                <a:gridCol w="1343807">
                  <a:extLst>
                    <a:ext uri="{9D8B030D-6E8A-4147-A177-3AD203B41FA5}">
                      <a16:colId xmlns:a16="http://schemas.microsoft.com/office/drawing/2014/main" val="2601292093"/>
                    </a:ext>
                  </a:extLst>
                </a:gridCol>
                <a:gridCol w="2094953">
                  <a:extLst>
                    <a:ext uri="{9D8B030D-6E8A-4147-A177-3AD203B41FA5}">
                      <a16:colId xmlns:a16="http://schemas.microsoft.com/office/drawing/2014/main" val="2417526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Sales 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(£ hundreds)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Three point 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moving 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05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Jan – Apr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43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May – Aug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7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Sept - 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21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Jan – Apr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(33 + 26 + 25) ÷ 3 = 28 </a:t>
                      </a:r>
                      <a:endParaRPr lang="en-GB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69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May – Aug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(26 + 25 + 36) ÷ 3 = 29 </a:t>
                      </a:r>
                      <a:endParaRPr lang="en-GB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37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Sept - 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89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9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43666"/>
              </p:ext>
            </p:extLst>
          </p:nvPr>
        </p:nvGraphicFramePr>
        <p:xfrm>
          <a:off x="0" y="0"/>
          <a:ext cx="9144000" cy="691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46711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Percentages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                                          	    Topic 9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decimal multiplier to (a) increase and (b) decrease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 amount by:</a:t>
                      </a:r>
                    </a:p>
                    <a:p>
                      <a:pPr algn="l"/>
                      <a:endParaRPr lang="en-GB" sz="12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15%</a:t>
                      </a:r>
                    </a:p>
                    <a:p>
                      <a:pPr algn="l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7%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William’s salary is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£24 000.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His salary increases by 4%.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William’s new salary.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Ann buys a dress in a sale.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normal price of the dress is reduced by 20%.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normal price is £36.80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sale price of the dress.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55645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A person's weekly wage was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£336, but now he earns £420. 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What is the percentage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increase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 in their wage?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Jack invests £3000 for 2 years at 4% per annum compound interest.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value of the investment at the end of 2 years.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company bought a van that had a value of 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£12 000</a:t>
                      </a:r>
                      <a:b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value of the van depreciates by 25%</a:t>
                      </a:r>
                      <a:r>
                        <a:rPr lang="en-GB" sz="1800" b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per annum.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value at the end of three years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55645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Mrs Pitt sold their house for £168 000.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They made a profit of 12% on the price they paid for the house.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how much they paid for the house.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a sale, normal prices are reduced by 12%.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sale price of a laptop is £242.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normal price of the lap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top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en-US" sz="1600" dirty="0">
                          <a:latin typeface="Comic Sans MS" panose="030F0702030302020204" pitchFamily="66" charset="0"/>
                        </a:rPr>
                        <a:t>Sally invested some money.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en-US" sz="1600" dirty="0">
                          <a:latin typeface="Comic Sans MS" panose="030F0702030302020204" pitchFamily="66" charset="0"/>
                        </a:rPr>
                        <a:t>The interest for the 1</a:t>
                      </a:r>
                      <a:r>
                        <a:rPr lang="en-GB" altLang="en-US" sz="1600" baseline="30000" dirty="0">
                          <a:latin typeface="Comic Sans MS" panose="030F0702030302020204" pitchFamily="66" charset="0"/>
                        </a:rPr>
                        <a:t>st</a:t>
                      </a:r>
                      <a:r>
                        <a:rPr lang="en-GB" altLang="en-US" sz="1600" dirty="0">
                          <a:latin typeface="Comic Sans MS" panose="030F0702030302020204" pitchFamily="66" charset="0"/>
                        </a:rPr>
                        <a:t> year was 3%.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en-US" sz="1600" dirty="0">
                          <a:latin typeface="Comic Sans MS" panose="030F0702030302020204" pitchFamily="66" charset="0"/>
                        </a:rPr>
                        <a:t>For the next two years she was paid interest at 2%.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en-US" sz="1600" dirty="0">
                          <a:latin typeface="Comic Sans MS" panose="030F0702030302020204" pitchFamily="66" charset="0"/>
                        </a:rPr>
                        <a:t>At the end of the third year she had £3750.64.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en-US" sz="1600" dirty="0">
                          <a:latin typeface="Comic Sans MS" panose="030F0702030302020204" pitchFamily="66" charset="0"/>
                        </a:rPr>
                        <a:t>What did she originally invest?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160790"/>
                  </p:ext>
                </p:extLst>
              </p:nvPr>
            </p:nvGraphicFramePr>
            <p:xfrm>
              <a:off x="0" y="0"/>
              <a:ext cx="9144000" cy="69187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Percentages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                                          	    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the decimal multiplier to (a) increase and (b) decrease</a:t>
                          </a: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 amount by:</a:t>
                          </a:r>
                        </a:p>
                        <a:p>
                          <a:pPr algn="l"/>
                          <a:endParaRPr lang="en-GB" sz="12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15% 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(a) 1.15     (b) 0.85</a:t>
                          </a: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7%  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(a) 1.07    (b) 0.93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4.8%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(a) 1.048  (b) 0.952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William’s salary is </a:t>
                          </a:r>
                        </a:p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£24 000.</a:t>
                          </a:r>
                          <a:b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His salary increases by 4%.</a:t>
                          </a:r>
                        </a:p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William’s new salary.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24000 x 1.04 = £24 960</a:t>
                          </a:r>
                          <a:endParaRPr lang="en-GB" sz="18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Ann buys a dress in a sale.</a:t>
                          </a:r>
                          <a:r>
                            <a:rPr lang="en-US" sz="18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normal price of the dress is reduced by 20%.</a:t>
                          </a:r>
                          <a:b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normal price is £36.80 </a:t>
                          </a:r>
                          <a:r>
                            <a:rPr lang="en-US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36.80</a:t>
                          </a:r>
                          <a:r>
                            <a:rPr lang="en-US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0.80</a:t>
                          </a:r>
                          <a:endParaRPr lang="en-US" sz="18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sale price of the dress. </a:t>
                          </a:r>
                          <a:r>
                            <a:rPr lang="en-US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£29.44</a:t>
                          </a:r>
                          <a:endParaRPr lang="en-GB" sz="18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man's weekly wage was £336, but now he earns £420. 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percentage </a:t>
                          </a:r>
                          <a:r>
                            <a:rPr lang="en-GB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increase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his wage?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84</m:t>
                                  </m:r>
                                </m:num>
                                <m:den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336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x  100  =  25%</a:t>
                          </a:r>
                          <a:endParaRPr lang="en-GB" sz="18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Jack invests £3000 for 2 years at 4% per annum compound interest.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the investment at the end of 2 years.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3000</a:t>
                          </a:r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1.04</a:t>
                          </a:r>
                          <a:r>
                            <a:rPr lang="en-GB" sz="1800" kern="1200" baseline="300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£3244.80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company bought a van that had a value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£12 000</a:t>
                          </a:r>
                          <a:b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value of the van depreciates by 25%</a:t>
                          </a:r>
                          <a:r>
                            <a:rPr lang="en-GB" sz="16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per annum.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at the end of three years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12000 x 0.75</a:t>
                          </a:r>
                          <a:r>
                            <a:rPr lang="en-GB" sz="1600" b="0" kern="1200" baseline="300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GB" sz="14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5062.50</a:t>
                          </a:r>
                          <a:endParaRPr lang="en-GB" sz="14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Mrs Pitt sold their house for £168 000.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made a profit of 12% on the price they paid for the house.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how much they paid for the house.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168000 ÷ 1.12 = £150 000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sale, normal prices are reduced by 12%.</a:t>
                          </a:r>
                          <a:b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sale price of a laptop is £242.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normal price of the lap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top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242 ÷ 0.88 = £275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600" dirty="0">
                              <a:latin typeface="Comic Sans MS" panose="030F0702030302020204" pitchFamily="66" charset="0"/>
                            </a:rPr>
                            <a:t>The interest for the 1</a:t>
                          </a:r>
                          <a:r>
                            <a:rPr lang="en-GB" altLang="en-US" sz="1600" baseline="30000" dirty="0">
                              <a:latin typeface="Comic Sans MS" panose="030F0702030302020204" pitchFamily="66" charset="0"/>
                            </a:rPr>
                            <a:t>st</a:t>
                          </a:r>
                          <a:r>
                            <a:rPr lang="en-GB" altLang="en-US" sz="1600" dirty="0">
                              <a:latin typeface="Comic Sans MS" panose="030F0702030302020204" pitchFamily="66" charset="0"/>
                            </a:rPr>
                            <a:t> year was 3%. 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600" dirty="0">
                              <a:latin typeface="Comic Sans MS" panose="030F0702030302020204" pitchFamily="66" charset="0"/>
                            </a:rPr>
                            <a:t>For the next two years she was paid interest at 2%.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600" dirty="0">
                              <a:latin typeface="Comic Sans MS" panose="030F0702030302020204" pitchFamily="66" charset="0"/>
                            </a:rPr>
                            <a:t>At the end of the third year she had £3750.64.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600" dirty="0">
                              <a:latin typeface="Comic Sans MS" panose="030F0702030302020204" pitchFamily="66" charset="0"/>
                            </a:rPr>
                            <a:t>What did she originally invest?</a:t>
                          </a:r>
                          <a:r>
                            <a:rPr lang="en-GB" altLang="en-US" sz="1600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altLang="en-US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£3750.64 ÷ 1.02² ÷ 1.03 = £3500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160790"/>
                  </p:ext>
                </p:extLst>
              </p:nvPr>
            </p:nvGraphicFramePr>
            <p:xfrm>
              <a:off x="0" y="0"/>
              <a:ext cx="9144000" cy="69187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Percentages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                                          	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Topic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the decimal multiplier to (a) increase and (b) decrease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 amount by:</a:t>
                          </a:r>
                        </a:p>
                        <a:p>
                          <a:pPr algn="l"/>
                          <a:endParaRPr lang="en-GB" sz="12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15% 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(a) 1.15     (b) 0.85</a:t>
                          </a: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7%  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(a) 1.07    (b) 0.93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4.8%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(a) 1.048  (b) 0.952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William’s salary is </a:t>
                          </a: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£24 000.</a:t>
                          </a:r>
                          <a:b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His salary increases by 4%.</a:t>
                          </a: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William’s new salary.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24000 x 1.04 = £24 960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Ann buys a dress in a sale.</a:t>
                          </a:r>
                          <a:r>
                            <a:rPr lang="en-US" sz="18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normal price of the dress is reduced by 20%.</a:t>
                          </a:r>
                          <a:b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normal price is £36.80 </a:t>
                          </a:r>
                          <a:r>
                            <a:rPr lang="en-US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36.80</a:t>
                          </a:r>
                          <a:r>
                            <a:rPr lang="en-US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0.80</a:t>
                          </a:r>
                          <a:endParaRPr lang="en-US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sale price of the dress. </a:t>
                          </a:r>
                          <a:r>
                            <a:rPr lang="en-US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£29.44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3733" r="-200625" b="-1037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Jack invests £3000 for 2 years at 4% per annum compound interest.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the investment at the end of 2 years.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3000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1.04</a:t>
                          </a:r>
                          <a:r>
                            <a:rPr lang="en-GB" sz="180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£3244.80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company bought a van that had a value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£12 000</a:t>
                          </a:r>
                          <a:b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value of the van depreciates by 25%</a:t>
                          </a:r>
                          <a:r>
                            <a:rPr lang="en-GB" sz="16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per annum.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at the end of three years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12000 x 0.75</a:t>
                          </a:r>
                          <a:r>
                            <a:rPr lang="en-GB" sz="1600" b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GB" sz="14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5062.50</a:t>
                          </a:r>
                          <a:endParaRPr lang="en-GB" sz="14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Mrs Pitt sold their house for £168 000.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made a profit of 12% on the price they paid for the house.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how much they paid for the house.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168000 ÷ 1.12 = £150 000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sale, normal prices are reduced by 12%.</a:t>
                          </a:r>
                          <a:b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sale price of a laptop is £242.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normal price of the lap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top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242 ÷ 0.88 = £275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600" dirty="0" smtClean="0">
                              <a:latin typeface="Comic Sans MS" panose="030F0702030302020204" pitchFamily="66" charset="0"/>
                            </a:rPr>
                            <a:t>The interest for the 1</a:t>
                          </a:r>
                          <a:r>
                            <a:rPr lang="en-GB" altLang="en-US" sz="1600" baseline="30000" dirty="0" smtClean="0">
                              <a:latin typeface="Comic Sans MS" panose="030F0702030302020204" pitchFamily="66" charset="0"/>
                            </a:rPr>
                            <a:t>st</a:t>
                          </a:r>
                          <a:r>
                            <a:rPr lang="en-GB" altLang="en-US" sz="1600" dirty="0" smtClean="0">
                              <a:latin typeface="Comic Sans MS" panose="030F0702030302020204" pitchFamily="66" charset="0"/>
                            </a:rPr>
                            <a:t> year was 3%. 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600" dirty="0" smtClean="0">
                              <a:latin typeface="Comic Sans MS" panose="030F0702030302020204" pitchFamily="66" charset="0"/>
                            </a:rPr>
                            <a:t>For the next two years she was paid interest at 2%.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600" dirty="0" smtClean="0">
                              <a:latin typeface="Comic Sans MS" panose="030F0702030302020204" pitchFamily="66" charset="0"/>
                            </a:rPr>
                            <a:t>At the end of the third year she had £3750.64.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600" dirty="0" smtClean="0">
                              <a:latin typeface="Comic Sans MS" panose="030F0702030302020204" pitchFamily="66" charset="0"/>
                            </a:rPr>
                            <a:t>What did she originally invest?</a:t>
                          </a:r>
                          <a:r>
                            <a:rPr lang="en-GB" altLang="en-US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altLang="en-US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£3750.64 ÷ 1.02² ÷ 1.03 = £3500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0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17312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3429000">
                <a:tc row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Congruence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Similarity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             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Decide if these triangles are congruent.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State the congruency rule used.</a:t>
                      </a:r>
                    </a:p>
                    <a:p>
                      <a:pPr marL="0" indent="0" algn="ctr">
                        <a:buNone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parallel to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DC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b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lines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BD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intersect at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	Explain why triangle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ABE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triangle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CDE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are similar.</a:t>
                      </a:r>
                    </a:p>
                    <a:p>
                      <a:pPr>
                        <a:tabLst>
                          <a:tab pos="352425" algn="l"/>
                        </a:tabLst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	Calculate the length of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3429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length of BE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length of 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ED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Two cones, P and Q, are</a:t>
                      </a:r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similar.</a:t>
                      </a:r>
                      <a:b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total surface area of cone P is 24 cm².</a:t>
                      </a:r>
                      <a:b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total surface area of cone 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Q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96 cm²</a:t>
                      </a:r>
                      <a:b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height of cone P is 4 cm.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(a)</a:t>
                      </a:r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height of cone Q</a:t>
                      </a:r>
                      <a:r>
                        <a:rPr lang="en-GB" sz="1600" b="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volume of cone P is 12 cm³.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(b)</a:t>
                      </a:r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volume of cone Q.</a:t>
                      </a: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7"/>
          <a:stretch>
            <a:fillRect/>
          </a:stretch>
        </p:blipFill>
        <p:spPr bwMode="auto">
          <a:xfrm>
            <a:off x="1167520" y="4136800"/>
            <a:ext cx="3481137" cy="26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1"/>
          <a:stretch>
            <a:fillRect/>
          </a:stretch>
        </p:blipFill>
        <p:spPr bwMode="auto">
          <a:xfrm>
            <a:off x="5276972" y="1203158"/>
            <a:ext cx="3440977" cy="22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25396A9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64673" r="48765" b="26165"/>
          <a:stretch/>
        </p:blipFill>
        <p:spPr bwMode="auto">
          <a:xfrm>
            <a:off x="573460" y="625641"/>
            <a:ext cx="1907804" cy="126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25396A9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 t="78832" r="47869" b="12171"/>
          <a:stretch/>
        </p:blipFill>
        <p:spPr bwMode="auto">
          <a:xfrm>
            <a:off x="1836891" y="2068271"/>
            <a:ext cx="1904976" cy="12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CF8690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4821" r="50830" b="86567"/>
          <a:stretch/>
        </p:blipFill>
        <p:spPr bwMode="auto">
          <a:xfrm>
            <a:off x="2908089" y="651460"/>
            <a:ext cx="1917083" cy="10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51" y="5225142"/>
            <a:ext cx="3307588" cy="1616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9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7"/>
          <a:stretch>
            <a:fillRect/>
          </a:stretch>
        </p:blipFill>
        <p:spPr bwMode="auto">
          <a:xfrm>
            <a:off x="1167520" y="3961239"/>
            <a:ext cx="3481137" cy="26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254747"/>
                  </p:ext>
                </p:extLst>
              </p:nvPr>
            </p:nvGraphicFramePr>
            <p:xfrm>
              <a:off x="14130" y="-21378"/>
              <a:ext cx="9144001" cy="6881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34290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Congruence and Similarity		             Topic 10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Decide if these triangles are congruent.</a:t>
                          </a:r>
                        </a:p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State the congruency rule used.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AB</a:t>
                          </a: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parallel to </a:t>
                          </a:r>
                          <a:r>
                            <a:rPr lang="en-GB" sz="1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DC</a:t>
                          </a: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lines </a:t>
                          </a:r>
                          <a:r>
                            <a:rPr lang="en-GB" sz="1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AC</a:t>
                          </a: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GB" sz="1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BD</a:t>
                          </a: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intersect at </a:t>
                          </a:r>
                          <a:r>
                            <a:rPr lang="en-GB" sz="1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	Explain why triangle </a:t>
                          </a:r>
                          <a:r>
                            <a:rPr lang="en-GB" sz="1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ABE</a:t>
                          </a: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triangle </a:t>
                          </a:r>
                          <a:r>
                            <a:rPr lang="en-GB" sz="1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CDE</a:t>
                          </a: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are similar. </a:t>
                          </a:r>
                          <a:r>
                            <a:rPr lang="en-GB" sz="16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Angles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are all equal</a:t>
                          </a:r>
                          <a:endParaRPr lang="en-GB" sz="16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352425" algn="l"/>
                            </a:tabLst>
                          </a:pPr>
                          <a:r>
                            <a:rPr lang="en-GB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Length of </a:t>
                          </a:r>
                          <a:r>
                            <a:rPr lang="en-GB" sz="1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AC</a:t>
                          </a:r>
                          <a:r>
                            <a:rPr lang="en-GB" sz="14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GB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5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f>
                                <m:fPr>
                                  <m:ctrlPr>
                                    <a:rPr lang="en-GB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429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BE</a:t>
                          </a:r>
                          <a:r>
                            <a:rPr lang="en-GB" sz="1600" i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7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5.25</a:t>
                          </a:r>
                        </a:p>
                        <a:p>
                          <a:endParaRPr lang="en-GB" sz="1600" i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i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AD = 6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i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8</a:t>
                          </a:r>
                        </a:p>
                        <a:p>
                          <a:r>
                            <a:rPr lang="en-GB" sz="1600" i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ED = </a:t>
                          </a:r>
                          <a:r>
                            <a:rPr lang="en-GB" sz="160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– 6 = 2</a:t>
                          </a: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Two cones, P and Q, are</a:t>
                          </a:r>
                          <a:r>
                            <a:rPr lang="en-GB" sz="16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similar.</a:t>
                          </a:r>
                          <a:b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total surface area of cone P is 24 cm².</a:t>
                          </a:r>
                          <a:b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total surface area of cone </a:t>
                          </a:r>
                          <a:r>
                            <a:rPr lang="en-GB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Q</a:t>
                          </a: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96 cm²</a:t>
                          </a:r>
                          <a:b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height of cone P is 4 cm.</a:t>
                          </a:r>
                        </a:p>
                        <a:p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(a)</a:t>
                          </a:r>
                          <a:r>
                            <a:rPr lang="en-GB" sz="16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height of cone Q</a:t>
                          </a:r>
                          <a:r>
                            <a:rPr lang="en-GB" sz="1600" b="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Area SF = 96 ÷ 24 = 4</a:t>
                          </a:r>
                        </a:p>
                        <a:p>
                          <a:r>
                            <a:rPr lang="en-GB" sz="16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Linear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SF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2</a:t>
                          </a:r>
                        </a:p>
                        <a:p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4cm x 2 = </a:t>
                          </a:r>
                          <a:r>
                            <a:rPr lang="en-GB" sz="16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cm</a:t>
                          </a:r>
                          <a:endParaRPr lang="en-GB" sz="16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1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volume of cone P is 12 cm³.</a:t>
                          </a:r>
                        </a:p>
                        <a:p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(b)</a:t>
                          </a:r>
                          <a:r>
                            <a:rPr lang="en-GB" sz="16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volume of cone Q.</a:t>
                          </a:r>
                        </a:p>
                        <a:p>
                          <a:r>
                            <a:rPr lang="en-GB" sz="16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Linear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SF 2</a:t>
                          </a:r>
                        </a:p>
                        <a:p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Volume SF = 2³ = 8</a:t>
                          </a:r>
                        </a:p>
                        <a:p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12cm³ x  8 = </a:t>
                          </a:r>
                          <a:r>
                            <a:rPr lang="en-GB" sz="1600" b="1" u="sng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96 cm³</a:t>
                          </a:r>
                          <a:endParaRPr lang="en-GB" sz="1600" b="1" u="sng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254747"/>
                  </p:ext>
                </p:extLst>
              </p:nvPr>
            </p:nvGraphicFramePr>
            <p:xfrm>
              <a:off x="14130" y="-21378"/>
              <a:ext cx="9144001" cy="6881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34290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Congruence and Similarity		             Topic 10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Decide if these triangles are congruent.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State the congruency rule used.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748" t="-355" r="-283" b="-103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45236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748" t="-99647" r="-100283" b="-22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748" t="-99647" r="-283" b="-22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1"/>
          <a:stretch>
            <a:fillRect/>
          </a:stretch>
        </p:blipFill>
        <p:spPr bwMode="auto">
          <a:xfrm>
            <a:off x="5271552" y="1193236"/>
            <a:ext cx="3440977" cy="22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25396A9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64673" r="48765" b="26165"/>
          <a:stretch/>
        </p:blipFill>
        <p:spPr bwMode="auto">
          <a:xfrm>
            <a:off x="573460" y="625641"/>
            <a:ext cx="1907804" cy="126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25396A9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 t="78832" r="47869" b="12171"/>
          <a:stretch/>
        </p:blipFill>
        <p:spPr bwMode="auto">
          <a:xfrm>
            <a:off x="1836891" y="2068271"/>
            <a:ext cx="1904976" cy="12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CF8690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4821" r="50830" b="86567"/>
          <a:stretch/>
        </p:blipFill>
        <p:spPr bwMode="auto">
          <a:xfrm>
            <a:off x="2908089" y="651460"/>
            <a:ext cx="1917083" cy="10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20" y="1892968"/>
            <a:ext cx="96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YES SAS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1867" y="1716506"/>
            <a:ext cx="97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YES SSS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1867" y="2730137"/>
            <a:ext cx="108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72724" y="1892968"/>
                <a:ext cx="1583149" cy="71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AE =5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24" y="1892968"/>
                <a:ext cx="1583149" cy="719043"/>
              </a:xfrm>
              <a:prstGeom prst="rect">
                <a:avLst/>
              </a:prstGeom>
              <a:blipFill>
                <a:blip r:embed="rId7"/>
                <a:stretch>
                  <a:fillRect l="-1923" b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ie 5"/>
          <p:cNvSpPr/>
          <p:nvPr/>
        </p:nvSpPr>
        <p:spPr>
          <a:xfrm>
            <a:off x="5096862" y="1088229"/>
            <a:ext cx="828000" cy="828000"/>
          </a:xfrm>
          <a:prstGeom prst="pie">
            <a:avLst>
              <a:gd name="adj1" fmla="val 0"/>
              <a:gd name="adj2" fmla="val 211844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>
            <a:off x="7532413" y="2730137"/>
            <a:ext cx="828000" cy="828000"/>
          </a:xfrm>
          <a:prstGeom prst="pie">
            <a:avLst>
              <a:gd name="adj1" fmla="val 10800000"/>
              <a:gd name="adj2" fmla="val 1292397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>
            <a:off x="5582539" y="2735039"/>
            <a:ext cx="828000" cy="828000"/>
          </a:xfrm>
          <a:prstGeom prst="pie">
            <a:avLst>
              <a:gd name="adj1" fmla="val 19514386"/>
              <a:gd name="adj2" fmla="val 102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>
            <a:off x="8031534" y="1084091"/>
            <a:ext cx="828000" cy="828000"/>
          </a:xfrm>
          <a:prstGeom prst="pie">
            <a:avLst>
              <a:gd name="adj1" fmla="val 8637678"/>
              <a:gd name="adj2" fmla="val 107831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>
            <a:off x="6562828" y="2083081"/>
            <a:ext cx="828000" cy="828000"/>
          </a:xfrm>
          <a:prstGeom prst="pie">
            <a:avLst>
              <a:gd name="adj1" fmla="val 12850917"/>
              <a:gd name="adj2" fmla="val 1952242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>
            <a:off x="6562828" y="2083081"/>
            <a:ext cx="828000" cy="828000"/>
          </a:xfrm>
          <a:prstGeom prst="pie">
            <a:avLst>
              <a:gd name="adj1" fmla="val 2052436"/>
              <a:gd name="adj2" fmla="val 885213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1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96295"/>
              </p:ext>
            </p:extLst>
          </p:nvPr>
        </p:nvGraphicFramePr>
        <p:xfrm>
          <a:off x="0" y="-13062"/>
          <a:ext cx="9144000" cy="687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101745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mx + c		                              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equation of the line?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– 5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the: </a:t>
                      </a:r>
                      <a:endParaRPr lang="en-GB" sz="18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 intercept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gradient</a:t>
                      </a: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perpendicular gradient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- 6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–</a:t>
                      </a:r>
                      <a:r>
                        <a:rPr lang="en-GB" sz="1800" b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5 =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the: </a:t>
                      </a:r>
                      <a:endParaRPr lang="en-GB" sz="18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 intercept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gradient</a:t>
                      </a: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perpendicular gradient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088682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Find the gradient of the line joining </a:t>
                      </a:r>
                      <a:br>
                        <a:rPr lang="en-GB" altLang="en-US" sz="1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</a:br>
                      <a:r>
                        <a:rPr lang="en-GB" altLang="en-US" sz="18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(-2, 4) and (7, 9)</a:t>
                      </a:r>
                    </a:p>
                    <a:p>
                      <a:pPr algn="l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en-US" sz="1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Find the equation of the line which passes</a:t>
                      </a:r>
                      <a:r>
                        <a:rPr lang="en-GB" altLang="en-US" sz="18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altLang="en-US" sz="1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through the point (3, 2) and is parallel</a:t>
                      </a:r>
                      <a:r>
                        <a:rPr lang="en-GB" altLang="en-US" sz="18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altLang="en-US" sz="1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 y = 2x + 3 </a:t>
                      </a:r>
                    </a:p>
                    <a:p>
                      <a:pPr algn="l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688657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en-US" sz="1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Find the equation of the line which passes</a:t>
                      </a:r>
                      <a:r>
                        <a:rPr lang="en-GB" altLang="en-US" sz="18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altLang="en-US" sz="1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through the point (8, 3) and is perpendicular</a:t>
                      </a:r>
                      <a:r>
                        <a:rPr lang="en-GB" altLang="en-US" sz="18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altLang="en-US" sz="1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 </a:t>
                      </a:r>
                    </a:p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en-US" sz="1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 = 4x - 1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GB" altLang="en-US" sz="1800" b="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triangle has vertices P, Q and R.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coordinates of P are (−3, −6)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coordinates of Q are (1, 4)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coordinates of R are (5, −2)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 is the midpoint of PQ.</a:t>
                      </a:r>
                      <a:r>
                        <a:rPr lang="en-GB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 is the midpoint of QR.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Prove that MN is parallel to PR.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You must show each stage of your working.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8" y="469986"/>
            <a:ext cx="25796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0372261"/>
                  </p:ext>
                </p:extLst>
              </p:nvPr>
            </p:nvGraphicFramePr>
            <p:xfrm>
              <a:off x="0" y="0"/>
              <a:ext cx="9144000" cy="69171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93777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mx + c		                                    	Topic 11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Equation of the line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 = 3x - 6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en-GB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5</a:t>
                          </a:r>
                          <a:r>
                            <a:rPr lang="en-GB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2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800" b="0" kern="1200" baseline="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intercept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Font typeface="+mj-lt"/>
                            <a:buAutoNum type="alphaLcParenR"/>
                          </a:pPr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Gradient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Font typeface="+mj-lt"/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perpendicular gradient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6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- 6</a:t>
                          </a:r>
                          <a:r>
                            <a:rPr lang="en-GB" sz="16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</a:t>
                          </a:r>
                          <a:r>
                            <a:rPr lang="en-GB" sz="16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5 = 0 </a:t>
                          </a:r>
                        </a:p>
                        <a:p>
                          <a:pPr algn="l"/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3x + 2.5</a:t>
                          </a:r>
                          <a:endParaRPr lang="en-GB" sz="1800" b="0" kern="1200" baseline="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intercept      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2.5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Font typeface="+mj-lt"/>
                            <a:buAutoNum type="alphaLcParenR"/>
                          </a:pPr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Gradient            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Font typeface="+mj-lt"/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perpendicular gradient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5248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en-US" sz="180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Find the gradient of the line joining </a:t>
                          </a:r>
                          <a:br>
                            <a:rPr lang="en-GB" altLang="en-US" sz="180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</a:br>
                          <a:r>
                            <a:rPr lang="en-GB" altLang="en-US" sz="180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(-2, 4) and (7, 9)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altLang="en-US" sz="1800" dirty="0">
                            <a:solidFill>
                              <a:schemeClr val="tx1"/>
                            </a:solidFill>
                            <a:latin typeface="Comic Sans MS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9 −4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7 −−2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altLang="en-US" sz="180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  </a:t>
                          </a:r>
                          <a:r>
                            <a:rPr lang="en-GB" altLang="en-US" sz="2400" dirty="0">
                              <a:solidFill>
                                <a:srgbClr val="FF0000"/>
                              </a:solidFill>
                              <a:latin typeface="Comic Sans MS" pitchFamily="66" charset="0"/>
                            </a:rPr>
                            <a:t>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GB" altLang="en-US" sz="1800" dirty="0">
                            <a:solidFill>
                              <a:schemeClr val="tx1"/>
                            </a:solidFill>
                            <a:latin typeface="Comic Sans MS" pitchFamily="66" charset="0"/>
                          </a:endParaRPr>
                        </a:p>
                        <a:p>
                          <a:pPr algn="l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altLang="en-US" sz="18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Find the equation of the line which passes</a:t>
                          </a:r>
                          <a:r>
                            <a:rPr lang="en-GB" altLang="en-US" sz="1800" b="0" baseline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GB" altLang="en-US" sz="18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through the point (3, 2) and is parallel</a:t>
                          </a:r>
                          <a:r>
                            <a:rPr lang="en-GB" altLang="en-US" sz="1800" b="0" baseline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GB" altLang="en-US" sz="18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to y = 2x + 3 </a:t>
                          </a:r>
                        </a:p>
                        <a:p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2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+ c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2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(3) + c     </a:t>
                          </a:r>
                          <a:r>
                            <a:rPr lang="en-GB" sz="1800" kern="1200" dirty="0" err="1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</a:t>
                          </a:r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- 4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2x -</a:t>
                          </a:r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4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96774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8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Find the equation of the line which passes</a:t>
                          </a:r>
                          <a:r>
                            <a:rPr lang="en-GB" altLang="en-US" sz="1800" b="0" baseline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GB" altLang="en-US" sz="18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through the point (8, 3) and is perpendicular</a:t>
                          </a:r>
                          <a:r>
                            <a:rPr lang="en-GB" altLang="en-US" sz="1800" b="0" baseline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GB" altLang="en-US" sz="18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to </a:t>
                          </a:r>
                        </a:p>
                        <a:p>
                          <a:pPr algn="l"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lang="en-GB" altLang="en-US" sz="18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y = 4x - 1 </a:t>
                          </a:r>
                        </a:p>
                        <a:p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+ c</a:t>
                          </a:r>
                        </a:p>
                        <a:p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=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(8) + c     </a:t>
                          </a:r>
                          <a:r>
                            <a:rPr lang="en-GB" sz="1800" kern="1200" dirty="0" err="1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</a:t>
                          </a:r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5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+ 5</a:t>
                          </a:r>
                        </a:p>
                        <a:p>
                          <a:pPr algn="l"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endParaRPr lang="en-GB" altLang="en-US" sz="1800" b="0" dirty="0">
                            <a:solidFill>
                              <a:schemeClr val="tx1"/>
                            </a:solidFill>
                            <a:latin typeface="Comic Sans MS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triangle has vertices P, Q and R. </a:t>
                          </a:r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Draw a diagram.</a:t>
                          </a:r>
                        </a:p>
                        <a:p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</a:t>
                          </a:r>
                          <a:r>
                            <a:rPr lang="en-GB" sz="18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(−3, −6)           Q</a:t>
                          </a:r>
                          <a:r>
                            <a:rPr lang="en-GB" sz="18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(1, 4)</a:t>
                          </a:r>
                          <a:r>
                            <a:rPr lang="en-GB" sz="18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       </a:t>
                          </a:r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GB" sz="18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(5, −2)</a:t>
                          </a:r>
                        </a:p>
                        <a:p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 is the midpoint of PQ.</a:t>
                          </a:r>
                          <a:r>
                            <a:rPr lang="en-GB" sz="18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 is the midpoint of QR.</a:t>
                          </a:r>
                        </a:p>
                        <a:p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Prove that MN is parallel to PR.</a:t>
                          </a:r>
                        </a:p>
                        <a:p>
                          <a:r>
                            <a:rPr lang="en-GB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GB" sz="18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  +    −3</m:t>
                                      </m:r>
                                    </m:num>
                                    <m:den>
                                      <m: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,  </m:t>
                                  </m:r>
                                  <m:f>
                                    <m:fPr>
                                      <m:ctrlP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  +  −6</m:t>
                                      </m:r>
                                    </m:num>
                                    <m:den>
                                      <m: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       </a:t>
                          </a:r>
                          <a:r>
                            <a:rPr lang="en-GB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N 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 +  5</m:t>
                                      </m:r>
                                    </m:num>
                                    <m:den>
                                      <m: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,  </m:t>
                                  </m:r>
                                  <m:f>
                                    <m:fPr>
                                      <m:ctrlP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 +      −2</m:t>
                                      </m:r>
                                    </m:num>
                                    <m:den>
                                      <m:r>
                                        <a:rPr lang="en-GB" sz="1800" b="0" i="1" kern="1200" baseline="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1800" b="0" i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 = (-1 , -1 )                           N</a:t>
                          </a:r>
                          <a:r>
                            <a:rPr lang="en-GB" sz="1800" b="0" i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( 3 , 1 )</a:t>
                          </a:r>
                        </a:p>
                        <a:p>
                          <a:r>
                            <a:rPr lang="en-GB" sz="1800" b="0" i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Gradient MN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1 −   −1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3 −    −1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= </a:t>
                          </a: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800" b="0" i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                                                Same gradient</a:t>
                          </a:r>
                        </a:p>
                        <a:p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Gradient PR 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  −  −6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5 −     −3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= </a:t>
                          </a: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  must</a:t>
                          </a:r>
                          <a:r>
                            <a:rPr lang="en-GB" sz="1800" b="0" i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be</a:t>
                          </a:r>
                          <a:r>
                            <a:rPr lang="en-GB" sz="18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parallel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0372261"/>
                  </p:ext>
                </p:extLst>
              </p:nvPr>
            </p:nvGraphicFramePr>
            <p:xfrm>
              <a:off x="0" y="0"/>
              <a:ext cx="9144000" cy="69171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93777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mx + c		                                    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Equation of the line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 = 3x - 6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258" r="-100625" b="-25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258" r="-625" b="-2575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1168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97576" r="-100625" b="-14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altLang="en-US" sz="18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Find the equation of the line which passes</a:t>
                          </a:r>
                          <a:r>
                            <a:rPr lang="en-GB" altLang="en-US" sz="1800" b="0" baseline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GB" altLang="en-US" sz="18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through the point (3, 2) and is parallel</a:t>
                          </a:r>
                          <a:r>
                            <a:rPr lang="en-GB" altLang="en-US" sz="1800" b="0" baseline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 </a:t>
                          </a:r>
                          <a:r>
                            <a:rPr lang="en-GB" altLang="en-US" sz="18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</a:rPr>
                            <a:t>to y = 2x + 3 </a:t>
                          </a:r>
                        </a:p>
                        <a:p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2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+ c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2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(3) + c     </a:t>
                          </a:r>
                          <a:r>
                            <a:rPr lang="en-GB" sz="1800" kern="1200" dirty="0" err="1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- 4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2x -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4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96774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33881" r="-200625" b="-4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458" t="-133881" r="-313" b="-4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9" y="469987"/>
            <a:ext cx="2175818" cy="30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3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3829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860457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Graphs and Time Series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Topic 12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scatter graph shows information about the height and weight of ten students.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a)	What type of correlation does this scatter graph show?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2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 One pupil had their height incorrectly measured.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	Write down the co-ordinate of this pupil.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c)	Another student is 110 cm tall. 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	Would it be sensible to estimate their weight?  Explain.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/>
          <a:stretch/>
        </p:blipFill>
        <p:spPr bwMode="auto">
          <a:xfrm>
            <a:off x="1420352" y="2129051"/>
            <a:ext cx="6889459" cy="47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002735" y="4413636"/>
            <a:ext cx="108000" cy="108000"/>
            <a:chOff x="4975" y="4395"/>
            <a:chExt cx="84" cy="103"/>
          </a:xfrm>
        </p:grpSpPr>
        <p:sp>
          <p:nvSpPr>
            <p:cNvPr id="13" name="AutoShape 4"/>
            <p:cNvSpPr>
              <a:spLocks noChangeShapeType="1"/>
            </p:cNvSpPr>
            <p:nvPr/>
          </p:nvSpPr>
          <p:spPr bwMode="auto">
            <a:xfrm>
              <a:off x="4975" y="4395"/>
              <a:ext cx="84" cy="1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AutoShape 3"/>
            <p:cNvSpPr>
              <a:spLocks noChangeShapeType="1"/>
            </p:cNvSpPr>
            <p:nvPr/>
          </p:nvSpPr>
          <p:spPr bwMode="auto">
            <a:xfrm flipV="1">
              <a:off x="4975" y="4395"/>
              <a:ext cx="84" cy="1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6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860457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Graphs and Time Series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Topic 12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scatter graph shows information about the height and weight of ten students.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a)	What type of correlation does this scatter graph show?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2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 One pupil had their height incorrectly measured.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	Write down the co-ordinate of this pupil.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c)	Another student is 110 cm tall. 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	Would it be sensible to estimate their weight?  Explain.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/>
          <a:stretch/>
        </p:blipFill>
        <p:spPr bwMode="auto">
          <a:xfrm>
            <a:off x="2156086" y="2634061"/>
            <a:ext cx="6153725" cy="42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002735" y="4413636"/>
            <a:ext cx="108000" cy="108000"/>
            <a:chOff x="4975" y="4395"/>
            <a:chExt cx="84" cy="103"/>
          </a:xfrm>
        </p:grpSpPr>
        <p:sp>
          <p:nvSpPr>
            <p:cNvPr id="13" name="AutoShape 4"/>
            <p:cNvSpPr>
              <a:spLocks noChangeShapeType="1"/>
            </p:cNvSpPr>
            <p:nvPr/>
          </p:nvSpPr>
          <p:spPr bwMode="auto">
            <a:xfrm>
              <a:off x="4975" y="4395"/>
              <a:ext cx="84" cy="1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AutoShape 3"/>
            <p:cNvSpPr>
              <a:spLocks noChangeShapeType="1"/>
            </p:cNvSpPr>
            <p:nvPr/>
          </p:nvSpPr>
          <p:spPr bwMode="auto">
            <a:xfrm flipV="1">
              <a:off x="4975" y="4395"/>
              <a:ext cx="84" cy="1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134021" y="52359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3644" y="1002566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(140, 40)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7256" y="1961604"/>
            <a:ext cx="81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110cm is outside the range of data collected so it would not be an accurate prediction as it would be 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extrapolated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730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7" ma:contentTypeDescription="Create a new document." ma:contentTypeScope="" ma:versionID="d7b52fcc39a21cae59564284f963d9e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5d7617c5bd55b74e57e105ac927ef962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2950C-6D80-4E9A-9465-870197D2AB5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ea71102e-c2e2-43df-a20f-703c85d4b77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c2b899c-feaf-4902-9f78-83816e52577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914D66-E05C-41DE-AB85-2B7F14E3B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1457</Words>
  <Application>Microsoft Office PowerPoint</Application>
  <PresentationFormat>On-screen Show (4:3)</PresentationFormat>
  <Paragraphs>292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130</cp:revision>
  <dcterms:created xsi:type="dcterms:W3CDTF">2018-05-22T09:25:02Z</dcterms:created>
  <dcterms:modified xsi:type="dcterms:W3CDTF">2020-04-22T11:37:09Z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1536">
    <vt:lpwstr>12</vt:lpwstr>
  </property>
</Properties>
</file>