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74" r:id="rId7"/>
    <p:sldId id="291" r:id="rId8"/>
    <p:sldId id="286" r:id="rId9"/>
    <p:sldId id="295" r:id="rId10"/>
    <p:sldId id="278" r:id="rId11"/>
    <p:sldId id="296" r:id="rId12"/>
    <p:sldId id="268" r:id="rId13"/>
    <p:sldId id="289" r:id="rId14"/>
    <p:sldId id="284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1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7" Type="http://schemas.openxmlformats.org/officeDocument/2006/relationships/image" Target="../media/image500.png"/><Relationship Id="rId2" Type="http://schemas.openxmlformats.org/officeDocument/2006/relationships/image" Target="../media/image45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40.png"/><Relationship Id="rId5" Type="http://schemas.openxmlformats.org/officeDocument/2006/relationships/image" Target="../media/image37.png"/><Relationship Id="rId15" Type="http://schemas.openxmlformats.org/officeDocument/2006/relationships/image" Target="../media/image480.png"/><Relationship Id="rId10" Type="http://schemas.openxmlformats.org/officeDocument/2006/relationships/image" Target="../media/image430.png"/><Relationship Id="rId19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</a:t>
            </a:r>
            <a:r>
              <a:rPr lang="en-GB" dirty="0" smtClean="0">
                <a:latin typeface="Comic Sans MS" panose="030F0702030302020204" pitchFamily="66" charset="0"/>
              </a:rPr>
              <a:t>4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50543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3625223194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384904892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Trigonometry		Topic 16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triangle.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trapezium.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parallelogram.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 = 6cm AB = 4cm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DH = 5cm  Calculate the angle between FD and the base.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 your answer correct to 3 significant figures.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68723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the midpoint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area of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trapezium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BCED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9643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9790" r="32912"/>
          <a:stretch>
            <a:fillRect/>
          </a:stretch>
        </p:blipFill>
        <p:spPr bwMode="auto">
          <a:xfrm>
            <a:off x="5559083" y="4624755"/>
            <a:ext cx="3571941" cy="20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729" t="8487"/>
          <a:stretch/>
        </p:blipFill>
        <p:spPr>
          <a:xfrm>
            <a:off x="1525966" y="571627"/>
            <a:ext cx="1818722" cy="1592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5308"/>
          <a:stretch/>
        </p:blipFill>
        <p:spPr>
          <a:xfrm>
            <a:off x="3451124" y="929570"/>
            <a:ext cx="2765511" cy="11665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04" y="2855166"/>
            <a:ext cx="5058143" cy="16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09981" y="736979"/>
            <a:ext cx="2566065" cy="1548328"/>
            <a:chOff x="6381497" y="638302"/>
            <a:chExt cx="2694550" cy="1619709"/>
          </a:xfrm>
        </p:grpSpPr>
        <p:grpSp>
          <p:nvGrpSpPr>
            <p:cNvPr id="6" name="Group 5"/>
            <p:cNvGrpSpPr/>
            <p:nvPr/>
          </p:nvGrpSpPr>
          <p:grpSpPr>
            <a:xfrm>
              <a:off x="6381497" y="638302"/>
              <a:ext cx="2694550" cy="1611777"/>
              <a:chOff x="6323071" y="581153"/>
              <a:chExt cx="2800854" cy="169544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38" r="27809"/>
              <a:stretch/>
            </p:blipFill>
            <p:spPr bwMode="auto">
              <a:xfrm>
                <a:off x="7992213" y="584483"/>
                <a:ext cx="1131712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3" r="62473"/>
              <a:stretch/>
            </p:blipFill>
            <p:spPr bwMode="auto">
              <a:xfrm>
                <a:off x="7470346" y="582818"/>
                <a:ext cx="521867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5" r="72746"/>
              <a:stretch/>
            </p:blipFill>
            <p:spPr bwMode="auto">
              <a:xfrm>
                <a:off x="6323071" y="581153"/>
                <a:ext cx="1147275" cy="169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9" t="88788" r="53257" b="-48"/>
            <a:stretch/>
          </p:blipFill>
          <p:spPr bwMode="auto">
            <a:xfrm>
              <a:off x="7046663" y="2077036"/>
              <a:ext cx="10191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63" y="3604153"/>
            <a:ext cx="2630179" cy="1841785"/>
          </a:xfrm>
          <a:prstGeom prst="rect">
            <a:avLst/>
          </a:prstGeom>
        </p:spPr>
      </p:pic>
      <p:sp>
        <p:nvSpPr>
          <p:cNvPr id="12" name="SMARTInkShape-9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917863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Trigonometry	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triangle.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32cm²</a:t>
                          </a: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trapezium.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43cm²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parallelogram.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7x3.21 =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22.5 cm²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 = 6cm and AB = 4cm</a:t>
                          </a:r>
                        </a:p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DH = 5cm Calculate the angle between FD and the base.</a:t>
                          </a: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34.7⁰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length 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correct to 3 significant figures.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the midpoint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AB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area of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trapezium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BCED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3+6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80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en-GB" sz="18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=18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917863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Trigonometry	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triangle.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32cm²</a:t>
                          </a: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trapezium.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43cm²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area of this parallelogram.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7x3.21 =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22.5 cm²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 = 6cm and AB = 4cm</a:t>
                          </a:r>
                        </a:p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DH = 5cm Calculate the angle between FD and the base.</a:t>
                          </a: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34.7⁰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length of </a:t>
                          </a:r>
                          <a:r>
                            <a:rPr lang="en-GB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CD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correct to 3 significant figures.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554" t="-201067" r="-212" b="-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9790" r="32912"/>
          <a:stretch>
            <a:fillRect/>
          </a:stretch>
        </p:blipFill>
        <p:spPr bwMode="auto">
          <a:xfrm>
            <a:off x="5559083" y="4624755"/>
            <a:ext cx="3571941" cy="20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29" t="8487"/>
          <a:stretch/>
        </p:blipFill>
        <p:spPr>
          <a:xfrm>
            <a:off x="1525966" y="571627"/>
            <a:ext cx="1818722" cy="1592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5308"/>
          <a:stretch/>
        </p:blipFill>
        <p:spPr>
          <a:xfrm>
            <a:off x="3451124" y="929570"/>
            <a:ext cx="2765511" cy="11665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04" y="2855166"/>
            <a:ext cx="5058143" cy="16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09981" y="736979"/>
            <a:ext cx="2566065" cy="1548328"/>
            <a:chOff x="6381497" y="638302"/>
            <a:chExt cx="2694550" cy="1619709"/>
          </a:xfrm>
        </p:grpSpPr>
        <p:grpSp>
          <p:nvGrpSpPr>
            <p:cNvPr id="6" name="Group 5"/>
            <p:cNvGrpSpPr/>
            <p:nvPr/>
          </p:nvGrpSpPr>
          <p:grpSpPr>
            <a:xfrm>
              <a:off x="6381497" y="638302"/>
              <a:ext cx="2694550" cy="1611777"/>
              <a:chOff x="6323071" y="581153"/>
              <a:chExt cx="2800854" cy="169544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38" r="27809"/>
              <a:stretch/>
            </p:blipFill>
            <p:spPr bwMode="auto">
              <a:xfrm>
                <a:off x="7992213" y="584483"/>
                <a:ext cx="1131712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3" r="62473"/>
              <a:stretch/>
            </p:blipFill>
            <p:spPr bwMode="auto">
              <a:xfrm>
                <a:off x="7470346" y="582818"/>
                <a:ext cx="521867" cy="169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5" r="72746"/>
              <a:stretch/>
            </p:blipFill>
            <p:spPr bwMode="auto">
              <a:xfrm>
                <a:off x="6323071" y="581153"/>
                <a:ext cx="1147275" cy="169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9" t="88788" r="53257" b="-48"/>
            <a:stretch/>
          </p:blipFill>
          <p:spPr bwMode="auto">
            <a:xfrm>
              <a:off x="7046663" y="2077036"/>
              <a:ext cx="10191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71090" y="3589361"/>
                <a:ext cx="520027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112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90" y="3589361"/>
                <a:ext cx="520027" cy="401970"/>
              </a:xfrm>
              <a:prstGeom prst="rect">
                <a:avLst/>
              </a:prstGeom>
              <a:blipFill>
                <a:blip r:embed="rId9"/>
                <a:stretch>
                  <a:fillRect r="-36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6304" y="3744434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04" y="3744434"/>
                <a:ext cx="520027" cy="369332"/>
              </a:xfrm>
              <a:prstGeom prst="rect">
                <a:avLst/>
              </a:prstGeom>
              <a:blipFill>
                <a:blip r:embed="rId10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8122736" y="940438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61755" y="1228361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55" y="1228361"/>
                <a:ext cx="520027" cy="369332"/>
              </a:xfrm>
              <a:prstGeom prst="rect">
                <a:avLst/>
              </a:prstGeom>
              <a:blipFill>
                <a:blip r:embed="rId11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2515" y="6052756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36.9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515" y="6052756"/>
                <a:ext cx="520027" cy="369332"/>
              </a:xfrm>
              <a:prstGeom prst="rect">
                <a:avLst/>
              </a:prstGeom>
              <a:blipFill>
                <a:blip r:embed="rId15"/>
                <a:stretch>
                  <a:fillRect r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35532" y="6479865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32" y="6479865"/>
                <a:ext cx="520027" cy="369332"/>
              </a:xfrm>
              <a:prstGeom prst="rect">
                <a:avLst/>
              </a:prstGeom>
              <a:blipFill>
                <a:blip r:embed="rId16"/>
                <a:stretch>
                  <a:fillRect r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33373" y="6377028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73" y="6377028"/>
                <a:ext cx="520027" cy="369332"/>
              </a:xfrm>
              <a:prstGeom prst="rect">
                <a:avLst/>
              </a:prstGeom>
              <a:blipFill>
                <a:blip r:embed="rId17"/>
                <a:stretch>
                  <a:fillRect r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45053" y="5853116"/>
                <a:ext cx="52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53" y="5853116"/>
                <a:ext cx="520027" cy="369332"/>
              </a:xfrm>
              <a:prstGeom prst="rect">
                <a:avLst/>
              </a:prstGeom>
              <a:blipFill>
                <a:blip r:embed="rId18"/>
                <a:stretch>
                  <a:fillRect r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229" y="3429000"/>
            <a:ext cx="2630179" cy="1841785"/>
          </a:xfrm>
          <a:prstGeom prst="rect">
            <a:avLst/>
          </a:prstGeom>
        </p:spPr>
      </p:pic>
      <p:sp>
        <p:nvSpPr>
          <p:cNvPr id="11" name="SMARTInkShape-10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706807"/>
                  </p:ext>
                </p:extLst>
              </p:nvPr>
            </p:nvGraphicFramePr>
            <p:xfrm>
              <a:off x="0" y="13648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Rearrange to make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8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+ 5</m:t>
                              </m:r>
                              <m:r>
                                <a:rPr lang="en-GB" sz="2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−5=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y</m:t>
                              </m:r>
                            </m:oMath>
                          </a14:m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+4</m:t>
                                  </m:r>
                                </m:e>
                              </m:rad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Rearrange to 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subject: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5(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oMath>
                          </a14:m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=20 −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Rearrange to 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3</m:t>
                              </m:r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𝑎𝑏</m:t>
                              </m:r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+ 7</m:t>
                              </m:r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altLang="en-US" sz="18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altLang="en-US" sz="18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 2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– 5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oMath>
                          </a14:m>
                          <a:endParaRPr lang="en-GB" altLang="en-US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lang="en-GB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area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shape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44 cm².</a:t>
                          </a:r>
                        </a:p>
                        <a:p>
                          <a:endParaRPr lang="en-GB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perimeter of the shape.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Jessica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4 years older than Georgina.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Angela is 3 times as old as Jessica.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of their ages is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41.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how old Jessica is.</a:t>
                          </a:r>
                          <a:endParaRPr lang="en-US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706807"/>
                  </p:ext>
                </p:extLst>
              </p:nvPr>
            </p:nvGraphicFramePr>
            <p:xfrm>
              <a:off x="0" y="13648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67" r="-200211" b="-200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67" r="-100636" b="-200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67" r="-423" b="-2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area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shape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44 cm².</a:t>
                          </a:r>
                        </a:p>
                        <a:p>
                          <a:endParaRPr lang="en-GB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perimeter of the shape.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Jessica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4 years older than Georgina.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Angela is 3 times as old as Jessica.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of their ages is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41.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how old Jessica is.</a:t>
                          </a:r>
                          <a:endParaRPr lang="en-US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844" t="11541" b="11771"/>
          <a:stretch/>
        </p:blipFill>
        <p:spPr>
          <a:xfrm>
            <a:off x="3412802" y="4650915"/>
            <a:ext cx="2794153" cy="168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5013"/>
          <a:stretch/>
        </p:blipFill>
        <p:spPr>
          <a:xfrm>
            <a:off x="6552877" y="2925111"/>
            <a:ext cx="2426969" cy="153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8334" b="5145"/>
          <a:stretch/>
        </p:blipFill>
        <p:spPr>
          <a:xfrm>
            <a:off x="3693560" y="2720924"/>
            <a:ext cx="2232636" cy="173606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5307" y="2440298"/>
            <a:ext cx="3136416" cy="2131089"/>
            <a:chOff x="395307" y="2440298"/>
            <a:chExt cx="3136416" cy="2131089"/>
          </a:xfrm>
        </p:grpSpPr>
        <p:grpSp>
          <p:nvGrpSpPr>
            <p:cNvPr id="20" name="Group 19"/>
            <p:cNvGrpSpPr/>
            <p:nvPr/>
          </p:nvGrpSpPr>
          <p:grpSpPr>
            <a:xfrm>
              <a:off x="689811" y="2720924"/>
              <a:ext cx="2550694" cy="1592371"/>
              <a:chOff x="689811" y="2720924"/>
              <a:chExt cx="2550694" cy="159237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89811" y="2720924"/>
                <a:ext cx="2550694" cy="1561593"/>
              </a:xfrm>
              <a:prstGeom prst="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2426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- 8)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9126" y="2925111"/>
                <a:ext cx="6469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37773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+ 13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71074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1775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Pie 20"/>
            <p:cNvSpPr/>
            <p:nvPr/>
          </p:nvSpPr>
          <p:spPr>
            <a:xfrm>
              <a:off x="395307" y="3995387"/>
              <a:ext cx="576000" cy="576000"/>
            </a:xfrm>
            <a:prstGeom prst="pie">
              <a:avLst>
                <a:gd name="adj1" fmla="val 18607589"/>
                <a:gd name="adj2" fmla="val 215417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2955723" y="3995387"/>
              <a:ext cx="576000" cy="576000"/>
            </a:xfrm>
            <a:prstGeom prst="pie">
              <a:avLst>
                <a:gd name="adj1" fmla="val 10787165"/>
                <a:gd name="adj2" fmla="val 138191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1696744" y="2440298"/>
              <a:ext cx="540000" cy="540000"/>
            </a:xfrm>
            <a:prstGeom prst="pie">
              <a:avLst>
                <a:gd name="adj1" fmla="val 3158650"/>
                <a:gd name="adj2" fmla="val 764677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" name="SMARTInkShape-3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473139"/>
                  </p:ext>
                </p:extLst>
              </p:nvPr>
            </p:nvGraphicFramePr>
            <p:xfrm>
              <a:off x="0" y="13648"/>
              <a:ext cx="9144001" cy="6848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Rearrange to make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12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2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12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+ 5</m:t>
                              </m:r>
                              <m:r>
                                <a:rPr lang="en-GB" sz="12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GB" sz="12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12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endParaRPr lang="en-GB" sz="12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12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228600" indent="-228600" rtl="0" fontAlgn="base">
                            <a:buAutoNum type="alphaLcParenR" startAt="2"/>
                            <a:tabLst>
                              <a:tab pos="442913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−5=</m:t>
                              </m:r>
                              <m:r>
                                <m:rPr>
                                  <m:sty m:val="p"/>
                                </m:rPr>
                                <a:rPr lang="en-GB" sz="12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y</m:t>
                              </m:r>
                            </m:oMath>
                          </a14:m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rtl="0" fontAlgn="base">
                            <a:buNone/>
                            <a:tabLst>
                              <a:tab pos="442913" algn="l"/>
                            </a:tabLst>
                          </a:pPr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rtl="0" fontAlgn="base">
                            <a:buNone/>
                            <a:tabLst>
                              <a:tab pos="442913" algn="l"/>
                            </a:tabLst>
                          </a:pPr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2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+4</m:t>
                                  </m:r>
                                </m:e>
                              </m:rad>
                              <m:r>
                                <a:rPr lang="en-GB" sz="12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12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GB" sz="12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Rearrange to 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subject: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6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 rtl="0" fontAlgn="base">
                            <a:buAutoNum type="alphaLcParenR"/>
                            <a:tabLst>
                              <a:tab pos="442913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5(</m:t>
                                  </m:r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oMath>
                          </a14:m>
                          <a:endParaRPr lang="en-GB" sz="16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rtl="0" fontAlgn="base">
                            <a:buNone/>
                            <a:tabLst>
                              <a:tab pos="442913" algn="l"/>
                            </a:tabLst>
                          </a:pPr>
                          <a:endParaRPr lang="en-GB" sz="16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=20 −</m:t>
                              </m:r>
                              <m:r>
                                <a:rPr lang="en-GB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Rearrange to make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subject: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r>
                                <a:rPr lang="en-US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3</m:t>
                              </m:r>
                              <m:r>
                                <a:rPr lang="en-US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𝑎𝑏</m:t>
                              </m:r>
                              <m:r>
                                <a:rPr lang="en-US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+ 7</m:t>
                              </m:r>
                              <m:r>
                                <a:rPr lang="en-US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endParaRPr lang="en-GB" sz="16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</a:t>
                          </a:r>
                          <a:r>
                            <a:rPr lang="en-GB" sz="1600" b="0" i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altLang="en-US" sz="16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altLang="en-US" sz="16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alt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GB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 2</m:t>
                              </m:r>
                              <m:r>
                                <a:rPr lang="en-GB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altLang="en-US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lang="en-GB" sz="1600" b="0" i="1" u="none" strike="noStrike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US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</m:t>
                                  </m:r>
                                </m:num>
                                <m:den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GB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=22.5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value of x.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=4.5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area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this shape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44 cm².</a:t>
                          </a:r>
                        </a:p>
                        <a:p>
                          <a:endParaRPr lang="en-GB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perimeter of the shape.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=48 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Jessica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4 years older than Georgina.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Angela is 3 times as old as Jessica.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of their ages is 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41.</a:t>
                          </a:r>
                        </a:p>
                        <a:p>
                          <a:pPr rtl="0" fontAlgn="base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how old Jessica is.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473139"/>
                  </p:ext>
                </p:extLst>
              </p:nvPr>
            </p:nvGraphicFramePr>
            <p:xfrm>
              <a:off x="0" y="13648"/>
              <a:ext cx="9144001" cy="6848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70" r="-200211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70" r="-100636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70" r="-423" b="-2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0800" r="-20021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0800" r="-100636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0800" r="-423" b="-1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95" t="-200800" r="-50265" b="-2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00800" r="-423" b="-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844" t="11541" b="11771"/>
          <a:stretch/>
        </p:blipFill>
        <p:spPr>
          <a:xfrm>
            <a:off x="3412802" y="4650915"/>
            <a:ext cx="2794153" cy="168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5013"/>
          <a:stretch/>
        </p:blipFill>
        <p:spPr>
          <a:xfrm>
            <a:off x="6552877" y="2925111"/>
            <a:ext cx="2426969" cy="153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8334" b="5145"/>
          <a:stretch/>
        </p:blipFill>
        <p:spPr>
          <a:xfrm>
            <a:off x="4150320" y="2925112"/>
            <a:ext cx="2022700" cy="157282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5307" y="2440298"/>
            <a:ext cx="3136416" cy="2131089"/>
            <a:chOff x="395307" y="2440298"/>
            <a:chExt cx="3136416" cy="2131089"/>
          </a:xfrm>
        </p:grpSpPr>
        <p:grpSp>
          <p:nvGrpSpPr>
            <p:cNvPr id="20" name="Group 19"/>
            <p:cNvGrpSpPr/>
            <p:nvPr/>
          </p:nvGrpSpPr>
          <p:grpSpPr>
            <a:xfrm>
              <a:off x="689811" y="2720924"/>
              <a:ext cx="2550694" cy="1592371"/>
              <a:chOff x="689811" y="2720924"/>
              <a:chExt cx="2550694" cy="159237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89811" y="2720924"/>
                <a:ext cx="2550694" cy="1561593"/>
              </a:xfrm>
              <a:prstGeom prst="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2426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- 8)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9126" y="2925111"/>
                <a:ext cx="6469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37773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+ 13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71074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1775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Pie 20"/>
            <p:cNvSpPr/>
            <p:nvPr/>
          </p:nvSpPr>
          <p:spPr>
            <a:xfrm>
              <a:off x="395307" y="3995387"/>
              <a:ext cx="576000" cy="576000"/>
            </a:xfrm>
            <a:prstGeom prst="pie">
              <a:avLst>
                <a:gd name="adj1" fmla="val 18607589"/>
                <a:gd name="adj2" fmla="val 215417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2955723" y="3995387"/>
              <a:ext cx="576000" cy="576000"/>
            </a:xfrm>
            <a:prstGeom prst="pie">
              <a:avLst>
                <a:gd name="adj1" fmla="val 10787165"/>
                <a:gd name="adj2" fmla="val 138191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1696744" y="2440298"/>
              <a:ext cx="540000" cy="540000"/>
            </a:xfrm>
            <a:prstGeom prst="pie">
              <a:avLst>
                <a:gd name="adj1" fmla="val 3158650"/>
                <a:gd name="adj2" fmla="val 764677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2429" y="470145"/>
                <a:ext cx="1358076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29" y="470145"/>
                <a:ext cx="1358076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7450" y="1076974"/>
                <a:ext cx="1358076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50" y="1076974"/>
                <a:ext cx="1358076" cy="427746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23894" y="1699707"/>
                <a:ext cx="13580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94" y="1699707"/>
                <a:ext cx="135807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36004" y="424135"/>
                <a:ext cx="1517024" cy="559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−25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04" y="424135"/>
                <a:ext cx="1517024" cy="559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826710"/>
                <a:ext cx="1517024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26710"/>
                <a:ext cx="1517024" cy="819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5422" y="1547951"/>
                <a:ext cx="1517024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20−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22" y="1547951"/>
                <a:ext cx="1517024" cy="8198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66361" y="273770"/>
                <a:ext cx="1517024" cy="55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61" y="273770"/>
                <a:ext cx="1517024" cy="5590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58979" y="945656"/>
                <a:ext cx="1517024" cy="55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2+5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979" y="945656"/>
                <a:ext cx="1517024" cy="5590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26976" y="1678339"/>
                <a:ext cx="1517024" cy="58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76" y="1678339"/>
                <a:ext cx="1517024" cy="5802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344978"/>
                  </p:ext>
                </p:extLst>
              </p:nvPr>
            </p:nvGraphicFramePr>
            <p:xfrm>
              <a:off x="0" y="13646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+  1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−  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  −  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 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=3−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+ 5)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+6</m:t>
                              </m:r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5 − 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=1+2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+6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5−2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</m:t>
                              </m:r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Prove that the sum of any three consecutive numbers is always a multiple of 3.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always 2.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that: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+1)=2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volume of the cuboid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+ 1)²</a:t>
                          </a: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simplify: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- 1)³</a:t>
                          </a: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344978"/>
                  </p:ext>
                </p:extLst>
              </p:nvPr>
            </p:nvGraphicFramePr>
            <p:xfrm>
              <a:off x="0" y="13646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70" r="-200211" b="-20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70" r="-100636" b="-20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70" r="-423" b="-201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Prove that the sum of any three consecutive numbers is always a multiple of 3.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0800" r="-100636" b="-100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0800" r="-423" b="-100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volume of the cuboid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+ 1)²</a:t>
                          </a: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simplify: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- 1)³</a:t>
                          </a: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56078" y="5387319"/>
            <a:ext cx="2495779" cy="1195251"/>
            <a:chOff x="759595" y="5042263"/>
            <a:chExt cx="2495779" cy="1195251"/>
          </a:xfrm>
        </p:grpSpPr>
        <p:sp>
          <p:nvSpPr>
            <p:cNvPr id="2" name="Cube 1"/>
            <p:cNvSpPr/>
            <p:nvPr/>
          </p:nvSpPr>
          <p:spPr>
            <a:xfrm>
              <a:off x="1071154" y="5042263"/>
              <a:ext cx="1685109" cy="901337"/>
            </a:xfrm>
            <a:prstGeom prst="cube">
              <a:avLst>
                <a:gd name="adj" fmla="val 423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476102" y="5960515"/>
                  <a:ext cx="5872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102" y="5960515"/>
                  <a:ext cx="58727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208" r="-10417" b="-65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59595" y="5492931"/>
                  <a:ext cx="3115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5" y="5492931"/>
                  <a:ext cx="31155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647" r="-1568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56263" y="5683516"/>
                  <a:ext cx="4991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 smtClean="0"/>
                    <a:t>- 1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263" y="5683516"/>
                  <a:ext cx="49911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854" t="-28889" r="-28049" b="-5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2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614257"/>
                  </p:ext>
                </p:extLst>
              </p:nvPr>
            </p:nvGraphicFramePr>
            <p:xfrm>
              <a:off x="0" y="13647"/>
              <a:ext cx="9144001" cy="69055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7259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+  1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    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</m:t>
                              </m:r>
                            </m:oMath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−  2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  −  2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 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800" b="0" i="1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=−13</m:t>
                              </m:r>
                            </m:oMath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=8</m:t>
                              </m:r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9−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=3−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24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en-GB" sz="24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u="none" strike="noStrike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u="none" strike="noStrike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lang="en-GB" sz="2400" b="0" i="1" u="none" strike="noStrike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3(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+ 5)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+6 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5− </m:t>
                                  </m:r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=1+2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u="none" strike="noStrike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u="none" strike="noStrike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GB" sz="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+6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5−2</m:t>
                                  </m:r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</m:t>
                              </m:r>
                            </m:oMath>
                          </a14:m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6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6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=−44</m:t>
                                </m:r>
                              </m:oMath>
                            </m:oMathPara>
                          </a14:m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7259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Prove that the sum of any three consecutive numbers is always a multiple of 3.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+ 1 + 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+ 2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3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+ 3 = 3(</m:t>
                                </m:r>
                                <m:r>
                                  <a:rPr lang="en-GB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+ 1)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always 2.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Prove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that:</a:t>
                          </a: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+1)=2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+2=2(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17259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volume of the cuboid</a:t>
                          </a: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- 2)(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+ 1)²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simplify: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- 1)³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614257"/>
                  </p:ext>
                </p:extLst>
              </p:nvPr>
            </p:nvGraphicFramePr>
            <p:xfrm>
              <a:off x="0" y="13647"/>
              <a:ext cx="9144001" cy="69055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7259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proof		Topic 13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120" r="-200211" b="-218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120" r="-100636" b="-218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120" r="-423" b="-218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7259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1120" r="-200211" b="-118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01120" r="-100636" b="-118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1120" r="-423" b="-118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56032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volume of the cuboid</a:t>
                          </a: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170952" r="-100636" b="-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70952" r="-423" b="-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6081396" y="5932813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be 1"/>
          <p:cNvSpPr/>
          <p:nvPr/>
        </p:nvSpPr>
        <p:spPr>
          <a:xfrm>
            <a:off x="1071154" y="4820193"/>
            <a:ext cx="1685109" cy="901337"/>
          </a:xfrm>
          <a:prstGeom prst="cube">
            <a:avLst>
              <a:gd name="adj" fmla="val 42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6102" y="5738445"/>
                <a:ext cx="587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2" y="5738445"/>
                <a:ext cx="587277" cy="276999"/>
              </a:xfrm>
              <a:prstGeom prst="rect">
                <a:avLst/>
              </a:prstGeom>
              <a:blipFill>
                <a:blip r:embed="rId3"/>
                <a:stretch>
                  <a:fillRect l="-5208" r="-1041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9595" y="5270861"/>
                <a:ext cx="311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95" y="5270861"/>
                <a:ext cx="311559" cy="276999"/>
              </a:xfrm>
              <a:prstGeom prst="rect">
                <a:avLst/>
              </a:prstGeom>
              <a:blipFill>
                <a:blip r:embed="rId4"/>
                <a:stretch>
                  <a:fillRect l="-17647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6263" y="5461446"/>
                <a:ext cx="499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- 1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63" y="5461446"/>
                <a:ext cx="499111" cy="276999"/>
              </a:xfrm>
              <a:prstGeom prst="rect">
                <a:avLst/>
              </a:prstGeom>
              <a:blipFill>
                <a:blip r:embed="rId5"/>
                <a:stretch>
                  <a:fillRect l="-15854" t="-28889" r="-28049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5512" y="5924437"/>
                <a:ext cx="2076401" cy="66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12" y="5924437"/>
                <a:ext cx="2076401" cy="6699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3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3221308"/>
            <a:ext cx="1270898" cy="127089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3281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687731847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Volume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Surface area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square based pyramid.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compound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solid.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volume of this compound solid.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This cylinder has a capacity of 2000 cm³.  What is its height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to 1 </a:t>
                      </a:r>
                      <a:r>
                        <a:rPr lang="en-GB" sz="1600" baseline="0" dirty="0" err="1" smtClean="0">
                          <a:latin typeface="Comic Sans MS" panose="030F0702030302020204" pitchFamily="66" charset="0"/>
                        </a:rPr>
                        <a:t>d.p.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?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This cone has a volume of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8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and a height of 6 cm.</a:t>
                      </a: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What is the radius of the cone?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sphere has a volume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 of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36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 cm³</a:t>
                      </a:r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What is the radius of the sphere?</a:t>
                      </a: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63337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cone has a curved surface area of 60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GB" sz="1800" baseline="300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and a radius of 6cm. What is the volume of the cone?</a:t>
                      </a:r>
                    </a:p>
                    <a:p>
                      <a:pPr algn="l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cone is joined to a hemisphere.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The solid is protected by a spray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which cost 19p per cm</a:t>
                      </a:r>
                      <a:r>
                        <a:rPr lang="en-GB" sz="1600" baseline="300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How much will it cost to spray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the whole solid?</a:t>
                      </a:r>
                    </a:p>
                    <a:p>
                      <a:pPr algn="ctr"/>
                      <a:endParaRPr lang="en-GB" sz="16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3986449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84" y="820950"/>
            <a:ext cx="2781575" cy="121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0837" t="12068" r="2658" b="9467"/>
          <a:stretch/>
        </p:blipFill>
        <p:spPr>
          <a:xfrm>
            <a:off x="2320121" y="2766594"/>
            <a:ext cx="982639" cy="1740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9312" t="6225" b="5057"/>
          <a:stretch/>
        </p:blipFill>
        <p:spPr>
          <a:xfrm>
            <a:off x="6964873" y="523649"/>
            <a:ext cx="1402861" cy="1601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5901" r="10518" b="9403"/>
          <a:stretch/>
        </p:blipFill>
        <p:spPr>
          <a:xfrm>
            <a:off x="4843671" y="3262066"/>
            <a:ext cx="1062472" cy="11395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75362" y="523649"/>
            <a:ext cx="1501255" cy="1710373"/>
            <a:chOff x="1175362" y="2874965"/>
            <a:chExt cx="1501255" cy="17103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07" y="2874965"/>
              <a:ext cx="1460310" cy="134126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175362" y="4269162"/>
              <a:ext cx="100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869744" y="2874965"/>
              <a:ext cx="0" cy="11101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6307" y="4262173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6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4111" y="3424757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10 </a:t>
              </a:r>
              <a:r>
                <a:rPr lang="en-GB" sz="1500" b="1" dirty="0" smtClean="0">
                  <a:latin typeface="Comic Sans MS" panose="030F0702030302020204" pitchFamily="66" charset="0"/>
                </a:rPr>
                <a:t>cm</a:t>
              </a:r>
              <a:endParaRPr lang="en-GB" sz="15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Picture 2" descr="http://www.tcyonline.com/onlinetest/80170/wbqf419679_78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53" y="4667040"/>
            <a:ext cx="1279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8238903" y="4667040"/>
            <a:ext cx="0" cy="115252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8094440" y="4916277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21cm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256365" y="5892590"/>
            <a:ext cx="0" cy="75565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8238903" y="610849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19217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1424228"/>
                  </p:ext>
                </p:extLst>
              </p:nvPr>
            </p:nvGraphicFramePr>
            <p:xfrm>
              <a:off x="0" y="-1"/>
              <a:ext cx="9144001" cy="6832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2638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square based pyramid.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120 cm³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solid.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204 + 48.9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253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 solid.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168 + 134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302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cm³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2638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cylinder has a capacity of 2000 cm³.  What is its height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to 1 </a:t>
                          </a:r>
                          <a:r>
                            <a:rPr lang="en-GB" sz="1600" baseline="0" dirty="0" err="1" smtClean="0"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?</a:t>
                          </a:r>
                        </a:p>
                        <a:p>
                          <a:pPr algn="l"/>
                          <a:endParaRPr lang="en-GB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𝟐𝟎𝟎𝟎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  <m:sup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17.7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This cone has a volume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8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and a height of 6 cm.</a:t>
                          </a:r>
                        </a:p>
                        <a:p>
                          <a:pPr algn="l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radius of the cone?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  <m:r>
                                          <a:rPr lang="en-GB" sz="1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2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sphere has a volume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of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36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 cm³</a:t>
                          </a:r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What is the radius of the sphere?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GB" sz="16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en-GB" sz="160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36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×3</m:t>
                                        </m:r>
                                      </m:num>
                                      <m:den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16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43079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A cone has a curved surface area of 60</a:t>
                          </a:r>
                          <a:r>
                            <a:rPr lang="en-GB" sz="18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</a:t>
                          </a:r>
                          <a:r>
                            <a:rPr lang="en-GB" sz="18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800" baseline="300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sz="18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and a radius of 6cm. What is the volume of the cone?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L = 10cm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H = 8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V=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𝟕𝟐</m:t>
                              </m:r>
                              <m:r>
                                <a:rPr lang="en-GB" sz="16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16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A cone is joined to a hemisphere.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The solid is protected by a spray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which cost 19p per cm</a:t>
                          </a:r>
                          <a:r>
                            <a:rPr lang="en-GB" sz="1600" baseline="300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How much will it cost to spray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the whole solid?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oMath>
                          </a14:m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= 22.1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𝒓𝒍</m:t>
                              </m:r>
                            </m:oMath>
                          </a14:m>
                          <a:r>
                            <a:rPr lang="en-GB" sz="1600" dirty="0" smtClean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×7 × 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22.1 = 486cm</a:t>
                          </a:r>
                          <a:r>
                            <a:rPr lang="en-GB" sz="160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6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GB" sz="16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GB" sz="16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6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÷2=307.9 </m:t>
                                </m:r>
                                <m:r>
                                  <a:rPr lang="en-GB" sz="16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𝑐𝑚</m:t>
                                </m:r>
                                <m:r>
                                  <a:rPr lang="en-GB" sz="1600" b="0" i="1" baseline="30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600" baseline="3000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Total x £0.19 = £151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1424228"/>
                  </p:ext>
                </p:extLst>
              </p:nvPr>
            </p:nvGraphicFramePr>
            <p:xfrm>
              <a:off x="0" y="-1"/>
              <a:ext cx="9144001" cy="6832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2638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Surface area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square based pyramid.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120 cm³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solid.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204 + 48.9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253 cm³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volume of this compound solid.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168 + 134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302</a:t>
                          </a:r>
                          <a:r>
                            <a:rPr lang="en-GB" sz="16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cm³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749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93583" r="-200851" b="-107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93583" r="-100425" b="-107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93583" r="-425" b="-1072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43079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181454" r="-200851" b="-50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554" t="-181454" r="-212" b="-50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3169549"/>
            <a:ext cx="1215329" cy="1215329"/>
          </a:xfrm>
          <a:prstGeom prst="rect">
            <a:avLst/>
          </a:prstGeom>
        </p:spPr>
      </p:pic>
      <p:sp>
        <p:nvSpPr>
          <p:cNvPr id="9" name="SMARTInkShape-2"/>
          <p:cNvSpPr/>
          <p:nvPr/>
        </p:nvSpPr>
        <p:spPr>
          <a:xfrm>
            <a:off x="5989955" y="3986449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84" y="820950"/>
            <a:ext cx="2781575" cy="121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0837" t="12068" r="2658" b="9467"/>
          <a:stretch/>
        </p:blipFill>
        <p:spPr>
          <a:xfrm>
            <a:off x="2320121" y="2645823"/>
            <a:ext cx="982639" cy="1740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9312" t="6225" b="5057"/>
          <a:stretch/>
        </p:blipFill>
        <p:spPr>
          <a:xfrm>
            <a:off x="6964873" y="523649"/>
            <a:ext cx="1402861" cy="1601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5901" r="10518" b="9403"/>
          <a:stretch/>
        </p:blipFill>
        <p:spPr>
          <a:xfrm>
            <a:off x="4895430" y="3193054"/>
            <a:ext cx="1062472" cy="11395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86422" y="523868"/>
            <a:ext cx="1501255" cy="1710373"/>
            <a:chOff x="1175362" y="2874965"/>
            <a:chExt cx="1501255" cy="17103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07" y="2874965"/>
              <a:ext cx="1460310" cy="134126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175362" y="4269162"/>
              <a:ext cx="100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869744" y="2874965"/>
              <a:ext cx="0" cy="11101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6307" y="4262173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6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4111" y="3424757"/>
              <a:ext cx="96705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10 </a:t>
              </a:r>
              <a:r>
                <a:rPr lang="en-GB" sz="1500" b="1" dirty="0" smtClean="0">
                  <a:latin typeface="Comic Sans MS" panose="030F0702030302020204" pitchFamily="66" charset="0"/>
                </a:rPr>
                <a:t>cm</a:t>
              </a:r>
              <a:endParaRPr lang="en-GB" sz="15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Picture 2" descr="http://www.tcyonline.com/onlinetest/80170/wbqf419679_78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53" y="4667040"/>
            <a:ext cx="1279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8238903" y="4667040"/>
            <a:ext cx="0" cy="115252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8094440" y="4916277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21cm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256365" y="5892590"/>
            <a:ext cx="0" cy="75565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8238903" y="610849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14997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80570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2 cakes cost 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and b.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</a:pPr>
                          <a:r>
                            <a:rPr lang="en-GB" altLang="en-US" dirty="0" smtClean="0">
                              <a:latin typeface="Comic Sans MS" pitchFamily="66" charset="0"/>
                            </a:rPr>
                            <a:t>Solve</a:t>
                          </a:r>
                          <a:r>
                            <a:rPr lang="en-GB" altLang="en-US" baseline="0" dirty="0" smtClean="0"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dirty="0" smtClean="0">
                              <a:latin typeface="Comic Sans MS" pitchFamily="66" charset="0"/>
                            </a:rPr>
                            <a:t>simultaneously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</a:pPr>
                          <a:endParaRPr lang="en-GB" altLang="en-US" smtClean="0">
                            <a:latin typeface="Comic Sans MS" pitchFamily="66" charset="0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</a:pPr>
                          <a:endParaRPr lang="en-GB" altLang="en-US" dirty="0" smtClean="0">
                            <a:latin typeface="Comic Sans MS" pitchFamily="66" charset="0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=17 </m:t>
                                </m:r>
                              </m:oMath>
                            </m:oMathPara>
                          </a14:m>
                          <a:endParaRPr lang="en-GB" altLang="en-US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altLang="en-US" dirty="0" smtClean="0">
                            <a:latin typeface="Comic Sans MS" pitchFamily="66" charset="0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</a:pP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80570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67" r="-200633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67" r="-100633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67" r="-633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2 cakes cost 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and b.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201067" r="-200633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201067" r="-100633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201067" r="-633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254" t="8569" b="18186"/>
          <a:stretch/>
        </p:blipFill>
        <p:spPr>
          <a:xfrm>
            <a:off x="6287437" y="3095312"/>
            <a:ext cx="2839310" cy="1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8996969"/>
                  </p:ext>
                </p:extLst>
              </p:nvPr>
            </p:nvGraphicFramePr>
            <p:xfrm>
              <a:off x="0" y="0"/>
              <a:ext cx="9144000" cy="699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 = 40p    c = 15p</a:t>
                          </a:r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2 cakes cost 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cakes?</a:t>
                          </a: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t= £1.20 c= £1.50 yes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and b.</a:t>
                          </a:r>
                        </a:p>
                        <a:p>
                          <a:pPr algn="ctr"/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  b = -1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 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simultaneous equations.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−2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b="1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 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dirty="0" smtClean="0">
                              <a:latin typeface="Comic Sans MS" pitchFamily="66" charset="0"/>
                            </a:rPr>
                            <a:t>Solve</a:t>
                          </a:r>
                          <a:r>
                            <a:rPr lang="en-GB" altLang="en-US" baseline="0" dirty="0" smtClean="0"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dirty="0" smtClean="0">
                              <a:latin typeface="Comic Sans MS" pitchFamily="66" charset="0"/>
                            </a:rPr>
                            <a:t>simultaneously</a:t>
                          </a:r>
                        </a:p>
                        <a:p>
                          <a:pPr>
                            <a:spcBef>
                              <a:spcPct val="50000"/>
                            </a:spcBef>
                          </a:pPr>
                          <a:endParaRPr lang="en-GB" altLang="en-US" dirty="0" smtClean="0">
                            <a:latin typeface="Comic Sans MS" pitchFamily="66" charset="0"/>
                          </a:endParaRPr>
                        </a:p>
                        <a:p>
                          <a:pPr>
                            <a:spcBef>
                              <a:spcPct val="50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=17 </m:t>
                                </m:r>
                              </m:oMath>
                            </m:oMathPara>
                          </a14:m>
                          <a:endParaRPr lang="en-GB" altLang="en-US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spcBef>
                              <a:spcPct val="50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altLang="en-US" dirty="0" smtClean="0">
                            <a:latin typeface="Comic Sans MS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 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8996969"/>
                  </p:ext>
                </p:extLst>
              </p:nvPr>
            </p:nvGraphicFramePr>
            <p:xfrm>
              <a:off x="0" y="0"/>
              <a:ext cx="9144000" cy="699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Simultaneous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67" r="-200633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67" r="-100633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67" r="-633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pencils and 2 crayons cost £2.70.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pencils and 3 crayons cost £2.45.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cost of a pencil and the cost of a crayon.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 = 40p    c = 15p</a:t>
                          </a:r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6 cups of tea and 4 cakes cost £13.20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5 cups of tea and 2 cakes cost £9.00</a:t>
                          </a:r>
                          <a:endParaRPr lang="en-GB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endParaRPr lang="en-US" sz="18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Is £10 enough to buy 3 cups of tea and 4 cakes?</a:t>
                          </a: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t= £1.20 c= £1.50 yes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is a rectangle. Work out the values of a and b.</a:t>
                          </a:r>
                        </a:p>
                        <a:p>
                          <a:pPr algn="ctr"/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  b = -1</a:t>
                          </a:r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2316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89447" r="-200633" b="-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89447" r="-100633" b="-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89447" r="-633" b="-5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d7b52fcc39a21cae59564284f963d9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5d7617c5bd55b74e57e105ac927ef962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B0421-D9E5-488D-BF0F-792C5A13923E}"/>
</file>

<file path=customXml/itemProps3.xml><?xml version="1.0" encoding="utf-8"?>
<ds:datastoreItem xmlns:ds="http://schemas.openxmlformats.org/officeDocument/2006/customXml" ds:itemID="{7654E0C1-20B9-45DF-9EE7-FEA4AFBCE433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ac2b899c-feaf-4902-9f78-83816e525775"/>
    <ds:schemaRef ds:uri="ea71102e-c2e2-43df-a20f-703c85d4b7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1747</TotalTime>
  <Words>2350</Words>
  <Application>Microsoft Office PowerPoint</Application>
  <PresentationFormat>On-screen Show (4:3)</PresentationFormat>
  <Paragraphs>360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4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Gilroy, Alison</cp:lastModifiedBy>
  <cp:revision>120</cp:revision>
  <dcterms:modified xsi:type="dcterms:W3CDTF">2020-05-16T10:24:36Z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