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1" r:id="rId6"/>
    <p:sldId id="270" r:id="rId7"/>
    <p:sldId id="280" r:id="rId8"/>
    <p:sldId id="278" r:id="rId9"/>
    <p:sldId id="281" r:id="rId10"/>
    <p:sldId id="272" r:id="rId11"/>
    <p:sldId id="279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80" d="100"/>
          <a:sy n="80" d="100"/>
        </p:scale>
        <p:origin x="894" y="-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8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4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51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1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7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9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85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30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7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4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37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58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8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2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0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4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6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Test 2 Revision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YEAR 10 ENHANCED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1118719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a cafe, a customer orders one drink.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probability that they orders tea is 0.42</a:t>
                          </a:r>
                          <a:r>
                            <a:rPr lang="en-US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coffee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they orders either tea or coffee.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shop sells red roses, yellow and white roses in the ratio </a:t>
                          </a: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 : 3</a:t>
                          </a:r>
                          <a:r>
                            <a:rPr lang="en-US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</a:t>
                          </a:r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a rose, sold at random, is red?</a:t>
                          </a:r>
                          <a:r>
                            <a:rPr lang="en-US" sz="16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random.</a:t>
                          </a:r>
                        </a:p>
                        <a:p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probability it is </a:t>
                          </a:r>
                          <a:r>
                            <a:rPr lang="en-GB" sz="1600" b="1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rock</a:t>
                          </a:r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is 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6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jazz.</a:t>
                          </a:r>
                        </a:p>
                        <a:p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7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7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down the probability that this student is in   </a:t>
                          </a:r>
                        </a:p>
                        <a:p>
                          <a:pPr>
                            <a:tabLst>
                              <a:tab pos="355600" algn="l"/>
                            </a:tabLst>
                          </a:pP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</a:t>
                          </a:r>
                          <a:r>
                            <a:rPr lang="en-GB" sz="1800" b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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</a:p>
                        <a:p>
                          <a:pPr marL="342900" indent="-342900">
                            <a:buAutoNum type="alphaLcParenR" startAt="2"/>
                            <a:tabLst>
                              <a:tab pos="355600" algn="l"/>
                            </a:tabLst>
                          </a:pP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</a:p>
                        <a:p>
                          <a:pPr marL="342900" indent="-342900">
                            <a:buAutoNum type="alphaLcParenR" startAt="2"/>
                            <a:tabLst>
                              <a:tab pos="355600" algn="l"/>
                            </a:tabLst>
                          </a:pP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F’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 startAt="2"/>
                            <a:tabLst>
                              <a:tab pos="355600" algn="l"/>
                            </a:tabLst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S’ 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F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  <a:endParaRPr lang="en-GB" sz="20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720 boys and 700 girls in a school.</a:t>
                          </a:r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probability a boy chosen at random studies French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7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 </a:t>
                          </a:r>
                        </a:p>
                        <a:p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probability a girl chosen at random studies French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7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 </a:t>
                          </a:r>
                        </a:p>
                        <a:p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that a student chosen at random from the whole school does </a:t>
                          </a:r>
                          <a:r>
                            <a:rPr lang="en-GB" sz="17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not </a:t>
                          </a:r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study French.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bag contains 7 mints, 3 toffees.</a:t>
                          </a:r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Sam chooses two sweets from the bag at random.</a:t>
                          </a:r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US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Calculate the probability that she chooses one mint</a:t>
                          </a:r>
                          <a:r>
                            <a:rPr lang="en-US" sz="16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one toffee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1118719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533" r="-200625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shop sells red </a:t>
                          </a:r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roses, yellow </a:t>
                          </a:r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and white roses in the ratio </a:t>
                          </a: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 </a:t>
                          </a:r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: </a:t>
                          </a:r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US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</a:t>
                          </a:r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US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a rose, sold at random, is red?</a:t>
                          </a:r>
                          <a:r>
                            <a:rPr lang="en-US" sz="16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533" r="-625" b="-2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7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7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down the probability that this student is in   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tabLst>
                              <a:tab pos="355600" algn="l"/>
                            </a:tabLst>
                          </a:pP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</a:t>
                          </a:r>
                          <a:r>
                            <a:rPr lang="en-GB" sz="1800" b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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</a:t>
                          </a:r>
                        </a:p>
                        <a:p>
                          <a:pPr marL="342900" indent="-342900">
                            <a:buAutoNum type="alphaLcParenR" startAt="2"/>
                            <a:tabLst>
                              <a:tab pos="355600" algn="l"/>
                            </a:tabLst>
                          </a:pP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</a:t>
                          </a:r>
                        </a:p>
                        <a:p>
                          <a:pPr marL="342900" indent="-342900">
                            <a:buAutoNum type="alphaLcParenR" startAt="2"/>
                            <a:tabLst>
                              <a:tab pos="355600" algn="l"/>
                            </a:tabLst>
                          </a:pP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F’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 startAt="2"/>
                            <a:tabLst>
                              <a:tab pos="355600" algn="l"/>
                            </a:tabLst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S’ 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F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  <a:endParaRPr lang="en-GB" sz="20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58" t="-200533" r="-50313" b="-8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bag contains 7 mints, 3 toffees.</a:t>
                          </a:r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Sam chooses two sweets from the bag at random.</a:t>
                          </a:r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US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Calculate the probability that she chooses one mint</a:t>
                          </a:r>
                          <a:r>
                            <a:rPr lang="en-US" sz="16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one toffee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36728" y="3429000"/>
          <a:ext cx="2811439" cy="1050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367">
                  <a:extLst>
                    <a:ext uri="{9D8B030D-6E8A-4147-A177-3AD203B41FA5}">
                      <a16:colId xmlns:a16="http://schemas.microsoft.com/office/drawing/2014/main" val="700537865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1605741851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3425754781"/>
                    </a:ext>
                  </a:extLst>
                </a:gridCol>
              </a:tblGrid>
              <a:tr h="35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Boys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Girls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87378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Vegetarian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omic Sans MS" panose="030F0702030302020204" pitchFamily="66" charset="0"/>
                        </a:rPr>
                        <a:t>0.05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0.2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43606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Non-vegetarian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0.4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omic Sans MS" panose="030F0702030302020204" pitchFamily="66" charset="0"/>
                        </a:rPr>
                        <a:t>0.35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87084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425589" y="2732964"/>
            <a:ext cx="2634017" cy="1392072"/>
            <a:chOff x="3425589" y="2732964"/>
            <a:chExt cx="2634017" cy="1392072"/>
          </a:xfrm>
        </p:grpSpPr>
        <p:sp>
          <p:nvSpPr>
            <p:cNvPr id="3" name="Rectangle 2"/>
            <p:cNvSpPr/>
            <p:nvPr/>
          </p:nvSpPr>
          <p:spPr>
            <a:xfrm>
              <a:off x="3425589" y="2732964"/>
              <a:ext cx="2634017" cy="13920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684896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287672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17795" y="2816136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F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8481" y="2802488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28298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5632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15235" y="3241133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450" y="3694405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4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264540" y="1406689"/>
          <a:ext cx="2879461" cy="722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000">
                  <a:extLst>
                    <a:ext uri="{9D8B030D-6E8A-4147-A177-3AD203B41FA5}">
                      <a16:colId xmlns:a16="http://schemas.microsoft.com/office/drawing/2014/main" val="1822884135"/>
                    </a:ext>
                  </a:extLst>
                </a:gridCol>
                <a:gridCol w="691487">
                  <a:extLst>
                    <a:ext uri="{9D8B030D-6E8A-4147-A177-3AD203B41FA5}">
                      <a16:colId xmlns:a16="http://schemas.microsoft.com/office/drawing/2014/main" val="2138214913"/>
                    </a:ext>
                  </a:extLst>
                </a:gridCol>
                <a:gridCol w="691487">
                  <a:extLst>
                    <a:ext uri="{9D8B030D-6E8A-4147-A177-3AD203B41FA5}">
                      <a16:colId xmlns:a16="http://schemas.microsoft.com/office/drawing/2014/main" val="2781710690"/>
                    </a:ext>
                  </a:extLst>
                </a:gridCol>
                <a:gridCol w="691487">
                  <a:extLst>
                    <a:ext uri="{9D8B030D-6E8A-4147-A177-3AD203B41FA5}">
                      <a16:colId xmlns:a16="http://schemas.microsoft.com/office/drawing/2014/main" val="33910173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9370" marR="393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Type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Rock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Pop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Jazz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868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9370" marR="393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Number </a:t>
                      </a: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9370" marR="393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of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CDs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x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2x + 5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742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3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8349101"/>
                  </p:ext>
                </p:extLst>
              </p:nvPr>
            </p:nvGraphicFramePr>
            <p:xfrm>
              <a:off x="0" y="0"/>
              <a:ext cx="9144000" cy="68898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a cafe, a customer orders one drink.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probability that they orders tea is 0.42</a:t>
                          </a:r>
                          <a:r>
                            <a:rPr lang="en-US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coffee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they orders either tea or coffee.  		</a:t>
                          </a:r>
                          <a:r>
                            <a:rPr lang="en-US" sz="1600" b="1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0.72</a:t>
                          </a:r>
                          <a:endParaRPr lang="en-GB" sz="16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shop sells red roses, yellow and white roses in the ratio </a:t>
                          </a: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 : 3</a:t>
                          </a:r>
                          <a:r>
                            <a:rPr lang="en-US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</a:t>
                          </a:r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a rose, sold at random, is red?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random.</a:t>
                          </a:r>
                        </a:p>
                        <a:p>
                          <a:r>
                            <a:rPr lang="en-GB" sz="15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probability it is </a:t>
                          </a:r>
                          <a:r>
                            <a:rPr lang="en-GB" sz="1500" b="1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rock</a:t>
                          </a:r>
                          <a:r>
                            <a:rPr lang="en-GB" sz="15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is 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5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5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jazz.</a:t>
                          </a:r>
                        </a:p>
                        <a:p>
                          <a:r>
                            <a:rPr lang="en-GB" sz="16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Total</a:t>
                          </a: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40  x = 11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600" b="0" i="0" kern="1200" baseline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jazz</m:t>
                                  </m:r>
                                </m:e>
                              </m:d>
                              <m:r>
                                <a:rPr lang="en-GB" sz="1600" b="0" i="0" kern="1200" baseline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40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7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  </a:t>
                          </a:r>
                          <a:r>
                            <a:rPr lang="en-GB" sz="17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120</a:t>
                          </a:r>
                          <a:endParaRPr lang="en-GB" sz="17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down the probability that this student is in   </a:t>
                          </a:r>
                        </a:p>
                        <a:p>
                          <a:pPr>
                            <a:tabLst>
                              <a:tab pos="355600" algn="l"/>
                            </a:tabLst>
                          </a:pP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</a:t>
                          </a:r>
                          <a:r>
                            <a:rPr lang="en-GB" sz="1800" b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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b) F 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𝟏𝟔</m:t>
                                  </m:r>
                                </m:num>
                                <m:den>
                                  <m: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  <a:tabLst>
                              <a:tab pos="355600" algn="l"/>
                            </a:tabLst>
                          </a:pPr>
                          <a:endParaRPr lang="en-GB" sz="9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  <a:tabLst>
                              <a:tab pos="355600" algn="l"/>
                            </a:tabLst>
                          </a:pP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	F’ =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5600" algn="l"/>
                            </a:tabLst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d)  S’ 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F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𝟐𝟎</m:t>
                                  </m:r>
                                </m:den>
                              </m:f>
                              <m:r>
                                <a:rPr lang="en-GB" sz="1800" b="1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endParaRPr lang="en-GB" sz="20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720 boys and 700 girls in a school.</a:t>
                          </a:r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probability a boy chosen at random studies French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5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 </a:t>
                          </a: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probability a girl chosen at random studies French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5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 </a:t>
                          </a:r>
                        </a:p>
                        <a:p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that a student chosen at random from the whole school does </a:t>
                          </a:r>
                          <a:r>
                            <a:rPr lang="en-GB" sz="17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not </a:t>
                          </a:r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study French</a:t>
                          </a: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GB" sz="17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Boys French =  480	Girls French = 420</a:t>
                          </a:r>
                          <a:r>
                            <a:rPr lang="en-GB" sz="17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r>
                            <a:rPr lang="en-GB" sz="17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P(not French)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520</m:t>
                                  </m:r>
                                </m:num>
                                <m:den>
                                  <m:r>
                                    <a:rPr lang="en-GB" sz="17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1420</m:t>
                                  </m:r>
                                </m:den>
                              </m:f>
                            </m:oMath>
                          </a14:m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bag contains 7 mints, 3 toffees.</a:t>
                          </a:r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Sam chooses two sweets from the bag at random.</a:t>
                          </a:r>
                        </a:p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Calculate the probability that she chooses one mint</a:t>
                          </a:r>
                          <a:r>
                            <a:rPr lang="en-US" sz="16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one toffee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GB" sz="160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160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16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  +   </m:t>
                                </m:r>
                                <m:f>
                                  <m:fPr>
                                    <m:ctrlPr>
                                      <a:rPr lang="en-GB" sz="160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GB" sz="160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160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16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42</m:t>
                                    </m:r>
                                  </m:num>
                                  <m:den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90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8349101"/>
                  </p:ext>
                </p:extLst>
              </p:nvPr>
            </p:nvGraphicFramePr>
            <p:xfrm>
              <a:off x="0" y="0"/>
              <a:ext cx="9144000" cy="68898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178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526" r="-200625" b="-19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526" r="-100625" b="-19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526" r="-625" b="-198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7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  </a:t>
                          </a:r>
                          <a:r>
                            <a:rPr lang="en-GB" sz="17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120</a:t>
                          </a:r>
                          <a:endParaRPr lang="en-GB" sz="17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1596" r="-625" b="-100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58" t="-202133" r="-50313" b="-5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02133" r="-625" b="-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36728" y="3429000"/>
          <a:ext cx="2811439" cy="1050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367">
                  <a:extLst>
                    <a:ext uri="{9D8B030D-6E8A-4147-A177-3AD203B41FA5}">
                      <a16:colId xmlns:a16="http://schemas.microsoft.com/office/drawing/2014/main" val="700537865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1605741851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3425754781"/>
                    </a:ext>
                  </a:extLst>
                </a:gridCol>
              </a:tblGrid>
              <a:tr h="35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Boys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Girls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87378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Vegetarian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omic Sans MS" panose="030F0702030302020204" pitchFamily="66" charset="0"/>
                        </a:rPr>
                        <a:t>0.05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0.2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43606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Non-vegetarian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0.4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omic Sans MS" panose="030F0702030302020204" pitchFamily="66" charset="0"/>
                        </a:rPr>
                        <a:t>0.35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87084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425589" y="2732964"/>
            <a:ext cx="2634017" cy="1392072"/>
            <a:chOff x="3425589" y="2732964"/>
            <a:chExt cx="2634017" cy="1392072"/>
          </a:xfrm>
        </p:grpSpPr>
        <p:sp>
          <p:nvSpPr>
            <p:cNvPr id="3" name="Rectangle 2"/>
            <p:cNvSpPr/>
            <p:nvPr/>
          </p:nvSpPr>
          <p:spPr>
            <a:xfrm>
              <a:off x="3425589" y="2732964"/>
              <a:ext cx="2634017" cy="13920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684896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287672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17795" y="2816136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F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8481" y="2802488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28298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5632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15235" y="3241133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450" y="3694405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4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264539" y="1474928"/>
          <a:ext cx="2879461" cy="722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000">
                  <a:extLst>
                    <a:ext uri="{9D8B030D-6E8A-4147-A177-3AD203B41FA5}">
                      <a16:colId xmlns:a16="http://schemas.microsoft.com/office/drawing/2014/main" val="1822884135"/>
                    </a:ext>
                  </a:extLst>
                </a:gridCol>
                <a:gridCol w="691487">
                  <a:extLst>
                    <a:ext uri="{9D8B030D-6E8A-4147-A177-3AD203B41FA5}">
                      <a16:colId xmlns:a16="http://schemas.microsoft.com/office/drawing/2014/main" val="2138214913"/>
                    </a:ext>
                  </a:extLst>
                </a:gridCol>
                <a:gridCol w="691487">
                  <a:extLst>
                    <a:ext uri="{9D8B030D-6E8A-4147-A177-3AD203B41FA5}">
                      <a16:colId xmlns:a16="http://schemas.microsoft.com/office/drawing/2014/main" val="2781710690"/>
                    </a:ext>
                  </a:extLst>
                </a:gridCol>
                <a:gridCol w="691487">
                  <a:extLst>
                    <a:ext uri="{9D8B030D-6E8A-4147-A177-3AD203B41FA5}">
                      <a16:colId xmlns:a16="http://schemas.microsoft.com/office/drawing/2014/main" val="33910173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9370" marR="393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Type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Rock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Pop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Jazz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868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9370" marR="393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Number </a:t>
                      </a: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9370" marR="393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of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CDs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x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2x + 5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742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7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279247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02285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02285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Angle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EGH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67° </a:t>
                      </a:r>
                    </a:p>
                    <a:p>
                      <a:pPr>
                        <a:tabLst>
                          <a:tab pos="3233738" algn="l"/>
                        </a:tabLs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size of angle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EFH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  	</a:t>
                      </a:r>
                    </a:p>
                    <a:p>
                      <a:pPr>
                        <a:tabLst>
                          <a:tab pos="3233738" algn="l"/>
                        </a:tabLs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size of angle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HDE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	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Angle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ADB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57°.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Angle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BCD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106°.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size of angle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AOB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size of angle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BAD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AC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BC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are tangents to the circle.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Angle 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ACB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36°.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size of angle 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OBA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 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a diameter of the circle.</a:t>
                      </a:r>
                      <a:b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Angle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BTC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40°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Angle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TAB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30°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Explain why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TC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cannot be a tangent to the circle.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981966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Picture 6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59"/>
          <a:stretch/>
        </p:blipFill>
        <p:spPr bwMode="auto">
          <a:xfrm>
            <a:off x="1405719" y="928049"/>
            <a:ext cx="2579427" cy="2429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7" r="32274" b="10164"/>
          <a:stretch/>
        </p:blipFill>
        <p:spPr bwMode="auto">
          <a:xfrm>
            <a:off x="5554639" y="928049"/>
            <a:ext cx="2606722" cy="2429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1"/>
          <a:stretch/>
        </p:blipFill>
        <p:spPr bwMode="auto">
          <a:xfrm>
            <a:off x="573206" y="4462819"/>
            <a:ext cx="4230806" cy="2279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21" y="4285398"/>
            <a:ext cx="3383946" cy="257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844927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02285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02285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Angle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EGH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67° </a:t>
                      </a:r>
                    </a:p>
                    <a:p>
                      <a:pPr>
                        <a:tabLst>
                          <a:tab pos="3233738" algn="l"/>
                        </a:tabLs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size of angle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EFH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  	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67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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233738" algn="l"/>
                        </a:tabLs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size of angle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HDE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	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113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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Angle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ADB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57°.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Angle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BCD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106°.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size of angle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AOB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114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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size of angle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BAD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74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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AC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BC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are tangents to the circle.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Angle 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ACB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36°.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size of angle 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OBA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18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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a diameter of the circle.</a:t>
                      </a:r>
                      <a:b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Angle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BTC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40°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Angle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TAB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30°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Explain why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TC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cannot be a tangent to the circle.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981966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Picture 6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59"/>
          <a:stretch/>
        </p:blipFill>
        <p:spPr bwMode="auto">
          <a:xfrm>
            <a:off x="1405719" y="928049"/>
            <a:ext cx="2579427" cy="2429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7" r="32274" b="10164"/>
          <a:stretch/>
        </p:blipFill>
        <p:spPr bwMode="auto">
          <a:xfrm>
            <a:off x="5554639" y="928049"/>
            <a:ext cx="2606722" cy="2429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1"/>
          <a:stretch/>
        </p:blipFill>
        <p:spPr bwMode="auto">
          <a:xfrm>
            <a:off x="568659" y="4538723"/>
            <a:ext cx="4230806" cy="2279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21" y="4285398"/>
            <a:ext cx="3383946" cy="257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01803" y="5308979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60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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81432" y="4662648"/>
            <a:ext cx="294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OTC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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9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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So can’t be a tangent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412" y="5472905"/>
            <a:ext cx="809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144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69312" y="4784651"/>
            <a:ext cx="48453" cy="16071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666884">
            <a:off x="1383362" y="4756219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rot="20345848">
            <a:off x="1442381" y="6238381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463908" y="5902764"/>
            <a:ext cx="192126" cy="40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38524" y="5188639"/>
            <a:ext cx="224811" cy="628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91" y="3780430"/>
            <a:ext cx="3289110" cy="30176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95944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02285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02285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PA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the tangent to the circle at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b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OBP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a straight line.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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APO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26°</a:t>
                      </a:r>
                    </a:p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size of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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ABP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are points on a circle.</a:t>
                      </a:r>
                      <a:endParaRPr lang="en-GB" sz="16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•  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BC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bisects angle 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ABQ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GB" sz="16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•  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PBQ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a tangent to the circle.</a:t>
                      </a:r>
                      <a:endParaRPr lang="en-GB" sz="16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Angle 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CBQ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endParaRPr lang="en-GB" sz="16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Prove that 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AC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BC</a:t>
                      </a:r>
                      <a:endParaRPr lang="en-GB" sz="16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size of angle 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ZXY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Write down the size of </a:t>
                      </a:r>
                    </a:p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angle 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		</a:t>
                      </a:r>
                    </a:p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 angle 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/>
          <a:stretch/>
        </p:blipFill>
        <p:spPr bwMode="auto">
          <a:xfrm>
            <a:off x="5090615" y="1364776"/>
            <a:ext cx="3753134" cy="205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4"/>
          <a:stretch/>
        </p:blipFill>
        <p:spPr bwMode="auto">
          <a:xfrm>
            <a:off x="1280829" y="832513"/>
            <a:ext cx="2868090" cy="25828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41" y="3959629"/>
            <a:ext cx="3644265" cy="283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8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91" y="3780430"/>
            <a:ext cx="3289110" cy="30176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95944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02285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02285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PA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the tangent to the circle at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b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OBP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a straight line.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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APO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26°</a:t>
                      </a:r>
                    </a:p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size of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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ABP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are points on a circle.</a:t>
                      </a:r>
                      <a:endParaRPr lang="en-GB" sz="16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•  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BC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bisects angle 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ABQ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GB" sz="16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•  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PBQ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a tangent to the circle.</a:t>
                      </a:r>
                      <a:endParaRPr lang="en-GB" sz="16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Angle 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CBQ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endParaRPr lang="en-GB" sz="16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Prove that 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AC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BC</a:t>
                      </a:r>
                      <a:endParaRPr lang="en-GB" sz="16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size of angle 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ZXY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Write down the size of </a:t>
                      </a:r>
                    </a:p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angle 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		</a:t>
                      </a:r>
                    </a:p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 angle 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/>
          <a:stretch/>
        </p:blipFill>
        <p:spPr bwMode="auto">
          <a:xfrm>
            <a:off x="5090615" y="1364776"/>
            <a:ext cx="3753134" cy="205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4"/>
          <a:stretch/>
        </p:blipFill>
        <p:spPr bwMode="auto">
          <a:xfrm>
            <a:off x="1280829" y="832513"/>
            <a:ext cx="2868090" cy="25828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41" y="3959629"/>
            <a:ext cx="3644265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318913" y="4595462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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2429" y="5609230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34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4882" y="6018988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110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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8393" y="6059932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36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9803" y="4247865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110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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7575" y="4473475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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3517" y="499135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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7693" y="4247865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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2295" y="1694145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7262" y="2762177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945832" y="1800641"/>
            <a:ext cx="118976" cy="3232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697" y="2523936"/>
            <a:ext cx="252483" cy="233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40521" y="2946843"/>
            <a:ext cx="288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374710" y="2248727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54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856399" y="2271747"/>
            <a:ext cx="118976" cy="3232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2320282" y="2618059"/>
            <a:ext cx="239804" cy="1482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38732" y="2591310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63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0840" y="531025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117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70833" y="6330047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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0513" y="5423117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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895475" y="4257675"/>
            <a:ext cx="2114550" cy="2381250"/>
          </a:xfrm>
          <a:custGeom>
            <a:avLst/>
            <a:gdLst>
              <a:gd name="connsiteX0" fmla="*/ 800100 w 2114550"/>
              <a:gd name="connsiteY0" fmla="*/ 2381250 h 2381250"/>
              <a:gd name="connsiteX1" fmla="*/ 0 w 2114550"/>
              <a:gd name="connsiteY1" fmla="*/ 0 h 2381250"/>
              <a:gd name="connsiteX2" fmla="*/ 2114550 w 2114550"/>
              <a:gd name="connsiteY2" fmla="*/ 1314450 h 2381250"/>
              <a:gd name="connsiteX3" fmla="*/ 1628775 w 2114550"/>
              <a:gd name="connsiteY3" fmla="*/ 0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550" h="2381250">
                <a:moveTo>
                  <a:pt x="800100" y="2381250"/>
                </a:moveTo>
                <a:lnTo>
                  <a:pt x="0" y="0"/>
                </a:lnTo>
                <a:lnTo>
                  <a:pt x="2114550" y="1314450"/>
                </a:lnTo>
                <a:lnTo>
                  <a:pt x="1628775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6322423" y="3953691"/>
            <a:ext cx="2603863" cy="2429692"/>
          </a:xfrm>
          <a:custGeom>
            <a:avLst/>
            <a:gdLst>
              <a:gd name="connsiteX0" fmla="*/ 1367246 w 2603863"/>
              <a:gd name="connsiteY0" fmla="*/ 0 h 2429692"/>
              <a:gd name="connsiteX1" fmla="*/ 0 w 2603863"/>
              <a:gd name="connsiteY1" fmla="*/ 2429692 h 2429692"/>
              <a:gd name="connsiteX2" fmla="*/ 2603863 w 2603863"/>
              <a:gd name="connsiteY2" fmla="*/ 1611086 h 2429692"/>
              <a:gd name="connsiteX3" fmla="*/ 2168434 w 2603863"/>
              <a:gd name="connsiteY3" fmla="*/ 2429692 h 242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863" h="2429692">
                <a:moveTo>
                  <a:pt x="1367246" y="0"/>
                </a:moveTo>
                <a:lnTo>
                  <a:pt x="0" y="2429692"/>
                </a:lnTo>
                <a:lnTo>
                  <a:pt x="2603863" y="1611086"/>
                </a:lnTo>
                <a:lnTo>
                  <a:pt x="2168434" y="2429692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7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 animBg="1"/>
      <p:bldP spid="23" grpId="0"/>
      <p:bldP spid="28" grpId="0"/>
      <p:bldP spid="29" grpId="0"/>
      <p:bldP spid="26" grpId="0"/>
      <p:bldP spid="27" grpId="0"/>
      <p:bldP spid="21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0953045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and b are directly proportional.  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the table:</a:t>
                          </a:r>
                        </a:p>
                        <a:p>
                          <a:pPr algn="ctr"/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and d are inversely proportional.  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the table:</a:t>
                          </a:r>
                        </a:p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Given that x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proportional to y.</a:t>
                          </a:r>
                        </a:p>
                        <a:p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Sketch the graph.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is proportional to r.   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When r = 4, A = 6. </a:t>
                          </a:r>
                        </a:p>
                        <a:p>
                          <a:pPr marL="342900" indent="-342900">
                            <a:buAutoNum type="alphaLcParenR"/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formula linking    </a:t>
                          </a:r>
                        </a:p>
                        <a:p>
                          <a:pPr marL="0" indent="0">
                            <a:buNone/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A and r.</a:t>
                          </a:r>
                        </a:p>
                        <a:p>
                          <a:pPr marL="342900" indent="-342900">
                            <a:buAutoNum type="alphaLcParenR" startAt="2"/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A when r = 12,</a:t>
                          </a:r>
                        </a:p>
                        <a:p>
                          <a:pPr marL="342900" indent="-342900">
                            <a:buAutoNum type="alphaLcParenR" startAt="3"/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r when A = 30.</a:t>
                          </a: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directly proportional to R</a:t>
                          </a:r>
                          <a:r>
                            <a:rPr lang="en-US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br>
                            <a:rPr lang="en-US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When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4,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19.2</a:t>
                          </a: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when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1080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Given that x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inversely proportional to y.</a:t>
                          </a:r>
                        </a:p>
                        <a:p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Sketch the graph.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y is inversely proportional to x.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1½ when x = 3.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	Write a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formula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involving y and x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What is the value of y when x = 9?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 is inversely proportional to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800" b="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 = 4.3 when V = 9.</a:t>
                          </a: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a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formula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involving P and V.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inversely proportional to the square of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b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When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3,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8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when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12</a:t>
                          </a:r>
                          <a:b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your answer as a fraction in its simplest form.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0953045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and b are directly proportional.  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the table:</a:t>
                          </a:r>
                        </a:p>
                        <a:p>
                          <a:pPr algn="ctr"/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and d are inversely proportional.  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the table:</a:t>
                          </a:r>
                        </a:p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Given that x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proportional to y.</a:t>
                          </a:r>
                        </a:p>
                        <a:p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Sketch the graph.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is proportional to r.   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When r = 4, A = 6. </a:t>
                          </a:r>
                        </a:p>
                        <a:p>
                          <a:pPr marL="342900" indent="-342900">
                            <a:buAutoNum type="alphaLcParenR"/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formula linking    </a:t>
                          </a:r>
                        </a:p>
                        <a:p>
                          <a:pPr marL="0" indent="0">
                            <a:buNone/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A and r.</a:t>
                          </a:r>
                        </a:p>
                        <a:p>
                          <a:pPr marL="342900" indent="-342900">
                            <a:buAutoNum type="alphaLcParenR" startAt="2"/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A when r = 12,</a:t>
                          </a:r>
                        </a:p>
                        <a:p>
                          <a:pPr marL="342900" indent="-342900">
                            <a:buAutoNum type="alphaLcParenR" startAt="3"/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r when A = 30.</a:t>
                          </a: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directly proportional to R</a:t>
                          </a:r>
                          <a:r>
                            <a:rPr lang="en-US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br>
                            <a:rPr lang="en-US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When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4,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19.2</a:t>
                          </a: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when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1080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Given that x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inversely proportional to y.</a:t>
                          </a:r>
                        </a:p>
                        <a:p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Sketch the graph.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y is inversely proportional to x.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1½ when x = 3.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	Write a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formula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involving y and x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What is the value of y when x = 9?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01067" r="-100625" b="-4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inversely proportional to the square of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b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When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3,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8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when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12</a:t>
                          </a:r>
                          <a:b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your answer as a fraction in its simplest form.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10336"/>
              </p:ext>
            </p:extLst>
          </p:nvPr>
        </p:nvGraphicFramePr>
        <p:xfrm>
          <a:off x="476196" y="1152295"/>
          <a:ext cx="2744772" cy="94169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86193">
                  <a:extLst>
                    <a:ext uri="{9D8B030D-6E8A-4147-A177-3AD203B41FA5}">
                      <a16:colId xmlns:a16="http://schemas.microsoft.com/office/drawing/2014/main" val="271872327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1315531452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648802247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396907347"/>
                    </a:ext>
                  </a:extLst>
                </a:gridCol>
              </a:tblGrid>
              <a:tr h="470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90696"/>
                  </a:ext>
                </a:extLst>
              </a:tr>
              <a:tr h="470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b</a:t>
                      </a:r>
                      <a:endParaRPr lang="en-GB" sz="2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90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1138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133343"/>
              </p:ext>
            </p:extLst>
          </p:nvPr>
        </p:nvGraphicFramePr>
        <p:xfrm>
          <a:off x="3396768" y="1152295"/>
          <a:ext cx="2744772" cy="94169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86193">
                  <a:extLst>
                    <a:ext uri="{9D8B030D-6E8A-4147-A177-3AD203B41FA5}">
                      <a16:colId xmlns:a16="http://schemas.microsoft.com/office/drawing/2014/main" val="271872327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1315531452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648802247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396907347"/>
                    </a:ext>
                  </a:extLst>
                </a:gridCol>
              </a:tblGrid>
              <a:tr h="470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c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5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90696"/>
                  </a:ext>
                </a:extLst>
              </a:tr>
              <a:tr h="470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d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2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0.25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11387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6816659" y="832513"/>
            <a:ext cx="1918534" cy="1394487"/>
            <a:chOff x="6816659" y="832513"/>
            <a:chExt cx="1918534" cy="1394487"/>
          </a:xfrm>
        </p:grpSpPr>
        <p:grpSp>
          <p:nvGrpSpPr>
            <p:cNvPr id="19" name="Group 18"/>
            <p:cNvGrpSpPr/>
            <p:nvPr/>
          </p:nvGrpSpPr>
          <p:grpSpPr>
            <a:xfrm>
              <a:off x="7065318" y="832513"/>
              <a:ext cx="1444388" cy="1261478"/>
              <a:chOff x="6782937" y="832513"/>
              <a:chExt cx="1444388" cy="1261478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V="1">
                <a:off x="6782937" y="832513"/>
                <a:ext cx="0" cy="126147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6782937" y="2088501"/>
                <a:ext cx="144438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551874" y="1950001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1874" y="1950001"/>
                  <a:ext cx="183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816659" y="832513"/>
                  <a:ext cx="22136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659" y="832513"/>
                  <a:ext cx="22136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8919" r="-13514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6927340" y="3148012"/>
            <a:ext cx="1918534" cy="1394487"/>
            <a:chOff x="6816659" y="832513"/>
            <a:chExt cx="1918534" cy="1394487"/>
          </a:xfrm>
        </p:grpSpPr>
        <p:grpSp>
          <p:nvGrpSpPr>
            <p:cNvPr id="25" name="Group 24"/>
            <p:cNvGrpSpPr/>
            <p:nvPr/>
          </p:nvGrpSpPr>
          <p:grpSpPr>
            <a:xfrm>
              <a:off x="7065318" y="832513"/>
              <a:ext cx="1444388" cy="1261478"/>
              <a:chOff x="6782937" y="832513"/>
              <a:chExt cx="1444388" cy="1261478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6782937" y="832513"/>
                <a:ext cx="0" cy="126147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6782937" y="2088501"/>
                <a:ext cx="144438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551874" y="1950001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1874" y="1950001"/>
                  <a:ext cx="18331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816659" y="832513"/>
                  <a:ext cx="22136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659" y="832513"/>
                  <a:ext cx="22136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8919" r="-13514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869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4373609"/>
                  </p:ext>
                </p:extLst>
              </p:nvPr>
            </p:nvGraphicFramePr>
            <p:xfrm>
              <a:off x="0" y="0"/>
              <a:ext cx="9144000" cy="69143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and b are directly proportional.  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the table:</a:t>
                          </a:r>
                        </a:p>
                        <a:p>
                          <a:pPr algn="ctr"/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and d are inversely proportional.  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the table:</a:t>
                          </a:r>
                        </a:p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Given that x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proportional to y.</a:t>
                          </a:r>
                        </a:p>
                        <a:p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Sketch the graph.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is proportional to r.   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When r = 4, A = 6. </a:t>
                          </a:r>
                        </a:p>
                        <a:p>
                          <a:pPr marL="342900" indent="-342900">
                            <a:buAutoNum type="alphaLcParenR"/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formula linking    </a:t>
                          </a:r>
                        </a:p>
                        <a:p>
                          <a:pPr marL="0" indent="0">
                            <a:buNone/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A and r.  </a:t>
                          </a:r>
                          <a:r>
                            <a:rPr lang="en-GB" sz="17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= 1.5r</a:t>
                          </a:r>
                          <a:endParaRPr lang="en-GB" sz="17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 startAt="2"/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A when r = 12,  </a:t>
                          </a:r>
                          <a:r>
                            <a:rPr lang="en-GB" sz="17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= 18</a:t>
                          </a:r>
                        </a:p>
                        <a:p>
                          <a:pPr marL="342900" indent="-342900">
                            <a:buAutoNum type="alphaLcParenR" startAt="3"/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r when A = 30.</a:t>
                          </a:r>
                          <a:r>
                            <a:rPr lang="en-GB" sz="17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r = 20</a:t>
                          </a:r>
                          <a:endParaRPr lang="en-GB" sz="17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directly proportional to R</a:t>
                          </a:r>
                          <a:r>
                            <a:rPr lang="en-US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br>
                            <a:rPr lang="en-US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When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4,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19.2</a:t>
                          </a: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when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1080</a:t>
                          </a:r>
                        </a:p>
                        <a:p>
                          <a:r>
                            <a:rPr lang="en-US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 = 30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Given that x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inversely proportional to y.</a:t>
                          </a:r>
                        </a:p>
                        <a:p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Sketch the graph.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y is inversely proportional to x.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1½ when x = 3.</a:t>
                          </a:r>
                        </a:p>
                        <a:p>
                          <a:pPr marL="177800" indent="-177800">
                            <a:buAutoNum type="alphaLcParenR"/>
                            <a:tabLst>
                              <a:tab pos="17780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a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formula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involving y and x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r>
                                <a:rPr lang="en-GB" sz="1800" b="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GB" sz="1800" b="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What is the value of y when x = 9?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0.5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 is inversely proportional to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800" b="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 = 4.3 when V = 9.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a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formula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involving P and V.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12.9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𝑉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inversely proportional to the square of </a:t>
                          </a:r>
                          <a:r>
                            <a:rPr lang="en-US" sz="16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b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When </a:t>
                          </a:r>
                          <a:r>
                            <a:rPr lang="en-US" sz="16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3, </a:t>
                          </a:r>
                          <a:r>
                            <a:rPr lang="en-US" sz="16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8</a:t>
                          </a:r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</a:t>
                          </a:r>
                          <a:r>
                            <a:rPr lang="en-US" sz="16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when </a:t>
                          </a:r>
                          <a:r>
                            <a:rPr lang="en-US" sz="16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12</a:t>
                          </a:r>
                          <a:b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your answer as a fraction in its simplest form.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4373609"/>
                  </p:ext>
                </p:extLst>
              </p:nvPr>
            </p:nvGraphicFramePr>
            <p:xfrm>
              <a:off x="0" y="0"/>
              <a:ext cx="9144000" cy="69143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and b are directly proportional.  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the table:</a:t>
                          </a:r>
                        </a:p>
                        <a:p>
                          <a:pPr algn="ctr"/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and d are inversely proportional.  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the table:</a:t>
                          </a:r>
                        </a:p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Given that x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proportional to y.</a:t>
                          </a:r>
                        </a:p>
                        <a:p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Sketch the graph.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316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is proportional to r.   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When r = 4, A = 6. </a:t>
                          </a:r>
                        </a:p>
                        <a:p>
                          <a:pPr marL="342900" indent="-342900">
                            <a:buAutoNum type="alphaLcParenR"/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formula linking    </a:t>
                          </a:r>
                        </a:p>
                        <a:p>
                          <a:pPr marL="0" indent="0">
                            <a:buNone/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A and r.  </a:t>
                          </a:r>
                          <a:r>
                            <a:rPr lang="en-GB" sz="17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= 1.5r</a:t>
                          </a:r>
                          <a:endParaRPr lang="en-GB" sz="17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 startAt="2"/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A when r = 12,  </a:t>
                          </a:r>
                          <a:r>
                            <a:rPr lang="en-GB" sz="17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= 18</a:t>
                          </a:r>
                        </a:p>
                        <a:p>
                          <a:pPr marL="342900" indent="-342900">
                            <a:buAutoNum type="alphaLcParenR" startAt="3"/>
                            <a:tabLst>
                              <a:tab pos="273050" algn="l"/>
                            </a:tabLst>
                          </a:pP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r when A = 30.</a:t>
                          </a:r>
                          <a:r>
                            <a:rPr lang="en-GB" sz="17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r = 20</a:t>
                          </a:r>
                          <a:endParaRPr lang="en-GB" sz="17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directly proportional to R</a:t>
                          </a:r>
                          <a:r>
                            <a:rPr lang="en-US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br>
                            <a:rPr lang="en-US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When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4,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19.2</a:t>
                          </a: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when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1080</a:t>
                          </a:r>
                        </a:p>
                        <a:p>
                          <a:r>
                            <a:rPr lang="en-US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 = 30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Given that x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inversely proportional to y.</a:t>
                          </a:r>
                        </a:p>
                        <a:p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Sketch the graph.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119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99737" r="-200625" b="-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99737" r="-100625" b="-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99737" r="-625" b="-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381111"/>
              </p:ext>
            </p:extLst>
          </p:nvPr>
        </p:nvGraphicFramePr>
        <p:xfrm>
          <a:off x="476196" y="1152295"/>
          <a:ext cx="2744772" cy="94169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86193">
                  <a:extLst>
                    <a:ext uri="{9D8B030D-6E8A-4147-A177-3AD203B41FA5}">
                      <a16:colId xmlns:a16="http://schemas.microsoft.com/office/drawing/2014/main" val="271872327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1315531452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648802247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396907347"/>
                    </a:ext>
                  </a:extLst>
                </a:gridCol>
              </a:tblGrid>
              <a:tr h="470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20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90696"/>
                  </a:ext>
                </a:extLst>
              </a:tr>
              <a:tr h="470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b</a:t>
                      </a:r>
                      <a:endParaRPr lang="en-GB" sz="2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45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90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1138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82769"/>
              </p:ext>
            </p:extLst>
          </p:nvPr>
        </p:nvGraphicFramePr>
        <p:xfrm>
          <a:off x="3396768" y="1152295"/>
          <a:ext cx="2744772" cy="94169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86193">
                  <a:extLst>
                    <a:ext uri="{9D8B030D-6E8A-4147-A177-3AD203B41FA5}">
                      <a16:colId xmlns:a16="http://schemas.microsoft.com/office/drawing/2014/main" val="271872327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1315531452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648802247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396907347"/>
                    </a:ext>
                  </a:extLst>
                </a:gridCol>
              </a:tblGrid>
              <a:tr h="470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c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5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40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90696"/>
                  </a:ext>
                </a:extLst>
              </a:tr>
              <a:tr h="470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d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2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1.2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0.25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11387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6816659" y="832513"/>
            <a:ext cx="1918534" cy="1394487"/>
            <a:chOff x="6816659" y="832513"/>
            <a:chExt cx="1918534" cy="1394487"/>
          </a:xfrm>
        </p:grpSpPr>
        <p:grpSp>
          <p:nvGrpSpPr>
            <p:cNvPr id="19" name="Group 18"/>
            <p:cNvGrpSpPr/>
            <p:nvPr/>
          </p:nvGrpSpPr>
          <p:grpSpPr>
            <a:xfrm>
              <a:off x="7065318" y="832513"/>
              <a:ext cx="1444388" cy="1261478"/>
              <a:chOff x="6782937" y="832513"/>
              <a:chExt cx="1444388" cy="1261478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V="1">
                <a:off x="6782937" y="832513"/>
                <a:ext cx="0" cy="126147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6782937" y="2088501"/>
                <a:ext cx="144438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551874" y="1950001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1874" y="1950001"/>
                  <a:ext cx="183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816659" y="832513"/>
                  <a:ext cx="22136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659" y="832513"/>
                  <a:ext cx="22136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8919" r="-13514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6927340" y="3148012"/>
            <a:ext cx="1918534" cy="1394487"/>
            <a:chOff x="6816659" y="832513"/>
            <a:chExt cx="1918534" cy="1394487"/>
          </a:xfrm>
        </p:grpSpPr>
        <p:grpSp>
          <p:nvGrpSpPr>
            <p:cNvPr id="25" name="Group 24"/>
            <p:cNvGrpSpPr/>
            <p:nvPr/>
          </p:nvGrpSpPr>
          <p:grpSpPr>
            <a:xfrm>
              <a:off x="7065318" y="832513"/>
              <a:ext cx="1444388" cy="1261478"/>
              <a:chOff x="6782937" y="832513"/>
              <a:chExt cx="1444388" cy="1261478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6782937" y="832513"/>
                <a:ext cx="0" cy="126147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6782937" y="2088501"/>
                <a:ext cx="144438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551874" y="1950001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1874" y="1950001"/>
                  <a:ext cx="18331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816659" y="832513"/>
                  <a:ext cx="22136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659" y="832513"/>
                  <a:ext cx="22136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8919" r="-13514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Straight Connector 4"/>
          <p:cNvCxnSpPr/>
          <p:nvPr/>
        </p:nvCxnSpPr>
        <p:spPr>
          <a:xfrm flipV="1">
            <a:off x="7065318" y="941696"/>
            <a:ext cx="1000509" cy="11468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7315200" y="3166281"/>
            <a:ext cx="1269242" cy="1064525"/>
          </a:xfrm>
          <a:custGeom>
            <a:avLst/>
            <a:gdLst>
              <a:gd name="connsiteX0" fmla="*/ 0 w 1269242"/>
              <a:gd name="connsiteY0" fmla="*/ 0 h 1064525"/>
              <a:gd name="connsiteX1" fmla="*/ 245660 w 1269242"/>
              <a:gd name="connsiteY1" fmla="*/ 846161 h 1064525"/>
              <a:gd name="connsiteX2" fmla="*/ 1269242 w 1269242"/>
              <a:gd name="connsiteY2" fmla="*/ 1064525 h 106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9242" h="1064525">
                <a:moveTo>
                  <a:pt x="0" y="0"/>
                </a:moveTo>
                <a:cubicBezTo>
                  <a:pt x="17060" y="334370"/>
                  <a:pt x="34120" y="668740"/>
                  <a:pt x="245660" y="846161"/>
                </a:cubicBezTo>
                <a:cubicBezTo>
                  <a:pt x="457200" y="1023582"/>
                  <a:pt x="863221" y="1044053"/>
                  <a:pt x="1269242" y="106452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6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next two terms for this geometric sequence:  </a:t>
                      </a:r>
                    </a:p>
                    <a:p>
                      <a:endParaRPr lang="en-GB" sz="20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a,  2a,  4a,  8a,  …  , 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3, 5, 8, 13, …  is a Fibonacci sequence.</a:t>
                      </a:r>
                    </a:p>
                    <a:p>
                      <a:endParaRPr lang="en-GB" sz="20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value of the 6</a:t>
                      </a:r>
                      <a:r>
                        <a:rPr lang="en-GB" sz="20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term.</a:t>
                      </a: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term of a sequence is  </a:t>
                      </a:r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+ 50</a:t>
                      </a:r>
                      <a:endParaRPr lang="en-GB" sz="20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first three terms of the sequence.</a:t>
                      </a:r>
                      <a:endParaRPr lang="en-GB" sz="20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next two terms for this geometric sequence:  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3a, 6a</a:t>
                      </a:r>
                      <a:r>
                        <a:rPr lang="en-GB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12a</a:t>
                      </a:r>
                      <a:r>
                        <a:rPr lang="en-GB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 …… , ……</a:t>
                      </a:r>
                      <a:endParaRPr lang="en-GB" sz="20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-3, 2, -1, …  is a Fibonacci sequence.</a:t>
                      </a:r>
                    </a:p>
                    <a:p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value of the 7</a:t>
                      </a:r>
                      <a:r>
                        <a:rPr lang="en-GB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term.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8,   13,  20,  29, 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rule for the n</a:t>
                      </a:r>
                      <a:r>
                        <a:rPr lang="en-US" sz="20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this quadratic sequence</a:t>
                      </a:r>
                      <a:endParaRPr lang="en-GB" sz="20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…, 2,  3,  4.5,  6.75,  …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Is a geometric sequence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6</a:t>
                      </a:r>
                      <a:r>
                        <a:rPr lang="en-U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the sequence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Work out the 1</a:t>
                      </a:r>
                      <a:r>
                        <a:rPr lang="en-U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the sequence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2a, -3, 2a - 3, 2a - 6, …  is a Fibonacci sequence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value of the 6</a:t>
                      </a:r>
                      <a:r>
                        <a:rPr lang="en-GB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term.</a:t>
                      </a:r>
                    </a:p>
                    <a:p>
                      <a:pPr algn="ctr"/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9,  15,  23,  33, 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rule for the n</a:t>
                      </a:r>
                      <a:r>
                        <a:rPr lang="en-US" sz="20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this quadratic sequence</a:t>
                      </a:r>
                      <a:endParaRPr lang="en-GB" sz="20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2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2209508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next two terms for this geometric sequence:  </a:t>
                          </a:r>
                        </a:p>
                        <a:p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a,  2a,  4a,  8a,  …  ,  …</a:t>
                          </a:r>
                        </a:p>
                        <a:p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16a, 32a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3, 5, 8, 13, …  is a Fibonacci sequence.</a:t>
                          </a:r>
                        </a:p>
                        <a:p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the 6</a:t>
                          </a:r>
                          <a:r>
                            <a:rPr lang="en-GB" sz="20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term.</a:t>
                          </a:r>
                        </a:p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34</a:t>
                          </a:r>
                          <a:endParaRPr lang="en-GB" sz="2000" b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</a:t>
                          </a:r>
                          <a:r>
                            <a:rPr lang="en-US" sz="20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US" sz="20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 </a:t>
                          </a:r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term of a sequence is  </a:t>
                          </a:r>
                          <a:r>
                            <a:rPr lang="en-US" sz="20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US" sz="20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 </a:t>
                          </a:r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+ 50</a:t>
                          </a:r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US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first three terms of the sequence.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51, 54, 59</a:t>
                          </a:r>
                          <a:endParaRPr lang="en-GB" sz="2000" b="0" i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next two terms for this geometric sequence:  </a:t>
                          </a:r>
                        </a:p>
                        <a:p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3a, 6a</a:t>
                          </a:r>
                          <a:r>
                            <a:rPr lang="en-GB" sz="20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</a:t>
                          </a: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, 12a</a:t>
                          </a:r>
                          <a:r>
                            <a:rPr lang="en-GB" sz="20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 </a:t>
                          </a: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,  …… , ……</a:t>
                          </a:r>
                        </a:p>
                        <a:p>
                          <a:endParaRPr lang="en-GB" sz="2000" b="0" i="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kern="120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24</m:t>
                                </m:r>
                                <m:sSup>
                                  <m:sSupPr>
                                    <m:ctrlPr>
                                      <a:rPr lang="en-GB" sz="20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20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GB" sz="2000" b="0" i="1" kern="120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48</m:t>
                                </m:r>
                                <m:sSup>
                                  <m:sSupPr>
                                    <m:ctrlPr>
                                      <a:rPr lang="en-GB" sz="20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20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5, -3, 2, -1, …  is a Fibonacci sequence.</a:t>
                          </a:r>
                        </a:p>
                        <a:p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the 7</a:t>
                          </a:r>
                          <a:r>
                            <a:rPr lang="en-GB" sz="20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term.</a:t>
                          </a:r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1,</a:t>
                          </a:r>
                          <a:r>
                            <a:rPr lang="en-GB" sz="20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0, 1</a:t>
                          </a:r>
                          <a:endParaRPr lang="en-GB" sz="20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20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5,  8,   13,  20,  29,  ……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i="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rule for the n</a:t>
                          </a:r>
                          <a:r>
                            <a:rPr lang="en-US" sz="2000" b="0" i="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US" sz="2000" b="0" i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of this quadratic sequence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US" sz="2000" b="0" i="0" kern="1200" baseline="300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+ 4</a:t>
                          </a:r>
                          <a:endParaRPr lang="en-GB" sz="2000" b="0" i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…, 2,  3,  4.5,  6.75,  …</a:t>
                          </a: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Is a geometric sequence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6</a:t>
                          </a:r>
                          <a:r>
                            <a:rPr lang="en-US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of the sequence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US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10.125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 Work out the 1</a:t>
                          </a:r>
                          <a:r>
                            <a:rPr lang="en-US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st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of the sequence</a:t>
                          </a:r>
                          <a:r>
                            <a:rPr lang="en-US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8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2a, -3, 2a - 3, 2a - 6, …  is a Fibonacci sequence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the 6</a:t>
                          </a:r>
                          <a:r>
                            <a:rPr lang="en-GB" sz="20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term.</a:t>
                          </a:r>
                        </a:p>
                        <a:p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4a</a:t>
                          </a:r>
                          <a:r>
                            <a:rPr lang="en-GB" sz="20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-9, 6a -15, 10a -24</a:t>
                          </a: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5,  9,  15, 23,  33,  ……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i="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rule for the n</a:t>
                          </a:r>
                          <a:r>
                            <a:rPr lang="en-US" sz="2000" b="0" i="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US" sz="2000" b="0" i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of this quadratic sequence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US" sz="2000" b="0" i="0" kern="1200" baseline="300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n + 3</a:t>
                          </a:r>
                          <a:endParaRPr lang="en-GB" sz="2000" b="0" i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2209508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next two terms for this geometric sequence:  </a:t>
                          </a:r>
                        </a:p>
                        <a:p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a,  2a,  4a,  8a,  …  ,  …</a:t>
                          </a:r>
                        </a:p>
                        <a:p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16a, 32a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3, 5, 8, 13, …  is a Fibonacci sequence.</a:t>
                          </a:r>
                        </a:p>
                        <a:p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the 6</a:t>
                          </a:r>
                          <a:r>
                            <a:rPr lang="en-GB" sz="20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term.</a:t>
                          </a:r>
                        </a:p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34</a:t>
                          </a:r>
                          <a:endParaRPr lang="en-GB" sz="2000" b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</a:t>
                          </a:r>
                          <a:r>
                            <a:rPr lang="en-US" sz="20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US" sz="20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 </a:t>
                          </a:r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term of a sequence is  </a:t>
                          </a:r>
                          <a:r>
                            <a:rPr lang="en-US" sz="20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US" sz="20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 </a:t>
                          </a:r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+ 50</a:t>
                          </a:r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US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first three terms of the sequence.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51, 54, 59</a:t>
                          </a:r>
                          <a:endParaRPr lang="en-GB" sz="2000" b="0" i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1333" r="-200625" b="-1021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5, -3, 2, -1, …  is a Fibonacci sequence.</a:t>
                          </a:r>
                        </a:p>
                        <a:p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the 7</a:t>
                          </a:r>
                          <a:r>
                            <a:rPr lang="en-GB" sz="20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term.</a:t>
                          </a:r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1,</a:t>
                          </a:r>
                          <a:r>
                            <a:rPr lang="en-GB" sz="20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0, 1</a:t>
                          </a:r>
                          <a:endParaRPr lang="en-GB" sz="20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20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5,  8,   13,  20,  29,  ……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i="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rule for the n</a:t>
                          </a:r>
                          <a:r>
                            <a:rPr lang="en-US" sz="2000" b="0" i="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US" sz="2000" b="0" i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of this quadratic sequence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US" sz="2000" b="0" i="0" kern="1200" baseline="300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+ 4</a:t>
                          </a:r>
                          <a:endParaRPr lang="en-GB" sz="2000" b="0" i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01333" r="-200625" b="-21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2a, -3, 2a - 3, 2a - 6, …  is a Fibonacci sequence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the 6</a:t>
                          </a:r>
                          <a:r>
                            <a:rPr lang="en-GB" sz="20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term.</a:t>
                          </a:r>
                        </a:p>
                        <a:p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4a</a:t>
                          </a:r>
                          <a:r>
                            <a:rPr lang="en-GB" sz="20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-9, 6a -15, 10a -24</a:t>
                          </a: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5,  9,  15, 23,  33,  ……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i="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rule for the n</a:t>
                          </a:r>
                          <a:r>
                            <a:rPr lang="en-US" sz="2000" b="0" i="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US" sz="2000" b="0" i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of this quadratic sequence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US" sz="2000" b="0" i="0" kern="1200" baseline="300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n + 3</a:t>
                          </a:r>
                          <a:endParaRPr lang="en-GB" sz="2000" b="0" i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83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7" ma:contentTypeDescription="Create a new document." ma:contentTypeScope="" ma:versionID="d7b52fcc39a21cae59564284f963d9e8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5d7617c5bd55b74e57e105ac927ef962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071E2F-72A3-4B3A-A185-DF4357F913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447F52-25D1-4C10-BACD-A993D5FBF6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C64E76-327B-416E-B78E-7163AD6894E0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c2b899c-feaf-4902-9f78-83816e525775"/>
    <ds:schemaRef ds:uri="ea71102e-c2e2-43df-a20f-703c85d4b77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1846</TotalTime>
  <Words>2140</Words>
  <Application>Microsoft Office PowerPoint</Application>
  <PresentationFormat>On-screen Show (4:3)</PresentationFormat>
  <Paragraphs>357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Times New Roman</vt:lpstr>
      <vt:lpstr>Wingdings 3</vt:lpstr>
      <vt:lpstr>Office Theme</vt:lpstr>
      <vt:lpstr>Ion Boardroom</vt:lpstr>
      <vt:lpstr>Test 2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81</cp:revision>
  <dcterms:created xsi:type="dcterms:W3CDTF">2018-05-22T09:25:02Z</dcterms:created>
  <dcterms:modified xsi:type="dcterms:W3CDTF">2020-02-12T21:09:45Z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