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84" r:id="rId5"/>
  </p:sldMasterIdLst>
  <p:sldIdLst>
    <p:sldId id="261" r:id="rId6"/>
    <p:sldId id="256" r:id="rId7"/>
    <p:sldId id="262" r:id="rId8"/>
    <p:sldId id="264" r:id="rId9"/>
    <p:sldId id="268" r:id="rId10"/>
    <p:sldId id="270" r:id="rId11"/>
    <p:sldId id="275" r:id="rId12"/>
    <p:sldId id="266" r:id="rId13"/>
    <p:sldId id="269" r:id="rId14"/>
    <p:sldId id="257" r:id="rId15"/>
    <p:sldId id="279" r:id="rId16"/>
    <p:sldId id="278" r:id="rId17"/>
    <p:sldId id="263" r:id="rId18"/>
    <p:sldId id="276" r:id="rId19"/>
    <p:sldId id="277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69" d="100"/>
          <a:sy n="69" d="100"/>
        </p:scale>
        <p:origin x="13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22/11/2019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07431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22/11/2019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33494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22/11/2019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34498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0" y="2226503"/>
            <a:ext cx="5917679" cy="2550877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0" y="4777380"/>
            <a:ext cx="5917679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7498080" y="1828800"/>
            <a:ext cx="990599" cy="22865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1F987216-9B47-45A7-8C0C-330BE167E6BC}" type="datetimeFigureOut">
              <a:rPr lang="en-GB" smtClean="0"/>
              <a:t>22/11/2019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6236208" y="3264408"/>
            <a:ext cx="3859795" cy="228660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95893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970" y="927098"/>
            <a:ext cx="6343672" cy="70986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22/11/2019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63490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6200000">
              <a:off x="3105027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/>
            <p:nvPr/>
          </p:nvSpPr>
          <p:spPr bwMode="gray">
            <a:xfrm rot="15687606">
              <a:off x="3320102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7534" y="2257588"/>
            <a:ext cx="3090672" cy="3020344"/>
          </a:xfrm>
        </p:spPr>
        <p:txBody>
          <a:bodyPr anchor="ctr"/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19261" y="2257588"/>
            <a:ext cx="3082516" cy="302034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22/11/2019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96514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440" y="2489200"/>
            <a:ext cx="3636980" cy="353060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1" y="2489203"/>
            <a:ext cx="3636980" cy="35306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22/11/2019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71197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9918" y="2489200"/>
            <a:ext cx="3633502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6440" y="3248490"/>
            <a:ext cx="3636980" cy="277131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0581" y="2489200"/>
            <a:ext cx="3636979" cy="75663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0581" y="3245835"/>
            <a:ext cx="3636980" cy="27739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22/11/2019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6578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22/11/2019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93956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22/11/2019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27856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548536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/>
            <p:nvPr/>
          </p:nvSpPr>
          <p:spPr bwMode="gray">
            <a:xfrm rot="15687606">
              <a:off x="2769747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447800"/>
            <a:ext cx="2712590" cy="14955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8927" y="1447800"/>
            <a:ext cx="3632850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1" y="3086845"/>
            <a:ext cx="2712589" cy="2933701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22/11/2019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72367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22/11/2019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66064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852610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 rot="15687606">
              <a:off x="3074559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381390"/>
            <a:ext cx="2987089" cy="157480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722909" y="1320800"/>
            <a:ext cx="2791102" cy="42164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086100"/>
            <a:ext cx="2987089" cy="24511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22/11/2019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31302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10204164">
              <a:off x="426788" y="456424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Rectangle 15"/>
            <p:cNvSpPr/>
            <p:nvPr/>
          </p:nvSpPr>
          <p:spPr>
            <a:xfrm>
              <a:off x="421503" y="402165"/>
              <a:ext cx="8327939" cy="3141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0800000">
              <a:off x="485023" y="2670079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4961454"/>
            <a:ext cx="642200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1" y="685800"/>
            <a:ext cx="6422004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0" y="5528192"/>
            <a:ext cx="6422004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22/11/2019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42785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2780895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Rectangle 8"/>
            <p:cNvSpPr/>
            <p:nvPr/>
          </p:nvSpPr>
          <p:spPr>
            <a:xfrm>
              <a:off x="485023" y="4343399"/>
              <a:ext cx="8182128" cy="21124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>
              <a:off x="485023" y="2854646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2005" cy="169272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488023"/>
            <a:ext cx="6422005" cy="2536857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22/11/2019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80456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430920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10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3" name="TextBox 22"/>
          <p:cNvSpPr txBox="1"/>
          <p:nvPr/>
        </p:nvSpPr>
        <p:spPr bwMode="gray">
          <a:xfrm>
            <a:off x="647430" y="651690"/>
            <a:ext cx="6015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 bwMode="gray">
          <a:xfrm>
            <a:off x="7069418" y="2900292"/>
            <a:ext cx="6190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8060" y="927099"/>
            <a:ext cx="6160385" cy="2882179"/>
          </a:xfrm>
        </p:spPr>
        <p:txBody>
          <a:bodyPr anchor="ctr"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387278" y="3809278"/>
            <a:ext cx="5646143" cy="333113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5000816"/>
            <a:ext cx="6343673" cy="101061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22/11/2019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87376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/>
            <p:nvPr/>
          </p:nvSpPr>
          <p:spPr bwMode="gray">
            <a:xfrm rot="21010068">
              <a:off x="6359946" y="431124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7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2057400"/>
            <a:ext cx="6422005" cy="20955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5024908"/>
            <a:ext cx="6422004" cy="994891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22/11/2019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685872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3593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2489200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5"/>
          </p:nvPr>
        </p:nvSpPr>
        <p:spPr>
          <a:xfrm>
            <a:off x="866440" y="3147164"/>
            <a:ext cx="2313432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05614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08471" y="3147164"/>
            <a:ext cx="2318918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60935" y="3147164"/>
            <a:ext cx="2316625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294530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22/11/2019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27878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345260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4179596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9055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8"/>
          </p:nvPr>
        </p:nvSpPr>
        <p:spPr>
          <a:xfrm>
            <a:off x="866439" y="4837558"/>
            <a:ext cx="2313432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11125" y="4179595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8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553189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11125" y="484820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4179596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9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08641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58642" y="483755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40" name="Straight Connector 39"/>
          <p:cNvCxnSpPr/>
          <p:nvPr/>
        </p:nvCxnSpPr>
        <p:spPr>
          <a:xfrm>
            <a:off x="3290019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22/11/2019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73265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21301" y="6387910"/>
            <a:ext cx="990599" cy="228659"/>
          </a:xfrm>
        </p:spPr>
        <p:txBody>
          <a:bodyPr/>
          <a:lstStyle/>
          <a:p>
            <a:fld id="{1F987216-9B47-45A7-8C0C-330BE167E6BC}" type="datetimeFigureOut">
              <a:rPr lang="en-GB" smtClean="0"/>
              <a:t>22/11/2019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6133" y="6387910"/>
            <a:ext cx="3859795" cy="228660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780219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20420" cy="6860798"/>
            <a:chOff x="-1588" y="0"/>
            <a:chExt cx="9120420" cy="6860798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4966650">
              <a:off x="4673046" y="5107506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</p:grpSp>
      <p:sp>
        <p:nvSpPr>
          <p:cNvPr id="17" name="Rectangle 16"/>
          <p:cNvSpPr/>
          <p:nvPr/>
        </p:nvSpPr>
        <p:spPr>
          <a:xfrm>
            <a:off x="414867" y="402165"/>
            <a:ext cx="4610565" cy="60536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 bwMode="gray">
          <a:xfrm rot="5400000">
            <a:off x="1299309" y="1765596"/>
            <a:ext cx="5995993" cy="3326809"/>
          </a:xfrm>
          <a:custGeom>
            <a:avLst/>
            <a:gdLst/>
            <a:ahLst/>
            <a:cxnLst/>
            <a:rect l="0" t="0" r="r" b="b"/>
            <a:pathLst>
              <a:path w="4960" h="2752">
                <a:moveTo>
                  <a:pt x="0" y="0"/>
                </a:moveTo>
                <a:lnTo>
                  <a:pt x="0" y="324"/>
                </a:lnTo>
                <a:lnTo>
                  <a:pt x="0" y="1992"/>
                </a:lnTo>
                <a:lnTo>
                  <a:pt x="0" y="2752"/>
                </a:lnTo>
                <a:lnTo>
                  <a:pt x="4960" y="2752"/>
                </a:lnTo>
                <a:lnTo>
                  <a:pt x="4960" y="1992"/>
                </a:lnTo>
                <a:lnTo>
                  <a:pt x="4960" y="324"/>
                </a:lnTo>
                <a:lnTo>
                  <a:pt x="4960" y="0"/>
                </a:lnTo>
                <a:lnTo>
                  <a:pt x="4960" y="0"/>
                </a:lnTo>
                <a:lnTo>
                  <a:pt x="4734" y="34"/>
                </a:lnTo>
                <a:lnTo>
                  <a:pt x="4510" y="64"/>
                </a:lnTo>
                <a:lnTo>
                  <a:pt x="4284" y="90"/>
                </a:lnTo>
                <a:lnTo>
                  <a:pt x="4060" y="114"/>
                </a:lnTo>
                <a:lnTo>
                  <a:pt x="3836" y="132"/>
                </a:lnTo>
                <a:lnTo>
                  <a:pt x="3614" y="146"/>
                </a:lnTo>
                <a:lnTo>
                  <a:pt x="3392" y="158"/>
                </a:lnTo>
                <a:lnTo>
                  <a:pt x="3174" y="166"/>
                </a:lnTo>
                <a:lnTo>
                  <a:pt x="2960" y="172"/>
                </a:lnTo>
                <a:lnTo>
                  <a:pt x="2748" y="174"/>
                </a:lnTo>
                <a:lnTo>
                  <a:pt x="2542" y="174"/>
                </a:lnTo>
                <a:lnTo>
                  <a:pt x="2338" y="174"/>
                </a:lnTo>
                <a:lnTo>
                  <a:pt x="2140" y="170"/>
                </a:lnTo>
                <a:lnTo>
                  <a:pt x="1948" y="164"/>
                </a:lnTo>
                <a:lnTo>
                  <a:pt x="1762" y="156"/>
                </a:lnTo>
                <a:lnTo>
                  <a:pt x="1582" y="148"/>
                </a:lnTo>
                <a:lnTo>
                  <a:pt x="1410" y="138"/>
                </a:lnTo>
                <a:lnTo>
                  <a:pt x="1244" y="128"/>
                </a:lnTo>
                <a:lnTo>
                  <a:pt x="1088" y="116"/>
                </a:lnTo>
                <a:lnTo>
                  <a:pt x="938" y="104"/>
                </a:lnTo>
                <a:lnTo>
                  <a:pt x="668" y="78"/>
                </a:lnTo>
                <a:lnTo>
                  <a:pt x="438" y="54"/>
                </a:lnTo>
                <a:lnTo>
                  <a:pt x="254" y="34"/>
                </a:lnTo>
                <a:lnTo>
                  <a:pt x="116" y="16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18" name="Freeform 5"/>
          <p:cNvSpPr>
            <a:spLocks noEditPoints="1"/>
          </p:cNvSpPr>
          <p:nvPr/>
        </p:nvSpPr>
        <p:spPr bwMode="gray">
          <a:xfrm>
            <a:off x="0" y="0"/>
            <a:ext cx="9144000" cy="6858000"/>
          </a:xfrm>
          <a:custGeom>
            <a:avLst/>
            <a:gdLst/>
            <a:ahLst/>
            <a:cxnLst/>
            <a:rect l="0" t="0" r="r" b="b"/>
            <a:pathLst>
              <a:path w="5760" h="4320">
                <a:moveTo>
                  <a:pt x="0" y="0"/>
                </a:moveTo>
                <a:lnTo>
                  <a:pt x="0" y="4320"/>
                </a:lnTo>
                <a:lnTo>
                  <a:pt x="5760" y="4320"/>
                </a:lnTo>
                <a:lnTo>
                  <a:pt x="5760" y="0"/>
                </a:lnTo>
                <a:lnTo>
                  <a:pt x="0" y="0"/>
                </a:lnTo>
                <a:close/>
                <a:moveTo>
                  <a:pt x="5444" y="4004"/>
                </a:moveTo>
                <a:lnTo>
                  <a:pt x="324" y="4004"/>
                </a:lnTo>
                <a:lnTo>
                  <a:pt x="324" y="324"/>
                </a:lnTo>
                <a:lnTo>
                  <a:pt x="5444" y="324"/>
                </a:lnTo>
                <a:lnTo>
                  <a:pt x="5444" y="40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74928" y="1447799"/>
            <a:ext cx="1113516" cy="4572001"/>
          </a:xfrm>
        </p:spPr>
        <p:txBody>
          <a:bodyPr vert="eaVert" anchor="ctr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738" y="1447799"/>
            <a:ext cx="4416936" cy="457200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22/11/2019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8546" y="6365498"/>
            <a:ext cx="3859795" cy="22866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04461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22/11/2019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14810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22/11/2019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7414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22/11/2019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64744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22/11/2019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76103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22/11/2019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21367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22/11/2019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54179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22/11/2019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0352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987216-9B47-45A7-8C0C-330BE167E6BC}" type="datetimeFigureOut">
              <a:rPr lang="en-GB" smtClean="0"/>
              <a:t>22/11/2019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9752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21010068">
              <a:off x="6359946" y="179029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5" name="Freeform 24"/>
            <p:cNvSpPr/>
            <p:nvPr/>
          </p:nvSpPr>
          <p:spPr bwMode="gray">
            <a:xfrm>
              <a:off x="485023" y="1856450"/>
              <a:ext cx="8173954" cy="4535226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866440" y="927099"/>
            <a:ext cx="6345260" cy="70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4382" y="2489200"/>
            <a:ext cx="6345260" cy="353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74443" y="6365498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 b="1" i="0">
                <a:solidFill>
                  <a:schemeClr val="accent1"/>
                </a:solidFill>
              </a:defRPr>
            </a:lvl1pPr>
          </a:lstStyle>
          <a:p>
            <a:fld id="{1F987216-9B47-45A7-8C0C-330BE167E6BC}" type="datetimeFigureOut">
              <a:rPr lang="en-GB" smtClean="0"/>
              <a:t>22/11/2019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0843" y="6365497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 b="1" i="0">
                <a:solidFill>
                  <a:schemeClr val="accent1"/>
                </a:solidFill>
              </a:defRPr>
            </a:lvl1pPr>
          </a:lstStyle>
          <a:p>
            <a:endParaRPr lang="en-GB"/>
          </a:p>
        </p:txBody>
      </p:sp>
      <p:sp>
        <p:nvSpPr>
          <p:cNvPr id="26" name="Rectangle 25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1964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83464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3444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0876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5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738103" y="1023345"/>
            <a:ext cx="7812339" cy="2550877"/>
          </a:xfrm>
        </p:spPr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Test 1 Revision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738103" y="4055485"/>
            <a:ext cx="5917679" cy="861420"/>
          </a:xfrm>
        </p:spPr>
        <p:txBody>
          <a:bodyPr>
            <a:normAutofit/>
          </a:bodyPr>
          <a:lstStyle/>
          <a:p>
            <a:r>
              <a:rPr lang="en-GB" sz="4000" dirty="0" smtClean="0">
                <a:latin typeface="Comic Sans MS" panose="030F0702030302020204" pitchFamily="66" charset="0"/>
              </a:rPr>
              <a:t>YEAR 10 enhanced</a:t>
            </a:r>
            <a:endParaRPr lang="en-GB" sz="4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4115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75966298"/>
                  </p:ext>
                </p:extLst>
              </p:nvPr>
            </p:nvGraphicFramePr>
            <p:xfrm>
              <a:off x="0" y="-1"/>
              <a:ext cx="9144000" cy="685800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66834">
                      <a:extLst>
                        <a:ext uri="{9D8B030D-6E8A-4147-A177-3AD203B41FA5}">
                          <a16:colId xmlns:a16="http://schemas.microsoft.com/office/drawing/2014/main" val="427112700"/>
                        </a:ext>
                      </a:extLst>
                    </a:gridCol>
                    <a:gridCol w="2925722">
                      <a:extLst>
                        <a:ext uri="{9D8B030D-6E8A-4147-A177-3AD203B41FA5}">
                          <a16:colId xmlns:a16="http://schemas.microsoft.com/office/drawing/2014/main" val="4194589420"/>
                        </a:ext>
                      </a:extLst>
                    </a:gridCol>
                    <a:gridCol w="2925722">
                      <a:extLst>
                        <a:ext uri="{9D8B030D-6E8A-4147-A177-3AD203B41FA5}">
                          <a16:colId xmlns:a16="http://schemas.microsoft.com/office/drawing/2014/main" val="318414750"/>
                        </a:ext>
                      </a:extLst>
                    </a:gridCol>
                    <a:gridCol w="2925722">
                      <a:extLst>
                        <a:ext uri="{9D8B030D-6E8A-4147-A177-3AD203B41FA5}">
                          <a16:colId xmlns:a16="http://schemas.microsoft.com/office/drawing/2014/main" val="4141231608"/>
                        </a:ext>
                      </a:extLst>
                    </a:gridCol>
                  </a:tblGrid>
                  <a:tr h="220769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Topic 4</a:t>
                          </a:r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000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:r>
                            <a:rPr lang="en-GB" sz="2000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Evaluate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GB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GB" sz="2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p>
                                          <m:sSupPr>
                                            <m:ctrlPr>
                                              <a:rPr lang="en-GB" sz="20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GB" sz="20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e>
                                          <m:sup>
                                            <m:r>
                                              <a:rPr lang="en-GB" sz="20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5</m:t>
                                            </m:r>
                                          </m:sup>
                                        </m:sSup>
                                      </m:e>
                                    </m:d>
                                  </m:e>
                                  <m:sup>
                                    <m:r>
                                      <a:rPr lang="en-GB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GB" sz="2000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GB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e>
                                  <m:sup>
                                    <m:r>
                                      <a:rPr lang="en-GB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−3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GB" sz="2000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GB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36</m:t>
                                    </m:r>
                                  </m:e>
                                  <m:sup>
                                    <m:f>
                                      <m:fPr>
                                        <m:ctrlPr>
                                          <a:rPr lang="en-GB" sz="2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GB" sz="2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en-GB" sz="2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</m:sup>
                                </m:sSup>
                              </m:oMath>
                            </m:oMathPara>
                          </a14:m>
                          <a:endParaRPr lang="en-GB" sz="2000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GB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27</m:t>
                                    </m:r>
                                  </m:e>
                                  <m:sup>
                                    <m:f>
                                      <m:fPr>
                                        <m:ctrlPr>
                                          <a:rPr lang="en-GB" sz="2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GB" sz="2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num>
                                      <m:den>
                                        <m:r>
                                          <a:rPr lang="en-GB" sz="2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den>
                                    </m:f>
                                  </m:sup>
                                </m:sSup>
                                <m:r>
                                  <a:rPr lang="en-GB" sz="2000" b="0" i="1" baseline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en-GB" sz="2000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800" b="0" kern="1200" dirty="0" smtClean="0">
                            <a:solidFill>
                              <a:schemeClr val="tx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r>
                            <a:rPr lang="en-US" sz="18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Simplify   </a:t>
                          </a:r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lang="en-GB" sz="1800" b="1" i="1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radPr>
                                <m:deg/>
                                <m:e>
                                  <m:sSup>
                                    <m:sSupPr>
                                      <m:ctrlPr>
                                        <a:rPr lang="en-GB" sz="1800" b="1" i="1" kern="12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800" b="1" i="1" kern="12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3</m:t>
                                      </m:r>
                                    </m:e>
                                    <m:sup>
                                      <m:r>
                                        <a:rPr lang="en-US" sz="1800" b="1" i="1" kern="12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0</m:t>
                                      </m:r>
                                    </m:sup>
                                  </m:sSup>
                                  <m:r>
                                    <a:rPr lang="en-US" sz="1800" b="1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×</m:t>
                                  </m:r>
                                  <m:d>
                                    <m:dPr>
                                      <m:ctrlPr>
                                        <a:rPr lang="en-GB" sz="1800" b="1" i="1" kern="12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GB" sz="1800" b="1" i="1" kern="1200">
                                              <a:solidFill>
                                                <a:schemeClr val="tx1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1800" b="1" i="1" kern="1200">
                                              <a:solidFill>
                                                <a:schemeClr val="tx1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3</m:t>
                                          </m:r>
                                        </m:e>
                                        <m:sup>
                                          <m:r>
                                            <a:rPr lang="en-US" sz="1800" b="1" i="1" kern="1200">
                                              <a:solidFill>
                                                <a:schemeClr val="tx1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1</m:t>
                                          </m:r>
                                        </m:sup>
                                      </m:sSup>
                                      <m:r>
                                        <a:rPr lang="en-US" sz="1800" b="1" i="1" kern="12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+</m:t>
                                      </m:r>
                                      <m:sSup>
                                        <m:sSupPr>
                                          <m:ctrlPr>
                                            <a:rPr lang="en-GB" sz="1800" b="1" i="1" kern="1200">
                                              <a:solidFill>
                                                <a:schemeClr val="tx1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1800" b="1" i="1" kern="1200">
                                              <a:solidFill>
                                                <a:schemeClr val="tx1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3</m:t>
                                          </m:r>
                                        </m:e>
                                        <m:sup>
                                          <m:r>
                                            <a:rPr lang="en-US" sz="1800" b="1" i="1" kern="1200">
                                              <a:solidFill>
                                                <a:schemeClr val="tx1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</m:rad>
                            </m:oMath>
                          </a14:m>
                          <a:r>
                            <a:rPr lang="en-US" sz="1800" b="1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 </a:t>
                          </a:r>
                          <a:endParaRPr lang="en-GB" sz="1800" b="0" kern="1200" dirty="0">
                            <a:solidFill>
                              <a:schemeClr val="tx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r>
                            <a:rPr lang="en-US" sz="1800" b="0" kern="1200" dirty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Give your answer in the form </a:t>
                          </a:r>
                          <a14:m>
                            <m:oMath xmlns:m="http://schemas.openxmlformats.org/officeDocument/2006/math">
                              <m:r>
                                <a:rPr lang="en-US" sz="1800" b="0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𝑎</m:t>
                              </m:r>
                              <m:rad>
                                <m:radPr>
                                  <m:degHide m:val="on"/>
                                  <m:ctrlPr>
                                    <a:rPr lang="en-GB" sz="1800" b="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1800" b="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3</m:t>
                                  </m:r>
                                </m:e>
                              </m:rad>
                            </m:oMath>
                          </a14:m>
                          <a:r>
                            <a:rPr lang="en-US" sz="1800" b="0" kern="1200" dirty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 </a:t>
                          </a:r>
                          <a:endParaRPr lang="en-GB" sz="1800" b="0" kern="1200" dirty="0">
                            <a:solidFill>
                              <a:schemeClr val="tx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800" b="0" kern="1200" dirty="0" smtClean="0">
                            <a:solidFill>
                              <a:schemeClr val="tx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Work out  </a:t>
                          </a:r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lang="en-GB" sz="1800" b="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1800" b="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12</m:t>
                                  </m:r>
                                  <m:f>
                                    <m:fPr>
                                      <m:ctrlPr>
                                        <a:rPr lang="en-GB" sz="1800" b="0" i="1" kern="12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800" b="0" i="1" kern="12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sz="1800" b="0" i="1" kern="12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4</m:t>
                                      </m:r>
                                    </m:den>
                                  </m:f>
                                </m:e>
                              </m:rad>
                            </m:oMath>
                          </a14:m>
                          <a:r>
                            <a:rPr lang="en-US" sz="1800" b="0" kern="1200" dirty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  </a:t>
                          </a:r>
                          <a:endParaRPr lang="en-US" sz="1800" b="0" kern="1200" dirty="0" smtClean="0">
                            <a:solidFill>
                              <a:schemeClr val="tx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Give </a:t>
                          </a:r>
                          <a:r>
                            <a:rPr lang="en-US" sz="1800" b="0" kern="1200" dirty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your answer as an improper fraction.</a:t>
                          </a:r>
                          <a:endParaRPr lang="en-GB" sz="1800" b="0" kern="1200" dirty="0">
                            <a:solidFill>
                              <a:schemeClr val="tx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pPr algn="ctr"/>
                          <a:endParaRPr lang="en-GB" sz="2200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642647800"/>
                      </a:ext>
                    </a:extLst>
                  </a:tr>
                  <a:tr h="218790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Topic 4</a:t>
                          </a:r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20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Evaluate:</a:t>
                          </a:r>
                        </a:p>
                        <a:p>
                          <a:r>
                            <a:rPr lang="en-GB" sz="20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a) 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2000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000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64</m:t>
                                  </m:r>
                                </m:e>
                                <m:sup>
                                  <m:box>
                                    <m:boxPr>
                                      <m:ctrlPr>
                                        <a:rPr lang="en-GB" sz="2000" b="0" i="1" baseline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boxPr>
                                    <m:e>
                                      <m:argPr>
                                        <m:argSz m:val="-1"/>
                                      </m:argPr>
                                      <m:f>
                                        <m:fPr>
                                          <m:ctrlPr>
                                            <a:rPr lang="en-GB" sz="2000" b="0" i="1" baseline="0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GB" sz="2000" b="0" i="1" baseline="0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r>
                                            <a:rPr lang="en-GB" sz="2000" b="0" i="1" baseline="0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</m:e>
                                  </m:box>
                                </m:sup>
                              </m:sSup>
                            </m:oMath>
                          </a14:m>
                          <a:endParaRPr lang="en-GB" sz="2000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endParaRPr lang="en-GB" sz="2000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r>
                            <a:rPr lang="en-GB" sz="20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b)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2000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000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4.25</m:t>
                                  </m:r>
                                </m:e>
                                <m:sup>
                                  <m:r>
                                    <a:rPr lang="en-GB" sz="2000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</m:oMath>
                          </a14:m>
                          <a:endParaRPr lang="en-GB" sz="2000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20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Evaluate:</a:t>
                          </a:r>
                        </a:p>
                        <a:p>
                          <a:r>
                            <a:rPr lang="en-GB" sz="20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a)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2000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GB" sz="2000" b="0" i="1" baseline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GB" sz="2000" b="0" i="1" baseline="0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GB" sz="2000" b="0" i="1" baseline="0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8</m:t>
                                          </m:r>
                                        </m:num>
                                        <m:den>
                                          <m:r>
                                            <a:rPr lang="en-GB" sz="2000" b="0" i="1" baseline="0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27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box>
                                    <m:boxPr>
                                      <m:ctrlPr>
                                        <a:rPr lang="en-GB" sz="2000" b="0" i="1" baseline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boxPr>
                                    <m:e>
                                      <m:argPr>
                                        <m:argSz m:val="-1"/>
                                      </m:argPr>
                                      <m:f>
                                        <m:fPr>
                                          <m:ctrlPr>
                                            <a:rPr lang="en-GB" sz="2000" b="0" i="1" baseline="0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GB" sz="2000" b="0" i="1" baseline="0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num>
                                        <m:den>
                                          <m:r>
                                            <a:rPr lang="en-GB" sz="2000" b="0" i="1" baseline="0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</m:den>
                                      </m:f>
                                    </m:e>
                                  </m:box>
                                </m:sup>
                              </m:sSup>
                            </m:oMath>
                          </a14:m>
                          <a:endParaRPr lang="en-GB" sz="2000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r>
                            <a:rPr lang="en-GB" sz="20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b) 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2000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GB" sz="2000" b="0" i="1" baseline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sz="2000" b="0" i="1" baseline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0.36</m:t>
                                      </m:r>
                                    </m:e>
                                  </m:d>
                                </m:e>
                                <m:sup>
                                  <m:box>
                                    <m:boxPr>
                                      <m:ctrlPr>
                                        <a:rPr lang="en-GB" sz="2000" b="0" i="1" baseline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boxPr>
                                    <m:e>
                                      <m:argPr>
                                        <m:argSz m:val="-1"/>
                                      </m:argPr>
                                      <m:f>
                                        <m:fPr>
                                          <m:ctrlPr>
                                            <a:rPr lang="en-GB" sz="2000" b="0" i="1" baseline="0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GB" sz="2000" b="0" i="1" baseline="0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−3</m:t>
                                          </m:r>
                                        </m:num>
                                        <m:den>
                                          <m:r>
                                            <a:rPr lang="en-GB" sz="2000" b="0" i="1" baseline="0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</m:e>
                                  </m:box>
                                </m:sup>
                              </m:sSup>
                            </m:oMath>
                          </a14:m>
                          <a:endParaRPr lang="en-GB" sz="2000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Work out the value of 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18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US" sz="18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14</m:t>
                                  </m:r>
                                </m:sup>
                              </m:sSup>
                              <m:r>
                                <a:rPr lang="en-US" sz="1800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÷</m:t>
                              </m:r>
                              <m:sSup>
                                <m:sSupPr>
                                  <m:ctrlPr>
                                    <a:rPr lang="en-GB" sz="18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GB" sz="1800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GB" sz="1800" i="1" kern="1200">
                                              <a:solidFill>
                                                <a:schemeClr val="dk1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1800" i="1" kern="1200">
                                              <a:solidFill>
                                                <a:schemeClr val="dk1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2</m:t>
                                          </m:r>
                                        </m:e>
                                        <m:sup>
                                          <m:r>
                                            <a:rPr lang="en-US" sz="1800" i="1" kern="1200">
                                              <a:solidFill>
                                                <a:schemeClr val="dk1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9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  <m:sup>
                                  <m:r>
                                    <a:rPr lang="en-US" sz="18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sz="1800" kern="1200" dirty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 </a:t>
                          </a:r>
                          <a:endParaRPr lang="en-GB" sz="1800" kern="1200" dirty="0">
                            <a:solidFill>
                              <a:schemeClr val="dk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r>
                            <a:rPr lang="en-US" sz="1800" kern="1200" dirty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Give your answer as a fraction in its simplest form.</a:t>
                          </a:r>
                          <a:endParaRPr lang="en-GB" sz="1800" kern="1200" dirty="0">
                            <a:solidFill>
                              <a:schemeClr val="dk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endParaRPr lang="en-GB" dirty="0"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07561586"/>
                      </a:ext>
                    </a:extLst>
                  </a:tr>
                  <a:tr h="246240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Topic 4</a:t>
                          </a:r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20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Evaluate:</a:t>
                          </a:r>
                        </a:p>
                        <a:p>
                          <a:r>
                            <a:rPr lang="en-GB" sz="20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a) 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2000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000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0.25</m:t>
                                  </m:r>
                                </m:e>
                                <m:sup>
                                  <m:box>
                                    <m:boxPr>
                                      <m:ctrlPr>
                                        <a:rPr lang="en-GB" sz="2000" b="0" i="1" baseline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boxPr>
                                    <m:e>
                                      <m:argPr>
                                        <m:argSz m:val="-1"/>
                                      </m:argPr>
                                      <m:f>
                                        <m:fPr>
                                          <m:ctrlPr>
                                            <a:rPr lang="en-GB" sz="2000" b="0" i="1" baseline="0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GB" sz="2000" b="0" i="1" baseline="0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−1</m:t>
                                          </m:r>
                                        </m:num>
                                        <m:den>
                                          <m:r>
                                            <a:rPr lang="en-GB" sz="2000" b="0" i="1" baseline="0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</m:e>
                                  </m:box>
                                </m:sup>
                              </m:sSup>
                            </m:oMath>
                          </a14:m>
                          <a:endParaRPr lang="en-GB" sz="2000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endParaRPr lang="en-GB" sz="2000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r>
                            <a:rPr lang="en-GB" sz="20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b)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2000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000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1.2</m:t>
                                  </m:r>
                                </m:e>
                                <m:sup>
                                  <m:r>
                                    <a:rPr lang="en-GB" sz="2000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−2</m:t>
                                  </m:r>
                                </m:sup>
                              </m:sSup>
                            </m:oMath>
                          </a14:m>
                          <a:endParaRPr lang="en-GB" sz="2000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20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Evaluate:</a:t>
                          </a:r>
                        </a:p>
                        <a:p>
                          <a:r>
                            <a:rPr lang="en-GB" sz="20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a)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2000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GB" sz="2000" b="0" i="1" baseline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GB" sz="2000" b="0" i="1" baseline="0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GB" sz="2000" b="0" i="1" baseline="0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125</m:t>
                                          </m:r>
                                        </m:num>
                                        <m:den>
                                          <m:r>
                                            <a:rPr lang="en-GB" sz="2000" b="0" i="1" baseline="0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8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box>
                                    <m:boxPr>
                                      <m:ctrlPr>
                                        <a:rPr lang="en-GB" sz="2000" b="0" i="1" baseline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boxPr>
                                    <m:e>
                                      <m:argPr>
                                        <m:argSz m:val="-1"/>
                                      </m:argPr>
                                      <m:r>
                                        <m:rPr>
                                          <m:brk m:alnAt="63"/>
                                        </m:rPr>
                                        <a:rPr lang="en-GB" sz="2000" b="0" i="1" baseline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f>
                                        <m:fPr>
                                          <m:ctrlPr>
                                            <a:rPr lang="en-GB" sz="2000" b="0" i="1" baseline="0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GB" sz="2000" b="0" i="1" baseline="0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num>
                                        <m:den>
                                          <m:r>
                                            <a:rPr lang="en-GB" sz="2000" b="0" i="1" baseline="0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</m:den>
                                      </m:f>
                                    </m:e>
                                  </m:box>
                                </m:sup>
                              </m:sSup>
                            </m:oMath>
                          </a14:m>
                          <a:endParaRPr lang="en-GB" sz="2000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r>
                            <a:rPr lang="en-GB" sz="20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b) 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2000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GB" sz="2000" b="0" i="1" baseline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sz="2000" b="0" i="1" baseline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0.027</m:t>
                                      </m:r>
                                    </m:e>
                                  </m:d>
                                </m:e>
                                <m:sup>
                                  <m:box>
                                    <m:boxPr>
                                      <m:ctrlPr>
                                        <a:rPr lang="en-GB" sz="2000" b="0" i="1" baseline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boxPr>
                                    <m:e>
                                      <m:argPr>
                                        <m:argSz m:val="-1"/>
                                      </m:argPr>
                                      <m:r>
                                        <m:rPr>
                                          <m:brk m:alnAt="63"/>
                                        </m:rPr>
                                        <a:rPr lang="en-GB" sz="2000" b="0" i="1" baseline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f>
                                        <m:fPr>
                                          <m:ctrlPr>
                                            <a:rPr lang="en-GB" sz="2000" b="0" i="1" baseline="0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GB" sz="2000" b="0" i="1" baseline="0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num>
                                        <m:den>
                                          <m:r>
                                            <a:rPr lang="en-GB" sz="2000" b="0" i="1" baseline="0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</m:den>
                                      </m:f>
                                    </m:e>
                                  </m:box>
                                </m:sup>
                              </m:sSup>
                            </m:oMath>
                          </a14:m>
                          <a:endParaRPr lang="en-GB" sz="2000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Given that     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800" i="1" kern="1200" smtClean="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GB" sz="1800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800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2</m:t>
                                      </m:r>
                                    </m:e>
                                    <m:sup>
                                      <m:r>
                                        <a:rPr lang="en-US" sz="1800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3</m:t>
                                      </m:r>
                                      <m:r>
                                        <a:rPr lang="en-US" sz="1800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𝑥</m:t>
                                      </m:r>
                                    </m:sup>
                                  </m:sSup>
                                </m:num>
                                <m:den>
                                  <m:sSup>
                                    <m:sSupPr>
                                      <m:ctrlPr>
                                        <a:rPr lang="en-GB" sz="1800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800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2</m:t>
                                      </m:r>
                                    </m:e>
                                    <m:sup>
                                      <m:r>
                                        <a:rPr lang="en-US" sz="1800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(</m:t>
                                      </m:r>
                                      <m:r>
                                        <a:rPr lang="en-US" sz="1800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𝑥</m:t>
                                      </m:r>
                                      <m:r>
                                        <a:rPr lang="en-US" sz="1800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−5)</m:t>
                                      </m:r>
                                    </m:sup>
                                  </m:sSup>
                                </m:den>
                              </m:f>
                              <m:r>
                                <a:rPr lang="en-US" sz="1800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GB" sz="18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US" sz="18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17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sz="18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  </a:t>
                          </a:r>
                          <a:r>
                            <a:rPr lang="en-US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</a:t>
                          </a:r>
                          <a:endParaRPr lang="en-GB" sz="1800" kern="1200" dirty="0" smtClean="0">
                            <a:solidFill>
                              <a:schemeClr val="dk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r>
                            <a:rPr lang="en-US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Work out the value of </a:t>
                          </a:r>
                          <a:r>
                            <a:rPr lang="en-US" sz="1800" i="1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x</a:t>
                          </a:r>
                          <a:r>
                            <a:rPr lang="en-US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.</a:t>
                          </a:r>
                          <a:endParaRPr lang="en-GB" sz="1800" kern="1200" dirty="0" smtClean="0">
                            <a:solidFill>
                              <a:schemeClr val="dk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endParaRPr lang="en-GB" dirty="0"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7815438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75966298"/>
                  </p:ext>
                </p:extLst>
              </p:nvPr>
            </p:nvGraphicFramePr>
            <p:xfrm>
              <a:off x="0" y="-1"/>
              <a:ext cx="9144000" cy="685800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66834">
                      <a:extLst>
                        <a:ext uri="{9D8B030D-6E8A-4147-A177-3AD203B41FA5}">
                          <a16:colId xmlns:a16="http://schemas.microsoft.com/office/drawing/2014/main" val="427112700"/>
                        </a:ext>
                      </a:extLst>
                    </a:gridCol>
                    <a:gridCol w="2925722">
                      <a:extLst>
                        <a:ext uri="{9D8B030D-6E8A-4147-A177-3AD203B41FA5}">
                          <a16:colId xmlns:a16="http://schemas.microsoft.com/office/drawing/2014/main" val="4194589420"/>
                        </a:ext>
                      </a:extLst>
                    </a:gridCol>
                    <a:gridCol w="2925722">
                      <a:extLst>
                        <a:ext uri="{9D8B030D-6E8A-4147-A177-3AD203B41FA5}">
                          <a16:colId xmlns:a16="http://schemas.microsoft.com/office/drawing/2014/main" val="318414750"/>
                        </a:ext>
                      </a:extLst>
                    </a:gridCol>
                    <a:gridCol w="2925722">
                      <a:extLst>
                        <a:ext uri="{9D8B030D-6E8A-4147-A177-3AD203B41FA5}">
                          <a16:colId xmlns:a16="http://schemas.microsoft.com/office/drawing/2014/main" val="4141231608"/>
                        </a:ext>
                      </a:extLst>
                    </a:gridCol>
                  </a:tblGrid>
                  <a:tr h="220769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Topic 4</a:t>
                          </a:r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2917" t="-276" r="-200625" b="-2118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12917" t="-276" r="-100625" b="-2118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12917" t="-276" r="-625" b="-21187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42647800"/>
                      </a:ext>
                    </a:extLst>
                  </a:tr>
                  <a:tr h="218790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Topic 4</a:t>
                          </a:r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2917" t="-100833" r="-200625" b="-1130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12917" t="-100833" r="-100625" b="-1130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12917" t="-100833" r="-625" b="-11305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07561586"/>
                      </a:ext>
                    </a:extLst>
                  </a:tr>
                  <a:tr h="246240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Topic 4</a:t>
                          </a:r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2917" t="-178960" r="-200625" b="-7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12917" t="-178960" r="-100625" b="-7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12917" t="-178960" r="-625" b="-74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78154384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786289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75549200"/>
                  </p:ext>
                </p:extLst>
              </p:nvPr>
            </p:nvGraphicFramePr>
            <p:xfrm>
              <a:off x="0" y="-1"/>
              <a:ext cx="9144000" cy="685800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66834">
                      <a:extLst>
                        <a:ext uri="{9D8B030D-6E8A-4147-A177-3AD203B41FA5}">
                          <a16:colId xmlns:a16="http://schemas.microsoft.com/office/drawing/2014/main" val="427112700"/>
                        </a:ext>
                      </a:extLst>
                    </a:gridCol>
                    <a:gridCol w="2925722">
                      <a:extLst>
                        <a:ext uri="{9D8B030D-6E8A-4147-A177-3AD203B41FA5}">
                          <a16:colId xmlns:a16="http://schemas.microsoft.com/office/drawing/2014/main" val="4194589420"/>
                        </a:ext>
                      </a:extLst>
                    </a:gridCol>
                    <a:gridCol w="2925722">
                      <a:extLst>
                        <a:ext uri="{9D8B030D-6E8A-4147-A177-3AD203B41FA5}">
                          <a16:colId xmlns:a16="http://schemas.microsoft.com/office/drawing/2014/main" val="318414750"/>
                        </a:ext>
                      </a:extLst>
                    </a:gridCol>
                    <a:gridCol w="2925722">
                      <a:extLst>
                        <a:ext uri="{9D8B030D-6E8A-4147-A177-3AD203B41FA5}">
                          <a16:colId xmlns:a16="http://schemas.microsoft.com/office/drawing/2014/main" val="4141231608"/>
                        </a:ext>
                      </a:extLst>
                    </a:gridCol>
                  </a:tblGrid>
                  <a:tr h="220769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Topic 4</a:t>
                          </a:r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000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Evaluate</a:t>
                          </a:r>
                        </a:p>
                        <a:p>
                          <a:pPr algn="ctr"/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GB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GB" sz="20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GB" sz="20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e>
                                        <m:sup>
                                          <m:r>
                                            <a:rPr lang="en-GB" sz="20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5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  <m:sup>
                                  <m:r>
                                    <a:rPr lang="en-GB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2000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</a:t>
                          </a:r>
                          <a:r>
                            <a:rPr lang="en-GB" sz="2000" b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= 1</a:t>
                          </a:r>
                          <a:endParaRPr lang="en-GB" sz="2000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GB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e>
                                  <m:sup>
                                    <m:r>
                                      <a:rPr lang="en-GB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−3</m:t>
                                    </m:r>
                                  </m:sup>
                                </m:sSup>
                                <m:r>
                                  <a:rPr lang="en-GB" sz="20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GB" sz="20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0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GB" sz="20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125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2000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GB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36</m:t>
                                    </m:r>
                                  </m:e>
                                  <m:sup>
                                    <m:f>
                                      <m:fPr>
                                        <m:ctrlPr>
                                          <a:rPr lang="en-GB" sz="2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GB" sz="2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en-GB" sz="2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</m:sup>
                                </m:sSup>
                                <m:r>
                                  <a:rPr lang="en-GB" sz="20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=6</m:t>
                                </m:r>
                              </m:oMath>
                            </m:oMathPara>
                          </a14:m>
                          <a:endParaRPr lang="en-GB" sz="2000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27</m:t>
                                  </m:r>
                                </m:e>
                                <m:sup>
                                  <m:f>
                                    <m:fPr>
                                      <m:ctrlPr>
                                        <a:rPr lang="en-GB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GB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num>
                                    <m:den>
                                      <m:r>
                                        <a:rPr lang="en-GB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den>
                                  </m:f>
                                </m:sup>
                              </m:sSup>
                              <m:r>
                                <a:rPr lang="en-GB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=9</m:t>
                              </m:r>
                            </m:oMath>
                          </a14:m>
                          <a:r>
                            <a:rPr lang="en-GB" sz="2000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800" b="0" kern="1200" dirty="0" smtClean="0">
                            <a:solidFill>
                              <a:schemeClr val="tx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r>
                            <a:rPr lang="en-US" sz="18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Simplify   </a:t>
                          </a:r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lang="en-GB" sz="1800" b="1" i="1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radPr>
                                <m:deg/>
                                <m:e>
                                  <m:sSup>
                                    <m:sSupPr>
                                      <m:ctrlPr>
                                        <a:rPr lang="en-GB" sz="1800" b="1" i="1" kern="12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800" b="1" i="1" kern="12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3</m:t>
                                      </m:r>
                                    </m:e>
                                    <m:sup>
                                      <m:r>
                                        <a:rPr lang="en-US" sz="1800" b="1" i="1" kern="12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0</m:t>
                                      </m:r>
                                    </m:sup>
                                  </m:sSup>
                                  <m:r>
                                    <a:rPr lang="en-US" sz="1800" b="1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×</m:t>
                                  </m:r>
                                  <m:d>
                                    <m:dPr>
                                      <m:ctrlPr>
                                        <a:rPr lang="en-GB" sz="1800" b="1" i="1" kern="12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GB" sz="1800" b="1" i="1" kern="1200">
                                              <a:solidFill>
                                                <a:schemeClr val="tx1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1800" b="1" i="1" kern="1200">
                                              <a:solidFill>
                                                <a:schemeClr val="tx1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3</m:t>
                                          </m:r>
                                        </m:e>
                                        <m:sup>
                                          <m:r>
                                            <a:rPr lang="en-US" sz="1800" b="1" i="1" kern="1200">
                                              <a:solidFill>
                                                <a:schemeClr val="tx1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1</m:t>
                                          </m:r>
                                        </m:sup>
                                      </m:sSup>
                                      <m:r>
                                        <a:rPr lang="en-US" sz="1800" b="1" i="1" kern="12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+</m:t>
                                      </m:r>
                                      <m:sSup>
                                        <m:sSupPr>
                                          <m:ctrlPr>
                                            <a:rPr lang="en-GB" sz="1800" b="1" i="1" kern="1200">
                                              <a:solidFill>
                                                <a:schemeClr val="tx1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1800" b="1" i="1" kern="1200">
                                              <a:solidFill>
                                                <a:schemeClr val="tx1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3</m:t>
                                          </m:r>
                                        </m:e>
                                        <m:sup>
                                          <m:r>
                                            <a:rPr lang="en-US" sz="1800" b="1" i="1" kern="1200">
                                              <a:solidFill>
                                                <a:schemeClr val="tx1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</m:rad>
                            </m:oMath>
                          </a14:m>
                          <a:r>
                            <a:rPr lang="en-US" sz="1800" b="1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 </a:t>
                          </a:r>
                          <a:endParaRPr lang="en-GB" sz="1800" b="0" kern="1200" dirty="0">
                            <a:solidFill>
                              <a:schemeClr val="tx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r>
                            <a:rPr lang="en-US" sz="1800" b="0" kern="1200" dirty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Give your answer in the form </a:t>
                          </a:r>
                          <a14:m>
                            <m:oMath xmlns:m="http://schemas.openxmlformats.org/officeDocument/2006/math">
                              <m:r>
                                <a:rPr lang="en-US" sz="1800" b="0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𝑎</m:t>
                              </m:r>
                              <m:rad>
                                <m:radPr>
                                  <m:degHide m:val="on"/>
                                  <m:ctrlPr>
                                    <a:rPr lang="en-GB" sz="1800" b="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1800" b="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3</m:t>
                                  </m:r>
                                </m:e>
                              </m:rad>
                            </m:oMath>
                          </a14:m>
                          <a:r>
                            <a:rPr lang="en-US" sz="1800" b="0" kern="1200" dirty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 </a:t>
                          </a:r>
                          <a:r>
                            <a:rPr lang="en-US" sz="18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.</a:t>
                          </a:r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800" b="0" i="1" baseline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GB" sz="1800" b="0" i="1" baseline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GB" sz="1800" b="0" i="1" baseline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e>
                                </m:rad>
                                <m:r>
                                  <a:rPr lang="en-GB" sz="1800" b="0" i="1" baseline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=2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GB" sz="1800" b="0" i="1" baseline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GB" sz="1800" b="0" i="1" baseline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e>
                                </m:rad>
                              </m:oMath>
                            </m:oMathPara>
                          </a14:m>
                          <a:endParaRPr lang="en-GB" sz="1800" b="0" kern="1200" dirty="0">
                            <a:solidFill>
                              <a:schemeClr val="tx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800" b="0" kern="1200" dirty="0" smtClean="0">
                            <a:solidFill>
                              <a:schemeClr val="tx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Work out  </a:t>
                          </a:r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lang="en-GB" sz="1800" b="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1800" b="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12</m:t>
                                  </m:r>
                                  <m:f>
                                    <m:fPr>
                                      <m:ctrlPr>
                                        <a:rPr lang="en-GB" sz="1800" b="0" i="1" kern="12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800" b="0" i="1" kern="12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sz="1800" b="0" i="1" kern="12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4</m:t>
                                      </m:r>
                                    </m:den>
                                  </m:f>
                                </m:e>
                              </m:rad>
                            </m:oMath>
                          </a14:m>
                          <a:r>
                            <a:rPr lang="en-US" sz="1800" b="0" kern="1200" dirty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  </a:t>
                          </a:r>
                          <a:endParaRPr lang="en-US" sz="1800" b="0" kern="1200" dirty="0" smtClean="0">
                            <a:solidFill>
                              <a:schemeClr val="tx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Give </a:t>
                          </a:r>
                          <a:r>
                            <a:rPr lang="en-US" sz="1800" b="0" kern="1200" dirty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your answer as an improper fraction</a:t>
                          </a:r>
                          <a:r>
                            <a:rPr lang="en-US" sz="18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.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1800" b="0" i="1" baseline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1800" b="0" i="1" baseline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7</m:t>
                                    </m:r>
                                  </m:num>
                                  <m:den>
                                    <m:r>
                                      <a:rPr lang="en-GB" sz="1800" b="0" i="1" baseline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1800" b="0" kern="1200" dirty="0">
                            <a:solidFill>
                              <a:schemeClr val="tx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642647800"/>
                      </a:ext>
                    </a:extLst>
                  </a:tr>
                  <a:tr h="218790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Topic 4</a:t>
                          </a:r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20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Evaluate:</a:t>
                          </a:r>
                        </a:p>
                        <a:p>
                          <a:r>
                            <a:rPr lang="en-GB" sz="20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a) 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2000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000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64</m:t>
                                  </m:r>
                                </m:e>
                                <m:sup>
                                  <m:box>
                                    <m:boxPr>
                                      <m:ctrlPr>
                                        <a:rPr lang="en-GB" sz="2000" b="0" i="1" baseline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boxPr>
                                    <m:e>
                                      <m:argPr>
                                        <m:argSz m:val="-1"/>
                                      </m:argPr>
                                      <m:f>
                                        <m:fPr>
                                          <m:ctrlPr>
                                            <a:rPr lang="en-GB" sz="2000" b="0" i="1" baseline="0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GB" sz="2000" b="0" i="1" baseline="0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r>
                                            <a:rPr lang="en-GB" sz="2000" b="0" i="1" baseline="0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</m:e>
                                  </m:box>
                                </m:sup>
                              </m:sSup>
                              <m:r>
                                <a:rPr lang="en-GB" sz="2000" b="0" i="1" baseline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=8</m:t>
                              </m:r>
                            </m:oMath>
                          </a14:m>
                          <a:endParaRPr lang="en-GB" sz="2000" b="0" baseline="0" dirty="0" smtClean="0">
                            <a:solidFill>
                              <a:srgbClr val="FF0000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endParaRPr lang="en-GB" sz="2000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r>
                            <a:rPr lang="en-GB" sz="20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b)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2000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000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4.25</m:t>
                                  </m:r>
                                </m:e>
                                <m:sup>
                                  <m:r>
                                    <a:rPr lang="en-GB" sz="2000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  <m:r>
                                <a:rPr lang="en-GB" sz="2000" b="0" i="1" baseline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GB" sz="2000" b="0" i="1" baseline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000" b="0" i="1" baseline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num>
                                <m:den>
                                  <m:r>
                                    <a:rPr lang="en-GB" sz="2000" b="0" i="1" baseline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17</m:t>
                                  </m:r>
                                </m:den>
                              </m:f>
                            </m:oMath>
                          </a14:m>
                          <a:endParaRPr lang="en-GB" sz="2000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20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Evaluate:</a:t>
                          </a:r>
                        </a:p>
                        <a:p>
                          <a:r>
                            <a:rPr lang="en-GB" sz="20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a)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2000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GB" sz="2000" b="0" i="1" baseline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GB" sz="2000" b="0" i="1" baseline="0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GB" sz="2000" b="0" i="1" baseline="0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8</m:t>
                                          </m:r>
                                        </m:num>
                                        <m:den>
                                          <m:r>
                                            <a:rPr lang="en-GB" sz="2000" b="0" i="1" baseline="0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27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box>
                                    <m:boxPr>
                                      <m:ctrlPr>
                                        <a:rPr lang="en-GB" sz="2000" b="0" i="1" baseline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boxPr>
                                    <m:e>
                                      <m:argPr>
                                        <m:argSz m:val="-1"/>
                                      </m:argPr>
                                      <m:f>
                                        <m:fPr>
                                          <m:ctrlPr>
                                            <a:rPr lang="en-GB" sz="2000" b="0" i="1" baseline="0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GB" sz="2000" b="0" i="1" baseline="0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num>
                                        <m:den>
                                          <m:r>
                                            <a:rPr lang="en-GB" sz="2000" b="0" i="1" baseline="0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</m:den>
                                      </m:f>
                                    </m:e>
                                  </m:box>
                                </m:sup>
                              </m:sSup>
                              <m:r>
                                <a:rPr lang="en-GB" sz="2000" b="0" i="1" baseline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GB" sz="2000" b="0" i="1" baseline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000" b="0" i="1" baseline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num>
                                <m:den>
                                  <m:r>
                                    <a:rPr lang="en-GB" sz="2000" b="0" i="1" baseline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9</m:t>
                                  </m:r>
                                </m:den>
                              </m:f>
                            </m:oMath>
                          </a14:m>
                          <a:endParaRPr lang="en-GB" sz="2000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r>
                            <a:rPr lang="en-GB" sz="20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b) 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2000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GB" sz="2000" b="0" i="1" baseline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sz="2000" b="0" i="1" baseline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0.36</m:t>
                                      </m:r>
                                    </m:e>
                                  </m:d>
                                </m:e>
                                <m:sup>
                                  <m:box>
                                    <m:boxPr>
                                      <m:ctrlPr>
                                        <a:rPr lang="en-GB" sz="2000" b="0" i="1" baseline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boxPr>
                                    <m:e>
                                      <m:argPr>
                                        <m:argSz m:val="-1"/>
                                      </m:argPr>
                                      <m:f>
                                        <m:fPr>
                                          <m:ctrlPr>
                                            <a:rPr lang="en-GB" sz="2000" b="0" i="1" baseline="0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GB" sz="2000" b="0" i="1" baseline="0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−3</m:t>
                                          </m:r>
                                        </m:num>
                                        <m:den>
                                          <m:r>
                                            <a:rPr lang="en-GB" sz="2000" b="0" i="1" baseline="0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</m:e>
                                  </m:box>
                                </m:sup>
                              </m:sSup>
                            </m:oMath>
                          </a14:m>
                          <a:r>
                            <a:rPr lang="en-GB" sz="2000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GB" sz="2000" b="0" i="1" baseline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GB" sz="2000" b="0" i="1" baseline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000" b="0" i="1" baseline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125</m:t>
                                  </m:r>
                                </m:num>
                                <m:den>
                                  <m:r>
                                    <a:rPr lang="en-GB" sz="2000" b="0" i="1" baseline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27</m:t>
                                  </m:r>
                                </m:den>
                              </m:f>
                            </m:oMath>
                          </a14:m>
                          <a:endParaRPr lang="en-GB" sz="2000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Work out the value of 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18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US" sz="18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14</m:t>
                                  </m:r>
                                </m:sup>
                              </m:sSup>
                              <m:r>
                                <a:rPr lang="en-US" sz="1800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÷</m:t>
                              </m:r>
                              <m:sSup>
                                <m:sSupPr>
                                  <m:ctrlPr>
                                    <a:rPr lang="en-GB" sz="18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GB" sz="1800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GB" sz="1800" i="1" kern="1200">
                                              <a:solidFill>
                                                <a:schemeClr val="dk1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1800" i="1" kern="1200">
                                              <a:solidFill>
                                                <a:schemeClr val="dk1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2</m:t>
                                          </m:r>
                                        </m:e>
                                        <m:sup>
                                          <m:r>
                                            <a:rPr lang="en-US" sz="1800" i="1" kern="1200">
                                              <a:solidFill>
                                                <a:schemeClr val="dk1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9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  <m:sup>
                                  <m:r>
                                    <a:rPr lang="en-US" sz="18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sz="1800" kern="1200" dirty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 </a:t>
                          </a:r>
                          <a:endParaRPr lang="en-GB" sz="1800" kern="1200" dirty="0">
                            <a:solidFill>
                              <a:schemeClr val="dk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r>
                            <a:rPr lang="en-US" sz="1800" kern="1200" dirty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Give your answer as a fraction in its simplest form</a:t>
                          </a:r>
                          <a:r>
                            <a:rPr lang="en-US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.</a:t>
                          </a:r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GB" sz="1800" b="0" i="1" baseline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1800" b="0" i="1" baseline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GB" sz="1800" b="0" i="1" baseline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−4</m:t>
                                    </m:r>
                                  </m:sup>
                                </m:sSup>
                                <m:r>
                                  <a:rPr lang="en-GB" sz="1800" b="0" i="1" baseline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GB" sz="1800" b="0" i="1" baseline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1800" b="0" i="1" baseline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GB" sz="1800" b="0" i="1" baseline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16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1800" kern="1200" dirty="0">
                            <a:solidFill>
                              <a:schemeClr val="dk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07561586"/>
                      </a:ext>
                    </a:extLst>
                  </a:tr>
                  <a:tr h="246240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Topic 4</a:t>
                          </a:r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20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Evaluate:</a:t>
                          </a:r>
                        </a:p>
                        <a:p>
                          <a:r>
                            <a:rPr lang="en-GB" sz="20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a) 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2000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000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0.25</m:t>
                                  </m:r>
                                </m:e>
                                <m:sup>
                                  <m:box>
                                    <m:boxPr>
                                      <m:ctrlPr>
                                        <a:rPr lang="en-GB" sz="2000" b="0" i="1" baseline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boxPr>
                                    <m:e>
                                      <m:argPr>
                                        <m:argSz m:val="-1"/>
                                      </m:argPr>
                                      <m:f>
                                        <m:fPr>
                                          <m:ctrlPr>
                                            <a:rPr lang="en-GB" sz="2000" b="0" i="1" baseline="0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GB" sz="2000" b="0" i="1" baseline="0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−1</m:t>
                                          </m:r>
                                        </m:num>
                                        <m:den>
                                          <m:r>
                                            <a:rPr lang="en-GB" sz="2000" b="0" i="1" baseline="0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</m:e>
                                  </m:box>
                                </m:sup>
                              </m:sSup>
                              <m:r>
                                <a:rPr lang="en-GB" sz="2000" b="0" i="1" baseline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=2</m:t>
                              </m:r>
                            </m:oMath>
                          </a14:m>
                          <a:endParaRPr lang="en-GB" sz="2000" b="0" baseline="0" dirty="0" smtClean="0">
                            <a:solidFill>
                              <a:srgbClr val="FF0000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endParaRPr lang="en-GB" sz="2000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r>
                            <a:rPr lang="en-GB" sz="20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b)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2000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000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1.2</m:t>
                                  </m:r>
                                </m:e>
                                <m:sup>
                                  <m:r>
                                    <a:rPr lang="en-GB" sz="2000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−2</m:t>
                                  </m:r>
                                </m:sup>
                              </m:sSup>
                              <m:r>
                                <a:rPr lang="en-GB" sz="2000" b="0" i="1" baseline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GB" sz="2000" b="0" i="1" baseline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000" b="0" i="1" baseline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25</m:t>
                                  </m:r>
                                </m:num>
                                <m:den>
                                  <m:r>
                                    <a:rPr lang="en-GB" sz="2000" b="0" i="1" baseline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36</m:t>
                                  </m:r>
                                </m:den>
                              </m:f>
                            </m:oMath>
                          </a14:m>
                          <a:endParaRPr lang="en-GB" sz="2000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20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Evaluate:</a:t>
                          </a:r>
                        </a:p>
                        <a:p>
                          <a:r>
                            <a:rPr lang="en-GB" sz="20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a)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2000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GB" sz="2000" b="0" i="1" baseline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GB" sz="2000" b="0" i="1" baseline="0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GB" sz="2000" b="0" i="1" baseline="0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125</m:t>
                                          </m:r>
                                        </m:num>
                                        <m:den>
                                          <m:r>
                                            <a:rPr lang="en-GB" sz="2000" b="0" i="1" baseline="0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8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box>
                                    <m:boxPr>
                                      <m:ctrlPr>
                                        <a:rPr lang="en-GB" sz="2000" b="0" i="1" baseline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boxPr>
                                    <m:e>
                                      <m:argPr>
                                        <m:argSz m:val="-1"/>
                                      </m:argPr>
                                      <m:r>
                                        <m:rPr>
                                          <m:brk m:alnAt="63"/>
                                        </m:rPr>
                                        <a:rPr lang="en-GB" sz="2000" b="0" i="1" baseline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f>
                                        <m:fPr>
                                          <m:ctrlPr>
                                            <a:rPr lang="en-GB" sz="2000" b="0" i="1" baseline="0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GB" sz="2000" b="0" i="1" baseline="0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num>
                                        <m:den>
                                          <m:r>
                                            <a:rPr lang="en-GB" sz="2000" b="0" i="1" baseline="0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</m:den>
                                      </m:f>
                                    </m:e>
                                  </m:box>
                                </m:sup>
                              </m:sSup>
                            </m:oMath>
                          </a14:m>
                          <a:r>
                            <a:rPr lang="en-GB" sz="20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GB" sz="2000" b="0" i="1" baseline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GB" sz="2000" b="0" i="1" baseline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000" b="0" i="1" baseline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num>
                                <m:den>
                                  <m:r>
                                    <a:rPr lang="en-GB" sz="2000" b="0" i="1" baseline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25</m:t>
                                  </m:r>
                                </m:den>
                              </m:f>
                            </m:oMath>
                          </a14:m>
                          <a:endParaRPr lang="en-GB" sz="2000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r>
                            <a:rPr lang="en-GB" sz="20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b) 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2000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GB" sz="2000" b="0" i="1" baseline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sz="2000" b="0" i="1" baseline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0.027</m:t>
                                      </m:r>
                                    </m:e>
                                  </m:d>
                                </m:e>
                                <m:sup>
                                  <m:box>
                                    <m:boxPr>
                                      <m:ctrlPr>
                                        <a:rPr lang="en-GB" sz="2000" b="0" i="1" baseline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boxPr>
                                    <m:e>
                                      <m:argPr>
                                        <m:argSz m:val="-1"/>
                                      </m:argPr>
                                      <m:r>
                                        <m:rPr>
                                          <m:brk m:alnAt="63"/>
                                        </m:rPr>
                                        <a:rPr lang="en-GB" sz="2000" b="0" i="1" baseline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f>
                                        <m:fPr>
                                          <m:ctrlPr>
                                            <a:rPr lang="en-GB" sz="2000" b="0" i="1" baseline="0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GB" sz="2000" b="0" i="1" baseline="0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num>
                                        <m:den>
                                          <m:r>
                                            <a:rPr lang="en-GB" sz="2000" b="0" i="1" baseline="0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</m:den>
                                      </m:f>
                                    </m:e>
                                  </m:box>
                                </m:sup>
                              </m:sSup>
                            </m:oMath>
                          </a14:m>
                          <a:r>
                            <a:rPr lang="en-GB" sz="2000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GB" sz="2000" b="0" i="1" baseline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GB" sz="2000" b="0" i="1" baseline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000" b="0" i="1" baseline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100</m:t>
                                  </m:r>
                                </m:num>
                                <m:den>
                                  <m:r>
                                    <a:rPr lang="en-GB" sz="2000" b="0" i="1" baseline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9</m:t>
                                  </m:r>
                                </m:den>
                              </m:f>
                            </m:oMath>
                          </a14:m>
                          <a:endParaRPr lang="en-GB" sz="2000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Given that     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800" i="1" kern="1200" smtClean="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GB" sz="1800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800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2</m:t>
                                      </m:r>
                                    </m:e>
                                    <m:sup>
                                      <m:r>
                                        <a:rPr lang="en-US" sz="1800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3</m:t>
                                      </m:r>
                                      <m:r>
                                        <a:rPr lang="en-US" sz="1800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𝑥</m:t>
                                      </m:r>
                                    </m:sup>
                                  </m:sSup>
                                </m:num>
                                <m:den>
                                  <m:sSup>
                                    <m:sSupPr>
                                      <m:ctrlPr>
                                        <a:rPr lang="en-GB" sz="1800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800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2</m:t>
                                      </m:r>
                                    </m:e>
                                    <m:sup>
                                      <m:r>
                                        <a:rPr lang="en-US" sz="1800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(</m:t>
                                      </m:r>
                                      <m:r>
                                        <a:rPr lang="en-US" sz="1800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𝑥</m:t>
                                      </m:r>
                                      <m:r>
                                        <a:rPr lang="en-US" sz="1800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−5)</m:t>
                                      </m:r>
                                    </m:sup>
                                  </m:sSup>
                                </m:den>
                              </m:f>
                              <m:r>
                                <a:rPr lang="en-US" sz="1800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GB" sz="18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US" sz="18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17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sz="18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    </a:t>
                          </a:r>
                          <a:r>
                            <a:rPr lang="en-US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</a:t>
                          </a:r>
                          <a:endParaRPr lang="en-GB" sz="1800" kern="1200" dirty="0" smtClean="0">
                            <a:solidFill>
                              <a:schemeClr val="dk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r>
                            <a:rPr lang="en-US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Work out the value of </a:t>
                          </a:r>
                          <a14:m>
                            <m:oMath xmlns:m="http://schemas.openxmlformats.org/officeDocument/2006/math">
                              <m:r>
                                <a:rPr lang="en-US" sz="1800" i="1" kern="1200" dirty="0" smtClean="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US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.</a:t>
                          </a:r>
                          <a:endParaRPr lang="en-GB" sz="1800" kern="1200" dirty="0" smtClean="0">
                            <a:solidFill>
                              <a:schemeClr val="dk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endParaRPr lang="en-GB" dirty="0" smtClean="0">
                            <a:latin typeface="Comic Sans MS" panose="030F0702030302020204" pitchFamily="66" charset="0"/>
                          </a:endParaRPr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GB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 + 5 = 17</m:t>
                                </m:r>
                              </m:oMath>
                            </m:oMathPara>
                          </a14:m>
                          <a:endParaRPr lang="en-GB" dirty="0" smtClean="0">
                            <a:solidFill>
                              <a:srgbClr val="FF0000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GB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 = 12</m:t>
                                </m:r>
                              </m:oMath>
                            </m:oMathPara>
                          </a14:m>
                          <a:endParaRPr lang="en-GB" dirty="0" smtClean="0">
                            <a:solidFill>
                              <a:srgbClr val="FF0000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 = 6</m:t>
                                </m:r>
                              </m:oMath>
                            </m:oMathPara>
                          </a14:m>
                          <a:endParaRPr lang="en-GB" dirty="0">
                            <a:solidFill>
                              <a:srgbClr val="FF0000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7815438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75549200"/>
                  </p:ext>
                </p:extLst>
              </p:nvPr>
            </p:nvGraphicFramePr>
            <p:xfrm>
              <a:off x="0" y="-1"/>
              <a:ext cx="9144000" cy="685800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66834">
                      <a:extLst>
                        <a:ext uri="{9D8B030D-6E8A-4147-A177-3AD203B41FA5}">
                          <a16:colId xmlns:a16="http://schemas.microsoft.com/office/drawing/2014/main" val="427112700"/>
                        </a:ext>
                      </a:extLst>
                    </a:gridCol>
                    <a:gridCol w="2925722">
                      <a:extLst>
                        <a:ext uri="{9D8B030D-6E8A-4147-A177-3AD203B41FA5}">
                          <a16:colId xmlns:a16="http://schemas.microsoft.com/office/drawing/2014/main" val="4194589420"/>
                        </a:ext>
                      </a:extLst>
                    </a:gridCol>
                    <a:gridCol w="2925722">
                      <a:extLst>
                        <a:ext uri="{9D8B030D-6E8A-4147-A177-3AD203B41FA5}">
                          <a16:colId xmlns:a16="http://schemas.microsoft.com/office/drawing/2014/main" val="318414750"/>
                        </a:ext>
                      </a:extLst>
                    </a:gridCol>
                    <a:gridCol w="2925722">
                      <a:extLst>
                        <a:ext uri="{9D8B030D-6E8A-4147-A177-3AD203B41FA5}">
                          <a16:colId xmlns:a16="http://schemas.microsoft.com/office/drawing/2014/main" val="4141231608"/>
                        </a:ext>
                      </a:extLst>
                    </a:gridCol>
                  </a:tblGrid>
                  <a:tr h="220769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Topic 4</a:t>
                          </a:r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2917" t="-1105" r="-200625" b="-2118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12917" t="-1105" r="-100625" b="-2118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12917" t="-1105" r="-625" b="-21187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42647800"/>
                      </a:ext>
                    </a:extLst>
                  </a:tr>
                  <a:tr h="218790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Topic 4</a:t>
                          </a:r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2917" t="-101667" r="-200625" b="-1130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12917" t="-101667" r="-100625" b="-1130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12917" t="-101667" r="-625" b="-11305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07561586"/>
                      </a:ext>
                    </a:extLst>
                  </a:tr>
                  <a:tr h="246240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Topic 4</a:t>
                          </a:r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2917" t="-179703" r="-200625" b="-7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12917" t="-179703" r="-100625" b="-7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12917" t="-179703" r="-625" b="-74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78154384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4278350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96100918"/>
                  </p:ext>
                </p:extLst>
              </p:nvPr>
            </p:nvGraphicFramePr>
            <p:xfrm>
              <a:off x="0" y="-1"/>
              <a:ext cx="9144000" cy="685800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66834">
                      <a:extLst>
                        <a:ext uri="{9D8B030D-6E8A-4147-A177-3AD203B41FA5}">
                          <a16:colId xmlns:a16="http://schemas.microsoft.com/office/drawing/2014/main" val="427112700"/>
                        </a:ext>
                      </a:extLst>
                    </a:gridCol>
                    <a:gridCol w="2925722">
                      <a:extLst>
                        <a:ext uri="{9D8B030D-6E8A-4147-A177-3AD203B41FA5}">
                          <a16:colId xmlns:a16="http://schemas.microsoft.com/office/drawing/2014/main" val="4194589420"/>
                        </a:ext>
                      </a:extLst>
                    </a:gridCol>
                    <a:gridCol w="2925722">
                      <a:extLst>
                        <a:ext uri="{9D8B030D-6E8A-4147-A177-3AD203B41FA5}">
                          <a16:colId xmlns:a16="http://schemas.microsoft.com/office/drawing/2014/main" val="318414750"/>
                        </a:ext>
                      </a:extLst>
                    </a:gridCol>
                    <a:gridCol w="2925722">
                      <a:extLst>
                        <a:ext uri="{9D8B030D-6E8A-4147-A177-3AD203B41FA5}">
                          <a16:colId xmlns:a16="http://schemas.microsoft.com/office/drawing/2014/main" val="4141231608"/>
                        </a:ext>
                      </a:extLst>
                    </a:gridCol>
                  </a:tblGrid>
                  <a:tr h="220769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Topic 4</a:t>
                          </a:r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800" b="0" kern="1200" dirty="0" smtClean="0">
                            <a:solidFill>
                              <a:schemeClr val="tx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pPr algn="ctr"/>
                          <a:r>
                            <a:rPr lang="en-US" sz="18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Work out the value of </a:t>
                          </a:r>
                          <a:r>
                            <a:rPr lang="en-US" sz="1800" b="0" i="1" kern="1200" dirty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y </a:t>
                          </a:r>
                          <a:r>
                            <a:rPr lang="en-US" sz="1800" b="0" kern="1200" dirty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if   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1800" b="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b="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4</m:t>
                                  </m:r>
                                </m:e>
                                <m:sup>
                                  <m:r>
                                    <a:rPr lang="en-US" sz="1800" b="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𝑦</m:t>
                                  </m:r>
                                </m:sup>
                              </m:sSup>
                              <m:r>
                                <a:rPr lang="en-US" sz="1800" b="0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GB" sz="1800" b="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b="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8</m:t>
                                  </m:r>
                                </m:e>
                                <m:sup>
                                  <m:r>
                                    <a:rPr lang="en-US" sz="1800" b="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6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sz="1800" b="0" kern="1200" dirty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 </a:t>
                          </a:r>
                          <a:endParaRPr lang="en-GB" sz="2000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altLang="en-US" sz="2000" b="0" dirty="0" smtClean="0">
                            <a:solidFill>
                              <a:schemeClr val="tx1"/>
                            </a:solidFill>
                            <a:latin typeface="Comic Sans MS" pitchFamily="66" charset="0"/>
                            <a:cs typeface="Times New Roman" pitchFamily="18" charset="0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en-US" sz="2000" b="0" dirty="0" smtClean="0">
                              <a:solidFill>
                                <a:schemeClr val="tx1"/>
                              </a:solidFill>
                              <a:latin typeface="Comic Sans MS" pitchFamily="66" charset="0"/>
                              <a:cs typeface="Times New Roman" pitchFamily="18" charset="0"/>
                            </a:rPr>
                            <a:t>Solve		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en-US" sz="2000" b="0" dirty="0" smtClean="0">
                              <a:solidFill>
                                <a:schemeClr val="tx1"/>
                              </a:solidFill>
                              <a:latin typeface="Comic Sans MS" pitchFamily="66" charset="0"/>
                              <a:cs typeface="Times New Roman" pitchFamily="18" charset="0"/>
                            </a:rPr>
                            <a:t>3</a:t>
                          </a:r>
                          <a:r>
                            <a:rPr lang="en-US" altLang="en-US" sz="2000" b="0" baseline="30000" dirty="0" smtClean="0">
                              <a:solidFill>
                                <a:schemeClr val="tx1"/>
                              </a:solidFill>
                              <a:latin typeface="Comic Sans MS" pitchFamily="66" charset="0"/>
                              <a:cs typeface="Times New Roman" pitchFamily="18" charset="0"/>
                            </a:rPr>
                            <a:t>2x+1</a:t>
                          </a:r>
                          <a:r>
                            <a:rPr lang="en-US" altLang="en-US" sz="2000" b="0" dirty="0" smtClean="0">
                              <a:solidFill>
                                <a:schemeClr val="tx1"/>
                              </a:solidFill>
                              <a:latin typeface="Comic Sans MS" pitchFamily="66" charset="0"/>
                              <a:cs typeface="Times New Roman" pitchFamily="18" charset="0"/>
                            </a:rPr>
                            <a:t>	= 9</a:t>
                          </a:r>
                          <a:r>
                            <a:rPr lang="en-US" altLang="en-US" sz="2000" b="0" baseline="30000" dirty="0" smtClean="0">
                              <a:solidFill>
                                <a:schemeClr val="tx1"/>
                              </a:solidFill>
                              <a:latin typeface="Comic Sans MS" pitchFamily="66" charset="0"/>
                              <a:cs typeface="Times New Roman" pitchFamily="18" charset="0"/>
                            </a:rPr>
                            <a:t>2x-1</a:t>
                          </a:r>
                        </a:p>
                        <a:p>
                          <a:pPr algn="ctr"/>
                          <a:endParaRPr lang="en-GB" sz="2000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200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r>
                            <a:rPr lang="en-US" sz="18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Work out </a:t>
                          </a:r>
                          <a:r>
                            <a:rPr lang="en-US" sz="1800" b="0" kern="1200" dirty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all solutions of the equation   </a:t>
                          </a:r>
                          <a:endParaRPr lang="en-GB" sz="1800" b="0" kern="1200" dirty="0">
                            <a:solidFill>
                              <a:schemeClr val="tx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r>
                            <a:rPr lang="en-US" sz="1800" b="1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 </a:t>
                          </a:r>
                          <a:endParaRPr lang="en-GB" sz="1800" b="1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pPr algn="ctr"/>
                          <a:r>
                            <a:rPr lang="en-US" sz="1800" b="1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1800" b="1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b="1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8</m:t>
                                  </m:r>
                                </m:e>
                                <m:sup>
                                  <m:r>
                                    <a:rPr lang="en-US" sz="1800" b="1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𝑚</m:t>
                                  </m:r>
                                </m:sup>
                              </m:sSup>
                              <m:r>
                                <a:rPr lang="en-US" sz="1800" b="1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GB" sz="1800" b="1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b="1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2</m:t>
                                  </m:r>
                                </m:e>
                                <m:sup>
                                  <m:sSup>
                                    <m:sSupPr>
                                      <m:ctrlPr>
                                        <a:rPr lang="en-GB" sz="1800" b="1" i="1" kern="12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800" b="1" i="1" kern="12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𝑚</m:t>
                                      </m:r>
                                    </m:e>
                                    <m:sup>
                                      <m:r>
                                        <a:rPr lang="en-US" sz="1800" b="1" i="1" kern="12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2</m:t>
                                      </m:r>
                                    </m:sup>
                                  </m:sSup>
                                </m:sup>
                              </m:sSup>
                            </m:oMath>
                          </a14:m>
                          <a:endParaRPr lang="en-GB" sz="2200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642647800"/>
                      </a:ext>
                    </a:extLst>
                  </a:tr>
                  <a:tr h="218790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Topic 4</a:t>
                          </a:r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0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Simplify</a:t>
                          </a:r>
                        </a:p>
                        <a:p>
                          <a:pPr algn="ctr"/>
                          <a:endParaRPr lang="en-GB" sz="2000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degHide m:val="on"/>
                                    <m:ctrlPr>
                                      <a:rPr lang="en-GB" sz="2000" b="0" i="1" baseline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GB" sz="2000" b="0" i="1" baseline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40</m:t>
                                    </m:r>
                                  </m:e>
                                </m:rad>
                              </m:oMath>
                            </m:oMathPara>
                          </a14:m>
                          <a:endParaRPr lang="en-GB" sz="2000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2000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degHide m:val="on"/>
                                    <m:ctrlPr>
                                      <a:rPr lang="en-GB" sz="2000" b="0" i="1" baseline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GB" sz="2000" b="0" i="1" baseline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20</m:t>
                                    </m:r>
                                  </m:e>
                                </m:rad>
                                <m:r>
                                  <a:rPr lang="en-GB" sz="2000" b="0" i="1" baseline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GB" sz="2000" b="0" i="1" baseline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GB" sz="2000" b="0" i="1" baseline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18</m:t>
                                    </m:r>
                                  </m:e>
                                </m:rad>
                              </m:oMath>
                            </m:oMathPara>
                          </a14:m>
                          <a:endParaRPr lang="en-GB" sz="2000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2000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Calculate</a:t>
                          </a:r>
                        </a:p>
                        <a:p>
                          <a:endParaRPr lang="en-GB" sz="2000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GB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2+</m:t>
                                    </m:r>
                                    <m:rad>
                                      <m:radPr>
                                        <m:degHide m:val="on"/>
                                        <m:ctrlPr>
                                          <a:rPr lang="en-GB" sz="2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GB" sz="2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8</m:t>
                                        </m:r>
                                      </m:e>
                                    </m:rad>
                                  </m:e>
                                </m:d>
                                <m:d>
                                  <m:dPr>
                                    <m:ctrlPr>
                                      <a:rPr lang="en-GB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3−</m:t>
                                    </m:r>
                                    <m:rad>
                                      <m:radPr>
                                        <m:degHide m:val="on"/>
                                        <m:ctrlPr>
                                          <a:rPr lang="en-GB" sz="2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GB" sz="2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e>
                                    </m:rad>
                                  </m:e>
                                </m:d>
                              </m:oMath>
                            </m:oMathPara>
                          </a14:m>
                          <a:endParaRPr lang="en-GB" sz="2000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endParaRPr lang="en-GB" sz="2000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GB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6+</m:t>
                                    </m:r>
                                    <m:rad>
                                      <m:radPr>
                                        <m:degHide m:val="on"/>
                                        <m:ctrlPr>
                                          <a:rPr lang="en-GB" sz="2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GB" sz="2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5</m:t>
                                        </m:r>
                                      </m:e>
                                    </m:rad>
                                  </m:e>
                                </m:d>
                                <m:d>
                                  <m:dPr>
                                    <m:ctrlPr>
                                      <a:rPr lang="en-GB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6−</m:t>
                                    </m:r>
                                    <m:rad>
                                      <m:radPr>
                                        <m:degHide m:val="on"/>
                                        <m:ctrlPr>
                                          <a:rPr lang="en-GB" sz="2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GB" sz="2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20</m:t>
                                        </m:r>
                                      </m:e>
                                    </m:rad>
                                  </m:e>
                                </m:d>
                              </m:oMath>
                            </m:oMathPara>
                          </a14:m>
                          <a:endParaRPr lang="en-GB" sz="2000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:endParaRPr lang="en-GB" sz="2000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1800" i="1" kern="1200" smtClean="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US" sz="18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𝑚</m:t>
                                  </m:r>
                                </m:sup>
                              </m:sSup>
                              <m:r>
                                <a:rPr lang="en-US" sz="1800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=32</m:t>
                              </m:r>
                            </m:oMath>
                          </a14:m>
                          <a:r>
                            <a:rPr lang="en-US" sz="1800" kern="1200" dirty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  and  </a:t>
                          </a:r>
                          <a:r>
                            <a:rPr lang="en-US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18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9</m:t>
                                  </m:r>
                                </m:e>
                                <m:sup>
                                  <m:r>
                                    <a:rPr lang="en-US" sz="18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𝑝</m:t>
                                  </m:r>
                                </m:sup>
                              </m:sSup>
                              <m:r>
                                <a:rPr lang="en-US" sz="1800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GB" sz="18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3</m:t>
                                  </m:r>
                                </m:e>
                                <m:sup>
                                  <m:r>
                                    <a:rPr lang="en-US" sz="18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𝑚</m:t>
                                  </m:r>
                                </m:sup>
                              </m:sSup>
                            </m:oMath>
                          </a14:m>
                          <a:endParaRPr lang="en-GB" sz="1800" kern="1200" dirty="0">
                            <a:solidFill>
                              <a:schemeClr val="dk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r>
                            <a:rPr lang="en-US" sz="1800" kern="1200" dirty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Work out the values of </a:t>
                          </a:r>
                          <a:endParaRPr lang="en-US" sz="1800" kern="1200" dirty="0" smtClean="0">
                            <a:solidFill>
                              <a:schemeClr val="dk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r>
                            <a:rPr lang="en-US" sz="1800" i="1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m</a:t>
                          </a:r>
                          <a:r>
                            <a:rPr lang="en-US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lang="en-US" sz="1800" kern="1200" dirty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and </a:t>
                          </a:r>
                          <a:r>
                            <a:rPr lang="en-US" sz="1800" i="1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p.</a:t>
                          </a:r>
                          <a:endParaRPr lang="en-GB" sz="1800" kern="1200" dirty="0">
                            <a:solidFill>
                              <a:schemeClr val="dk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endParaRPr lang="en-GB" dirty="0">
                            <a:latin typeface="Comic Sans MS" panose="030F0702030302020204" pitchFamily="66" charset="0"/>
                          </a:endParaRPr>
                        </a:p>
                        <a:p>
                          <a:endParaRPr lang="en-GB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07561586"/>
                      </a:ext>
                    </a:extLst>
                  </a:tr>
                  <a:tr h="246240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Topic 4</a:t>
                          </a:r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0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Rationalise:</a:t>
                          </a:r>
                        </a:p>
                        <a:p>
                          <a:pPr marL="0" indent="0" algn="ctr">
                            <a:buNone/>
                          </a:pPr>
                          <a:endParaRPr lang="en-GB" sz="2000" b="0" i="1" baseline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endParaRPr>
                        </a:p>
                        <a:p>
                          <a:pPr marL="0" indent="0" algn="ctr"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2000" b="0" i="1" baseline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000" b="0" i="1" baseline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num>
                                  <m:den>
                                    <m:rad>
                                      <m:radPr>
                                        <m:degHide m:val="on"/>
                                        <m:ctrlPr>
                                          <a:rPr lang="en-GB" sz="2000" b="0" i="1" baseline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GB" sz="2000" b="0" i="1" baseline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12</m:t>
                                        </m:r>
                                      </m:e>
                                    </m:rad>
                                  </m:den>
                                </m:f>
                              </m:oMath>
                            </m:oMathPara>
                          </a14:m>
                          <a:endParaRPr lang="en-GB" sz="2000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2000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Rationalise</a:t>
                          </a:r>
                        </a:p>
                        <a:p>
                          <a:endParaRPr lang="en-GB" sz="2000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num>
                                  <m:den>
                                    <m:r>
                                      <a:rPr lang="en-GB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3−</m:t>
                                    </m:r>
                                    <m:rad>
                                      <m:radPr>
                                        <m:degHide m:val="on"/>
                                        <m:ctrlPr>
                                          <a:rPr lang="en-GB" sz="2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GB" sz="2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e>
                                    </m:rad>
                                  </m:den>
                                </m:f>
                              </m:oMath>
                            </m:oMathPara>
                          </a14:m>
                          <a:endParaRPr lang="en-GB" sz="2000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endParaRPr lang="en-GB" sz="2000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800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Rationalise</a:t>
                          </a:r>
                        </a:p>
                        <a:p>
                          <a:endParaRPr lang="en-GB" sz="1800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num>
                                  <m:den>
                                    <m:r>
                                      <a:rPr lang="en-GB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ad>
                                      <m:radPr>
                                        <m:degHide m:val="on"/>
                                        <m:ctrlPr>
                                          <a:rPr lang="en-GB" sz="18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GB" sz="18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e>
                                    </m:rad>
                                    <m:r>
                                      <a:rPr lang="en-GB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+1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7815438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96100918"/>
                  </p:ext>
                </p:extLst>
              </p:nvPr>
            </p:nvGraphicFramePr>
            <p:xfrm>
              <a:off x="0" y="-1"/>
              <a:ext cx="9144000" cy="685800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66834">
                      <a:extLst>
                        <a:ext uri="{9D8B030D-6E8A-4147-A177-3AD203B41FA5}">
                          <a16:colId xmlns:a16="http://schemas.microsoft.com/office/drawing/2014/main" val="427112700"/>
                        </a:ext>
                      </a:extLst>
                    </a:gridCol>
                    <a:gridCol w="2925722">
                      <a:extLst>
                        <a:ext uri="{9D8B030D-6E8A-4147-A177-3AD203B41FA5}">
                          <a16:colId xmlns:a16="http://schemas.microsoft.com/office/drawing/2014/main" val="4194589420"/>
                        </a:ext>
                      </a:extLst>
                    </a:gridCol>
                    <a:gridCol w="2925722">
                      <a:extLst>
                        <a:ext uri="{9D8B030D-6E8A-4147-A177-3AD203B41FA5}">
                          <a16:colId xmlns:a16="http://schemas.microsoft.com/office/drawing/2014/main" val="318414750"/>
                        </a:ext>
                      </a:extLst>
                    </a:gridCol>
                    <a:gridCol w="2925722">
                      <a:extLst>
                        <a:ext uri="{9D8B030D-6E8A-4147-A177-3AD203B41FA5}">
                          <a16:colId xmlns:a16="http://schemas.microsoft.com/office/drawing/2014/main" val="4141231608"/>
                        </a:ext>
                      </a:extLst>
                    </a:gridCol>
                  </a:tblGrid>
                  <a:tr h="220769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Topic 4</a:t>
                          </a:r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2917" t="-276" r="-200625" b="-2118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altLang="en-US" sz="2000" b="0" dirty="0" smtClean="0">
                            <a:solidFill>
                              <a:schemeClr val="tx1"/>
                            </a:solidFill>
                            <a:latin typeface="Comic Sans MS" pitchFamily="66" charset="0"/>
                            <a:cs typeface="Times New Roman" pitchFamily="18" charset="0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en-US" sz="2000" b="0" dirty="0" smtClean="0">
                              <a:solidFill>
                                <a:schemeClr val="tx1"/>
                              </a:solidFill>
                              <a:latin typeface="Comic Sans MS" pitchFamily="66" charset="0"/>
                              <a:cs typeface="Times New Roman" pitchFamily="18" charset="0"/>
                            </a:rPr>
                            <a:t>Solve		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en-US" sz="2000" b="0" dirty="0" smtClean="0">
                              <a:solidFill>
                                <a:schemeClr val="tx1"/>
                              </a:solidFill>
                              <a:latin typeface="Comic Sans MS" pitchFamily="66" charset="0"/>
                              <a:cs typeface="Times New Roman" pitchFamily="18" charset="0"/>
                            </a:rPr>
                            <a:t>3</a:t>
                          </a:r>
                          <a:r>
                            <a:rPr lang="en-US" altLang="en-US" sz="2000" b="0" baseline="30000" dirty="0" smtClean="0">
                              <a:solidFill>
                                <a:schemeClr val="tx1"/>
                              </a:solidFill>
                              <a:latin typeface="Comic Sans MS" pitchFamily="66" charset="0"/>
                              <a:cs typeface="Times New Roman" pitchFamily="18" charset="0"/>
                            </a:rPr>
                            <a:t>2x+1</a:t>
                          </a:r>
                          <a:r>
                            <a:rPr lang="en-US" altLang="en-US" sz="2000" b="0" dirty="0" smtClean="0">
                              <a:solidFill>
                                <a:schemeClr val="tx1"/>
                              </a:solidFill>
                              <a:latin typeface="Comic Sans MS" pitchFamily="66" charset="0"/>
                              <a:cs typeface="Times New Roman" pitchFamily="18" charset="0"/>
                            </a:rPr>
                            <a:t>	= 9</a:t>
                          </a:r>
                          <a:r>
                            <a:rPr lang="en-US" altLang="en-US" sz="2000" b="0" baseline="30000" dirty="0" smtClean="0">
                              <a:solidFill>
                                <a:schemeClr val="tx1"/>
                              </a:solidFill>
                              <a:latin typeface="Comic Sans MS" pitchFamily="66" charset="0"/>
                              <a:cs typeface="Times New Roman" pitchFamily="18" charset="0"/>
                            </a:rPr>
                            <a:t>2x-1</a:t>
                          </a:r>
                        </a:p>
                        <a:p>
                          <a:pPr algn="ctr"/>
                          <a:endParaRPr lang="en-GB" sz="2000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12917" t="-276" r="-625" b="-21187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42647800"/>
                      </a:ext>
                    </a:extLst>
                  </a:tr>
                  <a:tr h="218790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Topic 4</a:t>
                          </a:r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2917" t="-100833" r="-200625" b="-1130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12917" t="-100833" r="-100625" b="-1130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12917" t="-100833" r="-625" b="-11305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07561586"/>
                      </a:ext>
                    </a:extLst>
                  </a:tr>
                  <a:tr h="246240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Topic 4</a:t>
                          </a:r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2917" t="-178960" r="-200625" b="-7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12917" t="-178960" r="-100625" b="-7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12917" t="-178960" r="-625" b="-74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78154384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521307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90642233"/>
                  </p:ext>
                </p:extLst>
              </p:nvPr>
            </p:nvGraphicFramePr>
            <p:xfrm>
              <a:off x="0" y="-1"/>
              <a:ext cx="9144000" cy="690571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66834">
                      <a:extLst>
                        <a:ext uri="{9D8B030D-6E8A-4147-A177-3AD203B41FA5}">
                          <a16:colId xmlns:a16="http://schemas.microsoft.com/office/drawing/2014/main" val="427112700"/>
                        </a:ext>
                      </a:extLst>
                    </a:gridCol>
                    <a:gridCol w="2925722">
                      <a:extLst>
                        <a:ext uri="{9D8B030D-6E8A-4147-A177-3AD203B41FA5}">
                          <a16:colId xmlns:a16="http://schemas.microsoft.com/office/drawing/2014/main" val="4194589420"/>
                        </a:ext>
                      </a:extLst>
                    </a:gridCol>
                    <a:gridCol w="2925722">
                      <a:extLst>
                        <a:ext uri="{9D8B030D-6E8A-4147-A177-3AD203B41FA5}">
                          <a16:colId xmlns:a16="http://schemas.microsoft.com/office/drawing/2014/main" val="318414750"/>
                        </a:ext>
                      </a:extLst>
                    </a:gridCol>
                    <a:gridCol w="2925722">
                      <a:extLst>
                        <a:ext uri="{9D8B030D-6E8A-4147-A177-3AD203B41FA5}">
                          <a16:colId xmlns:a16="http://schemas.microsoft.com/office/drawing/2014/main" val="4141231608"/>
                        </a:ext>
                      </a:extLst>
                    </a:gridCol>
                  </a:tblGrid>
                  <a:tr h="210957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Topic 4</a:t>
                          </a:r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0" kern="1200" dirty="0" smtClean="0">
                            <a:solidFill>
                              <a:schemeClr val="tx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pPr algn="ctr"/>
                          <a:r>
                            <a:rPr lang="en-US" sz="20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Work out the value of </a:t>
                          </a:r>
                          <a:r>
                            <a:rPr lang="en-US" sz="2000" b="0" i="1" kern="1200" dirty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y </a:t>
                          </a:r>
                          <a:r>
                            <a:rPr lang="en-US" sz="2000" b="0" kern="1200" dirty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if   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2000" b="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4</m:t>
                                  </m:r>
                                </m:e>
                                <m:sup>
                                  <m:r>
                                    <a:rPr lang="en-US" sz="2000" b="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𝑦</m:t>
                                  </m:r>
                                </m:sup>
                              </m:sSup>
                              <m:r>
                                <a:rPr lang="en-US" sz="2000" b="0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GB" sz="2000" b="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8</m:t>
                                  </m:r>
                                </m:e>
                                <m:sup>
                                  <m:r>
                                    <a:rPr lang="en-US" sz="2000" b="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6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sz="2000" b="0" kern="1200" dirty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 </a:t>
                          </a:r>
                          <a:endParaRPr lang="en-GB" sz="2400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GB" sz="2000" b="0" i="1" kern="1200" smtClean="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2000" b="0" i="1" kern="1200" smtClean="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(</m:t>
                                    </m:r>
                                    <m:sSup>
                                      <m:sSupPr>
                                        <m:ctrlPr>
                                          <a:rPr lang="en-GB" sz="2000" b="0" i="1" kern="1200" smtClean="0">
                                            <a:solidFill>
                                              <a:srgbClr val="FF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GB" sz="2000" b="0" i="1" kern="1200" smtClean="0">
                                            <a:solidFill>
                                              <a:srgbClr val="FF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2</m:t>
                                        </m:r>
                                      </m:e>
                                      <m:sup>
                                        <m:r>
                                          <a:rPr lang="en-GB" sz="2000" b="0" i="1" kern="1200" smtClean="0">
                                            <a:solidFill>
                                              <a:srgbClr val="FF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en-GB" sz="2000" b="0" i="1" kern="1200" smtClean="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)</m:t>
                                    </m:r>
                                  </m:e>
                                  <m:sup>
                                    <m:r>
                                      <a:rPr lang="en-GB" sz="2000" b="0" i="1" kern="1200" smtClean="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𝑦</m:t>
                                    </m:r>
                                  </m:sup>
                                </m:sSup>
                                <m:r>
                                  <a:rPr lang="en-US" sz="2000" b="0" i="1" kern="120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GB" sz="2000" b="0" i="1" kern="1200" smtClean="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2000" b="0" i="1" kern="1200" smtClean="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(</m:t>
                                    </m:r>
                                    <m:sSup>
                                      <m:sSupPr>
                                        <m:ctrlPr>
                                          <a:rPr lang="en-GB" sz="2000" b="0" i="1" kern="1200" smtClean="0">
                                            <a:solidFill>
                                              <a:srgbClr val="FF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GB" sz="2000" b="0" i="1" kern="1200" smtClean="0">
                                            <a:solidFill>
                                              <a:srgbClr val="FF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2</m:t>
                                        </m:r>
                                      </m:e>
                                      <m:sup>
                                        <m:r>
                                          <a:rPr lang="en-GB" sz="2000" b="0" i="1" kern="1200" smtClean="0">
                                            <a:solidFill>
                                              <a:srgbClr val="FF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3</m:t>
                                        </m:r>
                                      </m:sup>
                                    </m:sSup>
                                    <m:r>
                                      <a:rPr lang="en-GB" sz="2000" b="0" i="1" kern="1200" smtClean="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)</m:t>
                                    </m:r>
                                  </m:e>
                                  <m:sup>
                                    <m:r>
                                      <a:rPr lang="en-GB" sz="2000" b="0" i="1" kern="1200" smtClean="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6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GB" sz="2000" b="0" dirty="0" smtClean="0">
                            <a:solidFill>
                              <a:srgbClr val="FF0000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0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GB" sz="20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GB" sz="20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=18 </m:t>
                                </m:r>
                              </m:oMath>
                            </m:oMathPara>
                          </a14:m>
                          <a:endParaRPr lang="en-GB" sz="20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endParaRP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0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GB" sz="20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=9</m:t>
                                </m:r>
                              </m:oMath>
                            </m:oMathPara>
                          </a14:m>
                          <a:endParaRPr lang="en-GB" sz="2000" b="0" dirty="0" smtClean="0">
                            <a:solidFill>
                              <a:srgbClr val="FF0000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en-US" sz="2000" b="0" dirty="0" smtClean="0">
                              <a:solidFill>
                                <a:schemeClr val="tx1"/>
                              </a:solidFill>
                              <a:latin typeface="Comic Sans MS" pitchFamily="66" charset="0"/>
                              <a:cs typeface="Times New Roman" pitchFamily="18" charset="0"/>
                            </a:rPr>
                            <a:t>Solve	3</a:t>
                          </a:r>
                          <a:r>
                            <a:rPr lang="en-US" altLang="en-US" sz="2000" b="0" baseline="30000" dirty="0" smtClean="0">
                              <a:solidFill>
                                <a:schemeClr val="tx1"/>
                              </a:solidFill>
                              <a:latin typeface="Comic Sans MS" pitchFamily="66" charset="0"/>
                              <a:cs typeface="Times New Roman" pitchFamily="18" charset="0"/>
                            </a:rPr>
                            <a:t>2x+1</a:t>
                          </a:r>
                          <a:r>
                            <a:rPr lang="en-US" altLang="en-US" sz="2000" b="0" baseline="0" dirty="0" smtClean="0">
                              <a:solidFill>
                                <a:schemeClr val="tx1"/>
                              </a:solidFill>
                              <a:latin typeface="Comic Sans MS" pitchFamily="66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altLang="en-US" sz="2000" b="0" dirty="0" smtClean="0">
                              <a:solidFill>
                                <a:schemeClr val="tx1"/>
                              </a:solidFill>
                              <a:latin typeface="Comic Sans MS" pitchFamily="66" charset="0"/>
                              <a:cs typeface="Times New Roman" pitchFamily="18" charset="0"/>
                            </a:rPr>
                            <a:t>= 9</a:t>
                          </a:r>
                          <a:r>
                            <a:rPr lang="en-US" altLang="en-US" sz="2000" b="0" baseline="30000" dirty="0" smtClean="0">
                              <a:solidFill>
                                <a:schemeClr val="tx1"/>
                              </a:solidFill>
                              <a:latin typeface="Comic Sans MS" pitchFamily="66" charset="0"/>
                              <a:cs typeface="Times New Roman" pitchFamily="18" charset="0"/>
                            </a:rPr>
                            <a:t>2x-1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en-US" sz="2000" b="0" dirty="0" smtClean="0">
                              <a:solidFill>
                                <a:schemeClr val="tx1"/>
                              </a:solidFill>
                              <a:latin typeface="Comic Sans MS" pitchFamily="66" charset="0"/>
                              <a:cs typeface="Times New Roman" pitchFamily="18" charset="0"/>
                            </a:rPr>
                            <a:t>3</a:t>
                          </a:r>
                          <a:r>
                            <a:rPr lang="en-US" altLang="en-US" sz="2000" b="0" baseline="30000" dirty="0" smtClean="0">
                              <a:solidFill>
                                <a:schemeClr val="tx1"/>
                              </a:solidFill>
                              <a:latin typeface="Comic Sans MS" pitchFamily="66" charset="0"/>
                              <a:cs typeface="Times New Roman" pitchFamily="18" charset="0"/>
                            </a:rPr>
                            <a:t>2x+1</a:t>
                          </a:r>
                          <a:r>
                            <a:rPr lang="en-US" altLang="en-US" sz="2000" b="0" baseline="0" dirty="0">
                              <a:solidFill>
                                <a:schemeClr val="tx1"/>
                              </a:solidFill>
                              <a:latin typeface="Comic Sans MS" pitchFamily="66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altLang="en-US" sz="2000" b="0" dirty="0" smtClean="0">
                              <a:solidFill>
                                <a:schemeClr val="tx1"/>
                              </a:solidFill>
                              <a:latin typeface="Comic Sans MS" pitchFamily="66" charset="0"/>
                              <a:cs typeface="Times New Roman" pitchFamily="18" charset="0"/>
                            </a:rPr>
                            <a:t>= </a:t>
                          </a:r>
                          <a:r>
                            <a:rPr lang="en-US" altLang="en-US" sz="2000" b="0" dirty="0">
                              <a:solidFill>
                                <a:schemeClr val="tx1"/>
                              </a:solidFill>
                              <a:latin typeface="Comic Sans MS" pitchFamily="66" charset="0"/>
                              <a:cs typeface="Times New Roman" pitchFamily="18" charset="0"/>
                            </a:rPr>
                            <a:t>(3</a:t>
                          </a:r>
                          <a:r>
                            <a:rPr lang="en-US" altLang="en-US" sz="2000" b="0" baseline="30000" dirty="0">
                              <a:solidFill>
                                <a:schemeClr val="tx1"/>
                              </a:solidFill>
                              <a:latin typeface="Comic Sans MS" pitchFamily="66" charset="0"/>
                              <a:cs typeface="Times New Roman" pitchFamily="18" charset="0"/>
                            </a:rPr>
                            <a:t>2</a:t>
                          </a:r>
                          <a:r>
                            <a:rPr lang="en-US" altLang="en-US" sz="2000" b="0" dirty="0">
                              <a:solidFill>
                                <a:schemeClr val="tx1"/>
                              </a:solidFill>
                              <a:latin typeface="Comic Sans MS" pitchFamily="66" charset="0"/>
                              <a:cs typeface="Times New Roman" pitchFamily="18" charset="0"/>
                            </a:rPr>
                            <a:t>)</a:t>
                          </a:r>
                          <a:r>
                            <a:rPr lang="en-US" altLang="en-US" sz="2000" b="0" baseline="30000" dirty="0">
                              <a:solidFill>
                                <a:schemeClr val="tx1"/>
                              </a:solidFill>
                              <a:latin typeface="Comic Sans MS" pitchFamily="66" charset="0"/>
                              <a:cs typeface="Times New Roman" pitchFamily="18" charset="0"/>
                            </a:rPr>
                            <a:t>2x-1</a:t>
                          </a:r>
                        </a:p>
                        <a:p>
                          <a:pPr eaLnBrk="1" hangingPunct="1">
                            <a:spcBef>
                              <a:spcPct val="10000"/>
                            </a:spcBef>
                            <a:buClr>
                              <a:srgbClr val="FF0000"/>
                            </a:buClr>
                            <a:buSzTx/>
                            <a:buFont typeface="Wingdings" pitchFamily="2" charset="2"/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en-US" sz="2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2</m:t>
                                </m:r>
                                <m:r>
                                  <a:rPr lang="en-US" altLang="en-US" sz="2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𝑥</m:t>
                                </m:r>
                                <m:r>
                                  <a:rPr lang="en-US" altLang="en-US" sz="2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 + 1	= 4</m:t>
                                </m:r>
                                <m:r>
                                  <a:rPr lang="en-US" altLang="en-US" sz="2000" b="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𝑥</m:t>
                                </m:r>
                                <m:r>
                                  <a:rPr lang="en-US" altLang="en-US" sz="2000" b="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 – 2</m:t>
                                </m:r>
                              </m:oMath>
                            </m:oMathPara>
                          </a14:m>
                          <a:endParaRPr lang="en-US" altLang="en-US" sz="2000" b="0" dirty="0">
                            <a:solidFill>
                              <a:schemeClr val="tx1"/>
                            </a:solidFill>
                            <a:latin typeface="Comic Sans MS" pitchFamily="66" charset="0"/>
                            <a:cs typeface="Times New Roman" pitchFamily="18" charset="0"/>
                          </a:endParaRPr>
                        </a:p>
                        <a:p>
                          <a:pPr eaLnBrk="1" hangingPunct="1">
                            <a:spcBef>
                              <a:spcPct val="10000"/>
                            </a:spcBef>
                            <a:buClr>
                              <a:srgbClr val="FF0000"/>
                            </a:buClr>
                            <a:buSzTx/>
                            <a:buFont typeface="Wingdings" pitchFamily="2" charset="2"/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en-US" sz="2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    1 + 2</m:t>
                                </m:r>
                                <m:r>
                                  <a:rPr lang="en-US" altLang="en-US" sz="2000" b="0" i="1" baseline="0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 </m:t>
                                </m:r>
                                <m:r>
                                  <a:rPr lang="en-US" altLang="en-US" sz="2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= </m:t>
                                </m:r>
                                <m:r>
                                  <a:rPr lang="en-US" altLang="en-US" sz="2000" b="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4</m:t>
                                </m:r>
                                <m:r>
                                  <a:rPr lang="en-US" altLang="en-US" sz="2000" b="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𝑥</m:t>
                                </m:r>
                                <m:r>
                                  <a:rPr lang="en-US" altLang="en-US" sz="2000" b="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 – 2</m:t>
                                </m:r>
                                <m:r>
                                  <a:rPr lang="en-US" altLang="en-US" sz="2000" b="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US" altLang="en-US" sz="2000" b="0" dirty="0">
                            <a:solidFill>
                              <a:schemeClr val="tx1"/>
                            </a:solidFill>
                            <a:latin typeface="Comic Sans MS" pitchFamily="66" charset="0"/>
                            <a:cs typeface="Times New Roman" pitchFamily="18" charset="0"/>
                          </a:endParaRPr>
                        </a:p>
                        <a:p>
                          <a:pPr eaLnBrk="1" hangingPunct="1">
                            <a:spcBef>
                              <a:spcPct val="10000"/>
                            </a:spcBef>
                            <a:buClr>
                              <a:srgbClr val="FF0000"/>
                            </a:buClr>
                            <a:buSzTx/>
                            <a:buFont typeface="Wingdings" pitchFamily="2" charset="2"/>
                            <a:buNone/>
                          </a:pPr>
                          <a:r>
                            <a:rPr lang="en-US" altLang="en-US" sz="2000" b="0" dirty="0" smtClean="0">
                              <a:solidFill>
                                <a:schemeClr val="tx1"/>
                              </a:solidFill>
                              <a:cs typeface="Times New Roman" pitchFamily="18" charset="0"/>
                            </a:rPr>
                            <a:t>  </a:t>
                          </a:r>
                          <a14:m>
                            <m:oMath xmlns:m="http://schemas.openxmlformats.org/officeDocument/2006/math">
                              <m:r>
                                <a:rPr lang="en-GB" altLang="en-US" sz="2000" b="0" i="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                </m:t>
                              </m:r>
                              <m:r>
                                <a:rPr lang="en-US" altLang="en-US" sz="2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	3</m:t>
                              </m:r>
                              <m:r>
                                <a:rPr lang="en-US" altLang="en-US" sz="2000" b="0" i="1" baseline="0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 </m:t>
                              </m:r>
                              <m:r>
                                <a:rPr lang="en-US" altLang="en-US" sz="2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= </m:t>
                              </m:r>
                              <m:r>
                                <a:rPr lang="en-US" altLang="en-US" sz="2000" b="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2</m:t>
                              </m:r>
                              <m:r>
                                <a:rPr lang="en-US" altLang="en-US" sz="2000" b="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𝑥</m:t>
                              </m:r>
                              <m:r>
                                <a:rPr lang="en-US" altLang="en-US" sz="2000" b="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 </m:t>
                              </m:r>
                            </m:oMath>
                          </a14:m>
                          <a:endParaRPr lang="en-US" altLang="en-US" sz="2000" b="0" baseline="30000" dirty="0">
                            <a:solidFill>
                              <a:schemeClr val="tx1"/>
                            </a:solidFill>
                            <a:latin typeface="Comic Sans MS" pitchFamily="66" charset="0"/>
                            <a:cs typeface="Times New Roman" pitchFamily="18" charset="0"/>
                          </a:endParaRPr>
                        </a:p>
                        <a:p>
                          <a:pPr eaLnBrk="1" hangingPunct="1">
                            <a:spcBef>
                              <a:spcPct val="10000"/>
                            </a:spcBef>
                            <a:buClr>
                              <a:srgbClr val="FF0000"/>
                            </a:buClr>
                            <a:buSzTx/>
                            <a:buFont typeface="Wingdings" pitchFamily="2" charset="2"/>
                            <a:buNone/>
                          </a:pPr>
                          <a:r>
                            <a:rPr lang="en-US" altLang="en-US" sz="2000" b="0" dirty="0">
                              <a:solidFill>
                                <a:schemeClr val="tx1"/>
                              </a:solidFill>
                              <a:latin typeface="Comic Sans MS" pitchFamily="66" charset="0"/>
                              <a:cs typeface="Times New Roman" pitchFamily="18" charset="0"/>
                            </a:rPr>
                            <a:t>	</a:t>
                          </a:r>
                          <a14:m>
                            <m:oMath xmlns:m="http://schemas.openxmlformats.org/officeDocument/2006/math">
                              <m:r>
                                <a:rPr lang="en-US" altLang="en-US" sz="2000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𝑥</m:t>
                              </m:r>
                              <m:r>
                                <a:rPr lang="en-US" altLang="en-US" sz="2000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  	= </m:t>
                              </m:r>
                              <m:f>
                                <m:fPr>
                                  <m:ctrlPr>
                                    <a:rPr lang="en-US" altLang="en-US" sz="2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altLang="en-US" sz="20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cs typeface="Times New Roman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GB" altLang="en-US" sz="20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cs typeface="Times New Roman" pitchFamily="18" charset="0"/>
                                    </a:rPr>
                                    <m:t>2</m:t>
                                  </m:r>
                                </m:den>
                              </m:f>
                            </m:oMath>
                          </a14:m>
                          <a:endParaRPr lang="en-GB" sz="2000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Work out </a:t>
                          </a:r>
                          <a:r>
                            <a:rPr lang="en-US" sz="1800" b="0" kern="1200" dirty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all solutions of the equation   </a:t>
                          </a:r>
                          <a:endParaRPr lang="en-GB" sz="1800" b="1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pPr algn="ctr"/>
                          <a:r>
                            <a:rPr lang="en-US" sz="1800" b="1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1800" b="1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b="1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8</m:t>
                                  </m:r>
                                </m:e>
                                <m:sup>
                                  <m:r>
                                    <a:rPr lang="en-US" sz="1800" b="1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𝑚</m:t>
                                  </m:r>
                                </m:sup>
                              </m:sSup>
                              <m:r>
                                <a:rPr lang="en-US" sz="1800" b="1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GB" sz="1800" b="1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b="1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2</m:t>
                                  </m:r>
                                </m:e>
                                <m:sup>
                                  <m:sSup>
                                    <m:sSupPr>
                                      <m:ctrlPr>
                                        <a:rPr lang="en-GB" sz="1800" b="1" i="1" kern="12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800" b="1" i="1" kern="12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𝑚</m:t>
                                      </m:r>
                                    </m:e>
                                    <m:sup>
                                      <m:r>
                                        <a:rPr lang="en-US" sz="1800" b="1" i="1" kern="12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2</m:t>
                                      </m:r>
                                    </m:sup>
                                  </m:sSup>
                                </m:sup>
                              </m:sSup>
                            </m:oMath>
                          </a14:m>
                          <a:endParaRPr lang="en-GB" sz="2200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GB" sz="1800" b="0" i="1" kern="120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1800" b="0" i="1" kern="120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(</m:t>
                                    </m:r>
                                    <m:sSup>
                                      <m:sSupPr>
                                        <m:ctrlPr>
                                          <a:rPr lang="en-GB" sz="1800" b="0" i="1" kern="1200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GB" sz="1800" b="0" i="1" kern="1200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2</m:t>
                                        </m:r>
                                      </m:e>
                                      <m:sup>
                                        <m:r>
                                          <a:rPr lang="en-GB" sz="1800" b="0" i="1" kern="1200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3</m:t>
                                        </m:r>
                                      </m:sup>
                                    </m:sSup>
                                    <m:r>
                                      <a:rPr lang="en-GB" sz="1800" b="0" i="1" kern="120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)</m:t>
                                    </m:r>
                                  </m:e>
                                  <m:sup>
                                    <m:r>
                                      <a:rPr lang="en-US" sz="1800" b="0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𝑚</m:t>
                                    </m:r>
                                  </m:sup>
                                </m:sSup>
                                <m:r>
                                  <a:rPr lang="en-US" sz="1800" b="0" i="1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GB" sz="1800" b="0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b="0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2</m:t>
                                    </m:r>
                                  </m:e>
                                  <m:sup>
                                    <m:sSup>
                                      <m:sSupPr>
                                        <m:ctrlPr>
                                          <a:rPr lang="en-GB" sz="1800" b="0" i="1" kern="12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1800" b="0" i="1" kern="12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𝑚</m:t>
                                        </m:r>
                                      </m:e>
                                      <m:sup>
                                        <m:r>
                                          <a:rPr lang="en-US" sz="1800" b="0" i="1" kern="12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sup>
                                </m:sSup>
                              </m:oMath>
                            </m:oMathPara>
                          </a14:m>
                          <a:endParaRPr lang="en-GB" sz="1800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800" b="0" i="1" kern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3</m:t>
                                </m:r>
                                <m:r>
                                  <a:rPr lang="en-GB" sz="1800" b="0" i="1" kern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𝑚</m:t>
                                </m:r>
                                <m:r>
                                  <a:rPr lang="en-US" sz="1800" b="0" i="1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GB" sz="1800" b="0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1800" b="0" i="1" kern="120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𝑚</m:t>
                                    </m:r>
                                  </m:e>
                                  <m:sup>
                                    <m:r>
                                      <a:rPr lang="en-GB" sz="1800" b="0" i="1" kern="120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GB" sz="1800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800" b="0" i="1" kern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0=</m:t>
                                </m:r>
                                <m:sSup>
                                  <m:sSupPr>
                                    <m:ctrlPr>
                                      <a:rPr lang="en-GB" sz="1800" b="0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1800" b="0" i="1" kern="120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𝑚</m:t>
                                    </m:r>
                                  </m:e>
                                  <m:sup>
                                    <m:r>
                                      <a:rPr lang="en-GB" sz="1800" b="0" i="1" kern="120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GB" sz="1800" b="0" i="1" kern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−3</m:t>
                                </m:r>
                                <m:r>
                                  <a:rPr lang="en-GB" sz="1800" b="0" i="1" kern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𝑚</m:t>
                                </m:r>
                                <m:r>
                                  <a:rPr lang="en-GB" sz="1800" b="0" i="1" kern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=</m:t>
                                </m:r>
                                <m:r>
                                  <a:rPr lang="en-GB" sz="1800" b="0" i="1" kern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𝑚</m:t>
                                </m:r>
                                <m:d>
                                  <m:dPr>
                                    <m:ctrlPr>
                                      <a:rPr lang="en-GB" sz="1800" b="0" i="1" kern="120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sz="1800" b="0" i="1" kern="120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𝑚</m:t>
                                    </m:r>
                                    <m:r>
                                      <a:rPr lang="en-GB" sz="1800" b="0" i="1" kern="120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−3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GB" sz="1800" b="0" i="1" kern="1200" dirty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800" b="0" i="1" kern="1200" smtClean="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𝑚</m:t>
                                </m:r>
                                <m:r>
                                  <a:rPr lang="en-GB" sz="1800" b="0" i="1" kern="1200" smtClean="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=0 </m:t>
                                </m:r>
                                <m:r>
                                  <a:rPr lang="en-GB" sz="1800" b="0" i="1" kern="1200" smtClean="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𝑜𝑟</m:t>
                                </m:r>
                                <m:r>
                                  <a:rPr lang="en-GB" sz="1800" b="0" i="1" kern="1200" smtClean="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 </m:t>
                                </m:r>
                                <m:r>
                                  <a:rPr lang="en-GB" sz="1800" b="0" i="1" kern="1200" smtClean="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𝑚</m:t>
                                </m:r>
                                <m:r>
                                  <a:rPr lang="en-GB" sz="1800" b="0" i="1" kern="1200" smtClean="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=3</m:t>
                                </m:r>
                              </m:oMath>
                            </m:oMathPara>
                          </a14:m>
                          <a:endParaRPr lang="en-GB" sz="1800" b="0" baseline="0" dirty="0" smtClean="0">
                            <a:solidFill>
                              <a:srgbClr val="FF0000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642647800"/>
                      </a:ext>
                    </a:extLst>
                  </a:tr>
                  <a:tr h="223406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Topic 4</a:t>
                          </a:r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0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Simplify</a:t>
                          </a:r>
                        </a:p>
                        <a:p>
                          <a:pPr algn="ctr"/>
                          <a:endParaRPr lang="en-GB" sz="2000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degHide m:val="on"/>
                                    <m:ctrlPr>
                                      <a:rPr lang="en-GB" sz="2000" b="0" i="1" baseline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GB" sz="2000" b="0" i="1" baseline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40</m:t>
                                    </m:r>
                                  </m:e>
                                </m:rad>
                                <m:r>
                                  <a:rPr lang="en-GB" sz="2000" b="0" i="1" baseline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GB" sz="2000" b="0" i="1" baseline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GB" sz="2000" b="0" i="1" baseline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GB" sz="2000" b="0" i="1" baseline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</m:rad>
                              </m:oMath>
                            </m:oMathPara>
                          </a14:m>
                          <a:endParaRPr lang="en-GB" sz="2000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:r>
                            <a:rPr lang="en-GB" sz="20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000" b="0" i="1" baseline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GB" sz="2000" b="0" i="1" baseline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GB" sz="2000" b="0" i="1" baseline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20</m:t>
                                    </m:r>
                                  </m:e>
                                </m:rad>
                                <m:r>
                                  <a:rPr lang="en-GB" sz="2000" b="0" i="1" baseline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GB" sz="2000" b="0" i="1" baseline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GB" sz="2000" b="0" i="1" baseline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18</m:t>
                                    </m:r>
                                  </m:e>
                                </m:rad>
                              </m:oMath>
                            </m:oMathPara>
                          </a14:m>
                          <a:endParaRPr lang="en-GB" sz="2000" b="0" i="1" baseline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000" b="0" i="1" baseline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=2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GB" sz="2000" b="0" i="1" baseline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GB" sz="2000" b="0" i="1" baseline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5</m:t>
                                    </m:r>
                                  </m:e>
                                </m:rad>
                                <m:r>
                                  <a:rPr lang="en-GB" sz="2000" b="0" i="1" baseline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×3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GB" sz="2000" b="0" i="1" baseline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GB" sz="2000" b="0" i="1" baseline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rad>
                                <m:r>
                                  <a:rPr lang="en-GB" sz="2000" b="0" i="1" baseline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=6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GB" sz="2000" b="0" i="1" baseline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GB" sz="2000" b="0" i="1" baseline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</m:rad>
                              </m:oMath>
                            </m:oMathPara>
                          </a14:m>
                          <a:endParaRPr lang="en-GB" sz="2000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2000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Calculate</a:t>
                          </a:r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GB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2+</m:t>
                                    </m:r>
                                    <m:rad>
                                      <m:radPr>
                                        <m:degHide m:val="on"/>
                                        <m:ctrlPr>
                                          <a:rPr lang="en-GB" sz="16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GB" sz="16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8</m:t>
                                        </m:r>
                                      </m:e>
                                    </m:rad>
                                  </m:e>
                                </m:d>
                                <m:d>
                                  <m:dPr>
                                    <m:ctrlPr>
                                      <a:rPr lang="en-GB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3−</m:t>
                                    </m:r>
                                    <m:rad>
                                      <m:radPr>
                                        <m:degHide m:val="on"/>
                                        <m:ctrlPr>
                                          <a:rPr lang="en-GB" sz="16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GB" sz="16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e>
                                    </m:rad>
                                  </m:e>
                                </m:d>
                              </m:oMath>
                            </m:oMathPara>
                          </a14:m>
                          <a:endParaRPr lang="en-GB" sz="1600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d>
                                  <m:dPr>
                                    <m:ctrlPr>
                                      <a:rPr lang="en-GB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2+2</m:t>
                                    </m:r>
                                    <m:rad>
                                      <m:radPr>
                                        <m:degHide m:val="on"/>
                                        <m:ctrlPr>
                                          <a:rPr lang="en-GB" sz="16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GB" sz="16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e>
                                    </m:rad>
                                  </m:e>
                                </m:d>
                                <m:d>
                                  <m:dPr>
                                    <m:ctrlPr>
                                      <a:rPr lang="en-GB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3−</m:t>
                                    </m:r>
                                    <m:rad>
                                      <m:radPr>
                                        <m:degHide m:val="on"/>
                                        <m:ctrlPr>
                                          <a:rPr lang="en-GB" sz="16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GB" sz="16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e>
                                    </m:rad>
                                  </m:e>
                                </m:d>
                              </m:oMath>
                            </m:oMathPara>
                          </a14:m>
                          <a:endParaRPr lang="en-GB" sz="1600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6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=2+4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GB" sz="16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GB" sz="16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rad>
                              </m:oMath>
                            </m:oMathPara>
                          </a14:m>
                          <a:endParaRPr lang="en-GB" sz="1600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GB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6+</m:t>
                                    </m:r>
                                    <m:rad>
                                      <m:radPr>
                                        <m:degHide m:val="on"/>
                                        <m:ctrlPr>
                                          <a:rPr lang="en-GB" sz="16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GB" sz="16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5</m:t>
                                        </m:r>
                                      </m:e>
                                    </m:rad>
                                  </m:e>
                                </m:d>
                                <m:d>
                                  <m:dPr>
                                    <m:ctrlPr>
                                      <a:rPr lang="en-GB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6−</m:t>
                                    </m:r>
                                    <m:rad>
                                      <m:radPr>
                                        <m:degHide m:val="on"/>
                                        <m:ctrlPr>
                                          <a:rPr lang="en-GB" sz="16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GB" sz="16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20</m:t>
                                        </m:r>
                                      </m:e>
                                    </m:rad>
                                  </m:e>
                                </m:d>
                              </m:oMath>
                            </m:oMathPara>
                          </a14:m>
                          <a:endParaRPr lang="en-GB" sz="1600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d>
                                  <m:dPr>
                                    <m:ctrlPr>
                                      <a:rPr lang="en-GB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6+</m:t>
                                    </m:r>
                                    <m:rad>
                                      <m:radPr>
                                        <m:degHide m:val="on"/>
                                        <m:ctrlPr>
                                          <a:rPr lang="en-GB" sz="16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GB" sz="16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5</m:t>
                                        </m:r>
                                      </m:e>
                                    </m:rad>
                                  </m:e>
                                </m:d>
                                <m:d>
                                  <m:dPr>
                                    <m:ctrlPr>
                                      <a:rPr lang="en-GB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6−2</m:t>
                                    </m:r>
                                    <m:rad>
                                      <m:radPr>
                                        <m:degHide m:val="on"/>
                                        <m:ctrlPr>
                                          <a:rPr lang="en-GB" sz="16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GB" sz="16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5</m:t>
                                        </m:r>
                                      </m:e>
                                    </m:rad>
                                  </m:e>
                                </m:d>
                              </m:oMath>
                            </m:oMathPara>
                          </a14:m>
                          <a:endParaRPr lang="en-GB" sz="1600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6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=26−6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GB" sz="16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GB" sz="16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e>
                                </m:rad>
                              </m:oMath>
                            </m:oMathPara>
                          </a14:m>
                          <a:endParaRPr lang="en-GB" sz="1600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1800" i="1" kern="1200" smtClean="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US" sz="18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𝑚</m:t>
                                  </m:r>
                                </m:sup>
                              </m:sSup>
                              <m:r>
                                <a:rPr lang="en-US" sz="1800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=32</m:t>
                              </m:r>
                            </m:oMath>
                          </a14:m>
                          <a:r>
                            <a:rPr lang="en-US" sz="1800" kern="1200" dirty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  and    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18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9</m:t>
                                  </m:r>
                                </m:e>
                                <m:sup>
                                  <m:r>
                                    <a:rPr lang="en-US" sz="18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𝑝</m:t>
                                  </m:r>
                                </m:sup>
                              </m:sSup>
                              <m:r>
                                <a:rPr lang="en-US" sz="1800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GB" sz="18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3</m:t>
                                  </m:r>
                                </m:e>
                                <m:sup>
                                  <m:r>
                                    <a:rPr lang="en-US" sz="18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𝑚</m:t>
                                  </m:r>
                                </m:sup>
                              </m:sSup>
                            </m:oMath>
                          </a14:m>
                          <a:endParaRPr lang="en-GB" sz="1800" kern="1200" dirty="0">
                            <a:solidFill>
                              <a:schemeClr val="dk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r>
                            <a:rPr lang="en-US" sz="1800" kern="1200" dirty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Work out the values of </a:t>
                          </a:r>
                          <a:r>
                            <a:rPr lang="en-US" sz="1800" i="1" kern="1200" dirty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m</a:t>
                          </a:r>
                          <a:r>
                            <a:rPr lang="en-US" sz="1800" kern="1200" dirty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and </a:t>
                          </a:r>
                          <a:r>
                            <a:rPr lang="en-US" sz="1800" i="1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p.</a:t>
                          </a:r>
                        </a:p>
                        <a:p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1800" i="1" kern="1200" smtClean="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GB" sz="1800" b="0" i="1" kern="1200" smtClean="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5</m:t>
                                  </m:r>
                                </m:sup>
                              </m:sSup>
                              <m:r>
                                <a:rPr lang="en-US" sz="1800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=32</m:t>
                              </m:r>
                            </m:oMath>
                          </a14:m>
                          <a:r>
                            <a:rPr lang="en-US" sz="1800" kern="1200" dirty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  </a:t>
                          </a:r>
                          <a:r>
                            <a:rPr lang="en-US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	</a:t>
                          </a:r>
                          <a:r>
                            <a:rPr lang="en-US" sz="1800" kern="1200" dirty="0" smtClean="0">
                              <a:solidFill>
                                <a:srgbClr val="FF0000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m = 5</a:t>
                          </a:r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GB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GB" sz="1800" i="1" kern="1200" smtClean="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dPr>
                                      <m:e>
                                        <m:sSup>
                                          <m:sSupPr>
                                            <m:ctrlPr>
                                              <a:rPr lang="en-GB" sz="1800" i="1" kern="1200" smtClean="0">
                                                <a:solidFill>
                                                  <a:schemeClr val="dk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GB" sz="1800" b="0" i="1" kern="1200" smtClean="0">
                                                <a:solidFill>
                                                  <a:schemeClr val="dk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  <m:t>3</m:t>
                                            </m:r>
                                          </m:e>
                                          <m:sup>
                                            <m:r>
                                              <a:rPr lang="en-GB" sz="1800" b="0" i="1" kern="1200" smtClean="0">
                                                <a:solidFill>
                                                  <a:schemeClr val="dk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</m:e>
                                    </m:d>
                                  </m:e>
                                  <m:sup>
                                    <m:r>
                                      <a:rPr lang="en-US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𝑝</m:t>
                                    </m:r>
                                  </m:sup>
                                </m:sSup>
                                <m:r>
                                  <a:rPr lang="en-US" sz="1800" i="1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GB" sz="1800" i="1" kern="1200" smtClean="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3</m:t>
                                    </m:r>
                                  </m:e>
                                  <m:sup>
                                    <m:r>
                                      <a:rPr lang="en-GB" sz="1800" b="0" i="1" kern="1200" smtClean="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5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GB" sz="1800" kern="1200" dirty="0" smtClean="0">
                            <a:solidFill>
                              <a:schemeClr val="dk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14:m>
                            <m:oMath xmlns:m="http://schemas.openxmlformats.org/officeDocument/2006/math">
                              <m:r>
                                <a:rPr lang="en-GB" sz="1800" i="1" kern="1200" dirty="0" smtClean="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  <m:r>
                                <a:rPr lang="en-GB" sz="1800" i="1" kern="1200" dirty="0" smtClean="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𝑝</m:t>
                              </m:r>
                              <m:r>
                                <a:rPr lang="en-GB" sz="1800" i="1" kern="1200" dirty="0" smtClean="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= 5  </m:t>
                              </m:r>
                            </m:oMath>
                          </a14:m>
                          <a:r>
                            <a:rPr lang="en-GB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		</a:t>
                          </a:r>
                          <a:r>
                            <a:rPr lang="en-GB" sz="1800" kern="1200" dirty="0" smtClean="0">
                              <a:solidFill>
                                <a:srgbClr val="FF0000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p = 2.5</a:t>
                          </a:r>
                          <a:endParaRPr lang="en-GB" sz="1800" kern="1200" dirty="0">
                            <a:solidFill>
                              <a:srgbClr val="FF0000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endParaRPr lang="en-GB" dirty="0"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07561586"/>
                      </a:ext>
                    </a:extLst>
                  </a:tr>
                  <a:tr h="251435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Topic 4</a:t>
                          </a:r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Rationalise:</a:t>
                          </a:r>
                          <a:endParaRPr lang="en-GB" sz="1800" b="0" i="1" baseline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endParaRPr>
                        </a:p>
                        <a:p>
                          <a:pPr marL="0" indent="0" algn="ctr"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1800" b="0" i="1" baseline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1800" b="0" i="1" baseline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num>
                                  <m:den>
                                    <m:rad>
                                      <m:radPr>
                                        <m:degHide m:val="on"/>
                                        <m:ctrlPr>
                                          <a:rPr lang="en-GB" sz="1800" b="0" i="1" baseline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GB" sz="1800" b="0" i="1" baseline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12</m:t>
                                        </m:r>
                                      </m:e>
                                    </m:rad>
                                  </m:den>
                                </m:f>
                                <m:r>
                                  <a:rPr lang="en-GB" sz="1800" b="0" i="1" baseline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GB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a:rPr lang="en-GB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ad>
                                      <m:radPr>
                                        <m:degHide m:val="on"/>
                                        <m:ctrlPr>
                                          <a:rPr lang="en-GB" sz="18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GB" sz="18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e>
                                    </m:rad>
                                  </m:den>
                                </m:f>
                              </m:oMath>
                            </m:oMathPara>
                          </a14:m>
                          <a:endParaRPr lang="en-GB" sz="1800" b="0" baseline="0" dirty="0" smtClean="0">
                            <a:solidFill>
                              <a:srgbClr val="FF0000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indent="0" algn="ctr"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GB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a:rPr lang="en-GB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ad>
                                      <m:radPr>
                                        <m:degHide m:val="on"/>
                                        <m:ctrlPr>
                                          <a:rPr lang="en-GB" sz="18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GB" sz="18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e>
                                    </m:rad>
                                  </m:den>
                                </m:f>
                                <m:r>
                                  <a:rPr lang="en-GB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  <m:f>
                                  <m:fPr>
                                    <m:ctrlPr>
                                      <a:rPr lang="en-GB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ad>
                                      <m:radPr>
                                        <m:degHide m:val="on"/>
                                        <m:ctrlPr>
                                          <a:rPr lang="en-GB" sz="18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GB" sz="18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e>
                                    </m:rad>
                                  </m:num>
                                  <m:den>
                                    <m:rad>
                                      <m:radPr>
                                        <m:degHide m:val="on"/>
                                        <m:ctrlPr>
                                          <a:rPr lang="en-GB" sz="18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GB" sz="18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e>
                                    </m:rad>
                                  </m:den>
                                </m:f>
                              </m:oMath>
                            </m:oMathPara>
                          </a14:m>
                          <a:endParaRPr lang="en-GB" sz="1800" b="0" baseline="0" dirty="0" smtClean="0">
                            <a:solidFill>
                              <a:srgbClr val="FF0000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indent="0" algn="ctr"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GB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  <m:rad>
                                      <m:radPr>
                                        <m:degHide m:val="on"/>
                                        <m:ctrlPr>
                                          <a:rPr lang="en-GB" sz="18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GB" sz="18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e>
                                    </m:rad>
                                  </m:num>
                                  <m:den>
                                    <m:r>
                                      <a:rPr lang="en-GB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den>
                                </m:f>
                                <m:r>
                                  <a:rPr lang="en-GB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GB" sz="18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ad>
                                      <m:radPr>
                                        <m:degHide m:val="on"/>
                                        <m:ctrlPr>
                                          <a:rPr lang="en-GB" sz="18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GB" sz="18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e>
                                    </m:rad>
                                  </m:num>
                                  <m:den>
                                    <m:r>
                                      <a:rPr lang="en-GB" sz="18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1800" b="0" baseline="0" dirty="0" smtClean="0">
                            <a:solidFill>
                              <a:srgbClr val="FF0000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2000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Rationalise</a:t>
                          </a:r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num>
                                  <m:den>
                                    <m:r>
                                      <a:rPr lang="en-GB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3−</m:t>
                                    </m:r>
                                    <m:rad>
                                      <m:radPr>
                                        <m:degHide m:val="on"/>
                                        <m:ctrlPr>
                                          <a:rPr lang="en-GB" sz="2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GB" sz="2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e>
                                    </m:rad>
                                  </m:den>
                                </m:f>
                              </m:oMath>
                            </m:oMathPara>
                          </a14:m>
                          <a:endParaRPr lang="en-GB" sz="2000" dirty="0" smtClean="0"/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GB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num>
                                  <m:den>
                                    <m:r>
                                      <a:rPr lang="en-GB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3−</m:t>
                                    </m:r>
                                    <m:rad>
                                      <m:radPr>
                                        <m:degHide m:val="on"/>
                                        <m:ctrlPr>
                                          <a:rPr lang="en-GB" sz="2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GB" sz="2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e>
                                    </m:rad>
                                  </m:den>
                                </m:f>
                                <m:r>
                                  <a:rPr lang="en-GB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  <m:f>
                                  <m:fPr>
                                    <m:ctrlPr>
                                      <a:rPr lang="en-GB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3+</m:t>
                                    </m:r>
                                    <m:rad>
                                      <m:radPr>
                                        <m:degHide m:val="on"/>
                                        <m:ctrlPr>
                                          <a:rPr lang="en-GB" sz="2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GB" sz="2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e>
                                    </m:rad>
                                  </m:num>
                                  <m:den>
                                    <m:r>
                                      <a:rPr lang="en-GB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3+</m:t>
                                    </m:r>
                                    <m:rad>
                                      <m:radPr>
                                        <m:degHide m:val="on"/>
                                        <m:ctrlPr>
                                          <a:rPr lang="en-GB" sz="2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GB" sz="2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e>
                                    </m:rad>
                                  </m:den>
                                </m:f>
                              </m:oMath>
                            </m:oMathPara>
                          </a14:m>
                          <a:endParaRPr lang="en-GB" sz="2000" dirty="0" smtClean="0"/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GB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15</m:t>
                                    </m:r>
                                    <m:r>
                                      <a:rPr lang="en-GB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+5</m:t>
                                    </m:r>
                                    <m:rad>
                                      <m:radPr>
                                        <m:degHide m:val="on"/>
                                        <m:ctrlPr>
                                          <a:rPr lang="en-GB" sz="2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GB" sz="2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e>
                                    </m:rad>
                                  </m:num>
                                  <m:den>
                                    <m:r>
                                      <a:rPr lang="en-GB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9−2</m:t>
                                    </m:r>
                                  </m:den>
                                </m:f>
                                <m:r>
                                  <a:rPr lang="en-GB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GB" sz="20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0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15</m:t>
                                    </m:r>
                                    <m:r>
                                      <a:rPr lang="en-GB" sz="20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+5</m:t>
                                    </m:r>
                                    <m:rad>
                                      <m:radPr>
                                        <m:degHide m:val="on"/>
                                        <m:ctrlPr>
                                          <a:rPr lang="en-GB" sz="20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GB" sz="20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e>
                                    </m:rad>
                                  </m:num>
                                  <m:den>
                                    <m:r>
                                      <a:rPr lang="en-GB" sz="20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7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800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Rationalise</a:t>
                          </a:r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num>
                                  <m:den>
                                    <m:r>
                                      <a:rPr lang="en-GB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ad>
                                      <m:radPr>
                                        <m:degHide m:val="on"/>
                                        <m:ctrlPr>
                                          <a:rPr lang="en-GB" sz="18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GB" sz="18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e>
                                    </m:rad>
                                    <m:r>
                                      <a:rPr lang="en-GB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+1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dirty="0" smtClean="0"/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GB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num>
                                  <m:den>
                                    <m:r>
                                      <a:rPr lang="en-GB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ad>
                                      <m:radPr>
                                        <m:degHide m:val="on"/>
                                        <m:ctrlPr>
                                          <a:rPr lang="en-GB" sz="18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GB" sz="18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e>
                                    </m:rad>
                                    <m:r>
                                      <a:rPr lang="en-GB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+1</m:t>
                                    </m:r>
                                  </m:den>
                                </m:f>
                                <m:r>
                                  <a:rPr lang="en-GB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  <m:f>
                                  <m:fPr>
                                    <m:ctrlPr>
                                      <a:rPr lang="en-GB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  <m:rad>
                                      <m:radPr>
                                        <m:degHide m:val="on"/>
                                        <m:ctrlPr>
                                          <a:rPr lang="en-GB" sz="18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GB" sz="18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e>
                                    </m:rad>
                                    <m:r>
                                      <a:rPr lang="en-GB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num>
                                  <m:den>
                                    <m:r>
                                      <a:rPr lang="en-GB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ad>
                                      <m:radPr>
                                        <m:degHide m:val="on"/>
                                        <m:ctrlPr>
                                          <a:rPr lang="en-GB" sz="18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GB" sz="18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e>
                                    </m:rad>
                                    <m:r>
                                      <a:rPr lang="en-GB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dirty="0" smtClean="0"/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GB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  <m:rad>
                                      <m:radPr>
                                        <m:degHide m:val="on"/>
                                        <m:ctrlPr>
                                          <a:rPr lang="en-GB" sz="18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GB" sz="18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e>
                                    </m:rad>
                                    <m:r>
                                      <a:rPr lang="en-GB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−2</m:t>
                                    </m:r>
                                  </m:num>
                                  <m:den>
                                    <m:r>
                                      <a:rPr lang="en-GB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12−1</m:t>
                                    </m:r>
                                  </m:den>
                                </m:f>
                                <m:r>
                                  <a:rPr lang="en-GB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GB" sz="18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18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  <m:rad>
                                      <m:radPr>
                                        <m:degHide m:val="on"/>
                                        <m:ctrlPr>
                                          <a:rPr lang="en-GB" sz="18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GB" sz="18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e>
                                    </m:rad>
                                    <m:r>
                                      <a:rPr lang="en-GB" sz="18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−2</m:t>
                                    </m:r>
                                  </m:num>
                                  <m:den>
                                    <m:r>
                                      <a:rPr lang="en-GB" sz="18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7815438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90642233"/>
                  </p:ext>
                </p:extLst>
              </p:nvPr>
            </p:nvGraphicFramePr>
            <p:xfrm>
              <a:off x="0" y="-1"/>
              <a:ext cx="9144000" cy="690571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66834">
                      <a:extLst>
                        <a:ext uri="{9D8B030D-6E8A-4147-A177-3AD203B41FA5}">
                          <a16:colId xmlns:a16="http://schemas.microsoft.com/office/drawing/2014/main" val="427112700"/>
                        </a:ext>
                      </a:extLst>
                    </a:gridCol>
                    <a:gridCol w="2925722">
                      <a:extLst>
                        <a:ext uri="{9D8B030D-6E8A-4147-A177-3AD203B41FA5}">
                          <a16:colId xmlns:a16="http://schemas.microsoft.com/office/drawing/2014/main" val="4194589420"/>
                        </a:ext>
                      </a:extLst>
                    </a:gridCol>
                    <a:gridCol w="2925722">
                      <a:extLst>
                        <a:ext uri="{9D8B030D-6E8A-4147-A177-3AD203B41FA5}">
                          <a16:colId xmlns:a16="http://schemas.microsoft.com/office/drawing/2014/main" val="318414750"/>
                        </a:ext>
                      </a:extLst>
                    </a:gridCol>
                    <a:gridCol w="2925722">
                      <a:extLst>
                        <a:ext uri="{9D8B030D-6E8A-4147-A177-3AD203B41FA5}">
                          <a16:colId xmlns:a16="http://schemas.microsoft.com/office/drawing/2014/main" val="4141231608"/>
                        </a:ext>
                      </a:extLst>
                    </a:gridCol>
                  </a:tblGrid>
                  <a:tr h="215728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Topic 4</a:t>
                          </a:r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2917" t="-1130" r="-200625" b="-22090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12917" t="-1130" r="-100625" b="-22090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12917" t="-1130" r="-625" b="-22090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42647800"/>
                      </a:ext>
                    </a:extLst>
                  </a:tr>
                  <a:tr h="223406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Topic 4</a:t>
                          </a:r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2917" t="-97548" r="-200625" b="-1130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12917" t="-97548" r="-100625" b="-1130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12917" t="-97548" r="-625" b="-1130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07561586"/>
                      </a:ext>
                    </a:extLst>
                  </a:tr>
                  <a:tr h="251435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Topic 4</a:t>
                          </a:r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2917" t="-175545" r="-200625" b="-48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12917" t="-175545" r="-100625" b="-48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12917" t="-175545" r="-625" b="-48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78154384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498941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73452734"/>
                  </p:ext>
                </p:extLst>
              </p:nvPr>
            </p:nvGraphicFramePr>
            <p:xfrm>
              <a:off x="0" y="-1"/>
              <a:ext cx="9144000" cy="68580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66834">
                      <a:extLst>
                        <a:ext uri="{9D8B030D-6E8A-4147-A177-3AD203B41FA5}">
                          <a16:colId xmlns:a16="http://schemas.microsoft.com/office/drawing/2014/main" val="427112700"/>
                        </a:ext>
                      </a:extLst>
                    </a:gridCol>
                    <a:gridCol w="2925722">
                      <a:extLst>
                        <a:ext uri="{9D8B030D-6E8A-4147-A177-3AD203B41FA5}">
                          <a16:colId xmlns:a16="http://schemas.microsoft.com/office/drawing/2014/main" val="4194589420"/>
                        </a:ext>
                      </a:extLst>
                    </a:gridCol>
                    <a:gridCol w="2925722">
                      <a:extLst>
                        <a:ext uri="{9D8B030D-6E8A-4147-A177-3AD203B41FA5}">
                          <a16:colId xmlns:a16="http://schemas.microsoft.com/office/drawing/2014/main" val="318414750"/>
                        </a:ext>
                      </a:extLst>
                    </a:gridCol>
                    <a:gridCol w="2925722">
                      <a:extLst>
                        <a:ext uri="{9D8B030D-6E8A-4147-A177-3AD203B41FA5}">
                          <a16:colId xmlns:a16="http://schemas.microsoft.com/office/drawing/2014/main" val="4141231608"/>
                        </a:ext>
                      </a:extLst>
                    </a:gridCol>
                  </a:tblGrid>
                  <a:tr h="2286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Topic 4</a:t>
                          </a:r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800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r>
                            <a:rPr lang="en-US" sz="18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 </a:t>
                          </a:r>
                          <a14:m>
                            <m:oMath xmlns:m="http://schemas.openxmlformats.org/officeDocument/2006/math">
                              <m:r>
                                <a:rPr lang="en-US" sz="1800" b="0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𝑝</m:t>
                              </m:r>
                              <m:r>
                                <a:rPr lang="en-US" sz="1800" b="0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=</m:t>
                              </m:r>
                              <m:rad>
                                <m:radPr>
                                  <m:degHide m:val="on"/>
                                  <m:ctrlPr>
                                    <a:rPr lang="en-GB" sz="1800" b="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1800" b="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3</m:t>
                                  </m:r>
                                </m:e>
                              </m:rad>
                            </m:oMath>
                          </a14:m>
                          <a:r>
                            <a:rPr lang="en-US" sz="1800" b="0" kern="1200" dirty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   and  </a:t>
                          </a:r>
                          <a14:m>
                            <m:oMath xmlns:m="http://schemas.openxmlformats.org/officeDocument/2006/math">
                              <m:r>
                                <a:rPr lang="en-US" sz="1800" b="0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𝑞</m:t>
                              </m:r>
                              <m:r>
                                <a:rPr lang="en-US" sz="1800" b="0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=</m:t>
                              </m:r>
                              <m:rad>
                                <m:radPr>
                                  <m:degHide m:val="on"/>
                                  <m:ctrlPr>
                                    <a:rPr lang="en-GB" sz="1800" b="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1800" b="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6</m:t>
                                  </m:r>
                                </m:e>
                              </m:rad>
                            </m:oMath>
                          </a14:m>
                          <a:r>
                            <a:rPr lang="en-US" sz="1800" b="0" kern="1200" dirty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     </a:t>
                          </a:r>
                          <a:endParaRPr lang="en-GB" sz="1800" b="0" kern="1200" dirty="0">
                            <a:solidFill>
                              <a:schemeClr val="tx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r>
                            <a:rPr lang="en-US" sz="18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Show </a:t>
                          </a:r>
                          <a:r>
                            <a:rPr lang="en-US" sz="1800" b="0" kern="1200" dirty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that 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1800" b="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GB" sz="1800" b="0" i="1" kern="12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800" b="0" i="1" kern="12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𝑝𝑞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1800" b="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−1</m:t>
                                  </m:r>
                                </m:sup>
                              </m:sSup>
                              <m:r>
                                <a:rPr lang="en-US" sz="1800" b="0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GB" sz="1800" b="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ad>
                                    <m:radPr>
                                      <m:degHide m:val="on"/>
                                      <m:ctrlPr>
                                        <a:rPr lang="en-GB" sz="1800" b="0" i="1" kern="12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1800" b="0" i="1" kern="12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2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lang="en-US" sz="1800" b="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6</m:t>
                                  </m:r>
                                </m:den>
                              </m:f>
                            </m:oMath>
                          </a14:m>
                          <a:endParaRPr lang="en-GB" sz="1800" b="0" kern="1200" dirty="0">
                            <a:solidFill>
                              <a:schemeClr val="tx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altLang="en-US" sz="1800" b="0" dirty="0" smtClean="0">
                            <a:solidFill>
                              <a:schemeClr val="tx1"/>
                            </a:solidFill>
                            <a:latin typeface="Comic Sans MS" pitchFamily="66" charset="0"/>
                            <a:cs typeface="Times New Roman" pitchFamily="18" charset="0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Find the value of 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800" b="0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4</m:t>
                              </m:r>
                              <m:rad>
                                <m:radPr>
                                  <m:degHide m:val="on"/>
                                  <m:ctrlPr>
                                    <a:rPr lang="en-GB" sz="1800" b="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1800" b="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75</m:t>
                                  </m:r>
                                </m:e>
                              </m:rad>
                              <m:r>
                                <a:rPr lang="en-US" sz="1800" b="0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÷2</m:t>
                              </m:r>
                              <m:rad>
                                <m:radPr>
                                  <m:degHide m:val="on"/>
                                  <m:ctrlPr>
                                    <a:rPr lang="en-GB" sz="1800" b="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1800" b="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3</m:t>
                                  </m:r>
                                </m:e>
                              </m:rad>
                            </m:oMath>
                          </a14:m>
                          <a:r>
                            <a:rPr lang="en-US" sz="1800" b="0" kern="1200" dirty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 </a:t>
                          </a:r>
                          <a:endParaRPr lang="en-GB" sz="1800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800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r>
                            <a:rPr lang="en-US" sz="18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Work out the mean of </a:t>
                          </a:r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lang="en-GB" sz="1800" b="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1800" b="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75</m:t>
                                  </m:r>
                                </m:e>
                              </m:rad>
                              <m:r>
                                <a:rPr lang="en-US" sz="1800" b="0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,  </m:t>
                              </m:r>
                              <m:rad>
                                <m:radPr>
                                  <m:degHide m:val="on"/>
                                  <m:ctrlPr>
                                    <a:rPr lang="en-GB" sz="1800" b="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1800" b="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75</m:t>
                                  </m:r>
                                </m:e>
                              </m:rad>
                              <m:r>
                                <a:rPr lang="en-US" sz="1800" b="0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 </m:t>
                              </m:r>
                              <m:r>
                                <a:rPr lang="en-US" sz="1800" b="0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𝑎𝑛𝑑</m:t>
                              </m:r>
                              <m:r>
                                <a:rPr lang="en-US" sz="1800" b="0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 </m:t>
                              </m:r>
                              <m:f>
                                <m:fPr>
                                  <m:ctrlPr>
                                    <a:rPr lang="en-GB" sz="1800" b="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lang="en-US" sz="1800" b="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6</m:t>
                                  </m:r>
                                </m:num>
                                <m:den>
                                  <m:rad>
                                    <m:radPr>
                                      <m:degHide m:val="on"/>
                                      <m:ctrlPr>
                                        <a:rPr lang="en-GB" sz="1800" b="0" i="1" kern="12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1800" b="0" i="1" kern="12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3</m:t>
                                      </m:r>
                                    </m:e>
                                  </m:rad>
                                </m:den>
                              </m:f>
                            </m:oMath>
                          </a14:m>
                          <a:endParaRPr lang="en-GB" sz="1800" b="0" kern="1200" dirty="0">
                            <a:solidFill>
                              <a:schemeClr val="tx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r>
                            <a:rPr lang="en-US" sz="18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Give </a:t>
                          </a:r>
                          <a:r>
                            <a:rPr lang="en-US" sz="1800" b="0" kern="1200" dirty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your answer in the form </a:t>
                          </a:r>
                          <a14:m>
                            <m:oMath xmlns:m="http://schemas.openxmlformats.org/officeDocument/2006/math">
                              <m:r>
                                <a:rPr lang="en-US" sz="1800" b="0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𝑏</m:t>
                              </m:r>
                              <m:rad>
                                <m:radPr>
                                  <m:degHide m:val="on"/>
                                  <m:ctrlPr>
                                    <a:rPr lang="en-GB" sz="1800" b="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1800" b="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3</m:t>
                                  </m:r>
                                </m:e>
                              </m:rad>
                            </m:oMath>
                          </a14:m>
                          <a:r>
                            <a:rPr lang="en-US" sz="1800" b="0" kern="1200" dirty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 where </a:t>
                          </a:r>
                          <a:r>
                            <a:rPr lang="en-US" sz="1800" b="0" i="1" kern="1200" dirty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b</a:t>
                          </a:r>
                          <a:r>
                            <a:rPr lang="en-US" sz="1800" b="0" kern="1200" dirty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is an integer</a:t>
                          </a:r>
                          <a:r>
                            <a:rPr lang="en-US" sz="18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.</a:t>
                          </a:r>
                          <a:endParaRPr lang="en-GB" sz="1800" b="0" kern="1200" dirty="0">
                            <a:solidFill>
                              <a:schemeClr val="tx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642647800"/>
                      </a:ext>
                    </a:extLst>
                  </a:tr>
                  <a:tr h="2286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Topic 4</a:t>
                          </a:r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Work out	</a:t>
                          </a:r>
                          <a:endParaRPr lang="en-GB" sz="1800" i="1" kern="1200" dirty="0" smtClean="0">
                            <a:solidFill>
                              <a:schemeClr val="dk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degHide m:val="on"/>
                                    <m:ctrlPr>
                                      <a:rPr lang="en-GB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3</m:t>
                                    </m:r>
                                  </m:e>
                                </m:rad>
                                <m:r>
                                  <a:rPr lang="en-US" sz="1800" i="1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×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GB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12</m:t>
                                    </m:r>
                                  </m:e>
                                </m:rad>
                                <m:r>
                                  <a:rPr lang="en-US" sz="1800" i="1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×</m:t>
                                </m:r>
                                <m:sSup>
                                  <m:sSupPr>
                                    <m:ctrlPr>
                                      <a:rPr lang="en-GB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5</m:t>
                                    </m:r>
                                  </m:e>
                                  <m:sup>
                                    <m:r>
                                      <a:rPr lang="en-US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−2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GB" sz="1800" kern="1200" dirty="0" smtClean="0">
                            <a:solidFill>
                              <a:schemeClr val="dk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r>
                            <a:rPr lang="en-US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Give </a:t>
                          </a:r>
                          <a:r>
                            <a:rPr lang="en-US" sz="1800" kern="1200" dirty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your answer as a decimal.</a:t>
                          </a:r>
                          <a:endParaRPr lang="en-GB" sz="1800" kern="1200" dirty="0">
                            <a:solidFill>
                              <a:schemeClr val="dk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pPr algn="ctr"/>
                          <a:endParaRPr lang="en-GB" sz="1800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Put these in order starting with the smallest.</a:t>
                          </a:r>
                          <a:endParaRPr lang="en-GB" sz="1800" kern="1200" dirty="0">
                            <a:solidFill>
                              <a:schemeClr val="dk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2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GB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3</m:t>
                                    </m:r>
                                  </m:e>
                                </m:rad>
                                <m:r>
                                  <a:rPr lang="en-US" sz="1800" i="1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×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GB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2</m:t>
                                    </m:r>
                                  </m:e>
                                </m:rad>
                                <m:r>
                                  <a:rPr lang="en-GB" sz="1800" b="0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   , 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GB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radPr>
                                  <m:deg/>
                                  <m:e>
                                    <m:f>
                                      <m:fPr>
                                        <m:ctrlPr>
                                          <a:rPr lang="en-GB" sz="18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GB" sz="18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56</m:t>
                                        </m:r>
                                      </m:num>
                                      <m:den>
                                        <m:r>
                                          <a:rPr lang="en-GB" sz="18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</m:e>
                                </m:rad>
                                <m:r>
                                  <a:rPr lang="en-GB" sz="1800" b="0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  </m:t>
                                </m:r>
                                <m:r>
                                  <a:rPr lang="en-GB" sz="1800" b="0" i="0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,  </m:t>
                                </m:r>
                                <m:f>
                                  <m:fPr>
                                    <m:ctrlPr>
                                      <a:rPr lang="en-GB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10</m:t>
                                    </m:r>
                                  </m:num>
                                  <m:den>
                                    <m:rad>
                                      <m:radPr>
                                        <m:degHide m:val="on"/>
                                        <m:ctrlPr>
                                          <a:rPr lang="en-GB" sz="18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sz="18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5</m:t>
                                        </m:r>
                                      </m:e>
                                    </m:rad>
                                  </m:den>
                                </m:f>
                              </m:oMath>
                            </m:oMathPara>
                          </a14:m>
                          <a:endParaRPr lang="en-GB" sz="1800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Given that	</a:t>
                          </a:r>
                        </a:p>
                        <a:p>
                          <a14:m>
                            <m:oMath xmlns:m="http://schemas.openxmlformats.org/officeDocument/2006/math">
                              <m:r>
                                <a:rPr lang="en-US" sz="1800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𝑝</m:t>
                              </m:r>
                              <m:r>
                                <a:rPr lang="en-US" sz="1800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=</m:t>
                              </m:r>
                              <m:rad>
                                <m:radPr>
                                  <m:degHide m:val="on"/>
                                  <m:ctrlPr>
                                    <a:rPr lang="en-GB" sz="18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18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3</m:t>
                                  </m:r>
                                </m:e>
                              </m:rad>
                            </m:oMath>
                          </a14:m>
                          <a:r>
                            <a:rPr lang="en-US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,  </a:t>
                          </a:r>
                          <a14:m>
                            <m:oMath xmlns:m="http://schemas.openxmlformats.org/officeDocument/2006/math">
                              <m:r>
                                <a:rPr lang="en-US" sz="1800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𝑞</m:t>
                              </m:r>
                              <m:r>
                                <a:rPr lang="en-US" sz="1800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=</m:t>
                              </m:r>
                              <m:rad>
                                <m:radPr>
                                  <m:degHide m:val="on"/>
                                  <m:ctrlPr>
                                    <a:rPr lang="en-GB" sz="18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18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8</m:t>
                                  </m:r>
                                </m:e>
                              </m:rad>
                            </m:oMath>
                          </a14:m>
                          <a:r>
                            <a:rPr lang="en-US" sz="1800" kern="1200" dirty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lang="en-US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, </a:t>
                          </a:r>
                          <a14:m>
                            <m:oMath xmlns:m="http://schemas.openxmlformats.org/officeDocument/2006/math">
                              <m:r>
                                <a:rPr lang="en-US" sz="1800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𝑟</m:t>
                              </m:r>
                              <m:r>
                                <a:rPr lang="en-US" sz="1800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=</m:t>
                              </m:r>
                              <m:rad>
                                <m:radPr>
                                  <m:degHide m:val="on"/>
                                  <m:ctrlPr>
                                    <a:rPr lang="en-GB" sz="18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18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6</m:t>
                                  </m:r>
                                </m:e>
                              </m:rad>
                            </m:oMath>
                          </a14:m>
                          <a:endParaRPr lang="en-GB" sz="1800" kern="1200" dirty="0">
                            <a:solidFill>
                              <a:schemeClr val="dk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r>
                            <a:rPr lang="en-US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work </a:t>
                          </a:r>
                          <a:r>
                            <a:rPr lang="en-US" sz="1800" kern="1200" dirty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out the </a:t>
                          </a:r>
                          <a:r>
                            <a:rPr lang="en-US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value of </a:t>
                          </a:r>
                        </a:p>
                        <a:p>
                          <a:r>
                            <a:rPr lang="en-US" sz="1800" kern="1200" dirty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 </a:t>
                          </a:r>
                          <a:r>
                            <a:rPr lang="en-US" sz="2400" kern="1200" dirty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 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24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𝑝𝑞</m:t>
                                  </m:r>
                                </m:num>
                                <m:den>
                                  <m:r>
                                    <a:rPr lang="en-US" sz="24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𝑟</m:t>
                                  </m:r>
                                </m:den>
                              </m:f>
                            </m:oMath>
                          </a14:m>
                          <a:endParaRPr lang="en-GB" sz="2400" kern="1200" dirty="0">
                            <a:solidFill>
                              <a:schemeClr val="dk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07561586"/>
                      </a:ext>
                    </a:extLst>
                  </a:tr>
                  <a:tr h="2286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Topic 4</a:t>
                          </a:r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Work out the value of 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en-GB" sz="18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2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en-GB" sz="1800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1800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3</m:t>
                                      </m:r>
                                    </m:e>
                                  </m:rad>
                                  <m:r>
                                    <a:rPr lang="en-US" sz="18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en-GB" sz="1800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800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3</m:t>
                                      </m:r>
                                    </m:num>
                                    <m:den>
                                      <m:rad>
                                        <m:radPr>
                                          <m:degHide m:val="on"/>
                                          <m:ctrlPr>
                                            <a:rPr lang="en-GB" sz="1800" i="1" kern="1200">
                                              <a:solidFill>
                                                <a:schemeClr val="dk1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</m:ctrlPr>
                                        </m:radPr>
                                        <m:deg/>
                                        <m:e>
                                          <m:r>
                                            <a:rPr lang="en-US" sz="1800" i="1" kern="1200">
                                              <a:solidFill>
                                                <a:schemeClr val="dk1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2</m:t>
                                          </m:r>
                                        </m:e>
                                      </m:rad>
                                    </m:den>
                                  </m:f>
                                </m:e>
                              </m:d>
                              <m:d>
                                <m:dPr>
                                  <m:ctrlPr>
                                    <a:rPr lang="en-GB" sz="18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2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en-GB" sz="1800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1800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3</m:t>
                                      </m:r>
                                    </m:e>
                                  </m:rad>
                                  <m:r>
                                    <a:rPr lang="en-US" sz="18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+</m:t>
                                  </m:r>
                                  <m:f>
                                    <m:fPr>
                                      <m:ctrlPr>
                                        <a:rPr lang="en-GB" sz="1800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800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3</m:t>
                                      </m:r>
                                    </m:num>
                                    <m:den>
                                      <m:rad>
                                        <m:radPr>
                                          <m:degHide m:val="on"/>
                                          <m:ctrlPr>
                                            <a:rPr lang="en-GB" sz="1800" i="1" kern="1200">
                                              <a:solidFill>
                                                <a:schemeClr val="dk1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</m:ctrlPr>
                                        </m:radPr>
                                        <m:deg/>
                                        <m:e>
                                          <m:r>
                                            <a:rPr lang="en-US" sz="1800" i="1" kern="1200">
                                              <a:solidFill>
                                                <a:schemeClr val="dk1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2</m:t>
                                          </m:r>
                                        </m:e>
                                      </m:rad>
                                    </m:den>
                                  </m:f>
                                </m:e>
                              </m:d>
                            </m:oMath>
                          </a14:m>
                          <a:r>
                            <a:rPr lang="en-US" sz="1800" kern="1200" dirty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     </a:t>
                          </a:r>
                          <a:endParaRPr lang="en-GB" sz="1800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Write  </a:t>
                          </a:r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26</m:t>
                                    </m:r>
                                  </m:num>
                                  <m:den>
                                    <m:rad>
                                      <m:radPr>
                                        <m:degHide m:val="on"/>
                                        <m:ctrlPr>
                                          <a:rPr lang="en-GB" sz="18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sz="18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2</m:t>
                                        </m:r>
                                      </m:e>
                                    </m:rad>
                                  </m:den>
                                </m:f>
                                <m:r>
                                  <a:rPr lang="en-US" sz="1800" i="1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GB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12</m:t>
                                    </m:r>
                                  </m:num>
                                  <m:den>
                                    <m:rad>
                                      <m:radPr>
                                        <m:degHide m:val="on"/>
                                        <m:ctrlPr>
                                          <a:rPr lang="en-GB" sz="18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sz="18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18</m:t>
                                        </m:r>
                                      </m:e>
                                    </m:rad>
                                  </m:den>
                                </m:f>
                                <m:r>
                                  <a:rPr lang="en-US" sz="1800" i="1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+2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GB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50</m:t>
                                    </m:r>
                                  </m:e>
                                </m:rad>
                              </m:oMath>
                            </m:oMathPara>
                          </a14:m>
                          <a:endParaRPr lang="en-US" sz="1800" kern="1200" dirty="0" smtClean="0">
                            <a:solidFill>
                              <a:schemeClr val="dk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r>
                            <a:rPr lang="en-US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in </a:t>
                          </a:r>
                          <a:r>
                            <a:rPr lang="en-US" sz="1800" kern="1200" dirty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the form  </a:t>
                          </a:r>
                          <a14:m>
                            <m:oMath xmlns:m="http://schemas.openxmlformats.org/officeDocument/2006/math">
                              <m:r>
                                <a:rPr lang="en-US" sz="1800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𝑎</m:t>
                              </m:r>
                              <m:rad>
                                <m:radPr>
                                  <m:degHide m:val="on"/>
                                  <m:ctrlPr>
                                    <a:rPr lang="en-GB" sz="18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18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2</m:t>
                                  </m:r>
                                </m:e>
                              </m:rad>
                            </m:oMath>
                          </a14:m>
                          <a:r>
                            <a:rPr lang="en-US" sz="1800" kern="1200" dirty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lang="en-US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lang="en-US" sz="1800" kern="1200" dirty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where </a:t>
                          </a:r>
                          <a:r>
                            <a:rPr lang="en-US" sz="1800" i="1" kern="1200" dirty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a</a:t>
                          </a:r>
                          <a:r>
                            <a:rPr lang="en-US" sz="1800" kern="1200" dirty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is an integer.</a:t>
                          </a:r>
                          <a:endParaRPr lang="en-GB" sz="1800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Simplify </a:t>
                          </a:r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lang="en-GB" sz="18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18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80</m:t>
                                  </m:r>
                                </m:e>
                              </m:rad>
                              <m:r>
                                <a:rPr lang="en-US" sz="1800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+</m:t>
                              </m:r>
                              <m:rad>
                                <m:radPr>
                                  <m:degHide m:val="on"/>
                                  <m:ctrlPr>
                                    <a:rPr lang="en-GB" sz="18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18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2</m:t>
                                  </m:r>
                                  <m:f>
                                    <m:fPr>
                                      <m:ctrlPr>
                                        <a:rPr lang="en-GB" sz="1800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800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2</m:t>
                                      </m:r>
                                    </m:num>
                                    <m:den>
                                      <m:r>
                                        <a:rPr lang="en-US" sz="1800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9</m:t>
                                      </m:r>
                                    </m:den>
                                  </m:f>
                                </m:e>
                              </m:rad>
                            </m:oMath>
                          </a14:m>
                          <a:r>
                            <a:rPr lang="en-US" sz="1800" kern="1200" dirty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  </a:t>
                          </a:r>
                          <a:endParaRPr lang="en-GB" sz="1800" kern="1200" dirty="0">
                            <a:solidFill>
                              <a:schemeClr val="dk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r>
                            <a:rPr lang="en-US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Give </a:t>
                          </a:r>
                          <a:r>
                            <a:rPr lang="en-US" sz="1800" kern="1200" dirty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your answer in the form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8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lang="en-US" sz="18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𝑎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en-GB" sz="1800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1800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5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lang="en-US" sz="18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𝑏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1800" kern="1200" dirty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 where </a:t>
                          </a:r>
                          <a:r>
                            <a:rPr lang="en-US" sz="1800" i="1" kern="1200" dirty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a</a:t>
                          </a:r>
                          <a:r>
                            <a:rPr lang="en-US" sz="1800" kern="1200" dirty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and </a:t>
                          </a:r>
                          <a:r>
                            <a:rPr lang="en-US" sz="1800" i="1" kern="1200" dirty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b</a:t>
                          </a:r>
                          <a:r>
                            <a:rPr lang="en-US" sz="1800" kern="1200" dirty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are integers.</a:t>
                          </a:r>
                          <a:endParaRPr lang="en-GB" sz="1800" kern="1200" dirty="0">
                            <a:solidFill>
                              <a:schemeClr val="dk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endParaRPr lang="en-GB" sz="1800" dirty="0"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7815438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73452734"/>
                  </p:ext>
                </p:extLst>
              </p:nvPr>
            </p:nvGraphicFramePr>
            <p:xfrm>
              <a:off x="0" y="-1"/>
              <a:ext cx="9144000" cy="68580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66834">
                      <a:extLst>
                        <a:ext uri="{9D8B030D-6E8A-4147-A177-3AD203B41FA5}">
                          <a16:colId xmlns:a16="http://schemas.microsoft.com/office/drawing/2014/main" val="427112700"/>
                        </a:ext>
                      </a:extLst>
                    </a:gridCol>
                    <a:gridCol w="2925722">
                      <a:extLst>
                        <a:ext uri="{9D8B030D-6E8A-4147-A177-3AD203B41FA5}">
                          <a16:colId xmlns:a16="http://schemas.microsoft.com/office/drawing/2014/main" val="4194589420"/>
                        </a:ext>
                      </a:extLst>
                    </a:gridCol>
                    <a:gridCol w="2925722">
                      <a:extLst>
                        <a:ext uri="{9D8B030D-6E8A-4147-A177-3AD203B41FA5}">
                          <a16:colId xmlns:a16="http://schemas.microsoft.com/office/drawing/2014/main" val="318414750"/>
                        </a:ext>
                      </a:extLst>
                    </a:gridCol>
                    <a:gridCol w="2925722">
                      <a:extLst>
                        <a:ext uri="{9D8B030D-6E8A-4147-A177-3AD203B41FA5}">
                          <a16:colId xmlns:a16="http://schemas.microsoft.com/office/drawing/2014/main" val="4141231608"/>
                        </a:ext>
                      </a:extLst>
                    </a:gridCol>
                  </a:tblGrid>
                  <a:tr h="2286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Topic 4</a:t>
                          </a:r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2917" t="-267" r="-200625" b="-2010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12917" t="-267" r="-100625" b="-2010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12917" t="-267" r="-625" b="-2010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42647800"/>
                      </a:ext>
                    </a:extLst>
                  </a:tr>
                  <a:tr h="2286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Topic 4</a:t>
                          </a:r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2917" t="-100000" r="-200625" b="-1005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12917" t="-100000" r="-100625" b="-1005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12917" t="-100000" r="-625" b="-10053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07561586"/>
                      </a:ext>
                    </a:extLst>
                  </a:tr>
                  <a:tr h="2286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Topic 4</a:t>
                          </a:r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2917" t="-200533" r="-200625" b="-8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12917" t="-200533" r="-100625" b="-8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12917" t="-200533" r="-625" b="-8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78154384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017482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56362561"/>
                  </p:ext>
                </p:extLst>
              </p:nvPr>
            </p:nvGraphicFramePr>
            <p:xfrm>
              <a:off x="0" y="-1"/>
              <a:ext cx="9144000" cy="686130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66834">
                      <a:extLst>
                        <a:ext uri="{9D8B030D-6E8A-4147-A177-3AD203B41FA5}">
                          <a16:colId xmlns:a16="http://schemas.microsoft.com/office/drawing/2014/main" val="427112700"/>
                        </a:ext>
                      </a:extLst>
                    </a:gridCol>
                    <a:gridCol w="2925722">
                      <a:extLst>
                        <a:ext uri="{9D8B030D-6E8A-4147-A177-3AD203B41FA5}">
                          <a16:colId xmlns:a16="http://schemas.microsoft.com/office/drawing/2014/main" val="4194589420"/>
                        </a:ext>
                      </a:extLst>
                    </a:gridCol>
                    <a:gridCol w="2925722">
                      <a:extLst>
                        <a:ext uri="{9D8B030D-6E8A-4147-A177-3AD203B41FA5}">
                          <a16:colId xmlns:a16="http://schemas.microsoft.com/office/drawing/2014/main" val="318414750"/>
                        </a:ext>
                      </a:extLst>
                    </a:gridCol>
                    <a:gridCol w="2925722">
                      <a:extLst>
                        <a:ext uri="{9D8B030D-6E8A-4147-A177-3AD203B41FA5}">
                          <a16:colId xmlns:a16="http://schemas.microsoft.com/office/drawing/2014/main" val="4141231608"/>
                        </a:ext>
                      </a:extLst>
                    </a:gridCol>
                  </a:tblGrid>
                  <a:tr h="2286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Topic 4</a:t>
                          </a:r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1800" b="0" i="1" kern="12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𝑝</m:t>
                              </m:r>
                              <m:r>
                                <a:rPr lang="en-US" sz="1800" b="0" i="1" kern="12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=</m:t>
                              </m:r>
                              <m:rad>
                                <m:radPr>
                                  <m:degHide m:val="on"/>
                                  <m:ctrlPr>
                                    <a:rPr lang="en-GB" sz="1800" b="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1800" b="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3</m:t>
                                  </m:r>
                                </m:e>
                              </m:rad>
                            </m:oMath>
                          </a14:m>
                          <a:r>
                            <a:rPr lang="en-US" sz="1800" b="0" kern="1200" dirty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   and  </a:t>
                          </a:r>
                          <a14:m>
                            <m:oMath xmlns:m="http://schemas.openxmlformats.org/officeDocument/2006/math">
                              <m:r>
                                <a:rPr lang="en-US" sz="1800" b="0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𝑞</m:t>
                              </m:r>
                              <m:r>
                                <a:rPr lang="en-US" sz="1800" b="0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=</m:t>
                              </m:r>
                              <m:rad>
                                <m:radPr>
                                  <m:degHide m:val="on"/>
                                  <m:ctrlPr>
                                    <a:rPr lang="en-GB" sz="1800" b="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1800" b="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6</m:t>
                                  </m:r>
                                </m:e>
                              </m:rad>
                            </m:oMath>
                          </a14:m>
                          <a:r>
                            <a:rPr lang="en-US" sz="1800" b="0" kern="1200" dirty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     </a:t>
                          </a:r>
                          <a:endParaRPr lang="en-GB" sz="1800" b="0" kern="1200" dirty="0">
                            <a:solidFill>
                              <a:schemeClr val="tx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r>
                            <a:rPr lang="en-US" sz="18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Show </a:t>
                          </a:r>
                          <a:r>
                            <a:rPr lang="en-US" sz="1800" b="0" kern="1200" dirty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that 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1800" b="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GB" sz="1800" b="0" i="1" kern="12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800" b="0" i="1" kern="12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𝑝𝑞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1800" b="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−1</m:t>
                                  </m:r>
                                </m:sup>
                              </m:sSup>
                              <m:r>
                                <a:rPr lang="en-US" sz="1800" b="0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GB" sz="1800" b="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ad>
                                    <m:radPr>
                                      <m:degHide m:val="on"/>
                                      <m:ctrlPr>
                                        <a:rPr lang="en-GB" sz="1800" b="0" i="1" kern="12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1800" b="0" i="1" kern="12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2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lang="en-US" sz="1800" b="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6</m:t>
                                  </m:r>
                                </m:den>
                              </m:f>
                            </m:oMath>
                          </a14:m>
                          <a:endParaRPr lang="en-GB" sz="1800" b="0" kern="1200" dirty="0" smtClean="0">
                            <a:solidFill>
                              <a:schemeClr val="tx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800" i="1" kern="1200" smtClean="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1800" b="0" i="1" kern="1200" smtClean="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</m:t>
                                    </m:r>
                                  </m:num>
                                  <m:den>
                                    <m:rad>
                                      <m:radPr>
                                        <m:degHide m:val="on"/>
                                        <m:ctrlPr>
                                          <a:rPr lang="en-GB" sz="1800" i="1" kern="1200" smtClean="0">
                                            <a:solidFill>
                                              <a:srgbClr val="FF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sz="1800" i="1" kern="1200">
                                            <a:solidFill>
                                              <a:srgbClr val="FF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3</m:t>
                                        </m:r>
                                      </m:e>
                                    </m:rad>
                                    <m:r>
                                      <a:rPr lang="en-US" sz="1800" i="1" kern="120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×</m:t>
                                    </m:r>
                                    <m:rad>
                                      <m:radPr>
                                        <m:degHide m:val="on"/>
                                        <m:ctrlPr>
                                          <a:rPr lang="en-GB" sz="1800" i="1" kern="1200">
                                            <a:solidFill>
                                              <a:srgbClr val="FF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GB" sz="1800" b="0" i="1" kern="1200" smtClean="0">
                                            <a:solidFill>
                                              <a:srgbClr val="FF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6</m:t>
                                        </m:r>
                                      </m:e>
                                    </m:rad>
                                  </m:den>
                                </m:f>
                                <m:r>
                                  <a:rPr lang="en-GB" sz="1800" b="0" i="1" kern="1200" smtClean="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GB" sz="1800" b="0" i="1" kern="1200" smtClean="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1800" b="0" i="1" kern="1200" smtClean="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</m:t>
                                    </m:r>
                                  </m:num>
                                  <m:den>
                                    <m:rad>
                                      <m:radPr>
                                        <m:degHide m:val="on"/>
                                        <m:ctrlPr>
                                          <a:rPr lang="en-GB" sz="1800" b="0" i="1" kern="1200" smtClean="0">
                                            <a:solidFill>
                                              <a:srgbClr val="FF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GB" sz="1800" b="0" i="1" kern="1200" smtClean="0">
                                            <a:solidFill>
                                              <a:srgbClr val="FF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18</m:t>
                                        </m:r>
                                      </m:e>
                                    </m:rad>
                                  </m:den>
                                </m:f>
                              </m:oMath>
                            </m:oMathPara>
                          </a14:m>
                          <a:endParaRPr lang="en-GB" sz="1800" b="0" i="1" kern="1200" dirty="0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800" b="0" i="1" kern="1200" smtClean="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GB" sz="1800" b="0" i="1" kern="1200" smtClean="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1800" b="0" i="1" kern="1200" smtClean="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GB" sz="1800" b="0" i="1" kern="1200" smtClean="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3</m:t>
                                    </m:r>
                                    <m:rad>
                                      <m:radPr>
                                        <m:degHide m:val="on"/>
                                        <m:ctrlPr>
                                          <a:rPr lang="en-GB" sz="1800" b="0" i="1" kern="1200" smtClean="0">
                                            <a:solidFill>
                                              <a:srgbClr val="FF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GB" sz="1800" b="0" i="1" kern="1200" smtClean="0">
                                            <a:solidFill>
                                              <a:srgbClr val="FF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2</m:t>
                                        </m:r>
                                      </m:e>
                                    </m:rad>
                                  </m:den>
                                </m:f>
                                <m:r>
                                  <a:rPr lang="en-GB" sz="1800" b="0" i="1" kern="1200" smtClean="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×</m:t>
                                </m:r>
                                <m:f>
                                  <m:fPr>
                                    <m:ctrlPr>
                                      <a:rPr lang="en-GB" sz="1800" b="0" i="1" kern="1200" smtClean="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ad>
                                      <m:radPr>
                                        <m:degHide m:val="on"/>
                                        <m:ctrlPr>
                                          <a:rPr lang="en-GB" sz="1800" b="0" i="1" kern="1200" smtClean="0">
                                            <a:solidFill>
                                              <a:srgbClr val="FF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+mn-cs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GB" sz="1800" b="0" i="1" kern="1200" smtClean="0">
                                            <a:solidFill>
                                              <a:srgbClr val="FF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+mn-cs"/>
                                          </a:rPr>
                                          <m:t>2</m:t>
                                        </m:r>
                                      </m:e>
                                    </m:rad>
                                  </m:num>
                                  <m:den>
                                    <m:rad>
                                      <m:radPr>
                                        <m:degHide m:val="on"/>
                                        <m:ctrlPr>
                                          <a:rPr lang="en-GB" sz="1800" b="0" i="1" kern="1200" smtClean="0">
                                            <a:solidFill>
                                              <a:srgbClr val="FF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+mn-cs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GB" sz="1800" b="0" i="1" kern="1200" smtClean="0">
                                            <a:solidFill>
                                              <a:srgbClr val="FF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+mn-cs"/>
                                          </a:rPr>
                                          <m:t>2</m:t>
                                        </m:r>
                                      </m:e>
                                    </m:rad>
                                  </m:den>
                                </m:f>
                                <m:r>
                                  <a:rPr lang="en-GB" sz="1800" b="0" i="1" kern="1200" smtClean="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GB" sz="1800" b="0" i="1" kern="1200" smtClean="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ad>
                                      <m:radPr>
                                        <m:degHide m:val="on"/>
                                        <m:ctrlPr>
                                          <a:rPr lang="en-GB" sz="1800" b="0" i="1" kern="1200" smtClean="0">
                                            <a:solidFill>
                                              <a:srgbClr val="FF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+mn-cs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GB" sz="1800" b="0" i="1" kern="1200" smtClean="0">
                                            <a:solidFill>
                                              <a:srgbClr val="FF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+mn-cs"/>
                                          </a:rPr>
                                          <m:t>2</m:t>
                                        </m:r>
                                      </m:e>
                                    </m:rad>
                                  </m:num>
                                  <m:den>
                                    <m:r>
                                      <a:rPr lang="en-GB" sz="1800" b="0" i="1" kern="1200" smtClean="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6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1800" b="0" kern="1200" dirty="0">
                            <a:solidFill>
                              <a:schemeClr val="tx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Find the value of 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800" b="0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4</m:t>
                              </m:r>
                              <m:rad>
                                <m:radPr>
                                  <m:degHide m:val="on"/>
                                  <m:ctrlPr>
                                    <a:rPr lang="en-GB" sz="1800" b="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1800" b="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75</m:t>
                                  </m:r>
                                </m:e>
                              </m:rad>
                              <m:r>
                                <a:rPr lang="en-US" sz="1800" b="0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÷2</m:t>
                              </m:r>
                              <m:rad>
                                <m:radPr>
                                  <m:degHide m:val="on"/>
                                  <m:ctrlPr>
                                    <a:rPr lang="en-GB" sz="1800" b="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1800" b="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3</m:t>
                                  </m:r>
                                </m:e>
                              </m:rad>
                            </m:oMath>
                          </a14:m>
                          <a:r>
                            <a:rPr lang="en-US" sz="1800" b="0" kern="1200" dirty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</a:t>
                          </a:r>
                          <a:endParaRPr lang="en-US" sz="1800" b="0" kern="1200" dirty="0" smtClean="0">
                            <a:solidFill>
                              <a:schemeClr val="tx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800" b="0" kern="1200" dirty="0" smtClean="0">
                            <a:solidFill>
                              <a:schemeClr val="tx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800" b="0" i="1" kern="1200" smtClean="0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20</m:t>
                              </m:r>
                              <m:rad>
                                <m:radPr>
                                  <m:degHide m:val="on"/>
                                  <m:ctrlPr>
                                    <a:rPr lang="en-GB" sz="1800" b="0" i="1" kern="120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GB" sz="1800" b="0" i="1" kern="1200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3</m:t>
                                  </m:r>
                                </m:e>
                              </m:rad>
                              <m:r>
                                <a:rPr lang="en-US" sz="1800" b="0" i="1" kern="1200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×</m:t>
                              </m:r>
                              <m:f>
                                <m:fPr>
                                  <m:ctrlPr>
                                    <a:rPr lang="en-US" sz="1800" b="0" i="1" kern="1200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lang="en-GB" sz="1800" b="0" i="1" kern="1200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800" b="0" i="1" kern="1200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2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en-GB" sz="1800" b="0" i="1" kern="1200">
                                          <a:solidFill>
                                            <a:srgbClr val="FF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1800" b="0" i="1" kern="1200">
                                          <a:solidFill>
                                            <a:srgbClr val="FF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3</m:t>
                                      </m:r>
                                    </m:e>
                                  </m:rad>
                                </m:den>
                              </m:f>
                              <m:r>
                                <a:rPr lang="en-GB" sz="1800" b="0" i="1" kern="1200" smtClean="0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=10</m:t>
                              </m:r>
                            </m:oMath>
                          </a14:m>
                          <a:r>
                            <a:rPr lang="en-US" sz="1800" b="0" kern="1200" dirty="0">
                              <a:solidFill>
                                <a:srgbClr val="FF0000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 </a:t>
                          </a:r>
                          <a:endParaRPr lang="en-GB" sz="1800" b="0" dirty="0" smtClean="0">
                            <a:solidFill>
                              <a:srgbClr val="FF0000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Work out the mean of </a:t>
                          </a:r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lang="en-GB" sz="1800" b="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1800" b="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75</m:t>
                                  </m:r>
                                </m:e>
                              </m:rad>
                              <m:r>
                                <a:rPr lang="en-US" sz="1800" b="0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,  </m:t>
                              </m:r>
                              <m:rad>
                                <m:radPr>
                                  <m:degHide m:val="on"/>
                                  <m:ctrlPr>
                                    <a:rPr lang="en-GB" sz="1800" b="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1800" b="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75</m:t>
                                  </m:r>
                                </m:e>
                              </m:rad>
                              <m:r>
                                <a:rPr lang="en-US" sz="1800" b="0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 </m:t>
                              </m:r>
                              <m:r>
                                <a:rPr lang="en-US" sz="1800" b="0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𝑎𝑛𝑑</m:t>
                              </m:r>
                              <m:r>
                                <a:rPr lang="en-US" sz="1800" b="0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 </m:t>
                              </m:r>
                              <m:f>
                                <m:fPr>
                                  <m:ctrlPr>
                                    <a:rPr lang="en-GB" sz="1800" b="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lang="en-US" sz="1800" b="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6</m:t>
                                  </m:r>
                                </m:num>
                                <m:den>
                                  <m:rad>
                                    <m:radPr>
                                      <m:degHide m:val="on"/>
                                      <m:ctrlPr>
                                        <a:rPr lang="en-GB" sz="1800" b="0" i="1" kern="12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1800" b="0" i="1" kern="12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3</m:t>
                                      </m:r>
                                    </m:e>
                                  </m:rad>
                                </m:den>
                              </m:f>
                            </m:oMath>
                          </a14:m>
                          <a:endParaRPr lang="en-GB" sz="1800" b="0" kern="1200" dirty="0">
                            <a:solidFill>
                              <a:schemeClr val="tx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r>
                            <a:rPr lang="en-US" sz="18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Give </a:t>
                          </a:r>
                          <a:r>
                            <a:rPr lang="en-US" sz="1800" b="0" kern="1200" dirty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your answer in the form </a:t>
                          </a:r>
                          <a14:m>
                            <m:oMath xmlns:m="http://schemas.openxmlformats.org/officeDocument/2006/math">
                              <m:r>
                                <a:rPr lang="en-US" sz="1800" b="0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𝑏</m:t>
                              </m:r>
                              <m:rad>
                                <m:radPr>
                                  <m:degHide m:val="on"/>
                                  <m:ctrlPr>
                                    <a:rPr lang="en-GB" sz="1800" b="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1800" b="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3</m:t>
                                  </m:r>
                                </m:e>
                              </m:rad>
                            </m:oMath>
                          </a14:m>
                          <a:r>
                            <a:rPr lang="en-US" sz="1800" b="0" kern="1200" dirty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 where </a:t>
                          </a:r>
                          <a:r>
                            <a:rPr lang="en-US" sz="1800" b="0" i="1" kern="1200" dirty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b</a:t>
                          </a:r>
                          <a:r>
                            <a:rPr lang="en-US" sz="1800" b="0" kern="1200" dirty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is an integer</a:t>
                          </a:r>
                          <a:r>
                            <a:rPr lang="en-US" sz="18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.</a:t>
                          </a:r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1800" b="0" i="1" kern="1200" smtClean="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1800" b="0" i="1" kern="1200" smtClean="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5</m:t>
                                    </m:r>
                                    <m:rad>
                                      <m:radPr>
                                        <m:degHide m:val="on"/>
                                        <m:ctrlPr>
                                          <a:rPr lang="en-GB" sz="1800" b="0" i="1" kern="1200" smtClean="0">
                                            <a:solidFill>
                                              <a:srgbClr val="FF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GB" sz="1800" b="0" i="1" kern="1200" smtClean="0">
                                            <a:solidFill>
                                              <a:srgbClr val="FF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3</m:t>
                                        </m:r>
                                      </m:e>
                                    </m:rad>
                                    <m:r>
                                      <a:rPr lang="en-GB" sz="1800" b="0" i="1" kern="1200" smtClean="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+5</m:t>
                                    </m:r>
                                    <m:rad>
                                      <m:radPr>
                                        <m:degHide m:val="on"/>
                                        <m:ctrlPr>
                                          <a:rPr lang="en-GB" sz="1800" b="0" i="1" kern="1200" smtClean="0">
                                            <a:solidFill>
                                              <a:srgbClr val="FF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GB" sz="1800" b="0" i="1" kern="1200" smtClean="0">
                                            <a:solidFill>
                                              <a:srgbClr val="FF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3</m:t>
                                        </m:r>
                                      </m:e>
                                    </m:rad>
                                    <m:r>
                                      <a:rPr lang="en-GB" sz="1800" b="0" i="0" kern="1200" smtClean="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+2</m:t>
                                    </m:r>
                                    <m:rad>
                                      <m:radPr>
                                        <m:degHide m:val="on"/>
                                        <m:ctrlPr>
                                          <a:rPr lang="en-GB" sz="1800" b="0" i="1" kern="1200" smtClean="0">
                                            <a:solidFill>
                                              <a:srgbClr val="FF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GB" sz="1800" b="0" i="1" kern="1200" smtClean="0">
                                            <a:solidFill>
                                              <a:srgbClr val="FF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3</m:t>
                                        </m:r>
                                      </m:e>
                                    </m:rad>
                                  </m:num>
                                  <m:den>
                                    <m:r>
                                      <a:rPr lang="en-GB" sz="1800" b="0" i="1" kern="1200" smtClean="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3</m:t>
                                    </m:r>
                                  </m:den>
                                </m:f>
                                <m:r>
                                  <a:rPr lang="en-GB" sz="1800" b="0" i="1" kern="1200" smtClean="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=4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GB" sz="1800" b="0" i="1" kern="1200" smtClean="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GB" sz="1800" b="0" i="1" kern="1200" smtClean="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3</m:t>
                                    </m:r>
                                  </m:e>
                                </m:rad>
                              </m:oMath>
                            </m:oMathPara>
                          </a14:m>
                          <a:endParaRPr lang="en-GB" sz="1800" b="0" kern="1200" dirty="0">
                            <a:solidFill>
                              <a:schemeClr val="tx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642647800"/>
                      </a:ext>
                    </a:extLst>
                  </a:tr>
                  <a:tr h="2286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Topic 4</a:t>
                          </a:r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Work out	</a:t>
                          </a:r>
                          <a:endParaRPr lang="en-GB" sz="1800" i="1" kern="1200" dirty="0" smtClean="0">
                            <a:solidFill>
                              <a:schemeClr val="dk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degHide m:val="on"/>
                                    <m:ctrlPr>
                                      <a:rPr lang="en-GB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3</m:t>
                                    </m:r>
                                  </m:e>
                                </m:rad>
                                <m:r>
                                  <a:rPr lang="en-US" sz="1800" i="1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×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GB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12</m:t>
                                    </m:r>
                                  </m:e>
                                </m:rad>
                                <m:r>
                                  <a:rPr lang="en-US" sz="1800" i="1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×</m:t>
                                </m:r>
                                <m:sSup>
                                  <m:sSupPr>
                                    <m:ctrlPr>
                                      <a:rPr lang="en-GB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5</m:t>
                                    </m:r>
                                  </m:e>
                                  <m:sup>
                                    <m:r>
                                      <a:rPr lang="en-US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−2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GB" sz="1800" kern="1200" dirty="0" smtClean="0">
                            <a:solidFill>
                              <a:schemeClr val="dk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r>
                            <a:rPr lang="en-US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Give </a:t>
                          </a:r>
                          <a:r>
                            <a:rPr lang="en-US" sz="1800" kern="1200" dirty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your answer as a decimal</a:t>
                          </a:r>
                          <a:r>
                            <a:rPr lang="en-US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.</a:t>
                          </a:r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degHide m:val="on"/>
                                    <m:ctrlPr>
                                      <a:rPr lang="en-GB" sz="1800" i="1" kern="1200" smtClean="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1800" i="1" kern="120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3</m:t>
                                    </m:r>
                                  </m:e>
                                </m:rad>
                                <m:r>
                                  <a:rPr lang="en-US" sz="1800" i="1" kern="120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×</m:t>
                                </m:r>
                                <m:r>
                                  <a:rPr lang="en-GB" sz="1800" b="0" i="1" kern="1200" smtClean="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2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GB" sz="1800" i="1" kern="120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GB" sz="1800" b="0" i="1" kern="1200" smtClean="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3</m:t>
                                    </m:r>
                                  </m:e>
                                </m:rad>
                                <m:r>
                                  <a:rPr lang="en-US" sz="1800" i="1" kern="120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×</m:t>
                                </m:r>
                                <m:f>
                                  <m:fPr>
                                    <m:ctrlPr>
                                      <a:rPr lang="en-US" sz="1800" i="1" kern="1200" smtClean="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1800" b="0" i="1" kern="1200" smtClean="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GB" sz="1800" b="0" i="1" kern="1200" smtClean="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25</m:t>
                                    </m:r>
                                  </m:den>
                                </m:f>
                                <m:r>
                                  <a:rPr lang="en-GB" sz="1800" b="0" i="1" kern="1200" smtClean="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GB" sz="1800" b="0" i="1" kern="1200" smtClean="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1800" b="0" i="1" kern="1200" smtClean="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6</m:t>
                                    </m:r>
                                  </m:num>
                                  <m:den>
                                    <m:r>
                                      <a:rPr lang="en-GB" sz="1800" b="0" i="1" kern="1200" smtClean="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25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1800" b="0" i="1" kern="1200" dirty="0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800" b="0" i="1" kern="1200" smtClean="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GB" sz="1800" b="0" i="1" kern="1200" smtClean="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1800" b="0" i="1" kern="1200" smtClean="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24</m:t>
                                    </m:r>
                                  </m:num>
                                  <m:den>
                                    <m:r>
                                      <a:rPr lang="en-GB" sz="1800" b="0" i="1" kern="1200" smtClean="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100</m:t>
                                    </m:r>
                                  </m:den>
                                </m:f>
                                <m:r>
                                  <a:rPr lang="en-GB" sz="1800" b="0" i="1" kern="1200" smtClean="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=0.24</m:t>
                                </m:r>
                              </m:oMath>
                            </m:oMathPara>
                          </a14:m>
                          <a:endParaRPr lang="en-GB" sz="1800" kern="1200" dirty="0">
                            <a:solidFill>
                              <a:srgbClr val="FF0000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Put these in order starting with the smallest.</a:t>
                          </a:r>
                          <a:endParaRPr lang="en-GB" sz="1600" kern="1200" dirty="0">
                            <a:solidFill>
                              <a:schemeClr val="dk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1800" i="1" kern="1200" smtClean="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800" i="1" kern="120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10</m:t>
                                    </m:r>
                                  </m:num>
                                  <m:den>
                                    <m:rad>
                                      <m:radPr>
                                        <m:degHide m:val="on"/>
                                        <m:ctrlPr>
                                          <a:rPr lang="en-GB" sz="1800" i="1" kern="1200">
                                            <a:solidFill>
                                              <a:srgbClr val="FF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sz="1800" i="1" kern="1200">
                                            <a:solidFill>
                                              <a:srgbClr val="FF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5</m:t>
                                        </m:r>
                                      </m:e>
                                    </m:rad>
                                  </m:den>
                                </m:f>
                                <m:r>
                                  <a:rPr lang="en-GB" sz="1800" b="0" i="0" kern="1200" smtClean="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=2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GB" sz="1800" b="0" i="1" kern="1200" smtClean="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GB" sz="1800" b="0" i="1" kern="1200" smtClean="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5</m:t>
                                    </m:r>
                                  </m:e>
                                </m:rad>
                              </m:oMath>
                            </m:oMathPara>
                          </a14:m>
                          <a:endParaRPr lang="en-GB" sz="1800" b="0" i="1" kern="1200" dirty="0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kern="120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2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GB" sz="1800" i="1" kern="120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1800" i="1" kern="120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3</m:t>
                                    </m:r>
                                  </m:e>
                                </m:rad>
                                <m:r>
                                  <a:rPr lang="en-US" sz="1800" i="1" kern="120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×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GB" sz="1800" i="1" kern="120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1800" i="1" kern="120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2</m:t>
                                    </m:r>
                                  </m:e>
                                </m:rad>
                                <m:r>
                                  <a:rPr lang="en-GB" sz="1800" b="0" i="1" kern="1200" smtClean="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=</m:t>
                                </m:r>
                                <m:r>
                                  <a:rPr lang="en-GB" sz="18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GB" sz="18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GB" sz="18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e>
                                </m:rad>
                              </m:oMath>
                            </m:oMathPara>
                          </a14:m>
                          <a:endParaRPr lang="en-GB" sz="1800" b="0" i="1" kern="1200" dirty="0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degHide m:val="on"/>
                                    <m:ctrlPr>
                                      <a:rPr lang="en-GB" sz="1800" i="1" kern="120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radPr>
                                  <m:deg/>
                                  <m:e>
                                    <m:f>
                                      <m:fPr>
                                        <m:ctrlPr>
                                          <a:rPr lang="en-GB" sz="1800" i="1" kern="1200">
                                            <a:solidFill>
                                              <a:srgbClr val="FF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GB" sz="1800" i="1" kern="1200">
                                            <a:solidFill>
                                              <a:srgbClr val="FF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56</m:t>
                                        </m:r>
                                      </m:num>
                                      <m:den>
                                        <m:r>
                                          <a:rPr lang="en-GB" sz="1800" i="1" kern="1200">
                                            <a:solidFill>
                                              <a:srgbClr val="FF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</m:e>
                                </m:rad>
                                <m:r>
                                  <a:rPr lang="en-GB" sz="1800" b="0" i="1" kern="1200" smtClean="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=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GB" sz="1800" b="0" i="1" kern="1200" smtClean="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GB" sz="1800" b="0" i="1" kern="1200" smtClean="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28</m:t>
                                    </m:r>
                                  </m:e>
                                </m:rad>
                                <m:r>
                                  <a:rPr lang="en-GB" sz="1800" b="0" i="1" kern="1200" smtClean="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=2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GB" sz="1800" b="0" i="1" kern="1200" smtClean="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GB" sz="1800" b="0" i="1" kern="1200" smtClean="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7</m:t>
                                    </m:r>
                                  </m:e>
                                </m:rad>
                                <m:r>
                                  <a:rPr lang="en-GB" sz="1800" b="0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  </m:t>
                                </m:r>
                              </m:oMath>
                            </m:oMathPara>
                          </a14:m>
                          <a:endParaRPr lang="en-GB" sz="1800" b="0" i="1" kern="1200" dirty="0" smtClean="0">
                            <a:solidFill>
                              <a:schemeClr val="dk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Given that	</a:t>
                          </a:r>
                        </a:p>
                        <a:p>
                          <a14:m>
                            <m:oMath xmlns:m="http://schemas.openxmlformats.org/officeDocument/2006/math">
                              <m:r>
                                <a:rPr lang="en-US" sz="1800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𝑝</m:t>
                              </m:r>
                              <m:r>
                                <a:rPr lang="en-US" sz="1800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=</m:t>
                              </m:r>
                              <m:rad>
                                <m:radPr>
                                  <m:degHide m:val="on"/>
                                  <m:ctrlPr>
                                    <a:rPr lang="en-GB" sz="18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18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3</m:t>
                                  </m:r>
                                </m:e>
                              </m:rad>
                            </m:oMath>
                          </a14:m>
                          <a:r>
                            <a:rPr lang="en-US" sz="1800" kern="1200" dirty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lang="en-US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,  </a:t>
                          </a:r>
                          <a14:m>
                            <m:oMath xmlns:m="http://schemas.openxmlformats.org/officeDocument/2006/math">
                              <m:r>
                                <a:rPr lang="en-US" sz="1800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𝑞</m:t>
                              </m:r>
                              <m:r>
                                <a:rPr lang="en-US" sz="1800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=</m:t>
                              </m:r>
                              <m:rad>
                                <m:radPr>
                                  <m:degHide m:val="on"/>
                                  <m:ctrlPr>
                                    <a:rPr lang="en-GB" sz="18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18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8</m:t>
                                  </m:r>
                                </m:e>
                              </m:rad>
                            </m:oMath>
                          </a14:m>
                          <a:r>
                            <a:rPr lang="en-US" sz="1800" kern="1200" dirty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 ,</a:t>
                          </a:r>
                          <a:r>
                            <a:rPr lang="en-US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 </a:t>
                          </a:r>
                          <a14:m>
                            <m:oMath xmlns:m="http://schemas.openxmlformats.org/officeDocument/2006/math">
                              <m:r>
                                <a:rPr lang="en-US" sz="1800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𝑟</m:t>
                              </m:r>
                              <m:r>
                                <a:rPr lang="en-US" sz="1800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=</m:t>
                              </m:r>
                              <m:rad>
                                <m:radPr>
                                  <m:degHide m:val="on"/>
                                  <m:ctrlPr>
                                    <a:rPr lang="en-GB" sz="18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18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6</m:t>
                                  </m:r>
                                </m:e>
                              </m:rad>
                            </m:oMath>
                          </a14:m>
                          <a:endParaRPr lang="en-GB" sz="1800" kern="1200" dirty="0">
                            <a:solidFill>
                              <a:schemeClr val="dk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r>
                            <a:rPr lang="en-US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work </a:t>
                          </a:r>
                          <a:r>
                            <a:rPr lang="en-US" sz="1800" kern="1200" dirty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out the </a:t>
                          </a:r>
                          <a:r>
                            <a:rPr lang="en-US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value of </a:t>
                          </a:r>
                          <a:r>
                            <a:rPr lang="en-US" sz="1800" kern="1200" dirty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  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8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lang="en-US" sz="18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𝑝𝑞</m:t>
                                  </m:r>
                                </m:num>
                                <m:den>
                                  <m:r>
                                    <a:rPr lang="en-US" sz="18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𝑟</m:t>
                                  </m:r>
                                </m:den>
                              </m:f>
                            </m:oMath>
                          </a14:m>
                          <a:endParaRPr lang="en-GB" sz="1800" kern="1200" dirty="0" smtClean="0">
                            <a:solidFill>
                              <a:schemeClr val="dk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800" i="1" kern="1200" smtClean="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ad>
                                      <m:radPr>
                                        <m:degHide m:val="on"/>
                                        <m:ctrlPr>
                                          <a:rPr lang="en-US" sz="1800" i="1" kern="1200" smtClean="0">
                                            <a:solidFill>
                                              <a:srgbClr val="FF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GB" sz="1800" b="0" i="1" kern="1200" smtClean="0">
                                            <a:solidFill>
                                              <a:srgbClr val="FF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3</m:t>
                                        </m:r>
                                      </m:e>
                                    </m:rad>
                                    <m:r>
                                      <a:rPr lang="en-US" sz="1800" i="1" kern="1200" smtClean="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×</m:t>
                                    </m:r>
                                    <m:rad>
                                      <m:radPr>
                                        <m:degHide m:val="on"/>
                                        <m:ctrlPr>
                                          <a:rPr lang="en-US" sz="1800" i="1" kern="1200" smtClean="0">
                                            <a:solidFill>
                                              <a:srgbClr val="FF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+mn-cs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GB" sz="1800" b="0" i="1" kern="1200" smtClean="0">
                                            <a:solidFill>
                                              <a:srgbClr val="FF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+mn-cs"/>
                                          </a:rPr>
                                          <m:t>8</m:t>
                                        </m:r>
                                      </m:e>
                                    </m:rad>
                                  </m:num>
                                  <m:den>
                                    <m:rad>
                                      <m:radPr>
                                        <m:degHide m:val="on"/>
                                        <m:ctrlPr>
                                          <a:rPr lang="en-GB" sz="1800" i="1" kern="1200">
                                            <a:solidFill>
                                              <a:srgbClr val="FF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GB" sz="1800" b="0" i="1" kern="1200" smtClean="0">
                                            <a:solidFill>
                                              <a:srgbClr val="FF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6</m:t>
                                        </m:r>
                                      </m:e>
                                    </m:rad>
                                  </m:den>
                                </m:f>
                                <m:r>
                                  <a:rPr lang="en-GB" sz="1800" b="0" i="1" kern="1200" smtClean="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GB" sz="1800" b="0" i="1" kern="1200" smtClean="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ad>
                                      <m:radPr>
                                        <m:degHide m:val="on"/>
                                        <m:ctrlPr>
                                          <a:rPr lang="en-GB" sz="1800" b="0" i="1" kern="1200" smtClean="0">
                                            <a:solidFill>
                                              <a:srgbClr val="FF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GB" sz="1800" b="0" i="1" kern="1200" smtClean="0">
                                            <a:solidFill>
                                              <a:srgbClr val="FF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24</m:t>
                                        </m:r>
                                      </m:e>
                                    </m:rad>
                                  </m:num>
                                  <m:den>
                                    <m:rad>
                                      <m:radPr>
                                        <m:degHide m:val="on"/>
                                        <m:ctrlPr>
                                          <a:rPr lang="en-GB" sz="1800" b="0" i="1" kern="1200" smtClean="0">
                                            <a:solidFill>
                                              <a:srgbClr val="FF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GB" sz="1800" b="0" i="1" kern="1200" smtClean="0">
                                            <a:solidFill>
                                              <a:srgbClr val="FF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6</m:t>
                                        </m:r>
                                      </m:e>
                                    </m:rad>
                                  </m:den>
                                </m:f>
                              </m:oMath>
                            </m:oMathPara>
                          </a14:m>
                          <a:endParaRPr lang="en-GB" sz="1800" b="0" i="1" kern="1200" dirty="0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800" b="0" i="1" kern="1200" smtClean="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GB" sz="1800" b="0" i="1" kern="1200" smtClean="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1800" b="0" i="1" kern="1200" smtClean="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2</m:t>
                                    </m:r>
                                    <m:rad>
                                      <m:radPr>
                                        <m:degHide m:val="on"/>
                                        <m:ctrlPr>
                                          <a:rPr lang="en-GB" sz="1800" b="0" i="1" kern="1200" smtClean="0">
                                            <a:solidFill>
                                              <a:srgbClr val="FF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GB" sz="1800" b="0" i="1" kern="1200" smtClean="0">
                                            <a:solidFill>
                                              <a:srgbClr val="FF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6</m:t>
                                        </m:r>
                                      </m:e>
                                    </m:rad>
                                  </m:num>
                                  <m:den>
                                    <m:rad>
                                      <m:radPr>
                                        <m:degHide m:val="on"/>
                                        <m:ctrlPr>
                                          <a:rPr lang="en-GB" sz="1800" b="0" i="1" kern="1200" smtClean="0">
                                            <a:solidFill>
                                              <a:srgbClr val="FF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GB" sz="1800" b="0" i="1" kern="1200" smtClean="0">
                                            <a:solidFill>
                                              <a:srgbClr val="FF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6</m:t>
                                        </m:r>
                                      </m:e>
                                    </m:rad>
                                  </m:den>
                                </m:f>
                                <m:r>
                                  <a:rPr lang="en-GB" sz="1800" b="0" i="1" kern="1200" smtClean="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=2</m:t>
                                </m:r>
                              </m:oMath>
                            </m:oMathPara>
                          </a14:m>
                          <a:endParaRPr lang="en-GB" sz="1800" kern="1200" dirty="0">
                            <a:solidFill>
                              <a:schemeClr val="dk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07561586"/>
                      </a:ext>
                    </a:extLst>
                  </a:tr>
                  <a:tr h="2286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Topic 4</a:t>
                          </a:r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Work out the value of 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en-GB" sz="18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2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en-GB" sz="1800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1800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3</m:t>
                                      </m:r>
                                    </m:e>
                                  </m:rad>
                                  <m:r>
                                    <a:rPr lang="en-US" sz="18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en-GB" sz="1800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800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3</m:t>
                                      </m:r>
                                    </m:num>
                                    <m:den>
                                      <m:rad>
                                        <m:radPr>
                                          <m:degHide m:val="on"/>
                                          <m:ctrlPr>
                                            <a:rPr lang="en-GB" sz="1800" i="1" kern="1200">
                                              <a:solidFill>
                                                <a:schemeClr val="dk1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</m:ctrlPr>
                                        </m:radPr>
                                        <m:deg/>
                                        <m:e>
                                          <m:r>
                                            <a:rPr lang="en-US" sz="1800" i="1" kern="1200">
                                              <a:solidFill>
                                                <a:schemeClr val="dk1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2</m:t>
                                          </m:r>
                                        </m:e>
                                      </m:rad>
                                    </m:den>
                                  </m:f>
                                </m:e>
                              </m:d>
                              <m:d>
                                <m:dPr>
                                  <m:ctrlPr>
                                    <a:rPr lang="en-GB" sz="18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2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en-GB" sz="1800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1800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3</m:t>
                                      </m:r>
                                    </m:e>
                                  </m:rad>
                                  <m:r>
                                    <a:rPr lang="en-US" sz="18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+</m:t>
                                  </m:r>
                                  <m:f>
                                    <m:fPr>
                                      <m:ctrlPr>
                                        <a:rPr lang="en-GB" sz="1800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800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3</m:t>
                                      </m:r>
                                    </m:num>
                                    <m:den>
                                      <m:rad>
                                        <m:radPr>
                                          <m:degHide m:val="on"/>
                                          <m:ctrlPr>
                                            <a:rPr lang="en-GB" sz="1800" i="1" kern="1200">
                                              <a:solidFill>
                                                <a:schemeClr val="dk1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</m:ctrlPr>
                                        </m:radPr>
                                        <m:deg/>
                                        <m:e>
                                          <m:r>
                                            <a:rPr lang="en-US" sz="1800" i="1" kern="1200">
                                              <a:solidFill>
                                                <a:schemeClr val="dk1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2</m:t>
                                          </m:r>
                                        </m:e>
                                      </m:rad>
                                    </m:den>
                                  </m:f>
                                </m:e>
                              </m:d>
                            </m:oMath>
                          </a14:m>
                          <a:r>
                            <a:rPr lang="en-US" sz="1800" kern="1200" dirty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  </a:t>
                          </a:r>
                          <a:endParaRPr lang="en-US" sz="1800" kern="1200" dirty="0" smtClean="0">
                            <a:solidFill>
                              <a:schemeClr val="dk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pPr algn="ctr"/>
                          <a:endParaRPr lang="en-US" sz="1800" kern="1200" dirty="0" smtClean="0">
                            <a:solidFill>
                              <a:schemeClr val="dk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8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=12+</m:t>
                                </m:r>
                                <m:f>
                                  <m:fPr>
                                    <m:ctrlPr>
                                      <a:rPr lang="en-GB" sz="1800" i="1" kern="120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1800" b="0" i="1" kern="1200" smtClean="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6</m:t>
                                    </m:r>
                                    <m:rad>
                                      <m:radPr>
                                        <m:degHide m:val="on"/>
                                        <m:ctrlPr>
                                          <a:rPr lang="en-GB" sz="1800" i="1" kern="1200" smtClean="0">
                                            <a:solidFill>
                                              <a:srgbClr val="FF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sz="1800" i="1" kern="1200">
                                            <a:solidFill>
                                              <a:srgbClr val="FF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3</m:t>
                                        </m:r>
                                      </m:e>
                                    </m:rad>
                                  </m:num>
                                  <m:den>
                                    <m:rad>
                                      <m:radPr>
                                        <m:degHide m:val="on"/>
                                        <m:ctrlPr>
                                          <a:rPr lang="en-GB" sz="1800" i="1" kern="1200">
                                            <a:solidFill>
                                              <a:srgbClr val="FF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sz="1800" i="1" kern="1200">
                                            <a:solidFill>
                                              <a:srgbClr val="FF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2</m:t>
                                        </m:r>
                                      </m:e>
                                    </m:rad>
                                  </m:den>
                                </m:f>
                                <m:r>
                                  <a:rPr lang="en-GB" sz="1800" b="0" i="0" kern="1200" smtClean="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GB" sz="1800" i="1" kern="1200" smtClean="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1800" b="0" i="1" kern="1200" smtClean="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6</m:t>
                                    </m:r>
                                    <m:rad>
                                      <m:radPr>
                                        <m:degHide m:val="on"/>
                                        <m:ctrlPr>
                                          <a:rPr lang="en-GB" sz="1800" i="1" kern="1200" smtClean="0">
                                            <a:solidFill>
                                              <a:srgbClr val="FF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sz="1800" i="1" kern="1200">
                                            <a:solidFill>
                                              <a:srgbClr val="FF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3</m:t>
                                        </m:r>
                                      </m:e>
                                    </m:rad>
                                  </m:num>
                                  <m:den>
                                    <m:rad>
                                      <m:radPr>
                                        <m:degHide m:val="on"/>
                                        <m:ctrlPr>
                                          <a:rPr lang="en-GB" sz="1800" i="1" kern="1200">
                                            <a:solidFill>
                                              <a:srgbClr val="FF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sz="1800" i="1" kern="1200">
                                            <a:solidFill>
                                              <a:srgbClr val="FF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2</m:t>
                                        </m:r>
                                      </m:e>
                                    </m:rad>
                                  </m:den>
                                </m:f>
                                <m:r>
                                  <a:rPr lang="en-US" sz="1800" i="1" kern="120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GB" sz="1800" i="1" kern="120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1800" b="0" i="1" kern="1200" smtClean="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9</m:t>
                                    </m:r>
                                  </m:num>
                                  <m:den>
                                    <m:r>
                                      <a:rPr lang="en-GB" sz="1800" b="0" i="1" kern="1200" smtClean="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1800" i="1" kern="1200" dirty="0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  <a:p>
                          <a:r>
                            <a:rPr lang="en-GB" sz="1800" b="0" kern="1200" dirty="0" smtClean="0">
                              <a:solidFill>
                                <a:srgbClr val="FF0000"/>
                              </a:solidFill>
                              <a:effectLst/>
                              <a:ea typeface="+mn-ea"/>
                              <a:cs typeface="+mn-cs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GB" sz="1800" b="0" i="1" kern="1200" smtClean="0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GB" sz="1800" b="0" i="1" kern="1200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lang="en-GB" sz="1800" b="0" i="1" kern="1200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15</m:t>
                                  </m:r>
                                </m:num>
                                <m:den>
                                  <m:r>
                                    <a:rPr lang="en-GB" sz="1800" b="0" i="1" kern="1200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2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1800" kern="1200" dirty="0">
                              <a:solidFill>
                                <a:srgbClr val="FF0000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   </a:t>
                          </a:r>
                          <a:endParaRPr lang="en-GB" sz="1800" b="0" baseline="0" dirty="0" smtClean="0">
                            <a:solidFill>
                              <a:srgbClr val="FF0000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5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Write  </a:t>
                          </a:r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15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5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26</m:t>
                                    </m:r>
                                  </m:num>
                                  <m:den>
                                    <m:rad>
                                      <m:radPr>
                                        <m:degHide m:val="on"/>
                                        <m:ctrlPr>
                                          <a:rPr lang="en-GB" sz="15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sz="15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2</m:t>
                                        </m:r>
                                      </m:e>
                                    </m:rad>
                                  </m:den>
                                </m:f>
                                <m:r>
                                  <a:rPr lang="en-US" sz="1500" i="1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GB" sz="15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5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12</m:t>
                                    </m:r>
                                  </m:num>
                                  <m:den>
                                    <m:rad>
                                      <m:radPr>
                                        <m:degHide m:val="on"/>
                                        <m:ctrlPr>
                                          <a:rPr lang="en-GB" sz="15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sz="15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18</m:t>
                                        </m:r>
                                      </m:e>
                                    </m:rad>
                                  </m:den>
                                </m:f>
                                <m:r>
                                  <a:rPr lang="en-US" sz="1500" i="1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+2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GB" sz="15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15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50</m:t>
                                    </m:r>
                                  </m:e>
                                </m:rad>
                              </m:oMath>
                            </m:oMathPara>
                          </a14:m>
                          <a:endParaRPr lang="en-US" sz="1500" kern="1200" dirty="0" smtClean="0">
                            <a:solidFill>
                              <a:schemeClr val="dk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r>
                            <a:rPr lang="en-US" sz="15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in </a:t>
                          </a:r>
                          <a:r>
                            <a:rPr lang="en-US" sz="1500" kern="1200" dirty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the form  </a:t>
                          </a:r>
                          <a14:m>
                            <m:oMath xmlns:m="http://schemas.openxmlformats.org/officeDocument/2006/math">
                              <m:r>
                                <a:rPr lang="en-US" sz="1500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𝑎</m:t>
                              </m:r>
                              <m:rad>
                                <m:radPr>
                                  <m:degHide m:val="on"/>
                                  <m:ctrlPr>
                                    <a:rPr lang="en-GB" sz="15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15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2</m:t>
                                  </m:r>
                                </m:e>
                              </m:rad>
                            </m:oMath>
                          </a14:m>
                          <a:r>
                            <a:rPr lang="en-US" sz="1500" kern="1200" dirty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lang="en-US" sz="15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lang="en-US" sz="1500" kern="1200" dirty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where </a:t>
                          </a:r>
                          <a:r>
                            <a:rPr lang="en-US" sz="1500" i="1" kern="1200" dirty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a</a:t>
                          </a:r>
                          <a:r>
                            <a:rPr lang="en-US" sz="1500" kern="1200" dirty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is an integer</a:t>
                          </a:r>
                          <a:r>
                            <a:rPr lang="en-US" sz="15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.</a:t>
                          </a:r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500" b="0" i="1" kern="1200" smtClean="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13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GB" sz="1500" b="0" i="1" kern="1200" smtClean="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GB" sz="1500" b="0" i="1" kern="1200" smtClean="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2</m:t>
                                    </m:r>
                                  </m:e>
                                </m:rad>
                                <m:r>
                                  <a:rPr lang="en-US" sz="1500" i="1" kern="120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sz="1500" i="1" kern="1200" smtClean="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1500" b="0" i="1" kern="1200" smtClean="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12</m:t>
                                    </m:r>
                                  </m:num>
                                  <m:den>
                                    <m:r>
                                      <a:rPr lang="en-GB" sz="1500" b="0" i="1" kern="1200" smtClean="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3</m:t>
                                    </m:r>
                                    <m:rad>
                                      <m:radPr>
                                        <m:degHide m:val="on"/>
                                        <m:ctrlPr>
                                          <a:rPr lang="en-GB" sz="1500" b="0" i="1" kern="1200" smtClean="0">
                                            <a:solidFill>
                                              <a:srgbClr val="FF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GB" sz="1500" b="0" i="1" kern="1200" smtClean="0">
                                            <a:solidFill>
                                              <a:srgbClr val="FF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2</m:t>
                                        </m:r>
                                      </m:e>
                                    </m:rad>
                                  </m:den>
                                </m:f>
                                <m:r>
                                  <a:rPr lang="en-US" sz="1500" i="1" kern="120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+</m:t>
                                </m:r>
                                <m:r>
                                  <a:rPr lang="en-GB" sz="1500" b="0" i="1" kern="1200" smtClean="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10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GB" sz="1500" i="1" kern="120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GB" sz="1500" b="0" i="1" kern="1200" smtClean="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2</m:t>
                                    </m:r>
                                  </m:e>
                                </m:rad>
                              </m:oMath>
                            </m:oMathPara>
                          </a14:m>
                          <a:endParaRPr lang="en-GB" sz="1500" b="0" i="1" kern="1200" dirty="0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500" b="0" i="1" kern="1200" smtClean="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=13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GB" sz="1500" b="0" i="1" kern="1200" smtClean="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GB" sz="1500" b="0" i="1" kern="1200" smtClean="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2</m:t>
                                    </m:r>
                                  </m:e>
                                </m:rad>
                                <m:r>
                                  <a:rPr lang="en-US" sz="1500" i="1" kern="120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−</m:t>
                                </m:r>
                                <m:r>
                                  <a:rPr lang="en-GB" sz="1500" b="0" i="1" kern="1200" smtClean="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2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GB" sz="1500" b="0" i="1" kern="1200" smtClean="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GB" sz="1500" b="0" i="1" kern="1200" smtClean="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2</m:t>
                                    </m:r>
                                  </m:e>
                                </m:rad>
                                <m:r>
                                  <a:rPr lang="en-US" sz="1500" i="1" kern="120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+</m:t>
                                </m:r>
                                <m:r>
                                  <a:rPr lang="en-GB" sz="1500" b="0" i="1" kern="1200" smtClean="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10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GB" sz="1500" i="1" kern="120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GB" sz="1500" b="0" i="1" kern="1200" smtClean="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2</m:t>
                                    </m:r>
                                  </m:e>
                                </m:rad>
                                <m:r>
                                  <a:rPr lang="en-GB" sz="1500" b="0" i="1" kern="1200" smtClean="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=21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GB" sz="1500" b="0" i="1" kern="1200" smtClean="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GB" sz="1500" b="0" i="1" kern="1200" smtClean="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2</m:t>
                                    </m:r>
                                  </m:e>
                                </m:rad>
                              </m:oMath>
                            </m:oMathPara>
                          </a14:m>
                          <a:endParaRPr lang="en-GB" sz="1500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Simplify </a:t>
                          </a:r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lang="en-GB" sz="16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16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80</m:t>
                                  </m:r>
                                </m:e>
                              </m:rad>
                              <m:r>
                                <a:rPr lang="en-US" sz="1600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+</m:t>
                              </m:r>
                              <m:rad>
                                <m:radPr>
                                  <m:degHide m:val="on"/>
                                  <m:ctrlPr>
                                    <a:rPr lang="en-GB" sz="16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16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2</m:t>
                                  </m:r>
                                  <m:f>
                                    <m:fPr>
                                      <m:ctrlPr>
                                        <a:rPr lang="en-GB" sz="1600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600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2</m:t>
                                      </m:r>
                                    </m:num>
                                    <m:den>
                                      <m:r>
                                        <a:rPr lang="en-US" sz="1600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9</m:t>
                                      </m:r>
                                    </m:den>
                                  </m:f>
                                </m:e>
                              </m:rad>
                            </m:oMath>
                          </a14:m>
                          <a:r>
                            <a:rPr lang="en-US" sz="1600" kern="1200" dirty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  </a:t>
                          </a:r>
                          <a:endParaRPr lang="en-GB" sz="1600" kern="1200" dirty="0">
                            <a:solidFill>
                              <a:schemeClr val="dk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r>
                            <a:rPr lang="en-US" sz="16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Give </a:t>
                          </a:r>
                          <a:r>
                            <a:rPr lang="en-US" sz="1600" kern="1200" dirty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your answer in the form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6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lang="en-US" sz="16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𝑎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en-GB" sz="1600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1600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5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lang="en-US" sz="16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𝑏</m:t>
                                  </m:r>
                                </m:den>
                              </m:f>
                            </m:oMath>
                          </a14:m>
                          <a:endParaRPr lang="en-GB" sz="1600" dirty="0" smtClean="0">
                            <a:latin typeface="Comic Sans MS" panose="030F0702030302020204" pitchFamily="66" charset="0"/>
                          </a:endParaRPr>
                        </a:p>
                        <a:p>
                          <a14:m>
                            <m:oMath xmlns:m="http://schemas.openxmlformats.org/officeDocument/2006/math">
                              <m:r>
                                <a:rPr lang="en-GB" sz="1600" b="0" i="1" kern="1200" smtClean="0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4</m:t>
                              </m:r>
                              <m:rad>
                                <m:radPr>
                                  <m:degHide m:val="on"/>
                                  <m:ctrlPr>
                                    <a:rPr lang="en-GB" sz="1600" i="1" kern="1200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GB" sz="1600" b="0" i="1" kern="1200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5</m:t>
                                  </m:r>
                                </m:e>
                              </m:rad>
                              <m:r>
                                <a:rPr lang="en-US" sz="1600" i="1" kern="1200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+</m:t>
                              </m:r>
                              <m:rad>
                                <m:radPr>
                                  <m:degHide m:val="on"/>
                                  <m:ctrlPr>
                                    <a:rPr lang="en-GB" sz="1600" i="1" kern="120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radPr>
                                <m:deg/>
                                <m:e>
                                  <m:f>
                                    <m:fPr>
                                      <m:ctrlPr>
                                        <a:rPr lang="en-GB" sz="1600" i="1" kern="1200">
                                          <a:solidFill>
                                            <a:srgbClr val="FF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600" i="1" kern="1200">
                                          <a:solidFill>
                                            <a:srgbClr val="FF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2</m:t>
                                      </m:r>
                                      <m:r>
                                        <a:rPr lang="en-GB" sz="1600" b="0" i="1" kern="1200" smtClean="0">
                                          <a:solidFill>
                                            <a:srgbClr val="FF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0</m:t>
                                      </m:r>
                                    </m:num>
                                    <m:den>
                                      <m:r>
                                        <a:rPr lang="en-US" sz="1600" i="1" kern="1200">
                                          <a:solidFill>
                                            <a:srgbClr val="FF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9</m:t>
                                      </m:r>
                                    </m:den>
                                  </m:f>
                                </m:e>
                              </m:rad>
                              <m:r>
                                <a:rPr lang="en-GB" sz="1600" b="0" i="1" kern="1200" smtClean="0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=4</m:t>
                              </m:r>
                              <m:rad>
                                <m:radPr>
                                  <m:degHide m:val="on"/>
                                  <m:ctrlPr>
                                    <a:rPr lang="en-GB" sz="1600" i="1" kern="1200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GB" sz="1600" b="0" i="1" kern="1200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5</m:t>
                                  </m:r>
                                </m:e>
                              </m:rad>
                              <m:r>
                                <a:rPr lang="en-US" sz="1600" i="1" kern="1200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1600" i="1" kern="1200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lang="en-GB" sz="1600" b="0" i="1" kern="1200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2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en-GB" sz="1600" b="0" i="1" kern="1200" smtClean="0">
                                          <a:solidFill>
                                            <a:srgbClr val="FF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GB" sz="1600" b="0" i="1" kern="1200" smtClean="0">
                                          <a:solidFill>
                                            <a:srgbClr val="FF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5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lang="en-GB" sz="1600" b="0" i="1" kern="1200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3</m:t>
                                  </m:r>
                                </m:den>
                              </m:f>
                              <m:r>
                                <a:rPr lang="en-GB" sz="1600" b="0" i="1" kern="1200" smtClean="0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GB" sz="1600" b="0" i="1" kern="1200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lang="en-GB" sz="1600" b="0" i="1" kern="1200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14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en-GB" sz="1600" b="0" i="1" kern="1200" smtClean="0">
                                          <a:solidFill>
                                            <a:srgbClr val="FF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GB" sz="1600" b="0" i="1" kern="1200" smtClean="0">
                                          <a:solidFill>
                                            <a:srgbClr val="FF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5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lang="en-GB" sz="1600" b="0" i="1" kern="1200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3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1600" kern="1200" dirty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 </a:t>
                          </a:r>
                          <a:endParaRPr lang="en-GB" sz="1600" dirty="0"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7815438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56362561"/>
                  </p:ext>
                </p:extLst>
              </p:nvPr>
            </p:nvGraphicFramePr>
            <p:xfrm>
              <a:off x="0" y="-1"/>
              <a:ext cx="9144000" cy="68580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66834">
                      <a:extLst>
                        <a:ext uri="{9D8B030D-6E8A-4147-A177-3AD203B41FA5}">
                          <a16:colId xmlns:a16="http://schemas.microsoft.com/office/drawing/2014/main" val="427112700"/>
                        </a:ext>
                      </a:extLst>
                    </a:gridCol>
                    <a:gridCol w="2925722">
                      <a:extLst>
                        <a:ext uri="{9D8B030D-6E8A-4147-A177-3AD203B41FA5}">
                          <a16:colId xmlns:a16="http://schemas.microsoft.com/office/drawing/2014/main" val="4194589420"/>
                        </a:ext>
                      </a:extLst>
                    </a:gridCol>
                    <a:gridCol w="2925722">
                      <a:extLst>
                        <a:ext uri="{9D8B030D-6E8A-4147-A177-3AD203B41FA5}">
                          <a16:colId xmlns:a16="http://schemas.microsoft.com/office/drawing/2014/main" val="318414750"/>
                        </a:ext>
                      </a:extLst>
                    </a:gridCol>
                    <a:gridCol w="2925722">
                      <a:extLst>
                        <a:ext uri="{9D8B030D-6E8A-4147-A177-3AD203B41FA5}">
                          <a16:colId xmlns:a16="http://schemas.microsoft.com/office/drawing/2014/main" val="4141231608"/>
                        </a:ext>
                      </a:extLst>
                    </a:gridCol>
                  </a:tblGrid>
                  <a:tr h="2286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Topic 4</a:t>
                          </a:r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2917" t="-800" r="-200625" b="-2010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12917" t="-800" r="-100625" b="-2010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12917" t="-800" r="-625" b="-2010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42647800"/>
                      </a:ext>
                    </a:extLst>
                  </a:tr>
                  <a:tr h="2286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Topic 4</a:t>
                          </a:r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2917" t="-100532" r="-200625" b="-1005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12917" t="-100532" r="-100625" b="-1005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12917" t="-100532" r="-625" b="-10053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07561586"/>
                      </a:ext>
                    </a:extLst>
                  </a:tr>
                  <a:tr h="2286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Topic 4</a:t>
                          </a:r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2917" t="-201067" r="-200625" b="-8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12917" t="-201067" r="-100625" b="-8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12917" t="-201067" r="-625" b="-8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78154384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626507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94180444"/>
                  </p:ext>
                </p:extLst>
              </p:nvPr>
            </p:nvGraphicFramePr>
            <p:xfrm>
              <a:off x="0" y="0"/>
              <a:ext cx="9144001" cy="68997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66835">
                      <a:extLst>
                        <a:ext uri="{9D8B030D-6E8A-4147-A177-3AD203B41FA5}">
                          <a16:colId xmlns:a16="http://schemas.microsoft.com/office/drawing/2014/main" val="427112700"/>
                        </a:ext>
                      </a:extLst>
                    </a:gridCol>
                    <a:gridCol w="2925722">
                      <a:extLst>
                        <a:ext uri="{9D8B030D-6E8A-4147-A177-3AD203B41FA5}">
                          <a16:colId xmlns:a16="http://schemas.microsoft.com/office/drawing/2014/main" val="4194589420"/>
                        </a:ext>
                      </a:extLst>
                    </a:gridCol>
                    <a:gridCol w="2925722">
                      <a:extLst>
                        <a:ext uri="{9D8B030D-6E8A-4147-A177-3AD203B41FA5}">
                          <a16:colId xmlns:a16="http://schemas.microsoft.com/office/drawing/2014/main" val="318414750"/>
                        </a:ext>
                      </a:extLst>
                    </a:gridCol>
                    <a:gridCol w="2925722">
                      <a:extLst>
                        <a:ext uri="{9D8B030D-6E8A-4147-A177-3AD203B41FA5}">
                          <a16:colId xmlns:a16="http://schemas.microsoft.com/office/drawing/2014/main" val="4141231608"/>
                        </a:ext>
                      </a:extLst>
                    </a:gridCol>
                  </a:tblGrid>
                  <a:tr h="232770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Topic 1</a:t>
                          </a:r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900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A</a:t>
                          </a:r>
                          <a:r>
                            <a:rPr lang="en-GB" sz="19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piece of wood measures </a:t>
                          </a:r>
                        </a:p>
                        <a:p>
                          <a:pPr algn="ctr"/>
                          <a:r>
                            <a:rPr lang="en-GB" sz="19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2.65cm </a:t>
                          </a:r>
                        </a:p>
                        <a:p>
                          <a:pPr algn="ctr"/>
                          <a:r>
                            <a:rPr lang="en-GB" sz="19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(3 </a:t>
                          </a:r>
                          <a:r>
                            <a:rPr lang="en-GB" sz="1900" b="0" baseline="0" dirty="0" err="1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s.f</a:t>
                          </a:r>
                          <a:r>
                            <a:rPr lang="en-GB" sz="19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). </a:t>
                          </a:r>
                        </a:p>
                        <a:p>
                          <a:pPr algn="ctr"/>
                          <a:endParaRPr lang="en-GB" sz="1900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:r>
                            <a:rPr lang="en-GB" sz="19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Write down the error interval.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A field measures </a:t>
                          </a:r>
                        </a:p>
                        <a:p>
                          <a:pPr algn="ctr"/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20.5m (1</a:t>
                          </a:r>
                          <a:r>
                            <a:rPr lang="en-GB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</a:t>
                          </a:r>
                          <a:r>
                            <a:rPr lang="en-GB" b="0" baseline="0" dirty="0" err="1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d.p.</a:t>
                          </a:r>
                          <a:r>
                            <a:rPr lang="en-GB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) by </a:t>
                          </a:r>
                        </a:p>
                        <a:p>
                          <a:pPr algn="ctr"/>
                          <a:r>
                            <a:rPr lang="en-GB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58.25m (2 </a:t>
                          </a:r>
                          <a:r>
                            <a:rPr lang="en-GB" b="0" baseline="0" dirty="0" err="1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d.p.</a:t>
                          </a:r>
                          <a:r>
                            <a:rPr lang="en-GB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). </a:t>
                          </a:r>
                        </a:p>
                        <a:p>
                          <a:pPr algn="ctr"/>
                          <a:endParaRPr lang="en-GB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:r>
                            <a:rPr lang="en-GB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What is the maximum area of the field?</a:t>
                          </a:r>
                        </a:p>
                        <a:p>
                          <a:pPr algn="ctr"/>
                          <a:r>
                            <a:rPr lang="en-GB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</a:t>
                          </a:r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The mass of a gold bar is 760g (2 </a:t>
                          </a:r>
                          <a:r>
                            <a:rPr lang="en-GB" b="0" baseline="0" dirty="0" err="1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s.f.</a:t>
                          </a:r>
                          <a:r>
                            <a:rPr lang="en-GB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). </a:t>
                          </a:r>
                        </a:p>
                        <a:p>
                          <a:pPr algn="ctr"/>
                          <a:r>
                            <a:rPr lang="en-GB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The volume of the gold bar is 458cm</a:t>
                          </a:r>
                          <a:r>
                            <a:rPr lang="en-GB" b="0" baseline="3000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3</a:t>
                          </a:r>
                          <a:r>
                            <a:rPr lang="en-GB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(3 </a:t>
                          </a:r>
                          <a:r>
                            <a:rPr lang="en-GB" b="0" baseline="0" dirty="0" err="1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s.f.</a:t>
                          </a:r>
                          <a:r>
                            <a:rPr lang="en-GB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).</a:t>
                          </a:r>
                        </a:p>
                        <a:p>
                          <a:pPr algn="ctr"/>
                          <a:endParaRPr lang="en-GB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:r>
                            <a:rPr lang="en-GB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Find the lower bound of the density of the gold bar in kg/m</a:t>
                          </a:r>
                          <a:r>
                            <a:rPr lang="en-GB" b="0" baseline="3000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3</a:t>
                          </a:r>
                          <a:r>
                            <a:rPr lang="en-GB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.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642647800"/>
                      </a:ext>
                    </a:extLst>
                  </a:tr>
                  <a:tr h="219394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Topic 1</a:t>
                          </a:r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a = 5.3 (1 </a:t>
                          </a:r>
                          <a:r>
                            <a:rPr lang="en-GB" b="0" dirty="0" err="1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d.p.</a:t>
                          </a:r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)</a:t>
                          </a:r>
                        </a:p>
                        <a:p>
                          <a:pPr algn="ctr"/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b = 15.7 (3 </a:t>
                          </a:r>
                          <a:r>
                            <a:rPr lang="en-GB" b="0" dirty="0" err="1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s.f.</a:t>
                          </a:r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)</a:t>
                          </a:r>
                        </a:p>
                        <a:p>
                          <a:pPr algn="ctr"/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c = 120 (2 </a:t>
                          </a:r>
                          <a:r>
                            <a:rPr lang="en-GB" b="0" dirty="0" err="1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s.f.</a:t>
                          </a:r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)</a:t>
                          </a:r>
                        </a:p>
                        <a:p>
                          <a:pPr algn="ctr"/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Find the maximum value of</a:t>
                          </a:r>
                        </a:p>
                        <a:p>
                          <a:pPr algn="ctr"/>
                          <a:endParaRPr lang="en-GB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  <m:r>
                                      <a:rPr lang="en-GB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GB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num>
                                  <m:den>
                                    <m:r>
                                      <a:rPr lang="en-GB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a = 5.3 (1 </a:t>
                          </a:r>
                          <a:r>
                            <a:rPr lang="en-GB" b="0" dirty="0" err="1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d.p.</a:t>
                          </a:r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)</a:t>
                          </a:r>
                        </a:p>
                        <a:p>
                          <a:pPr algn="ctr"/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b = 15.7 (3 </a:t>
                          </a:r>
                          <a:r>
                            <a:rPr lang="en-GB" b="0" dirty="0" err="1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s.f.</a:t>
                          </a:r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)</a:t>
                          </a:r>
                        </a:p>
                        <a:p>
                          <a:pPr algn="ctr"/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c = 120 (2 </a:t>
                          </a:r>
                          <a:r>
                            <a:rPr lang="en-GB" b="0" dirty="0" err="1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s.f.</a:t>
                          </a:r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)</a:t>
                          </a:r>
                        </a:p>
                        <a:p>
                          <a:pPr algn="ctr"/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Find the minimum value of</a:t>
                          </a:r>
                        </a:p>
                        <a:p>
                          <a:pPr algn="ctr"/>
                          <a:endParaRPr lang="en-GB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  <m:r>
                                      <a:rPr lang="en-GB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GB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num>
                                  <m:den>
                                    <m:r>
                                      <a:rPr lang="en-GB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Convert  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800" b="0" i="1" baseline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0.</m:t>
                                </m:r>
                                <m:acc>
                                  <m:accPr>
                                    <m:chr m:val="̇"/>
                                    <m:ctrlPr>
                                      <a:rPr lang="en-GB" sz="2800" b="0" i="1" baseline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GB" sz="2800" b="0" i="1" baseline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acc>
                                <m:acc>
                                  <m:accPr>
                                    <m:chr m:val="̇"/>
                                    <m:ctrlPr>
                                      <a:rPr lang="en-GB" sz="2800" b="0" i="1" baseline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GB" sz="2800" b="0" i="1" baseline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en-GB" sz="2800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into a fraction in its simplest form</a:t>
                          </a:r>
                        </a:p>
                        <a:p>
                          <a:endParaRPr lang="en-GB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07561586"/>
                      </a:ext>
                    </a:extLst>
                  </a:tr>
                  <a:tr h="2336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Topic 1</a:t>
                          </a:r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Convert  </a:t>
                          </a:r>
                          <a:endParaRPr lang="en-GB" b="0" i="1" baseline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endParaRP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800" b="0" i="1" baseline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1.3</m:t>
                                </m:r>
                                <m:acc>
                                  <m:accPr>
                                    <m:chr m:val="̇"/>
                                    <m:ctrlPr>
                                      <a:rPr lang="en-GB" sz="2800" b="0" i="1" baseline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GB" sz="2800" b="0" i="1" baseline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e>
                                </m:acc>
                                <m:acc>
                                  <m:accPr>
                                    <m:chr m:val="̇"/>
                                    <m:ctrlPr>
                                      <a:rPr lang="en-GB" sz="2800" b="0" i="1" baseline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GB" sz="2800" b="0" i="1" baseline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en-GB" sz="2800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into a mixed number in its simplest form</a:t>
                          </a:r>
                        </a:p>
                        <a:p>
                          <a:pPr algn="ctr"/>
                          <a:endParaRPr lang="en-GB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Given that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800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800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num>
                                <m:den>
                                  <m:r>
                                    <a:rPr lang="en-GB" sz="1800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9</m:t>
                                  </m:r>
                                </m:den>
                              </m:f>
                              <m:r>
                                <a:rPr lang="en-GB" sz="1800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=0.</m:t>
                              </m:r>
                              <m:acc>
                                <m:accPr>
                                  <m:chr m:val="̇"/>
                                  <m:ctrlPr>
                                    <a:rPr lang="en-GB" sz="1800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sz="1800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e>
                              </m:acc>
                            </m:oMath>
                          </a14:m>
                          <a:endParaRPr lang="en-GB" sz="1800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:r>
                            <a:rPr lang="en-GB" sz="18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write  </a:t>
                          </a:r>
                          <a14:m>
                            <m:oMath xmlns:m="http://schemas.openxmlformats.org/officeDocument/2006/math">
                              <m:r>
                                <a:rPr lang="en-GB" sz="1800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0.9</m:t>
                              </m:r>
                              <m:acc>
                                <m:accPr>
                                  <m:chr m:val="̇"/>
                                  <m:ctrlPr>
                                    <a:rPr lang="en-GB" sz="1800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sz="1800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e>
                              </m:acc>
                            </m:oMath>
                          </a14:m>
                          <a:r>
                            <a:rPr lang="en-GB" sz="18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as a fraction.</a:t>
                          </a:r>
                        </a:p>
                        <a:p>
                          <a:pPr algn="ctr"/>
                          <a:endParaRPr lang="en-GB" sz="1800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:r>
                            <a:rPr lang="en-GB" sz="18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Given that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800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800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num>
                                <m:den>
                                  <m:r>
                                    <a:rPr lang="en-GB" sz="1800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9</m:t>
                                  </m:r>
                                </m:den>
                              </m:f>
                              <m:r>
                                <a:rPr lang="en-GB" sz="1800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=0.</m:t>
                              </m:r>
                              <m:acc>
                                <m:accPr>
                                  <m:chr m:val="̇"/>
                                  <m:ctrlPr>
                                    <a:rPr lang="en-GB" sz="1800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sz="1800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e>
                              </m:acc>
                            </m:oMath>
                          </a14:m>
                          <a:endParaRPr lang="en-GB" sz="1800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:r>
                            <a:rPr lang="en-GB" sz="18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write  </a:t>
                          </a:r>
                          <a14:m>
                            <m:oMath xmlns:m="http://schemas.openxmlformats.org/officeDocument/2006/math">
                              <m:r>
                                <a:rPr lang="en-GB" sz="1800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0.2</m:t>
                              </m:r>
                              <m:acc>
                                <m:accPr>
                                  <m:chr m:val="̇"/>
                                  <m:ctrlPr>
                                    <a:rPr lang="en-GB" sz="1800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sz="1800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e>
                              </m:acc>
                            </m:oMath>
                          </a14:m>
                          <a:r>
                            <a:rPr lang="en-GB" sz="18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as a fraction.</a:t>
                          </a:r>
                        </a:p>
                        <a:p>
                          <a:pPr algn="ctr"/>
                          <a:endParaRPr lang="en-GB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:endParaRPr lang="en-GB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Using algebra, prove that </a:t>
                          </a:r>
                          <a:endParaRPr lang="en-GB" sz="1800" kern="1200" dirty="0">
                            <a:solidFill>
                              <a:schemeClr val="dk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14:m>
                            <m:oMath xmlns:m="http://schemas.openxmlformats.org/officeDocument/2006/math">
                              <m:r>
                                <a:rPr lang="en-GB" sz="2400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0.1</m:t>
                              </m:r>
                              <m:acc>
                                <m:accPr>
                                  <m:chr m:val="̇"/>
                                  <m:ctrlPr>
                                    <a:rPr lang="en-GB" sz="24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accPr>
                                <m:e>
                                  <m:r>
                                    <a:rPr lang="en-GB" sz="24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3</m:t>
                                  </m:r>
                                </m:e>
                              </m:acc>
                              <m:acc>
                                <m:accPr>
                                  <m:chr m:val="̇"/>
                                  <m:ctrlPr>
                                    <a:rPr lang="en-GB" sz="24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accPr>
                                <m:e>
                                  <m:r>
                                    <a:rPr lang="en-GB" sz="24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6</m:t>
                                  </m:r>
                                </m:e>
                              </m:acc>
                              <m:r>
                                <a:rPr lang="en-GB" sz="2400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×0.</m:t>
                              </m:r>
                              <m:acc>
                                <m:accPr>
                                  <m:chr m:val="̇"/>
                                  <m:ctrlPr>
                                    <a:rPr lang="en-GB" sz="24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accPr>
                                <m:e>
                                  <m:r>
                                    <a:rPr lang="en-GB" sz="2400" b="0" i="1" kern="1200" smtClean="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4</m:t>
                                  </m:r>
                                </m:e>
                              </m:acc>
                            </m:oMath>
                          </a14:m>
                          <a:r>
                            <a:rPr lang="en-GB" sz="1800" kern="1200" dirty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   is equal in value to 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24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lang="en-GB" sz="2400" b="0" i="1" kern="1200" smtClean="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US" sz="24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33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2400" kern="1200" dirty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</a:t>
                          </a:r>
                          <a:endParaRPr lang="en-GB" sz="2400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78154384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94180444"/>
                  </p:ext>
                </p:extLst>
              </p:nvPr>
            </p:nvGraphicFramePr>
            <p:xfrm>
              <a:off x="0" y="0"/>
              <a:ext cx="9144001" cy="68997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66835">
                      <a:extLst>
                        <a:ext uri="{9D8B030D-6E8A-4147-A177-3AD203B41FA5}">
                          <a16:colId xmlns:a16="http://schemas.microsoft.com/office/drawing/2014/main" val="427112700"/>
                        </a:ext>
                      </a:extLst>
                    </a:gridCol>
                    <a:gridCol w="2925722">
                      <a:extLst>
                        <a:ext uri="{9D8B030D-6E8A-4147-A177-3AD203B41FA5}">
                          <a16:colId xmlns:a16="http://schemas.microsoft.com/office/drawing/2014/main" val="4194589420"/>
                        </a:ext>
                      </a:extLst>
                    </a:gridCol>
                    <a:gridCol w="2925722">
                      <a:extLst>
                        <a:ext uri="{9D8B030D-6E8A-4147-A177-3AD203B41FA5}">
                          <a16:colId xmlns:a16="http://schemas.microsoft.com/office/drawing/2014/main" val="318414750"/>
                        </a:ext>
                      </a:extLst>
                    </a:gridCol>
                    <a:gridCol w="2925722">
                      <a:extLst>
                        <a:ext uri="{9D8B030D-6E8A-4147-A177-3AD203B41FA5}">
                          <a16:colId xmlns:a16="http://schemas.microsoft.com/office/drawing/2014/main" val="4141231608"/>
                        </a:ext>
                      </a:extLst>
                    </a:gridCol>
                  </a:tblGrid>
                  <a:tr h="232770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Topic 1</a:t>
                          </a:r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900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A</a:t>
                          </a:r>
                          <a:r>
                            <a:rPr lang="en-GB" sz="19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piece of wood measures </a:t>
                          </a:r>
                        </a:p>
                        <a:p>
                          <a:pPr algn="ctr"/>
                          <a:r>
                            <a:rPr lang="en-GB" sz="19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2.65cm </a:t>
                          </a:r>
                        </a:p>
                        <a:p>
                          <a:pPr algn="ctr"/>
                          <a:r>
                            <a:rPr lang="en-GB" sz="19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(3 </a:t>
                          </a:r>
                          <a:r>
                            <a:rPr lang="en-GB" sz="1900" b="0" baseline="0" dirty="0" err="1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s.f</a:t>
                          </a:r>
                          <a:r>
                            <a:rPr lang="en-GB" sz="19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). </a:t>
                          </a:r>
                        </a:p>
                        <a:p>
                          <a:pPr algn="ctr"/>
                          <a:endParaRPr lang="en-GB" sz="1900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:r>
                            <a:rPr lang="en-GB" sz="19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Write down the error interval.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A field measures </a:t>
                          </a:r>
                        </a:p>
                        <a:p>
                          <a:pPr algn="ctr"/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20.5m (1</a:t>
                          </a:r>
                          <a:r>
                            <a:rPr lang="en-GB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</a:t>
                          </a:r>
                          <a:r>
                            <a:rPr lang="en-GB" b="0" baseline="0" dirty="0" err="1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d.p.</a:t>
                          </a:r>
                          <a:r>
                            <a:rPr lang="en-GB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) by </a:t>
                          </a:r>
                        </a:p>
                        <a:p>
                          <a:pPr algn="ctr"/>
                          <a:r>
                            <a:rPr lang="en-GB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58.25m (2 </a:t>
                          </a:r>
                          <a:r>
                            <a:rPr lang="en-GB" b="0" baseline="0" dirty="0" err="1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d.p.</a:t>
                          </a:r>
                          <a:r>
                            <a:rPr lang="en-GB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). </a:t>
                          </a:r>
                        </a:p>
                        <a:p>
                          <a:pPr algn="ctr"/>
                          <a:endParaRPr lang="en-GB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:r>
                            <a:rPr lang="en-GB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What is the maximum area of the field?</a:t>
                          </a:r>
                        </a:p>
                        <a:p>
                          <a:pPr algn="ctr"/>
                          <a:r>
                            <a:rPr lang="en-GB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</a:t>
                          </a:r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The mass of a gold bar is 760g (2 </a:t>
                          </a:r>
                          <a:r>
                            <a:rPr lang="en-GB" b="0" baseline="0" dirty="0" err="1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s.f.</a:t>
                          </a:r>
                          <a:r>
                            <a:rPr lang="en-GB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). </a:t>
                          </a:r>
                        </a:p>
                        <a:p>
                          <a:pPr algn="ctr"/>
                          <a:r>
                            <a:rPr lang="en-GB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The volume of the gold bar is 458cm</a:t>
                          </a:r>
                          <a:r>
                            <a:rPr lang="en-GB" b="0" baseline="3000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3</a:t>
                          </a:r>
                          <a:r>
                            <a:rPr lang="en-GB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(3 </a:t>
                          </a:r>
                          <a:r>
                            <a:rPr lang="en-GB" b="0" baseline="0" dirty="0" err="1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s.f.</a:t>
                          </a:r>
                          <a:r>
                            <a:rPr lang="en-GB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).</a:t>
                          </a:r>
                        </a:p>
                        <a:p>
                          <a:pPr algn="ctr"/>
                          <a:endParaRPr lang="en-GB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:r>
                            <a:rPr lang="en-GB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Find the lower bound of the density of the gold bar in kg/m</a:t>
                          </a:r>
                          <a:r>
                            <a:rPr lang="en-GB" b="0" baseline="3000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3</a:t>
                          </a:r>
                          <a:r>
                            <a:rPr lang="en-GB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.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642647800"/>
                      </a:ext>
                    </a:extLst>
                  </a:tr>
                  <a:tr h="223564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Topic 1</a:t>
                          </a:r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2917" t="-105450" r="-200625" b="-1049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12682" t="-105450" r="-100208" b="-1049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13125" t="-105450" r="-417" b="-10490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07561586"/>
                      </a:ext>
                    </a:extLst>
                  </a:tr>
                  <a:tr h="2336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Topic 1</a:t>
                          </a:r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2917" t="-196867" r="-200625" b="-5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12682" t="-196867" r="-100208" b="-5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13125" t="-196867" r="-417" b="-52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78154384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245932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5583561"/>
                  </p:ext>
                </p:extLst>
              </p:nvPr>
            </p:nvGraphicFramePr>
            <p:xfrm>
              <a:off x="0" y="1"/>
              <a:ext cx="9144001" cy="690728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66835">
                      <a:extLst>
                        <a:ext uri="{9D8B030D-6E8A-4147-A177-3AD203B41FA5}">
                          <a16:colId xmlns:a16="http://schemas.microsoft.com/office/drawing/2014/main" val="427112700"/>
                        </a:ext>
                      </a:extLst>
                    </a:gridCol>
                    <a:gridCol w="2925722">
                      <a:extLst>
                        <a:ext uri="{9D8B030D-6E8A-4147-A177-3AD203B41FA5}">
                          <a16:colId xmlns:a16="http://schemas.microsoft.com/office/drawing/2014/main" val="4194589420"/>
                        </a:ext>
                      </a:extLst>
                    </a:gridCol>
                    <a:gridCol w="2925722">
                      <a:extLst>
                        <a:ext uri="{9D8B030D-6E8A-4147-A177-3AD203B41FA5}">
                          <a16:colId xmlns:a16="http://schemas.microsoft.com/office/drawing/2014/main" val="318414750"/>
                        </a:ext>
                      </a:extLst>
                    </a:gridCol>
                    <a:gridCol w="2925722">
                      <a:extLst>
                        <a:ext uri="{9D8B030D-6E8A-4147-A177-3AD203B41FA5}">
                          <a16:colId xmlns:a16="http://schemas.microsoft.com/office/drawing/2014/main" val="4141231608"/>
                        </a:ext>
                      </a:extLst>
                    </a:gridCol>
                  </a:tblGrid>
                  <a:tr h="232017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Topic 1</a:t>
                          </a:r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900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A</a:t>
                          </a:r>
                          <a:r>
                            <a:rPr lang="en-GB" sz="19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piece of wood measures 2.65cm </a:t>
                          </a:r>
                        </a:p>
                        <a:p>
                          <a:pPr algn="ctr"/>
                          <a:r>
                            <a:rPr lang="en-GB" sz="19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(3 </a:t>
                          </a:r>
                          <a:r>
                            <a:rPr lang="en-GB" sz="1900" b="0" baseline="0" dirty="0" err="1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s.f</a:t>
                          </a:r>
                          <a:r>
                            <a:rPr lang="en-GB" sz="19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). </a:t>
                          </a:r>
                        </a:p>
                        <a:p>
                          <a:pPr algn="ctr"/>
                          <a:endParaRPr lang="en-GB" sz="1900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:r>
                            <a:rPr lang="en-GB" sz="19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Write down the error interval.</a:t>
                          </a:r>
                        </a:p>
                        <a:p>
                          <a:pPr algn="ctr"/>
                          <a:r>
                            <a:rPr lang="en-GB" sz="1900" b="0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2.645 ≤ x &lt; 2.655</a:t>
                          </a:r>
                          <a:endParaRPr lang="en-GB" sz="1900" b="0" dirty="0">
                            <a:solidFill>
                              <a:srgbClr val="FF0000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A field measures </a:t>
                          </a:r>
                          <a:endParaRPr lang="en-GB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20.5m </a:t>
                          </a:r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(1</a:t>
                          </a:r>
                          <a:r>
                            <a:rPr lang="en-GB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</a:t>
                          </a:r>
                          <a:r>
                            <a:rPr lang="en-GB" b="0" baseline="0" dirty="0" err="1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d.p.</a:t>
                          </a:r>
                          <a:r>
                            <a:rPr lang="en-GB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) by 58.25m (2 </a:t>
                          </a:r>
                          <a:r>
                            <a:rPr lang="en-GB" b="0" baseline="0" dirty="0" err="1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d.p.</a:t>
                          </a:r>
                          <a:r>
                            <a:rPr lang="en-GB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). </a:t>
                          </a:r>
                        </a:p>
                        <a:p>
                          <a:pPr algn="ctr"/>
                          <a:endParaRPr lang="en-GB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:r>
                            <a:rPr lang="en-GB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What is the maximum area of the field?</a:t>
                          </a:r>
                        </a:p>
                        <a:p>
                          <a:pPr algn="ctr"/>
                          <a:r>
                            <a:rPr lang="en-GB" b="0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1197cm</a:t>
                          </a:r>
                          <a:r>
                            <a:rPr lang="en-GB" b="0" baseline="3000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2</a:t>
                          </a:r>
                          <a:r>
                            <a:rPr lang="en-GB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</a:t>
                          </a:r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The mass of a gold bar is 760g (2 </a:t>
                          </a:r>
                          <a:r>
                            <a:rPr lang="en-GB" b="0" baseline="0" dirty="0" err="1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s.f.</a:t>
                          </a:r>
                          <a:r>
                            <a:rPr lang="en-GB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). </a:t>
                          </a:r>
                        </a:p>
                        <a:p>
                          <a:pPr algn="ctr"/>
                          <a:r>
                            <a:rPr lang="en-GB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The volume of the gold bar is 458cm</a:t>
                          </a:r>
                          <a:r>
                            <a:rPr lang="en-GB" b="0" baseline="3000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3</a:t>
                          </a:r>
                          <a:r>
                            <a:rPr lang="en-GB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(3 </a:t>
                          </a:r>
                          <a:r>
                            <a:rPr lang="en-GB" b="0" baseline="0" dirty="0" err="1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s.f.</a:t>
                          </a:r>
                          <a:r>
                            <a:rPr lang="en-GB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).</a:t>
                          </a:r>
                        </a:p>
                        <a:p>
                          <a:pPr algn="ctr"/>
                          <a:r>
                            <a:rPr lang="en-GB" b="0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1646kg/m</a:t>
                          </a:r>
                          <a:r>
                            <a:rPr lang="en-GB" b="0" baseline="3000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3</a:t>
                          </a:r>
                          <a:endParaRPr lang="en-GB" b="0" baseline="0" dirty="0" smtClean="0">
                            <a:solidFill>
                              <a:srgbClr val="FF0000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:r>
                            <a:rPr lang="en-GB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Find the lower bound of the density of the gold bar in kg/m</a:t>
                          </a:r>
                          <a:r>
                            <a:rPr lang="en-GB" b="0" baseline="3000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3</a:t>
                          </a:r>
                          <a:r>
                            <a:rPr lang="en-GB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.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642647800"/>
                      </a:ext>
                    </a:extLst>
                  </a:tr>
                  <a:tr h="220902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Topic 1</a:t>
                          </a:r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a = 5.3 (1 </a:t>
                          </a:r>
                          <a:r>
                            <a:rPr lang="en-GB" b="0" dirty="0" err="1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d.p.</a:t>
                          </a:r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)</a:t>
                          </a:r>
                        </a:p>
                        <a:p>
                          <a:pPr algn="ctr"/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b = 15.7 (3 </a:t>
                          </a:r>
                          <a:r>
                            <a:rPr lang="en-GB" b="0" dirty="0" err="1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s.f.</a:t>
                          </a:r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)</a:t>
                          </a:r>
                        </a:p>
                        <a:p>
                          <a:pPr algn="ctr"/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c = 120 (2 </a:t>
                          </a:r>
                          <a:r>
                            <a:rPr lang="en-GB" b="0" dirty="0" err="1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s.f.</a:t>
                          </a:r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)</a:t>
                          </a:r>
                        </a:p>
                        <a:p>
                          <a:pPr algn="ctr"/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Find the maximum value of</a:t>
                          </a:r>
                        </a:p>
                        <a:p>
                          <a:pPr algn="ctr"/>
                          <a:endParaRPr lang="en-GB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  <m:r>
                                      <a:rPr lang="en-GB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GB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num>
                                  <m:den>
                                    <m:r>
                                      <a:rPr lang="en-GB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den>
                                </m:f>
                                <m:r>
                                  <a:rPr lang="en-GB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GB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125+5.35</m:t>
                                    </m:r>
                                  </m:num>
                                  <m:den>
                                    <m:r>
                                      <a:rPr lang="en-GB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15.65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a = 5.3 (1 </a:t>
                          </a:r>
                          <a:r>
                            <a:rPr lang="en-GB" b="0" dirty="0" err="1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d.p.</a:t>
                          </a:r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)</a:t>
                          </a:r>
                        </a:p>
                        <a:p>
                          <a:pPr algn="ctr"/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b = 15.7 (3 </a:t>
                          </a:r>
                          <a:r>
                            <a:rPr lang="en-GB" b="0" dirty="0" err="1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s.f.</a:t>
                          </a:r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)</a:t>
                          </a:r>
                        </a:p>
                        <a:p>
                          <a:pPr algn="ctr"/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c = 120 (2 </a:t>
                          </a:r>
                          <a:r>
                            <a:rPr lang="en-GB" b="0" dirty="0" err="1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s.f.</a:t>
                          </a:r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)</a:t>
                          </a:r>
                        </a:p>
                        <a:p>
                          <a:pPr algn="ctr"/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Find the minimum value of</a:t>
                          </a:r>
                        </a:p>
                        <a:p>
                          <a:pPr algn="ctr"/>
                          <a:endParaRPr lang="en-GB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  <m:r>
                                      <a:rPr lang="en-GB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GB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num>
                                  <m:den>
                                    <m:r>
                                      <a:rPr lang="en-GB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den>
                                </m:f>
                                <m:r>
                                  <a:rPr lang="en-GB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GB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115−5.35</m:t>
                                    </m:r>
                                  </m:num>
                                  <m:den>
                                    <m:r>
                                      <a:rPr lang="en-GB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15.75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Convert  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800" b="0" i="1" baseline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0.</m:t>
                                </m:r>
                                <m:acc>
                                  <m:accPr>
                                    <m:chr m:val="̇"/>
                                    <m:ctrlPr>
                                      <a:rPr lang="en-GB" sz="2800" b="0" i="1" baseline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GB" sz="2800" b="0" i="1" baseline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acc>
                                <m:acc>
                                  <m:accPr>
                                    <m:chr m:val="̇"/>
                                    <m:ctrlPr>
                                      <a:rPr lang="en-GB" sz="2800" b="0" i="1" baseline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GB" sz="2800" b="0" i="1" baseline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en-GB" sz="2800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:r>
                            <a:rPr lang="en-GB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into a fraction in its simplest form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2400" b="0" i="1" baseline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400" b="0" i="1" baseline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8</m:t>
                                    </m:r>
                                  </m:num>
                                  <m:den>
                                    <m:r>
                                      <a:rPr lang="en-GB" sz="2400" b="0" i="1" baseline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33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07561586"/>
                      </a:ext>
                    </a:extLst>
                  </a:tr>
                  <a:tr h="232879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Topic 1</a:t>
                          </a:r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Convert  </a:t>
                          </a:r>
                          <a14:m>
                            <m:oMath xmlns:m="http://schemas.openxmlformats.org/officeDocument/2006/math">
                              <m:r>
                                <a:rPr lang="en-GB" sz="1800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1.3</m:t>
                              </m:r>
                              <m:acc>
                                <m:accPr>
                                  <m:chr m:val="̇"/>
                                  <m:ctrlPr>
                                    <a:rPr lang="en-GB" sz="1800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sz="1800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</m:acc>
                              <m:acc>
                                <m:accPr>
                                  <m:chr m:val="̇"/>
                                  <m:ctrlPr>
                                    <a:rPr lang="en-GB" sz="1800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sz="1800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e>
                              </m:acc>
                            </m:oMath>
                          </a14:m>
                          <a:endParaRPr lang="en-GB" sz="1800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:r>
                            <a:rPr lang="en-GB" sz="18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into a fraction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8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in its simplest form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400" b="0" i="1" baseline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f>
                                  <m:fPr>
                                    <m:ctrlPr>
                                      <a:rPr lang="en-GB" sz="2400" b="0" i="1" baseline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400" b="0" i="1" baseline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166</m:t>
                                    </m:r>
                                  </m:num>
                                  <m:den>
                                    <m:r>
                                      <a:rPr lang="en-GB" sz="2400" b="0" i="1" baseline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495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2400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Given that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800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800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num>
                                <m:den>
                                  <m:r>
                                    <a:rPr lang="en-GB" sz="1800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9</m:t>
                                  </m:r>
                                </m:den>
                              </m:f>
                              <m:r>
                                <a:rPr lang="en-GB" sz="1800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=0.</m:t>
                              </m:r>
                              <m:acc>
                                <m:accPr>
                                  <m:chr m:val="̇"/>
                                  <m:ctrlPr>
                                    <a:rPr lang="en-GB" sz="1800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sz="1800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e>
                              </m:acc>
                            </m:oMath>
                          </a14:m>
                          <a:endParaRPr lang="en-GB" sz="1800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:r>
                            <a:rPr lang="en-GB" sz="18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write  </a:t>
                          </a:r>
                          <a14:m>
                            <m:oMath xmlns:m="http://schemas.openxmlformats.org/officeDocument/2006/math">
                              <m:r>
                                <a:rPr lang="en-GB" sz="1800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0.9</m:t>
                              </m:r>
                              <m:acc>
                                <m:accPr>
                                  <m:chr m:val="̇"/>
                                  <m:ctrlPr>
                                    <a:rPr lang="en-GB" sz="1800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sz="1800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e>
                              </m:acc>
                            </m:oMath>
                          </a14:m>
                          <a:r>
                            <a:rPr lang="en-GB" sz="18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as a fraction.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200" b="0" i="1" baseline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  <m:box>
                                  <m:boxPr>
                                    <m:ctrlPr>
                                      <a:rPr lang="en-GB" sz="2200" b="0" i="1" baseline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boxPr>
                                  <m:e>
                                    <m:argPr>
                                      <m:argSz m:val="-1"/>
                                    </m:argPr>
                                    <m:f>
                                      <m:fPr>
                                        <m:ctrlPr>
                                          <a:rPr lang="en-GB" sz="2200" b="0" i="1" baseline="0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GB" sz="2200" b="0" i="1" baseline="0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9</m:t>
                                        </m:r>
                                      </m:num>
                                      <m:den>
                                        <m:r>
                                          <a:rPr lang="en-GB" sz="2200" b="0" i="1" baseline="0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10</m:t>
                                        </m:r>
                                      </m:den>
                                    </m:f>
                                    <m:r>
                                      <a:rPr lang="en-GB" sz="2200" b="0" i="1" baseline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 + </m:t>
                                    </m:r>
                                    <m:box>
                                      <m:boxPr>
                                        <m:ctrlPr>
                                          <a:rPr lang="en-GB" sz="2200" b="0" i="1" baseline="0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boxPr>
                                      <m:e>
                                        <m:argPr>
                                          <m:argSz m:val="-1"/>
                                        </m:argPr>
                                        <m:f>
                                          <m:fPr>
                                            <m:ctrlPr>
                                              <a:rPr lang="en-GB" sz="2200" b="0" i="1" baseline="0" smtClean="0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en-GB" sz="2200" b="0" i="1" baseline="0" smtClean="0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4</m:t>
                                            </m:r>
                                          </m:num>
                                          <m:den>
                                            <m:r>
                                              <a:rPr lang="en-GB" sz="2200" b="0" i="1" baseline="0" smtClean="0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90</m:t>
                                            </m:r>
                                          </m:den>
                                        </m:f>
                                        <m:r>
                                          <a:rPr lang="en-GB" sz="2200" b="0" i="1" baseline="0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 =</m:t>
                                        </m:r>
                                      </m:e>
                                    </m:box>
                                  </m:e>
                                </m:box>
                                <m:box>
                                  <m:boxPr>
                                    <m:ctrlPr>
                                      <a:rPr lang="en-GB" sz="2200" b="0" i="1" baseline="0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boxPr>
                                  <m:e>
                                    <m:argPr>
                                      <m:argSz m:val="-1"/>
                                    </m:argPr>
                                    <m:f>
                                      <m:fPr>
                                        <m:ctrlPr>
                                          <a:rPr lang="en-GB" sz="2200" b="0" i="1" baseline="0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GB" sz="2200" b="0" i="1" baseline="0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81</m:t>
                                        </m:r>
                                      </m:num>
                                      <m:den>
                                        <m:r>
                                          <a:rPr lang="en-GB" sz="2200" b="0" i="1" baseline="0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90</m:t>
                                        </m:r>
                                      </m:den>
                                    </m:f>
                                  </m:e>
                                </m:box>
                                <m:r>
                                  <a:rPr lang="en-GB" sz="2200" b="0" i="1" baseline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  <m:box>
                                  <m:boxPr>
                                    <m:ctrlPr>
                                      <a:rPr lang="en-GB" sz="2200" b="0" i="1" baseline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boxPr>
                                  <m:e>
                                    <m:argPr>
                                      <m:argSz m:val="-1"/>
                                    </m:argPr>
                                    <m:f>
                                      <m:fPr>
                                        <m:ctrlPr>
                                          <a:rPr lang="en-GB" sz="2200" b="0" i="1" baseline="0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GB" sz="2200" b="0" i="1" baseline="0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4</m:t>
                                        </m:r>
                                      </m:num>
                                      <m:den>
                                        <m:r>
                                          <a:rPr lang="en-GB" sz="2200" b="0" i="1" baseline="0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90</m:t>
                                        </m:r>
                                      </m:den>
                                    </m:f>
                                    <m:r>
                                      <a:rPr lang="en-GB" sz="2200" b="0" i="1" baseline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 =</m:t>
                                    </m:r>
                                    <m:r>
                                      <a:rPr lang="en-GB" sz="2200" b="0" i="1" baseline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 </m:t>
                                    </m:r>
                                    <m:box>
                                      <m:boxPr>
                                        <m:ctrlPr>
                                          <a:rPr lang="en-GB" sz="2200" b="0" i="1" baseline="0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boxPr>
                                      <m:e>
                                        <m:argPr>
                                          <m:argSz m:val="-1"/>
                                        </m:argPr>
                                        <m:f>
                                          <m:fPr>
                                            <m:ctrlPr>
                                              <a:rPr lang="en-GB" sz="2200" b="0" i="1" baseline="0" smtClean="0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en-GB" sz="2200" b="0" i="1" baseline="0" smtClean="0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85</m:t>
                                            </m:r>
                                          </m:num>
                                          <m:den>
                                            <m:r>
                                              <a:rPr lang="en-GB" sz="2200" b="0" i="1" baseline="0" smtClean="0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90</m:t>
                                            </m:r>
                                          </m:den>
                                        </m:f>
                                        <m:r>
                                          <a:rPr lang="en-GB" sz="2200" b="0" i="1" baseline="0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 = </m:t>
                                        </m:r>
                                        <m:box>
                                          <m:boxPr>
                                            <m:ctrlPr>
                                              <a:rPr lang="en-GB" sz="2200" b="0" i="1" baseline="0" smtClean="0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boxPr>
                                          <m:e>
                                            <m:argPr>
                                              <m:argSz m:val="-1"/>
                                            </m:argPr>
                                            <m:f>
                                              <m:fPr>
                                                <m:ctrlPr>
                                                  <a:rPr lang="en-GB" sz="2200" b="0" i="1" baseline="0" smtClean="0">
                                                    <a:solidFill>
                                                      <a:srgbClr val="FF0000"/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</m:ctrlPr>
                                              </m:fPr>
                                              <m:num>
                                                <m:r>
                                                  <a:rPr lang="en-GB" sz="2200" b="0" i="1" baseline="0" smtClean="0">
                                                    <a:solidFill>
                                                      <a:srgbClr val="FF0000"/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17</m:t>
                                                </m:r>
                                              </m:num>
                                              <m:den>
                                                <m:r>
                                                  <a:rPr lang="en-GB" sz="2200" b="0" i="1" baseline="0" smtClean="0">
                                                    <a:solidFill>
                                                      <a:srgbClr val="FF0000"/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18</m:t>
                                                </m:r>
                                              </m:den>
                                            </m:f>
                                          </m:e>
                                        </m:box>
                                      </m:e>
                                    </m:box>
                                  </m:e>
                                </m:box>
                              </m:oMath>
                            </m:oMathPara>
                          </a14:m>
                          <a:endParaRPr lang="en-GB" sz="2200" b="0" baseline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algn="ctr"/>
                          <a:r>
                            <a:rPr lang="en-GB" sz="18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Given that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800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800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num>
                                <m:den>
                                  <m:r>
                                    <a:rPr lang="en-GB" sz="1800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9</m:t>
                                  </m:r>
                                </m:den>
                              </m:f>
                              <m:r>
                                <a:rPr lang="en-GB" sz="1800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=0.</m:t>
                              </m:r>
                              <m:acc>
                                <m:accPr>
                                  <m:chr m:val="̇"/>
                                  <m:ctrlPr>
                                    <a:rPr lang="en-GB" sz="1800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sz="1800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e>
                              </m:acc>
                            </m:oMath>
                          </a14:m>
                          <a:endParaRPr lang="en-GB" sz="1800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:r>
                            <a:rPr lang="en-GB" sz="18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write  </a:t>
                          </a:r>
                          <a14:m>
                            <m:oMath xmlns:m="http://schemas.openxmlformats.org/officeDocument/2006/math">
                              <m:r>
                                <a:rPr lang="en-GB" sz="1800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0.</m:t>
                              </m:r>
                              <m:r>
                                <a:rPr lang="en-GB" sz="1800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acc>
                                <m:accPr>
                                  <m:chr m:val="̇"/>
                                  <m:ctrlPr>
                                    <a:rPr lang="en-GB" sz="1800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sz="1800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e>
                              </m:acc>
                            </m:oMath>
                          </a14:m>
                          <a:r>
                            <a:rPr lang="en-GB" sz="18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as a fraction.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box>
                                  <m:boxPr>
                                    <m:ctrlPr>
                                      <a:rPr lang="en-GB" sz="2200" b="0" i="1" baseline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boxPr>
                                  <m:e>
                                    <m:argPr>
                                      <m:argSz m:val="-1"/>
                                    </m:argPr>
                                    <m:f>
                                      <m:fPr>
                                        <m:ctrlPr>
                                          <a:rPr lang="en-GB" sz="2200" b="0" i="1" baseline="0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GB" sz="2200" b="0" i="1" baseline="0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num>
                                      <m:den>
                                        <m:r>
                                          <a:rPr lang="en-GB" sz="2200" b="0" i="1" baseline="0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10</m:t>
                                        </m:r>
                                      </m:den>
                                    </m:f>
                                    <m:r>
                                      <a:rPr lang="en-GB" sz="2200" b="0" i="1" baseline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 + </m:t>
                                    </m:r>
                                    <m:box>
                                      <m:boxPr>
                                        <m:ctrlPr>
                                          <a:rPr lang="en-GB" sz="2200" b="0" i="1" baseline="0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boxPr>
                                      <m:e>
                                        <m:argPr>
                                          <m:argSz m:val="-1"/>
                                        </m:argPr>
                                        <m:f>
                                          <m:fPr>
                                            <m:ctrlPr>
                                              <a:rPr lang="en-GB" sz="2200" b="0" i="1" baseline="0" smtClean="0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en-GB" sz="2200" b="0" i="1" baseline="0" smtClean="0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7</m:t>
                                            </m:r>
                                          </m:num>
                                          <m:den>
                                            <m:r>
                                              <a:rPr lang="en-GB" sz="2200" b="0" i="1" baseline="0" smtClean="0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90</m:t>
                                            </m:r>
                                          </m:den>
                                        </m:f>
                                        <m:r>
                                          <a:rPr lang="en-GB" sz="2200" b="0" i="1" baseline="0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 =</m:t>
                                        </m:r>
                                      </m:e>
                                    </m:box>
                                  </m:e>
                                </m:box>
                                <m:box>
                                  <m:boxPr>
                                    <m:ctrlPr>
                                      <a:rPr lang="en-GB" sz="2200" b="0" i="1" baseline="0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boxPr>
                                  <m:e>
                                    <m:argPr>
                                      <m:argSz m:val="-1"/>
                                    </m:argPr>
                                    <m:f>
                                      <m:fPr>
                                        <m:ctrlPr>
                                          <a:rPr lang="en-GB" sz="2200" b="0" i="1" baseline="0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GB" sz="2200" b="0" i="1" baseline="0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18</m:t>
                                        </m:r>
                                      </m:num>
                                      <m:den>
                                        <m:r>
                                          <a:rPr lang="en-GB" sz="2200" b="0" i="1" baseline="0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90</m:t>
                                        </m:r>
                                      </m:den>
                                    </m:f>
                                  </m:e>
                                </m:box>
                                <m:r>
                                  <a:rPr lang="en-GB" sz="2200" b="0" i="1" baseline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  <m:box>
                                  <m:boxPr>
                                    <m:ctrlPr>
                                      <a:rPr lang="en-GB" sz="2200" b="0" i="1" baseline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boxPr>
                                  <m:e>
                                    <m:argPr>
                                      <m:argSz m:val="-1"/>
                                    </m:argPr>
                                    <m:f>
                                      <m:fPr>
                                        <m:ctrlPr>
                                          <a:rPr lang="en-GB" sz="2200" b="0" i="1" baseline="0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GB" sz="2200" b="0" i="1" baseline="0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7</m:t>
                                        </m:r>
                                      </m:num>
                                      <m:den>
                                        <m:r>
                                          <a:rPr lang="en-GB" sz="2200" b="0" i="1" baseline="0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90</m:t>
                                        </m:r>
                                      </m:den>
                                    </m:f>
                                    <m:r>
                                      <a:rPr lang="en-GB" sz="2200" b="0" i="1" baseline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 = </m:t>
                                    </m:r>
                                    <m:box>
                                      <m:boxPr>
                                        <m:ctrlPr>
                                          <a:rPr lang="en-GB" sz="2200" b="0" i="1" baseline="0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boxPr>
                                      <m:e>
                                        <m:argPr>
                                          <m:argSz m:val="-1"/>
                                        </m:argPr>
                                        <m:f>
                                          <m:fPr>
                                            <m:ctrlPr>
                                              <a:rPr lang="en-GB" sz="2200" b="0" i="1" baseline="0" smtClean="0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en-GB" sz="2200" b="0" i="1" baseline="0" smtClean="0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  <m:r>
                                              <a:rPr lang="en-GB" sz="2200" b="0" i="1" baseline="0" smtClean="0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5</m:t>
                                            </m:r>
                                          </m:num>
                                          <m:den>
                                            <m:r>
                                              <a:rPr lang="en-GB" sz="2200" b="0" i="1" baseline="0" smtClean="0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90</m:t>
                                            </m:r>
                                          </m:den>
                                        </m:f>
                                        <m:r>
                                          <a:rPr lang="en-GB" sz="2200" b="0" i="1" baseline="0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 = </m:t>
                                        </m:r>
                                        <m:box>
                                          <m:boxPr>
                                            <m:ctrlPr>
                                              <a:rPr lang="en-GB" sz="2200" b="0" i="1" baseline="0" smtClean="0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boxPr>
                                          <m:e>
                                            <m:argPr>
                                              <m:argSz m:val="-1"/>
                                            </m:argPr>
                                            <m:f>
                                              <m:fPr>
                                                <m:ctrlPr>
                                                  <a:rPr lang="en-GB" sz="2200" b="0" i="1" baseline="0" smtClean="0">
                                                    <a:solidFill>
                                                      <a:srgbClr val="FF0000"/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</m:ctrlPr>
                                              </m:fPr>
                                              <m:num>
                                                <m:r>
                                                  <a:rPr lang="en-GB" sz="2200" b="0" i="1" baseline="0" smtClean="0">
                                                    <a:solidFill>
                                                      <a:srgbClr val="FF0000"/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5</m:t>
                                                </m:r>
                                              </m:num>
                                              <m:den>
                                                <m:r>
                                                  <a:rPr lang="en-GB" sz="2200" b="0" i="1" baseline="0" smtClean="0">
                                                    <a:solidFill>
                                                      <a:srgbClr val="FF0000"/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18</m:t>
                                                </m:r>
                                              </m:den>
                                            </m:f>
                                          </m:e>
                                        </m:box>
                                      </m:e>
                                    </m:box>
                                  </m:e>
                                </m:box>
                              </m:oMath>
                            </m:oMathPara>
                          </a14:m>
                          <a:endParaRPr lang="en-GB" sz="2200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Using algebra, prove that </a:t>
                          </a:r>
                          <a:endParaRPr lang="en-GB" sz="1800" kern="1200" dirty="0">
                            <a:solidFill>
                              <a:schemeClr val="dk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14:m>
                            <m:oMath xmlns:m="http://schemas.openxmlformats.org/officeDocument/2006/math">
                              <m:r>
                                <a:rPr lang="en-GB" sz="2400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0.1</m:t>
                              </m:r>
                              <m:acc>
                                <m:accPr>
                                  <m:chr m:val="̇"/>
                                  <m:ctrlPr>
                                    <a:rPr lang="en-GB" sz="24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accPr>
                                <m:e>
                                  <m:r>
                                    <a:rPr lang="en-GB" sz="24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3</m:t>
                                  </m:r>
                                </m:e>
                              </m:acc>
                              <m:acc>
                                <m:accPr>
                                  <m:chr m:val="̇"/>
                                  <m:ctrlPr>
                                    <a:rPr lang="en-GB" sz="24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accPr>
                                <m:e>
                                  <m:r>
                                    <a:rPr lang="en-GB" sz="24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6</m:t>
                                  </m:r>
                                </m:e>
                              </m:acc>
                              <m:r>
                                <a:rPr lang="en-GB" sz="2400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×0.</m:t>
                              </m:r>
                              <m:acc>
                                <m:accPr>
                                  <m:chr m:val="̇"/>
                                  <m:ctrlPr>
                                    <a:rPr lang="en-GB" sz="24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accPr>
                                <m:e>
                                  <m:r>
                                    <a:rPr lang="en-GB" sz="2400" b="0" i="1" kern="1200" smtClean="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4</m:t>
                                  </m:r>
                                </m:e>
                              </m:acc>
                            </m:oMath>
                          </a14:m>
                          <a:r>
                            <a:rPr lang="en-GB" sz="1800" kern="1200" dirty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   is equal in value to 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24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lang="en-GB" sz="2400" b="0" i="1" kern="1200" smtClean="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US" sz="24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33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2400" kern="1200" dirty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</a:t>
                          </a:r>
                          <a:endParaRPr lang="en-GB" sz="2400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2400" b="0" i="1" baseline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400" b="0" i="1" baseline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a:rPr lang="en-GB" sz="2400" b="0" i="1" baseline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22</m:t>
                                    </m:r>
                                  </m:den>
                                </m:f>
                                <m:r>
                                  <a:rPr lang="en-GB" sz="2400" b="0" i="1" baseline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  <m:f>
                                  <m:fPr>
                                    <m:ctrlPr>
                                      <a:rPr lang="en-GB" sz="2400" b="0" i="1" baseline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400" b="0" i="1" baseline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num>
                                  <m:den>
                                    <m:r>
                                      <a:rPr lang="en-GB" sz="2400" b="0" i="1" baseline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9</m:t>
                                    </m:r>
                                  </m:den>
                                </m:f>
                                <m:r>
                                  <a:rPr lang="en-GB" sz="2400" b="0" i="1" baseline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GB" sz="2400" b="0" i="1" baseline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400" b="0" i="1" baseline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num>
                                  <m:den>
                                    <m:r>
                                      <a:rPr lang="en-GB" sz="2400" b="0" i="1" baseline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33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78154384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5583561"/>
                  </p:ext>
                </p:extLst>
              </p:nvPr>
            </p:nvGraphicFramePr>
            <p:xfrm>
              <a:off x="0" y="1"/>
              <a:ext cx="9144001" cy="690728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66835">
                      <a:extLst>
                        <a:ext uri="{9D8B030D-6E8A-4147-A177-3AD203B41FA5}">
                          <a16:colId xmlns:a16="http://schemas.microsoft.com/office/drawing/2014/main" val="427112700"/>
                        </a:ext>
                      </a:extLst>
                    </a:gridCol>
                    <a:gridCol w="2925722">
                      <a:extLst>
                        <a:ext uri="{9D8B030D-6E8A-4147-A177-3AD203B41FA5}">
                          <a16:colId xmlns:a16="http://schemas.microsoft.com/office/drawing/2014/main" val="4194589420"/>
                        </a:ext>
                      </a:extLst>
                    </a:gridCol>
                    <a:gridCol w="2925722">
                      <a:extLst>
                        <a:ext uri="{9D8B030D-6E8A-4147-A177-3AD203B41FA5}">
                          <a16:colId xmlns:a16="http://schemas.microsoft.com/office/drawing/2014/main" val="318414750"/>
                        </a:ext>
                      </a:extLst>
                    </a:gridCol>
                    <a:gridCol w="2925722">
                      <a:extLst>
                        <a:ext uri="{9D8B030D-6E8A-4147-A177-3AD203B41FA5}">
                          <a16:colId xmlns:a16="http://schemas.microsoft.com/office/drawing/2014/main" val="4141231608"/>
                        </a:ext>
                      </a:extLst>
                    </a:gridCol>
                  </a:tblGrid>
                  <a:tr h="232017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Topic 1</a:t>
                          </a:r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900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A</a:t>
                          </a:r>
                          <a:r>
                            <a:rPr lang="en-GB" sz="19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piece of wood measures 2.65cm </a:t>
                          </a:r>
                        </a:p>
                        <a:p>
                          <a:pPr algn="ctr"/>
                          <a:r>
                            <a:rPr lang="en-GB" sz="19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(3 </a:t>
                          </a:r>
                          <a:r>
                            <a:rPr lang="en-GB" sz="1900" b="0" baseline="0" dirty="0" err="1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s.f</a:t>
                          </a:r>
                          <a:r>
                            <a:rPr lang="en-GB" sz="19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). </a:t>
                          </a:r>
                        </a:p>
                        <a:p>
                          <a:pPr algn="ctr"/>
                          <a:endParaRPr lang="en-GB" sz="1900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:r>
                            <a:rPr lang="en-GB" sz="19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Write down the error interval.</a:t>
                          </a:r>
                        </a:p>
                        <a:p>
                          <a:pPr algn="ctr"/>
                          <a:r>
                            <a:rPr lang="en-GB" sz="1900" b="0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2.645 ≤ x &lt; 2.655</a:t>
                          </a:r>
                          <a:endParaRPr lang="en-GB" sz="1900" b="0" dirty="0">
                            <a:solidFill>
                              <a:srgbClr val="FF0000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A field measures </a:t>
                          </a:r>
                          <a:endParaRPr lang="en-GB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20.5m </a:t>
                          </a:r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(1</a:t>
                          </a:r>
                          <a:r>
                            <a:rPr lang="en-GB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</a:t>
                          </a:r>
                          <a:r>
                            <a:rPr lang="en-GB" b="0" baseline="0" dirty="0" err="1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d.p.</a:t>
                          </a:r>
                          <a:r>
                            <a:rPr lang="en-GB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) by 58.25m (2 </a:t>
                          </a:r>
                          <a:r>
                            <a:rPr lang="en-GB" b="0" baseline="0" dirty="0" err="1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d.p.</a:t>
                          </a:r>
                          <a:r>
                            <a:rPr lang="en-GB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). </a:t>
                          </a:r>
                        </a:p>
                        <a:p>
                          <a:pPr algn="ctr"/>
                          <a:endParaRPr lang="en-GB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:r>
                            <a:rPr lang="en-GB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What is the maximum area of the field?</a:t>
                          </a:r>
                        </a:p>
                        <a:p>
                          <a:pPr algn="ctr"/>
                          <a:r>
                            <a:rPr lang="en-GB" b="0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1197cm</a:t>
                          </a:r>
                          <a:r>
                            <a:rPr lang="en-GB" b="0" baseline="3000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2</a:t>
                          </a:r>
                          <a:r>
                            <a:rPr lang="en-GB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</a:t>
                          </a:r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The mass of a gold bar is 760g (2 </a:t>
                          </a:r>
                          <a:r>
                            <a:rPr lang="en-GB" b="0" baseline="0" dirty="0" err="1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s.f.</a:t>
                          </a:r>
                          <a:r>
                            <a:rPr lang="en-GB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). </a:t>
                          </a:r>
                        </a:p>
                        <a:p>
                          <a:pPr algn="ctr"/>
                          <a:r>
                            <a:rPr lang="en-GB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The volume of the gold bar is 458cm</a:t>
                          </a:r>
                          <a:r>
                            <a:rPr lang="en-GB" b="0" baseline="3000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3</a:t>
                          </a:r>
                          <a:r>
                            <a:rPr lang="en-GB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(3 </a:t>
                          </a:r>
                          <a:r>
                            <a:rPr lang="en-GB" b="0" baseline="0" dirty="0" err="1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s.f.</a:t>
                          </a:r>
                          <a:r>
                            <a:rPr lang="en-GB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).</a:t>
                          </a:r>
                        </a:p>
                        <a:p>
                          <a:pPr algn="ctr"/>
                          <a:r>
                            <a:rPr lang="en-GB" b="0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1646kg/m</a:t>
                          </a:r>
                          <a:r>
                            <a:rPr lang="en-GB" b="0" baseline="3000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3</a:t>
                          </a:r>
                          <a:endParaRPr lang="en-GB" b="0" baseline="0" dirty="0" smtClean="0">
                            <a:solidFill>
                              <a:srgbClr val="FF0000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:r>
                            <a:rPr lang="en-GB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Find the lower bound of the density of the gold bar in kg/m</a:t>
                          </a:r>
                          <a:r>
                            <a:rPr lang="en-GB" b="0" baseline="3000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3</a:t>
                          </a:r>
                          <a:r>
                            <a:rPr lang="en-GB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.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642647800"/>
                      </a:ext>
                    </a:extLst>
                  </a:tr>
                  <a:tr h="225831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Topic 1</a:t>
                          </a:r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2917" t="-104043" r="-200625" b="-10350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12682" t="-104043" r="-100208" b="-10350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13125" t="-104043" r="-417" b="-10350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07561586"/>
                      </a:ext>
                    </a:extLst>
                  </a:tr>
                  <a:tr h="232879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Topic 1</a:t>
                          </a:r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2917" t="-198168" r="-200625" b="-52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12682" t="-198168" r="-100208" b="-52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13125" t="-198168" r="-417" b="-52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78154384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028089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5657682"/>
                  </p:ext>
                </p:extLst>
              </p:nvPr>
            </p:nvGraphicFramePr>
            <p:xfrm>
              <a:off x="0" y="0"/>
              <a:ext cx="9144001" cy="68580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66835">
                      <a:extLst>
                        <a:ext uri="{9D8B030D-6E8A-4147-A177-3AD203B41FA5}">
                          <a16:colId xmlns:a16="http://schemas.microsoft.com/office/drawing/2014/main" val="427112700"/>
                        </a:ext>
                      </a:extLst>
                    </a:gridCol>
                    <a:gridCol w="2925722">
                      <a:extLst>
                        <a:ext uri="{9D8B030D-6E8A-4147-A177-3AD203B41FA5}">
                          <a16:colId xmlns:a16="http://schemas.microsoft.com/office/drawing/2014/main" val="4194589420"/>
                        </a:ext>
                      </a:extLst>
                    </a:gridCol>
                    <a:gridCol w="2925722">
                      <a:extLst>
                        <a:ext uri="{9D8B030D-6E8A-4147-A177-3AD203B41FA5}">
                          <a16:colId xmlns:a16="http://schemas.microsoft.com/office/drawing/2014/main" val="318414750"/>
                        </a:ext>
                      </a:extLst>
                    </a:gridCol>
                    <a:gridCol w="2925722">
                      <a:extLst>
                        <a:ext uri="{9D8B030D-6E8A-4147-A177-3AD203B41FA5}">
                          <a16:colId xmlns:a16="http://schemas.microsoft.com/office/drawing/2014/main" val="4141231608"/>
                        </a:ext>
                      </a:extLst>
                    </a:gridCol>
                  </a:tblGrid>
                  <a:tr h="2286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Topic 2</a:t>
                          </a:r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Factorise:</a:t>
                          </a:r>
                        </a:p>
                        <a:p>
                          <a:pPr algn="ctr"/>
                          <a:endParaRPr lang="en-GB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indent="0" algn="ctr"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b="0" i="1" baseline="30000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GB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− 8</m:t>
                                </m:r>
                                <m:r>
                                  <a:rPr lang="en-GB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+ 15</m:t>
                                </m:r>
                              </m:oMath>
                            </m:oMathPara>
                          </a14:m>
                          <a:endParaRPr lang="en-GB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Solve</a:t>
                          </a:r>
                          <a:r>
                            <a:rPr lang="en-GB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:</a:t>
                          </a:r>
                        </a:p>
                        <a:p>
                          <a:pPr algn="ctr"/>
                          <a:endParaRPr lang="en-GB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baseline="0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GB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b="0" i="1" baseline="30000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GB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− </m:t>
                                </m:r>
                                <m:r>
                                  <a:rPr lang="en-GB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− 12 = 0</m:t>
                                </m:r>
                              </m:oMath>
                            </m:oMathPara>
                          </a14:m>
                          <a:endParaRPr lang="en-GB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Sketch: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baseline="0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GB" b="0" i="1" baseline="0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= </m:t>
                                </m:r>
                                <m:r>
                                  <a:rPr lang="en-GB" b="0" i="1" baseline="0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b="0" i="1" baseline="30000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GB" b="0" i="1" baseline="0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+ 3</m:t>
                                </m:r>
                                <m:r>
                                  <a:rPr lang="en-GB" b="0" i="1" baseline="0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b="0" i="1" baseline="0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– 10</m:t>
                                </m:r>
                              </m:oMath>
                            </m:oMathPara>
                          </a14:m>
                          <a:endParaRPr lang="en-GB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Show the roots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and the y intercept</a:t>
                          </a:r>
                          <a:endParaRPr lang="en-GB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642647800"/>
                      </a:ext>
                    </a:extLst>
                  </a:tr>
                  <a:tr h="2286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Topic 2</a:t>
                          </a:r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Factorise:</a:t>
                          </a:r>
                        </a:p>
                        <a:p>
                          <a:pPr algn="ctr"/>
                          <a:endParaRPr lang="en-GB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indent="0" algn="ctr"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GB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b="0" i="1" baseline="30000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GB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+ 9</m:t>
                                </m:r>
                                <m:r>
                                  <a:rPr lang="en-GB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+ 4</m:t>
                                </m:r>
                              </m:oMath>
                            </m:oMathPara>
                          </a14:m>
                          <a:endParaRPr lang="en-GB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Solve</a:t>
                          </a:r>
                          <a:r>
                            <a:rPr lang="en-GB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:</a:t>
                          </a:r>
                        </a:p>
                        <a:p>
                          <a:pPr algn="ctr"/>
                          <a:endParaRPr lang="en-GB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GB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  <m:r>
                                      <a:rPr lang="en-GB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GB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GB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+13</m:t>
                                </m:r>
                                <m:r>
                                  <a:rPr lang="en-GB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−10=0</m:t>
                                </m:r>
                              </m:oMath>
                            </m:oMathPara>
                          </a14:m>
                          <a:endParaRPr lang="en-GB" sz="1800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:endParaRPr lang="en-GB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Sketch: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baseline="0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GB" b="0" i="1" baseline="0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= </m:t>
                                </m:r>
                                <m:r>
                                  <a:rPr lang="en-GB" b="0" i="1" baseline="0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b="0" i="1" baseline="30000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GB" b="0" i="1" baseline="0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+ 8</m:t>
                                </m:r>
                                <m:r>
                                  <a:rPr lang="en-GB" b="0" i="1" baseline="0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b="0" i="1" baseline="0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+ 12</m:t>
                                </m:r>
                              </m:oMath>
                            </m:oMathPara>
                          </a14:m>
                          <a:endParaRPr lang="en-GB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Show the roots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and the y intercept</a:t>
                          </a:r>
                          <a:endParaRPr lang="en-GB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07561586"/>
                      </a:ext>
                    </a:extLst>
                  </a:tr>
                  <a:tr h="2286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Topic 2</a:t>
                          </a:r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Factorise: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b="0" baseline="0" dirty="0" smtClean="0">
                            <a:solidFill>
                              <a:srgbClr val="FF0000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GB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5+9</m:t>
                                    </m:r>
                                    <m:r>
                                      <a:rPr lang="en-GB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GB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−2</m:t>
                                    </m:r>
                                    <m:r>
                                      <a:rPr lang="en-GB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GB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GB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Solve</a:t>
                          </a:r>
                          <a:r>
                            <a:rPr lang="en-GB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:</a:t>
                          </a:r>
                        </a:p>
                        <a:p>
                          <a:pPr algn="ctr"/>
                          <a:endParaRPr lang="en-GB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:r>
                            <a:rPr lang="en-GB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GB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+5</m:t>
                              </m:r>
                              <m:r>
                                <a:rPr lang="en-GB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+3</m:t>
                              </m:r>
                              <m:r>
                                <a:rPr lang="en-GB" sz="18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oMath>
                          </a14:m>
                          <a:endParaRPr lang="en-GB" sz="1800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Sketch: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baseline="0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GB" b="0" i="1" baseline="0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= </m:t>
                                </m:r>
                                <m:r>
                                  <a:rPr lang="en-GB" b="0" i="1" baseline="0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b="0" i="1" baseline="30000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GB" b="0" i="1" baseline="0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− 2</m:t>
                                </m:r>
                                <m:r>
                                  <a:rPr lang="en-GB" b="0" i="1" baseline="0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b="0" i="1" baseline="0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– 24</m:t>
                                </m:r>
                              </m:oMath>
                            </m:oMathPara>
                          </a14:m>
                          <a:endParaRPr lang="en-GB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Show the roots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and the y intercept</a:t>
                          </a:r>
                          <a:endParaRPr lang="en-GB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7815438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5657682"/>
                  </p:ext>
                </p:extLst>
              </p:nvPr>
            </p:nvGraphicFramePr>
            <p:xfrm>
              <a:off x="0" y="0"/>
              <a:ext cx="9144001" cy="68580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66835">
                      <a:extLst>
                        <a:ext uri="{9D8B030D-6E8A-4147-A177-3AD203B41FA5}">
                          <a16:colId xmlns:a16="http://schemas.microsoft.com/office/drawing/2014/main" val="427112700"/>
                        </a:ext>
                      </a:extLst>
                    </a:gridCol>
                    <a:gridCol w="2925722">
                      <a:extLst>
                        <a:ext uri="{9D8B030D-6E8A-4147-A177-3AD203B41FA5}">
                          <a16:colId xmlns:a16="http://schemas.microsoft.com/office/drawing/2014/main" val="4194589420"/>
                        </a:ext>
                      </a:extLst>
                    </a:gridCol>
                    <a:gridCol w="2925722">
                      <a:extLst>
                        <a:ext uri="{9D8B030D-6E8A-4147-A177-3AD203B41FA5}">
                          <a16:colId xmlns:a16="http://schemas.microsoft.com/office/drawing/2014/main" val="318414750"/>
                        </a:ext>
                      </a:extLst>
                    </a:gridCol>
                    <a:gridCol w="2925722">
                      <a:extLst>
                        <a:ext uri="{9D8B030D-6E8A-4147-A177-3AD203B41FA5}">
                          <a16:colId xmlns:a16="http://schemas.microsoft.com/office/drawing/2014/main" val="4141231608"/>
                        </a:ext>
                      </a:extLst>
                    </a:gridCol>
                  </a:tblGrid>
                  <a:tr h="2286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Topic 2</a:t>
                          </a:r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2917" t="-1067" r="-200625" b="-2008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12682" t="-1067" r="-100208" b="-2008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13125" t="-1067" r="-417" b="-2008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42647800"/>
                      </a:ext>
                    </a:extLst>
                  </a:tr>
                  <a:tr h="2286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Topic 2</a:t>
                          </a:r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2917" t="-101067" r="-200625" b="-1008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12682" t="-101067" r="-100208" b="-1008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13125" t="-101067" r="-417" b="-1008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07561586"/>
                      </a:ext>
                    </a:extLst>
                  </a:tr>
                  <a:tr h="2286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Topic 2</a:t>
                          </a:r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2917" t="-201067" r="-200625" b="-8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12682" t="-201067" r="-100208" b="-8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13125" t="-201067" r="-417" b="-8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78154384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049833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5522150"/>
                  </p:ext>
                </p:extLst>
              </p:nvPr>
            </p:nvGraphicFramePr>
            <p:xfrm>
              <a:off x="0" y="0"/>
              <a:ext cx="9144001" cy="68580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66835">
                      <a:extLst>
                        <a:ext uri="{9D8B030D-6E8A-4147-A177-3AD203B41FA5}">
                          <a16:colId xmlns:a16="http://schemas.microsoft.com/office/drawing/2014/main" val="427112700"/>
                        </a:ext>
                      </a:extLst>
                    </a:gridCol>
                    <a:gridCol w="2925722">
                      <a:extLst>
                        <a:ext uri="{9D8B030D-6E8A-4147-A177-3AD203B41FA5}">
                          <a16:colId xmlns:a16="http://schemas.microsoft.com/office/drawing/2014/main" val="4194589420"/>
                        </a:ext>
                      </a:extLst>
                    </a:gridCol>
                    <a:gridCol w="2925722">
                      <a:extLst>
                        <a:ext uri="{9D8B030D-6E8A-4147-A177-3AD203B41FA5}">
                          <a16:colId xmlns:a16="http://schemas.microsoft.com/office/drawing/2014/main" val="318414750"/>
                        </a:ext>
                      </a:extLst>
                    </a:gridCol>
                    <a:gridCol w="2925722">
                      <a:extLst>
                        <a:ext uri="{9D8B030D-6E8A-4147-A177-3AD203B41FA5}">
                          <a16:colId xmlns:a16="http://schemas.microsoft.com/office/drawing/2014/main" val="4141231608"/>
                        </a:ext>
                      </a:extLst>
                    </a:gridCol>
                  </a:tblGrid>
                  <a:tr h="2286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Topic 2</a:t>
                          </a:r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Factorise:</a:t>
                          </a:r>
                        </a:p>
                        <a:p>
                          <a:pPr algn="ctr"/>
                          <a:endParaRPr lang="en-GB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indent="0" algn="ctr"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b="0" i="1" baseline="30000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GB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− 8</m:t>
                                </m:r>
                                <m:r>
                                  <a:rPr lang="en-GB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+ 15</m:t>
                                </m:r>
                              </m:oMath>
                            </m:oMathPara>
                          </a14:m>
                          <a:endParaRPr lang="en-GB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indent="0" algn="ctr">
                            <a:buNone/>
                          </a:pPr>
                          <a:endParaRPr lang="en-GB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= (</m:t>
                                </m:r>
                                <m:r>
                                  <a:rPr lang="en-GB" b="0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b="0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 − 3)(</m:t>
                                </m:r>
                                <m:r>
                                  <a:rPr lang="en-GB" b="0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b="0" i="1" baseline="0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 − 5)</m:t>
                                </m:r>
                              </m:oMath>
                            </m:oMathPara>
                          </a14:m>
                          <a:endParaRPr lang="en-GB" b="0" dirty="0" smtClean="0">
                            <a:solidFill>
                              <a:srgbClr val="FF0000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Solve</a:t>
                          </a:r>
                          <a:r>
                            <a:rPr lang="en-GB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:</a:t>
                          </a:r>
                        </a:p>
                        <a:p>
                          <a:pPr algn="ctr"/>
                          <a:endParaRPr lang="en-GB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b="0" i="1" baseline="30000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GB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− </m:t>
                                </m:r>
                                <m:r>
                                  <a:rPr lang="en-GB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− 12 = 0</m:t>
                                </m:r>
                              </m:oMath>
                            </m:oMathPara>
                          </a14:m>
                          <a:endParaRPr lang="en-GB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:endParaRPr lang="en-GB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GB" b="0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b="0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 + 3)(</m:t>
                                </m:r>
                                <m:r>
                                  <a:rPr lang="en-GB" b="0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b="0" i="1" baseline="0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 − 4) = 0</m:t>
                                </m:r>
                              </m:oMath>
                            </m:oMathPara>
                          </a14:m>
                          <a:endParaRPr lang="en-GB" b="0" baseline="0" dirty="0" smtClean="0">
                            <a:solidFill>
                              <a:srgbClr val="FF0000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:endParaRPr lang="en-GB" b="0" baseline="0" dirty="0" smtClean="0">
                            <a:solidFill>
                              <a:srgbClr val="FF0000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baseline="0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b="0" i="1" baseline="0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 = −3   </m:t>
                                </m:r>
                                <m:r>
                                  <a:rPr lang="en-GB" b="0" i="1" baseline="0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𝑜𝑟</m:t>
                                </m:r>
                                <m:r>
                                  <a:rPr lang="en-GB" b="0" i="1" baseline="0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GB" b="0" i="1" baseline="0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b="0" i="1" baseline="0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 = 4</m:t>
                                </m:r>
                              </m:oMath>
                            </m:oMathPara>
                          </a14:m>
                          <a:endParaRPr lang="en-GB" b="0" dirty="0" smtClean="0">
                            <a:solidFill>
                              <a:srgbClr val="FF0000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:endParaRPr lang="en-GB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Sketch</a:t>
                          </a:r>
                          <a:r>
                            <a:rPr lang="en-GB" sz="16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: </a:t>
                          </a:r>
                          <a14:m>
                            <m:oMath xmlns:m="http://schemas.openxmlformats.org/officeDocument/2006/math">
                              <m:r>
                                <a:rPr lang="en-GB" sz="1600" b="0" i="1" baseline="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sz="1600" b="0" i="1" baseline="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= </m:t>
                              </m:r>
                              <m:r>
                                <a:rPr lang="en-GB" sz="1600" b="0" i="1" baseline="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600" b="0" i="1" baseline="3000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GB" sz="1600" b="0" i="1" baseline="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+ 3</m:t>
                              </m:r>
                              <m:r>
                                <a:rPr lang="en-GB" sz="1600" b="0" i="1" baseline="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600" b="0" i="1" baseline="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– 10</m:t>
                              </m:r>
                            </m:oMath>
                          </a14:m>
                          <a:endParaRPr lang="en-GB" sz="1600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Show the roots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GB" b="0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 = (</m:t>
                                </m:r>
                                <m:r>
                                  <a:rPr lang="en-GB" b="0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b="0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 + 5)(</m:t>
                                </m:r>
                                <m:r>
                                  <a:rPr lang="en-GB" b="0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b="0" i="1" baseline="0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 − 2) </m:t>
                                </m:r>
                              </m:oMath>
                            </m:oMathPara>
                          </a14:m>
                          <a:endParaRPr lang="en-GB" b="0" baseline="0" dirty="0" smtClean="0">
                            <a:solidFill>
                              <a:srgbClr val="FF0000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baseline="0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b="0" i="1" baseline="0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 = −5   </m:t>
                                </m:r>
                                <m:r>
                                  <a:rPr lang="en-GB" b="0" i="1" baseline="0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𝑜𝑟</m:t>
                                </m:r>
                                <m:r>
                                  <a:rPr lang="en-GB" b="0" i="1" baseline="0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GB" b="0" i="1" baseline="0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b="0" i="1" baseline="0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 = 2</m:t>
                                </m:r>
                              </m:oMath>
                            </m:oMathPara>
                          </a14:m>
                          <a:endParaRPr lang="en-GB" b="0" dirty="0" smtClean="0">
                            <a:solidFill>
                              <a:srgbClr val="FF0000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642647800"/>
                      </a:ext>
                    </a:extLst>
                  </a:tr>
                  <a:tr h="2286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Topic 2</a:t>
                          </a:r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Factorise:</a:t>
                          </a:r>
                        </a:p>
                        <a:p>
                          <a:pPr algn="ctr"/>
                          <a:endParaRPr lang="en-GB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GB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b="0" i="1" baseline="30000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GB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+ 9</m:t>
                                </m:r>
                                <m:r>
                                  <a:rPr lang="en-GB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+ 4</m:t>
                                </m:r>
                              </m:oMath>
                            </m:oMathPara>
                          </a14:m>
                          <a:endParaRPr lang="en-GB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= (2</m:t>
                                </m:r>
                                <m:r>
                                  <a:rPr lang="en-GB" b="0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b="0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 + 1)(</m:t>
                                </m:r>
                                <m:r>
                                  <a:rPr lang="en-GB" b="0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b="0" i="1" baseline="0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 + 4)</m:t>
                                </m:r>
                              </m:oMath>
                            </m:oMathPara>
                          </a14:m>
                          <a:endParaRPr lang="en-GB" b="0" baseline="0" dirty="0" smtClean="0">
                            <a:solidFill>
                              <a:srgbClr val="FF0000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indent="0" algn="ctr">
                            <a:buNone/>
                          </a:pPr>
                          <a:endParaRPr lang="en-GB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indent="0" algn="ctr">
                            <a:buNone/>
                          </a:pPr>
                          <a:endParaRPr lang="en-GB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Solve</a:t>
                          </a:r>
                          <a:r>
                            <a:rPr lang="en-GB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: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GB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  <m:r>
                                      <a:rPr lang="en-GB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GB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GB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+13</m:t>
                                </m:r>
                                <m:r>
                                  <a:rPr lang="en-GB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−10=0</m:t>
                                </m:r>
                              </m:oMath>
                            </m:oMathPara>
                          </a14:m>
                          <a:endParaRPr lang="en-GB" sz="1800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:r>
                            <a:rPr lang="en-GB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(3</m:t>
                                </m:r>
                                <m:r>
                                  <a:rPr lang="en-GB" b="0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b="0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 − 2)(</m:t>
                                </m:r>
                                <m:r>
                                  <a:rPr lang="en-GB" b="0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b="0" i="1" baseline="0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 + 5) = 0</m:t>
                                </m:r>
                              </m:oMath>
                            </m:oMathPara>
                          </a14:m>
                          <a:endParaRPr lang="en-GB" b="0" baseline="0" dirty="0" smtClean="0">
                            <a:solidFill>
                              <a:srgbClr val="FF0000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:endParaRPr lang="en-GB" b="0" baseline="0" dirty="0" smtClean="0">
                            <a:solidFill>
                              <a:srgbClr val="FF0000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:r>
                            <a:rPr lang="en-GB" b="0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GB" b="0" i="1" baseline="0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b="0" i="0" baseline="0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GB" b="0" i="1" baseline="0" dirty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baseline="0" dirty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GB" b="0" i="1" baseline="0" dirty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b="0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   </a:t>
                          </a:r>
                          <a14:m>
                            <m:oMath xmlns:m="http://schemas.openxmlformats.org/officeDocument/2006/math">
                              <m:r>
                                <a:rPr lang="en-GB" b="0" i="1" baseline="0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𝑜𝑟</m:t>
                              </m:r>
                              <m:r>
                                <a:rPr lang="en-GB" b="0" i="1" baseline="0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GB" b="0" i="1" baseline="0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b="0" i="1" baseline="0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 = −5</m:t>
                              </m:r>
                            </m:oMath>
                          </a14:m>
                          <a:endParaRPr lang="en-GB" b="0" dirty="0" smtClean="0">
                            <a:solidFill>
                              <a:srgbClr val="FF0000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:endParaRPr lang="en-GB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Sketch: </a:t>
                          </a:r>
                          <a14:m>
                            <m:oMath xmlns:m="http://schemas.openxmlformats.org/officeDocument/2006/math">
                              <m:r>
                                <a:rPr lang="en-GB" sz="1600" b="0" i="1" baseline="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sz="1600" b="0" i="1" baseline="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= </m:t>
                              </m:r>
                              <m:r>
                                <a:rPr lang="en-GB" sz="1600" b="0" i="1" baseline="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600" b="0" i="1" baseline="3000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GB" sz="1600" b="0" i="1" baseline="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+ 8</m:t>
                              </m:r>
                              <m:r>
                                <a:rPr lang="en-GB" sz="1600" b="0" i="1" baseline="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600" b="0" i="1" baseline="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+ 12</m:t>
                              </m:r>
                            </m:oMath>
                          </a14:m>
                          <a:endParaRPr lang="en-GB" sz="1600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:r>
                            <a:rPr lang="en-GB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Show the roots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GB" b="0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 = (</m:t>
                                </m:r>
                                <m:r>
                                  <a:rPr lang="en-GB" b="0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b="0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 + 3)(</m:t>
                                </m:r>
                                <m:r>
                                  <a:rPr lang="en-GB" b="0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b="0" i="1" baseline="0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 + 4) </m:t>
                                </m:r>
                              </m:oMath>
                            </m:oMathPara>
                          </a14:m>
                          <a:endParaRPr lang="en-GB" b="0" baseline="0" dirty="0" smtClean="0">
                            <a:solidFill>
                              <a:srgbClr val="FF0000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baseline="0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b="0" i="1" baseline="0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 = −3   </m:t>
                                </m:r>
                                <m:r>
                                  <a:rPr lang="en-GB" b="0" i="1" baseline="0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𝑜𝑟</m:t>
                                </m:r>
                                <m:r>
                                  <a:rPr lang="en-GB" b="0" i="1" baseline="0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GB" b="0" i="1" baseline="0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b="0" i="1" baseline="0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 = −4</m:t>
                                </m:r>
                              </m:oMath>
                            </m:oMathPara>
                          </a14:m>
                          <a:endParaRPr lang="en-GB" b="0" dirty="0" smtClean="0">
                            <a:solidFill>
                              <a:srgbClr val="FF0000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07561586"/>
                      </a:ext>
                    </a:extLst>
                  </a:tr>
                  <a:tr h="2286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Topic 2</a:t>
                          </a:r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Factorise: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b="0" baseline="0" dirty="0" smtClean="0">
                            <a:solidFill>
                              <a:srgbClr val="FF0000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GB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5+9</m:t>
                                    </m:r>
                                    <m:r>
                                      <a:rPr lang="en-GB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GB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−2</m:t>
                                    </m:r>
                                    <m:r>
                                      <a:rPr lang="en-GB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GB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GB" b="0" dirty="0" smtClean="0">
                            <a:solidFill>
                              <a:srgbClr val="FF0000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= (1</m:t>
                                </m:r>
                                <m:r>
                                  <a:rPr lang="en-GB" b="0" i="1" baseline="0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 + </m:t>
                                </m:r>
                                <m:r>
                                  <a:rPr lang="en-GB" b="0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GB" b="0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b="0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)(5 − </m:t>
                                </m:r>
                                <m:r>
                                  <a:rPr lang="en-GB" b="0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b="0" i="1" baseline="0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GB" b="0" baseline="0" dirty="0" smtClean="0">
                            <a:solidFill>
                              <a:srgbClr val="FF0000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indent="0" algn="ctr">
                            <a:buNone/>
                          </a:pPr>
                          <a:endParaRPr lang="en-GB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Solve</a:t>
                          </a:r>
                          <a:r>
                            <a:rPr lang="en-GB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:</a:t>
                          </a:r>
                        </a:p>
                        <a:p>
                          <a:pPr algn="ctr"/>
                          <a:r>
                            <a:rPr lang="en-GB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GB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+5</m:t>
                              </m:r>
                              <m:r>
                                <a:rPr lang="en-GB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+3</m:t>
                              </m:r>
                              <m:r>
                                <a:rPr lang="en-GB" sz="18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oMath>
                          </a14:m>
                          <a:endParaRPr lang="en-GB" sz="1800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:endParaRPr lang="en-GB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(2</m:t>
                                </m:r>
                                <m:r>
                                  <a:rPr lang="en-GB" b="0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b="0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 + 3)(</m:t>
                                </m:r>
                                <m:r>
                                  <a:rPr lang="en-GB" b="0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b="0" i="1" baseline="0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 + 1) = 0</m:t>
                                </m:r>
                              </m:oMath>
                            </m:oMathPara>
                          </a14:m>
                          <a:endParaRPr lang="en-GB" b="0" baseline="0" dirty="0" smtClean="0">
                            <a:solidFill>
                              <a:srgbClr val="FF0000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:endParaRPr lang="en-GB" b="0" baseline="0" dirty="0" smtClean="0">
                            <a:solidFill>
                              <a:srgbClr val="FF0000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b="0" i="1" baseline="0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b="0" i="1" baseline="0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 = </m:t>
                              </m:r>
                              <m:f>
                                <m:fPr>
                                  <m:ctrlPr>
                                    <a:rPr lang="en-GB" b="0" i="1" baseline="0" dirty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baseline="0" dirty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−3</m:t>
                                  </m:r>
                                </m:num>
                                <m:den>
                                  <m:r>
                                    <a:rPr lang="en-GB" b="0" i="1" baseline="0" dirty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b="0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   </a:t>
                          </a:r>
                          <a14:m>
                            <m:oMath xmlns:m="http://schemas.openxmlformats.org/officeDocument/2006/math">
                              <m:r>
                                <a:rPr lang="en-GB" b="0" i="1" baseline="0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𝑜𝑟</m:t>
                              </m:r>
                              <m:r>
                                <a:rPr lang="en-GB" b="0" i="1" baseline="0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GB" b="0" i="1" baseline="0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b="0" i="1" baseline="0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 = −1</m:t>
                              </m:r>
                            </m:oMath>
                          </a14:m>
                          <a:endParaRPr lang="en-GB" b="0" dirty="0" smtClean="0">
                            <a:solidFill>
                              <a:srgbClr val="FF0000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:endParaRPr lang="en-GB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Sketch: </a:t>
                          </a:r>
                          <a14:m>
                            <m:oMath xmlns:m="http://schemas.openxmlformats.org/officeDocument/2006/math">
                              <m:r>
                                <a:rPr lang="en-GB" sz="1600" b="0" i="1" baseline="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sz="1600" b="0" i="1" baseline="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= </m:t>
                              </m:r>
                              <m:r>
                                <a:rPr lang="en-GB" sz="1600" b="0" i="1" baseline="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600" b="0" i="1" baseline="3000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GB" sz="1600" b="0" i="1" baseline="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− 2</m:t>
                              </m:r>
                              <m:r>
                                <a:rPr lang="en-GB" sz="1600" b="0" i="1" baseline="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600" b="0" i="1" baseline="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– 24</m:t>
                              </m:r>
                            </m:oMath>
                          </a14:m>
                          <a:endParaRPr lang="en-GB" sz="1600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Show the roots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GB" b="0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 = (</m:t>
                                </m:r>
                                <m:r>
                                  <a:rPr lang="en-GB" b="0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b="0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 − 6)(</m:t>
                                </m:r>
                                <m:r>
                                  <a:rPr lang="en-GB" b="0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b="0" i="1" baseline="0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 + 4) </m:t>
                                </m:r>
                              </m:oMath>
                            </m:oMathPara>
                          </a14:m>
                          <a:endParaRPr lang="en-GB" b="0" baseline="0" dirty="0" smtClean="0">
                            <a:solidFill>
                              <a:srgbClr val="FF0000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baseline="0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b="0" i="1" baseline="0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 = 6   </m:t>
                                </m:r>
                                <m:r>
                                  <a:rPr lang="en-GB" b="0" i="1" baseline="0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𝑜𝑟</m:t>
                                </m:r>
                                <m:r>
                                  <a:rPr lang="en-GB" b="0" i="1" baseline="0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GB" b="0" i="1" baseline="0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b="0" i="1" baseline="0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 = −4</m:t>
                                </m:r>
                              </m:oMath>
                            </m:oMathPara>
                          </a14:m>
                          <a:endParaRPr lang="en-GB" b="0" dirty="0" smtClean="0">
                            <a:solidFill>
                              <a:srgbClr val="FF0000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7815438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5522150"/>
                  </p:ext>
                </p:extLst>
              </p:nvPr>
            </p:nvGraphicFramePr>
            <p:xfrm>
              <a:off x="0" y="0"/>
              <a:ext cx="9144001" cy="68580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66835">
                      <a:extLst>
                        <a:ext uri="{9D8B030D-6E8A-4147-A177-3AD203B41FA5}">
                          <a16:colId xmlns:a16="http://schemas.microsoft.com/office/drawing/2014/main" val="427112700"/>
                        </a:ext>
                      </a:extLst>
                    </a:gridCol>
                    <a:gridCol w="2925722">
                      <a:extLst>
                        <a:ext uri="{9D8B030D-6E8A-4147-A177-3AD203B41FA5}">
                          <a16:colId xmlns:a16="http://schemas.microsoft.com/office/drawing/2014/main" val="4194589420"/>
                        </a:ext>
                      </a:extLst>
                    </a:gridCol>
                    <a:gridCol w="2925722">
                      <a:extLst>
                        <a:ext uri="{9D8B030D-6E8A-4147-A177-3AD203B41FA5}">
                          <a16:colId xmlns:a16="http://schemas.microsoft.com/office/drawing/2014/main" val="318414750"/>
                        </a:ext>
                      </a:extLst>
                    </a:gridCol>
                    <a:gridCol w="2925722">
                      <a:extLst>
                        <a:ext uri="{9D8B030D-6E8A-4147-A177-3AD203B41FA5}">
                          <a16:colId xmlns:a16="http://schemas.microsoft.com/office/drawing/2014/main" val="4141231608"/>
                        </a:ext>
                      </a:extLst>
                    </a:gridCol>
                  </a:tblGrid>
                  <a:tr h="2286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Topic 2</a:t>
                          </a:r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2917" t="-1067" r="-200625" b="-2008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12682" t="-1067" r="-100208" b="-2008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13125" t="-1067" r="-417" b="-2008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42647800"/>
                      </a:ext>
                    </a:extLst>
                  </a:tr>
                  <a:tr h="2286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Topic 2</a:t>
                          </a:r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2917" t="-101067" r="-200625" b="-1008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12682" t="-101067" r="-100208" b="-1008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13125" t="-101067" r="-417" b="-1008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07561586"/>
                      </a:ext>
                    </a:extLst>
                  </a:tr>
                  <a:tr h="2286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Topic 2</a:t>
                          </a:r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2917" t="-201067" r="-200625" b="-8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12682" t="-201067" r="-100208" b="-8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13125" t="-201067" r="-417" b="-8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78154384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12" name="Group 11"/>
          <p:cNvGrpSpPr/>
          <p:nvPr/>
        </p:nvGrpSpPr>
        <p:grpSpPr>
          <a:xfrm>
            <a:off x="6660107" y="1132760"/>
            <a:ext cx="2033517" cy="1080000"/>
            <a:chOff x="6660107" y="1132760"/>
            <a:chExt cx="2033517" cy="1080000"/>
          </a:xfrm>
        </p:grpSpPr>
        <p:grpSp>
          <p:nvGrpSpPr>
            <p:cNvPr id="9" name="Group 8"/>
            <p:cNvGrpSpPr/>
            <p:nvPr/>
          </p:nvGrpSpPr>
          <p:grpSpPr>
            <a:xfrm>
              <a:off x="6660107" y="1132760"/>
              <a:ext cx="2033517" cy="1080000"/>
              <a:chOff x="6660107" y="1132760"/>
              <a:chExt cx="2033517" cy="1080000"/>
            </a:xfrm>
          </p:grpSpPr>
          <p:sp>
            <p:nvSpPr>
              <p:cNvPr id="2" name="Freeform 1"/>
              <p:cNvSpPr/>
              <p:nvPr/>
            </p:nvSpPr>
            <p:spPr>
              <a:xfrm>
                <a:off x="6673755" y="1228297"/>
                <a:ext cx="1678675" cy="914408"/>
              </a:xfrm>
              <a:custGeom>
                <a:avLst/>
                <a:gdLst>
                  <a:gd name="connsiteX0" fmla="*/ 0 w 1678675"/>
                  <a:gd name="connsiteY0" fmla="*/ 0 h 914408"/>
                  <a:gd name="connsiteX1" fmla="*/ 900752 w 1678675"/>
                  <a:gd name="connsiteY1" fmla="*/ 914400 h 914408"/>
                  <a:gd name="connsiteX2" fmla="*/ 1678675 w 1678675"/>
                  <a:gd name="connsiteY2" fmla="*/ 13648 h 914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678675" h="914408">
                    <a:moveTo>
                      <a:pt x="0" y="0"/>
                    </a:moveTo>
                    <a:cubicBezTo>
                      <a:pt x="310486" y="456062"/>
                      <a:pt x="620973" y="912125"/>
                      <a:pt x="900752" y="914400"/>
                    </a:cubicBezTo>
                    <a:cubicBezTo>
                      <a:pt x="1180531" y="916675"/>
                      <a:pt x="1429603" y="465161"/>
                      <a:pt x="1678675" y="13648"/>
                    </a:cubicBezTo>
                  </a:path>
                </a:pathLst>
              </a:cu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5" name="Straight Arrow Connector 4"/>
              <p:cNvCxnSpPr/>
              <p:nvPr/>
            </p:nvCxnSpPr>
            <p:spPr>
              <a:xfrm flipV="1">
                <a:off x="6660107" y="1760561"/>
                <a:ext cx="2033517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Straight Arrow Connector 5"/>
              <p:cNvCxnSpPr/>
              <p:nvPr/>
            </p:nvCxnSpPr>
            <p:spPr>
              <a:xfrm flipH="1" flipV="1">
                <a:off x="7792872" y="1132760"/>
                <a:ext cx="0" cy="108000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TextBox 9"/>
            <p:cNvSpPr txBox="1"/>
            <p:nvPr/>
          </p:nvSpPr>
          <p:spPr>
            <a:xfrm>
              <a:off x="6762464" y="1712797"/>
              <a:ext cx="42308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>
                  <a:solidFill>
                    <a:srgbClr val="FF0000"/>
                  </a:solidFill>
                  <a:latin typeface="Comic Sans MS" panose="030F0702030302020204" pitchFamily="66" charset="0"/>
                </a:rPr>
                <a:t>-5</a:t>
              </a:r>
              <a:endParaRPr lang="en-GB" dirty="0"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956644" y="1712797"/>
              <a:ext cx="42308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2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6581627" y="3429000"/>
            <a:ext cx="2081291" cy="1080000"/>
            <a:chOff x="6625981" y="1117811"/>
            <a:chExt cx="2081291" cy="1080000"/>
          </a:xfrm>
        </p:grpSpPr>
        <p:grpSp>
          <p:nvGrpSpPr>
            <p:cNvPr id="14" name="Group 13"/>
            <p:cNvGrpSpPr/>
            <p:nvPr/>
          </p:nvGrpSpPr>
          <p:grpSpPr>
            <a:xfrm>
              <a:off x="6660107" y="1117811"/>
              <a:ext cx="2033517" cy="1080000"/>
              <a:chOff x="6660107" y="1117811"/>
              <a:chExt cx="2033517" cy="1080000"/>
            </a:xfrm>
          </p:grpSpPr>
          <p:sp>
            <p:nvSpPr>
              <p:cNvPr id="17" name="Freeform 16"/>
              <p:cNvSpPr/>
              <p:nvPr/>
            </p:nvSpPr>
            <p:spPr>
              <a:xfrm>
                <a:off x="6673755" y="1228297"/>
                <a:ext cx="1852681" cy="914408"/>
              </a:xfrm>
              <a:custGeom>
                <a:avLst/>
                <a:gdLst>
                  <a:gd name="connsiteX0" fmla="*/ 0 w 1678675"/>
                  <a:gd name="connsiteY0" fmla="*/ 0 h 914408"/>
                  <a:gd name="connsiteX1" fmla="*/ 900752 w 1678675"/>
                  <a:gd name="connsiteY1" fmla="*/ 914400 h 914408"/>
                  <a:gd name="connsiteX2" fmla="*/ 1678675 w 1678675"/>
                  <a:gd name="connsiteY2" fmla="*/ 13648 h 914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678675" h="914408">
                    <a:moveTo>
                      <a:pt x="0" y="0"/>
                    </a:moveTo>
                    <a:cubicBezTo>
                      <a:pt x="310486" y="456062"/>
                      <a:pt x="620973" y="912125"/>
                      <a:pt x="900752" y="914400"/>
                    </a:cubicBezTo>
                    <a:cubicBezTo>
                      <a:pt x="1180531" y="916675"/>
                      <a:pt x="1429603" y="465161"/>
                      <a:pt x="1678675" y="13648"/>
                    </a:cubicBezTo>
                  </a:path>
                </a:pathLst>
              </a:cu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18" name="Straight Arrow Connector 17"/>
              <p:cNvCxnSpPr/>
              <p:nvPr/>
            </p:nvCxnSpPr>
            <p:spPr>
              <a:xfrm flipV="1">
                <a:off x="6660107" y="1760561"/>
                <a:ext cx="2033517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Arrow Connector 18"/>
              <p:cNvCxnSpPr/>
              <p:nvPr/>
            </p:nvCxnSpPr>
            <p:spPr>
              <a:xfrm flipH="1" flipV="1">
                <a:off x="8396784" y="1117811"/>
                <a:ext cx="0" cy="108000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5" name="TextBox 14"/>
            <p:cNvSpPr txBox="1"/>
            <p:nvPr/>
          </p:nvSpPr>
          <p:spPr>
            <a:xfrm>
              <a:off x="6625981" y="1702346"/>
              <a:ext cx="42308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>
                  <a:solidFill>
                    <a:srgbClr val="FF0000"/>
                  </a:solidFill>
                  <a:latin typeface="Comic Sans MS" panose="030F0702030302020204" pitchFamily="66" charset="0"/>
                </a:rPr>
                <a:t>-4</a:t>
              </a:r>
              <a:endParaRPr lang="en-GB" dirty="0"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970292" y="1708212"/>
              <a:ext cx="7369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>
                  <a:solidFill>
                    <a:srgbClr val="FF0000"/>
                  </a:solidFill>
                  <a:latin typeface="Comic Sans MS" panose="030F0702030302020204" pitchFamily="66" charset="0"/>
                </a:rPr>
                <a:t>-3</a:t>
              </a:r>
              <a:endParaRPr lang="en-GB" dirty="0"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6762464" y="5709658"/>
            <a:ext cx="2033517" cy="1080000"/>
            <a:chOff x="6660107" y="1172797"/>
            <a:chExt cx="2033517" cy="1080000"/>
          </a:xfrm>
        </p:grpSpPr>
        <p:grpSp>
          <p:nvGrpSpPr>
            <p:cNvPr id="21" name="Group 20"/>
            <p:cNvGrpSpPr/>
            <p:nvPr/>
          </p:nvGrpSpPr>
          <p:grpSpPr>
            <a:xfrm>
              <a:off x="6660107" y="1172797"/>
              <a:ext cx="2033517" cy="1080000"/>
              <a:chOff x="6660107" y="1172797"/>
              <a:chExt cx="2033517" cy="1080000"/>
            </a:xfrm>
          </p:grpSpPr>
          <p:sp>
            <p:nvSpPr>
              <p:cNvPr id="24" name="Freeform 23"/>
              <p:cNvSpPr/>
              <p:nvPr/>
            </p:nvSpPr>
            <p:spPr>
              <a:xfrm>
                <a:off x="6673755" y="1228297"/>
                <a:ext cx="1678675" cy="914408"/>
              </a:xfrm>
              <a:custGeom>
                <a:avLst/>
                <a:gdLst>
                  <a:gd name="connsiteX0" fmla="*/ 0 w 1678675"/>
                  <a:gd name="connsiteY0" fmla="*/ 0 h 914408"/>
                  <a:gd name="connsiteX1" fmla="*/ 900752 w 1678675"/>
                  <a:gd name="connsiteY1" fmla="*/ 914400 h 914408"/>
                  <a:gd name="connsiteX2" fmla="*/ 1678675 w 1678675"/>
                  <a:gd name="connsiteY2" fmla="*/ 13648 h 914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678675" h="914408">
                    <a:moveTo>
                      <a:pt x="0" y="0"/>
                    </a:moveTo>
                    <a:cubicBezTo>
                      <a:pt x="310486" y="456062"/>
                      <a:pt x="620973" y="912125"/>
                      <a:pt x="900752" y="914400"/>
                    </a:cubicBezTo>
                    <a:cubicBezTo>
                      <a:pt x="1180531" y="916675"/>
                      <a:pt x="1429603" y="465161"/>
                      <a:pt x="1678675" y="13648"/>
                    </a:cubicBezTo>
                  </a:path>
                </a:pathLst>
              </a:cu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25" name="Straight Arrow Connector 24"/>
              <p:cNvCxnSpPr/>
              <p:nvPr/>
            </p:nvCxnSpPr>
            <p:spPr>
              <a:xfrm flipV="1">
                <a:off x="6660107" y="1760561"/>
                <a:ext cx="2033517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Arrow Connector 25"/>
              <p:cNvCxnSpPr/>
              <p:nvPr/>
            </p:nvCxnSpPr>
            <p:spPr>
              <a:xfrm flipH="1" flipV="1">
                <a:off x="7342496" y="1172797"/>
                <a:ext cx="0" cy="108000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2" name="TextBox 21"/>
            <p:cNvSpPr txBox="1"/>
            <p:nvPr/>
          </p:nvSpPr>
          <p:spPr>
            <a:xfrm>
              <a:off x="6762464" y="1712797"/>
              <a:ext cx="42308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>
                  <a:solidFill>
                    <a:srgbClr val="FF0000"/>
                  </a:solidFill>
                  <a:latin typeface="Comic Sans MS" panose="030F0702030302020204" pitchFamily="66" charset="0"/>
                </a:rPr>
                <a:t>-4</a:t>
              </a:r>
              <a:endParaRPr lang="en-GB" dirty="0"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7956644" y="1712797"/>
              <a:ext cx="42308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>
                  <a:solidFill>
                    <a:srgbClr val="FF0000"/>
                  </a:solidFill>
                  <a:latin typeface="Comic Sans MS" panose="030F0702030302020204" pitchFamily="66" charset="0"/>
                </a:rPr>
                <a:t>6</a:t>
              </a:r>
              <a:endParaRPr lang="en-GB" dirty="0"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7956644" y="3575968"/>
            <a:ext cx="7369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12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444853" y="1843428"/>
            <a:ext cx="7369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-10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144602" y="6512169"/>
            <a:ext cx="7369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-24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1287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26506673"/>
                  </p:ext>
                </p:extLst>
              </p:nvPr>
            </p:nvGraphicFramePr>
            <p:xfrm>
              <a:off x="0" y="0"/>
              <a:ext cx="9144001" cy="68580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66835">
                      <a:extLst>
                        <a:ext uri="{9D8B030D-6E8A-4147-A177-3AD203B41FA5}">
                          <a16:colId xmlns:a16="http://schemas.microsoft.com/office/drawing/2014/main" val="427112700"/>
                        </a:ext>
                      </a:extLst>
                    </a:gridCol>
                    <a:gridCol w="2925722">
                      <a:extLst>
                        <a:ext uri="{9D8B030D-6E8A-4147-A177-3AD203B41FA5}">
                          <a16:colId xmlns:a16="http://schemas.microsoft.com/office/drawing/2014/main" val="4194589420"/>
                        </a:ext>
                      </a:extLst>
                    </a:gridCol>
                    <a:gridCol w="2925722">
                      <a:extLst>
                        <a:ext uri="{9D8B030D-6E8A-4147-A177-3AD203B41FA5}">
                          <a16:colId xmlns:a16="http://schemas.microsoft.com/office/drawing/2014/main" val="318414750"/>
                        </a:ext>
                      </a:extLst>
                    </a:gridCol>
                    <a:gridCol w="2925722">
                      <a:extLst>
                        <a:ext uri="{9D8B030D-6E8A-4147-A177-3AD203B41FA5}">
                          <a16:colId xmlns:a16="http://schemas.microsoft.com/office/drawing/2014/main" val="4141231608"/>
                        </a:ext>
                      </a:extLst>
                    </a:gridCol>
                  </a:tblGrid>
                  <a:tr h="3429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Topic 2</a:t>
                          </a:r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Find the turning point of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baseline="0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GB" b="0" i="1" baseline="0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= </m:t>
                                </m:r>
                                <m:r>
                                  <a:rPr lang="en-GB" b="0" i="1" baseline="0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b="0" i="1" baseline="30000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GB" b="0" i="1" baseline="0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+ 8</m:t>
                                </m:r>
                                <m:r>
                                  <a:rPr lang="en-GB" b="0" i="1" baseline="0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b="0" i="1" baseline="0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+ 11</m:t>
                                </m:r>
                              </m:oMath>
                            </m:oMathPara>
                          </a14:m>
                          <a:endParaRPr lang="en-GB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800" b="0" baseline="3000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:r>
                            <a:rPr lang="en-GB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</a:t>
                          </a:r>
                          <a:endParaRPr lang="en-GB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Write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+10</m:t>
                              </m:r>
                              <m:r>
                                <a:rPr lang="en-GB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oMath>
                          </a14:m>
                          <a:endParaRPr lang="en-GB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:r>
                            <a:rPr lang="en-GB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in the form </a:t>
                          </a:r>
                          <a:endParaRPr lang="en-GB" sz="1800" b="1" i="1" kern="1200" dirty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kern="1200" dirty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(</m:t>
                                </m:r>
                                <m:r>
                                  <a:rPr lang="en-US" sz="1800" b="0" i="1" kern="1200" dirty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𝑥</m:t>
                                </m:r>
                                <m:r>
                                  <a:rPr lang="en-US" sz="1800" b="0" i="1" kern="1200" dirty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  + </m:t>
                                </m:r>
                                <m:r>
                                  <a:rPr lang="en-US" sz="1800" b="0" i="1" kern="1200" dirty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𝑎</m:t>
                                </m:r>
                                <m:r>
                                  <a:rPr lang="en-US" sz="1800" b="0" i="1" kern="1200" dirty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)² + </m:t>
                                </m:r>
                                <m:r>
                                  <a:rPr lang="en-US" sz="1800" b="0" i="1" kern="1200" dirty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𝑏</m:t>
                                </m:r>
                              </m:oMath>
                            </m:oMathPara>
                          </a14:m>
                          <a:endParaRPr lang="en-GB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:endParaRPr lang="en-GB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Solve 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baseline="0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b="0" i="1" baseline="30000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GB" b="0" i="1" baseline="0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−6</m:t>
                                </m:r>
                                <m:r>
                                  <a:rPr lang="en-GB" b="0" i="1" baseline="0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b="0" i="1" baseline="0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+4=0</m:t>
                                </m:r>
                              </m:oMath>
                            </m:oMathPara>
                          </a14:m>
                          <a:endParaRPr lang="en-GB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642647800"/>
                      </a:ext>
                    </a:extLst>
                  </a:tr>
                  <a:tr h="3429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Topic 2</a:t>
                          </a:r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Write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  <m:r>
                                <a:rPr lang="en-GB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+3</m:t>
                              </m:r>
                            </m:oMath>
                          </a14:m>
                          <a:endParaRPr lang="en-GB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:r>
                            <a:rPr lang="en-GB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in the form </a:t>
                          </a:r>
                          <a:endParaRPr lang="en-GB" sz="1800" b="1" i="1" kern="1200" dirty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kern="1200" dirty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(</m:t>
                                </m:r>
                                <m:r>
                                  <a:rPr lang="en-US" sz="1800" b="0" i="1" kern="1200" dirty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𝑥</m:t>
                                </m:r>
                                <m:r>
                                  <a:rPr lang="en-US" sz="1800" b="0" i="1" kern="1200" dirty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  + </m:t>
                                </m:r>
                                <m:r>
                                  <a:rPr lang="en-US" sz="1800" b="0" i="1" kern="1200" dirty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𝑎</m:t>
                                </m:r>
                                <m:r>
                                  <a:rPr lang="en-US" sz="1800" b="0" i="1" kern="1200" dirty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)² + </m:t>
                                </m:r>
                                <m:r>
                                  <a:rPr lang="en-US" sz="1800" b="0" i="1" kern="1200" dirty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𝑏</m:t>
                                </m:r>
                              </m:oMath>
                            </m:oMathPara>
                          </a14:m>
                          <a:endParaRPr lang="en-GB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:endParaRPr lang="en-GB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Write </a:t>
                          </a:r>
                          <a14:m>
                            <m:oMath xmlns:m="http://schemas.openxmlformats.org/officeDocument/2006/math">
                              <m:r>
                                <a:rPr lang="en-GB" sz="18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a:rPr lang="en-GB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sSup>
                                <m:sSupPr>
                                  <m:ctrlPr>
                                    <a:rPr lang="en-GB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+12</m:t>
                              </m:r>
                              <m:r>
                                <a:rPr lang="en-GB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</m:oMath>
                          </a14:m>
                          <a:endParaRPr lang="en-GB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:r>
                            <a:rPr lang="en-GB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in the form </a:t>
                          </a:r>
                          <a:endParaRPr lang="en-GB" sz="1800" b="1" i="1" kern="1200" dirty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800" b="0" i="1" kern="1200" dirty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𝑎</m:t>
                                </m:r>
                                <m:r>
                                  <a:rPr lang="en-US" sz="1800" b="0" i="1" kern="1200" dirty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(</m:t>
                                </m:r>
                                <m:r>
                                  <a:rPr lang="en-US" sz="1800" b="0" i="1" kern="1200" dirty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𝑥</m:t>
                                </m:r>
                                <m:r>
                                  <a:rPr lang="en-US" sz="1800" b="0" i="1" kern="1200" dirty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  + </m:t>
                                </m:r>
                                <m:r>
                                  <a:rPr lang="en-GB" sz="1800" b="0" i="1" kern="1200" dirty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𝑏</m:t>
                                </m:r>
                                <m:r>
                                  <a:rPr lang="en-US" sz="1800" b="0" i="1" kern="1200" dirty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)² +</m:t>
                                </m:r>
                                <m:r>
                                  <a:rPr lang="en-GB" sz="1800" b="0" i="1" kern="1200" dirty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𝑐</m:t>
                                </m:r>
                              </m:oMath>
                            </m:oMathPara>
                          </a14:m>
                          <a:endParaRPr lang="en-GB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:endParaRPr lang="en-GB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Write  </a:t>
                          </a:r>
                          <a14:m>
                            <m:oMath xmlns:m="http://schemas.openxmlformats.org/officeDocument/2006/math">
                              <m:r>
                                <a:rPr lang="en-GB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10+4</m:t>
                              </m:r>
                              <m:r>
                                <a:rPr lang="en-GB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GB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endParaRPr lang="en-GB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:r>
                            <a:rPr lang="en-GB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in the form </a:t>
                          </a:r>
                          <a:endParaRPr lang="en-GB" sz="1800" b="1" i="1" kern="1200" dirty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800" b="0" i="1" kern="1200" dirty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𝑎</m:t>
                                </m:r>
                                <m:r>
                                  <a:rPr lang="en-US" sz="1800" b="0" i="1" kern="1200" dirty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(</m:t>
                                </m:r>
                                <m:r>
                                  <a:rPr lang="en-US" sz="1800" b="0" i="1" kern="1200" dirty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𝑥</m:t>
                                </m:r>
                                <m:r>
                                  <a:rPr lang="en-US" sz="1800" b="0" i="1" kern="1200" dirty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  + </m:t>
                                </m:r>
                                <m:r>
                                  <a:rPr lang="en-GB" sz="1800" b="0" i="1" kern="1200" dirty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𝑏</m:t>
                                </m:r>
                                <m:r>
                                  <a:rPr lang="en-US" sz="1800" b="0" i="1" kern="1200" dirty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)² +</m:t>
                                </m:r>
                                <m:r>
                                  <a:rPr lang="en-GB" sz="1800" b="0" i="1" kern="1200" dirty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𝑐</m:t>
                                </m:r>
                              </m:oMath>
                            </m:oMathPara>
                          </a14:m>
                          <a:endParaRPr lang="en-GB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0756158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26506673"/>
                  </p:ext>
                </p:extLst>
              </p:nvPr>
            </p:nvGraphicFramePr>
            <p:xfrm>
              <a:off x="0" y="0"/>
              <a:ext cx="9144001" cy="68580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66835">
                      <a:extLst>
                        <a:ext uri="{9D8B030D-6E8A-4147-A177-3AD203B41FA5}">
                          <a16:colId xmlns:a16="http://schemas.microsoft.com/office/drawing/2014/main" val="427112700"/>
                        </a:ext>
                      </a:extLst>
                    </a:gridCol>
                    <a:gridCol w="2925722">
                      <a:extLst>
                        <a:ext uri="{9D8B030D-6E8A-4147-A177-3AD203B41FA5}">
                          <a16:colId xmlns:a16="http://schemas.microsoft.com/office/drawing/2014/main" val="4194589420"/>
                        </a:ext>
                      </a:extLst>
                    </a:gridCol>
                    <a:gridCol w="2925722">
                      <a:extLst>
                        <a:ext uri="{9D8B030D-6E8A-4147-A177-3AD203B41FA5}">
                          <a16:colId xmlns:a16="http://schemas.microsoft.com/office/drawing/2014/main" val="318414750"/>
                        </a:ext>
                      </a:extLst>
                    </a:gridCol>
                    <a:gridCol w="2925722">
                      <a:extLst>
                        <a:ext uri="{9D8B030D-6E8A-4147-A177-3AD203B41FA5}">
                          <a16:colId xmlns:a16="http://schemas.microsoft.com/office/drawing/2014/main" val="4141231608"/>
                        </a:ext>
                      </a:extLst>
                    </a:gridCol>
                  </a:tblGrid>
                  <a:tr h="3429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Topic 2</a:t>
                          </a:r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2917" t="-355" r="-200625" b="-1003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12682" t="-355" r="-100208" b="-1003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13125" t="-355" r="-417" b="-10035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42647800"/>
                      </a:ext>
                    </a:extLst>
                  </a:tr>
                  <a:tr h="3429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Topic 2</a:t>
                          </a:r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2917" t="-100534" r="-200625" b="-53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12682" t="-100534" r="-100208" b="-53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13125" t="-100534" r="-417" b="-53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07561586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510400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30650342"/>
                  </p:ext>
                </p:extLst>
              </p:nvPr>
            </p:nvGraphicFramePr>
            <p:xfrm>
              <a:off x="0" y="0"/>
              <a:ext cx="9144001" cy="68580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66835">
                      <a:extLst>
                        <a:ext uri="{9D8B030D-6E8A-4147-A177-3AD203B41FA5}">
                          <a16:colId xmlns:a16="http://schemas.microsoft.com/office/drawing/2014/main" val="427112700"/>
                        </a:ext>
                      </a:extLst>
                    </a:gridCol>
                    <a:gridCol w="2925722">
                      <a:extLst>
                        <a:ext uri="{9D8B030D-6E8A-4147-A177-3AD203B41FA5}">
                          <a16:colId xmlns:a16="http://schemas.microsoft.com/office/drawing/2014/main" val="4194589420"/>
                        </a:ext>
                      </a:extLst>
                    </a:gridCol>
                    <a:gridCol w="2925722">
                      <a:extLst>
                        <a:ext uri="{9D8B030D-6E8A-4147-A177-3AD203B41FA5}">
                          <a16:colId xmlns:a16="http://schemas.microsoft.com/office/drawing/2014/main" val="318414750"/>
                        </a:ext>
                      </a:extLst>
                    </a:gridCol>
                    <a:gridCol w="2925722">
                      <a:extLst>
                        <a:ext uri="{9D8B030D-6E8A-4147-A177-3AD203B41FA5}">
                          <a16:colId xmlns:a16="http://schemas.microsoft.com/office/drawing/2014/main" val="4141231608"/>
                        </a:ext>
                      </a:extLst>
                    </a:gridCol>
                  </a:tblGrid>
                  <a:tr h="3429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Topic 2</a:t>
                          </a:r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Find the turning point of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baseline="0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GB" b="0" i="1" baseline="0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= </m:t>
                                </m:r>
                                <m:r>
                                  <a:rPr lang="en-GB" b="0" i="1" baseline="0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b="0" i="1" baseline="30000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GB" b="0" i="1" baseline="0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+ 8</m:t>
                                </m:r>
                                <m:r>
                                  <a:rPr lang="en-GB" b="0" i="1" baseline="0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b="0" i="1" baseline="0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+ 11</m:t>
                                </m:r>
                              </m:oMath>
                            </m:oMathPara>
                          </a14:m>
                          <a:endParaRPr lang="en-GB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800" b="0" i="1" kern="1200" dirty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𝑦</m:t>
                                </m:r>
                                <m:r>
                                  <a:rPr lang="en-GB" sz="1800" b="0" i="1" kern="1200" dirty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US" sz="1800" b="0" i="1" kern="1200" dirty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sz="1800" b="0" i="1" kern="1200" dirty="0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1800" b="0" i="1" kern="1200" dirty="0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𝑥</m:t>
                                        </m:r>
                                        <m:r>
                                          <a:rPr lang="en-US" sz="1800" b="0" i="1" kern="1200" dirty="0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 +4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en-US" sz="1800" b="0" i="1" kern="1200" dirty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GB" sz="1800" b="0" i="1" kern="1200" dirty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−16</m:t>
                                </m:r>
                                <m:r>
                                  <a:rPr lang="en-US" sz="1800" b="0" i="1" kern="1200" dirty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 +</m:t>
                                </m:r>
                                <m:r>
                                  <a:rPr lang="en-GB" sz="1800" b="0" i="1" kern="1200" dirty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11</m:t>
                                </m:r>
                              </m:oMath>
                            </m:oMathPara>
                          </a14:m>
                          <a:endParaRPr lang="en-GB" sz="1800" b="0" kern="1200" dirty="0" smtClean="0">
                            <a:solidFill>
                              <a:schemeClr val="tx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800" b="0" i="1" kern="1200" dirty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𝑦</m:t>
                                </m:r>
                                <m:r>
                                  <a:rPr lang="en-GB" sz="1800" b="0" i="1" kern="1200" dirty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US" sz="1800" b="0" i="1" kern="1200" dirty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sz="1800" b="0" i="1" kern="1200" dirty="0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1800" b="0" i="1" kern="1200" dirty="0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𝑥</m:t>
                                        </m:r>
                                        <m:r>
                                          <a:rPr lang="en-US" sz="1800" b="0" i="1" kern="1200" dirty="0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 +4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en-US" sz="1800" b="0" i="1" kern="1200" dirty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GB" sz="1800" b="0" i="1" kern="1200" dirty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−5</m:t>
                                </m:r>
                              </m:oMath>
                            </m:oMathPara>
                          </a14:m>
                          <a:endParaRPr lang="en-GB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b="0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Turning point = (-4, -5)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800" b="0" baseline="3000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:r>
                            <a:rPr lang="en-GB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</a:t>
                          </a:r>
                          <a:endParaRPr lang="en-GB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Write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+10</m:t>
                              </m:r>
                              <m:r>
                                <a:rPr lang="en-GB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oMath>
                          </a14:m>
                          <a:endParaRPr lang="en-GB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:r>
                            <a:rPr lang="en-GB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in the form </a:t>
                          </a:r>
                          <a:endParaRPr lang="en-GB" sz="1800" b="1" i="1" kern="1200" dirty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kern="1200" dirty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(</m:t>
                                </m:r>
                                <m:r>
                                  <a:rPr lang="en-US" sz="1800" b="0" i="1" kern="1200" dirty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𝑥</m:t>
                                </m:r>
                                <m:r>
                                  <a:rPr lang="en-US" sz="1800" b="0" i="1" kern="1200" dirty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  + </m:t>
                                </m:r>
                                <m:r>
                                  <a:rPr lang="en-US" sz="1800" b="0" i="1" kern="1200" dirty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𝑎</m:t>
                                </m:r>
                                <m:r>
                                  <a:rPr lang="en-US" sz="1800" b="0" i="1" kern="1200" dirty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)² + </m:t>
                                </m:r>
                                <m:r>
                                  <a:rPr lang="en-US" sz="1800" b="0" i="1" kern="1200" dirty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𝑏</m:t>
                                </m:r>
                              </m:oMath>
                            </m:oMathPara>
                          </a14:m>
                          <a:endParaRPr lang="en-GB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:endParaRPr lang="en-GB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1800" b="0" i="1" kern="1200" dirty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sz="1800" b="0" i="1" kern="1200" dirty="0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1800" b="0" i="1" kern="1200" dirty="0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𝑥</m:t>
                                        </m:r>
                                        <m:r>
                                          <a:rPr lang="en-GB" sz="1800" b="0" i="1" kern="1200" dirty="0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+5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en-US" sz="1800" b="0" i="1" kern="1200" dirty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GB" sz="1800" b="0" i="1" kern="1200" dirty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−25</m:t>
                                </m:r>
                                <m:r>
                                  <a:rPr lang="en-US" sz="1800" b="0" i="1" kern="1200" dirty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 </m:t>
                                </m:r>
                                <m:r>
                                  <a:rPr lang="en-GB" sz="1800" b="0" i="0" kern="1200" dirty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−1</m:t>
                                </m:r>
                              </m:oMath>
                            </m:oMathPara>
                          </a14:m>
                          <a:endParaRPr lang="en-GB" sz="1800" b="0" kern="1200" dirty="0" smtClean="0">
                            <a:solidFill>
                              <a:schemeClr val="tx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1800" b="0" i="1" kern="1200" dirty="0" smtClean="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sz="1800" b="0" i="1" kern="1200" dirty="0" smtClean="0">
                                            <a:solidFill>
                                              <a:srgbClr val="FF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1800" b="0" i="1" kern="1200" dirty="0" smtClean="0">
                                            <a:solidFill>
                                              <a:srgbClr val="FF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𝑥</m:t>
                                        </m:r>
                                        <m:r>
                                          <a:rPr lang="en-GB" sz="1800" b="0" i="1" kern="1200" dirty="0" smtClean="0">
                                            <a:solidFill>
                                              <a:srgbClr val="FF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+5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en-US" sz="1800" b="0" i="1" kern="1200" dirty="0" smtClean="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GB" sz="1800" b="0" i="1" kern="1200" dirty="0" smtClean="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−</m:t>
                                </m:r>
                                <m:r>
                                  <a:rPr lang="en-GB" sz="1800" b="0" i="0" kern="1200" dirty="0" smtClean="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26</m:t>
                                </m:r>
                              </m:oMath>
                            </m:oMathPara>
                          </a14:m>
                          <a:endParaRPr lang="en-GB" b="0" baseline="0" dirty="0" smtClean="0">
                            <a:solidFill>
                              <a:srgbClr val="FF0000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b="0" baseline="0" dirty="0" smtClean="0">
                            <a:solidFill>
                              <a:srgbClr val="FF0000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Solve 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baseline="0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b="0" i="1" baseline="30000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GB" b="0" i="1" baseline="0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−6</m:t>
                                </m:r>
                                <m:r>
                                  <a:rPr lang="en-GB" b="0" i="1" baseline="0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b="0" i="1" baseline="0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+4=0</m:t>
                                </m:r>
                              </m:oMath>
                            </m:oMathPara>
                          </a14:m>
                          <a:endParaRPr lang="en-GB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1800" b="0" i="1" kern="1200" dirty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sz="1800" b="0" i="1" kern="1200" dirty="0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1800" b="0" i="1" kern="1200" dirty="0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𝑥</m:t>
                                        </m:r>
                                        <m:r>
                                          <a:rPr lang="en-US" sz="1800" b="0" i="1" kern="1200" dirty="0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 −3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en-US" sz="1800" b="0" i="1" kern="1200" dirty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GB" sz="1800" b="0" i="1" kern="1200" dirty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−9</m:t>
                                </m:r>
                                <m:r>
                                  <a:rPr lang="en-US" sz="1800" b="0" i="1" kern="1200" dirty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 +</m:t>
                                </m:r>
                                <m:r>
                                  <a:rPr lang="en-GB" sz="1800" b="0" i="1" kern="1200" dirty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4</m:t>
                                </m:r>
                                <m:r>
                                  <a:rPr lang="en-GB" sz="1800" b="0" i="0" kern="1200" dirty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=0</m:t>
                                </m:r>
                              </m:oMath>
                            </m:oMathPara>
                          </a14:m>
                          <a:endParaRPr lang="en-GB" sz="1800" b="0" kern="1200" dirty="0" smtClean="0">
                            <a:solidFill>
                              <a:schemeClr val="tx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1800" b="0" i="1" kern="1200" dirty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sz="1800" b="0" i="1" kern="1200" dirty="0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1800" b="0" i="1" kern="1200" dirty="0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𝑥</m:t>
                                        </m:r>
                                        <m:r>
                                          <a:rPr lang="en-US" sz="1800" b="0" i="1" kern="1200" dirty="0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 −3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en-US" sz="1800" b="0" i="1" kern="1200" dirty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GB" sz="1800" b="0" i="1" kern="1200" dirty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−</m:t>
                                </m:r>
                                <m:r>
                                  <a:rPr lang="en-GB" sz="1800" b="0" i="0" kern="1200" dirty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5=0</m:t>
                                </m:r>
                              </m:oMath>
                            </m:oMathPara>
                          </a14:m>
                          <a:endParaRPr lang="en-GB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1800" b="0" i="1" kern="1200" dirty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sz="1800" b="0" i="1" kern="1200" dirty="0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1800" b="0" i="1" kern="1200" dirty="0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𝑥</m:t>
                                        </m:r>
                                        <m:r>
                                          <a:rPr lang="en-US" sz="1800" b="0" i="1" kern="1200" dirty="0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 −3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en-US" sz="1800" b="0" i="1" kern="1200" dirty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GB" sz="1800" b="0" i="0" kern="1200" dirty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=5</m:t>
                                </m:r>
                              </m:oMath>
                            </m:oMathPara>
                          </a14:m>
                          <a:endParaRPr lang="en-GB" sz="1800" b="0" kern="1200" dirty="0" smtClean="0">
                            <a:solidFill>
                              <a:schemeClr val="tx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baseline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b="0" i="1" baseline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−3=±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GB" b="0" i="1" baseline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GB" b="0" i="1" baseline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5</m:t>
                                    </m:r>
                                  </m:e>
                                </m:rad>
                              </m:oMath>
                            </m:oMathPara>
                          </a14:m>
                          <a:endParaRPr lang="en-GB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baseline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b="0" i="1" baseline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=3±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GB" b="0" i="1" baseline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GB" b="0" i="1" baseline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5</m:t>
                                    </m:r>
                                  </m:e>
                                </m:rad>
                              </m:oMath>
                            </m:oMathPara>
                          </a14:m>
                          <a:endParaRPr lang="en-GB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642647800"/>
                      </a:ext>
                    </a:extLst>
                  </a:tr>
                  <a:tr h="3429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Topic 2</a:t>
                          </a:r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Find the turning point of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baseline="0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GB" b="0" i="1" baseline="0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= </m:t>
                                </m:r>
                                <m:r>
                                  <a:rPr lang="en-GB" b="0" i="1" baseline="0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b="0" i="1" baseline="30000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GB" b="0" i="1" baseline="0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− 3</m:t>
                                </m:r>
                                <m:r>
                                  <a:rPr lang="en-GB" b="0" i="1" baseline="0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b="0" i="1" baseline="0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+3</m:t>
                                </m:r>
                              </m:oMath>
                            </m:oMathPara>
                          </a14:m>
                          <a:endParaRPr lang="en-GB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800" b="0" i="1" kern="1200" dirty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𝑦</m:t>
                                </m:r>
                                <m:r>
                                  <a:rPr lang="en-GB" sz="1800" b="0" i="1" kern="1200" dirty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US" sz="1800" b="0" i="1" kern="1200" dirty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sz="1800" b="0" i="1" kern="1200" dirty="0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1800" b="0" i="1" kern="1200" dirty="0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𝑥</m:t>
                                        </m:r>
                                        <m:r>
                                          <a:rPr lang="en-US" sz="1800" b="0" i="1" kern="1200" dirty="0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 −</m:t>
                                        </m:r>
                                        <m:box>
                                          <m:boxPr>
                                            <m:ctrlPr>
                                              <a:rPr lang="en-US" sz="1800" b="0" i="1" kern="1200" dirty="0" smtClean="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</m:ctrlPr>
                                          </m:boxPr>
                                          <m:e>
                                            <m:argPr>
                                              <m:argSz m:val="-1"/>
                                            </m:argPr>
                                            <m:f>
                                              <m:fPr>
                                                <m:ctrlPr>
                                                  <a:rPr lang="en-US" sz="1800" b="0" i="1" kern="1200" dirty="0" smtClean="0">
                                                    <a:solidFill>
                                                      <a:schemeClr val="tx1"/>
                                                    </a:solidFill>
                                                    <a:effectLst/>
                                                    <a:latin typeface="Cambria Math" panose="02040503050406030204" pitchFamily="18" charset="0"/>
                                                    <a:ea typeface="+mn-ea"/>
                                                    <a:cs typeface="+mn-cs"/>
                                                  </a:rPr>
                                                </m:ctrlPr>
                                              </m:fPr>
                                              <m:num>
                                                <m:r>
                                                  <a:rPr lang="en-GB" sz="1800" b="0" i="1" kern="1200" dirty="0" smtClean="0">
                                                    <a:solidFill>
                                                      <a:schemeClr val="tx1"/>
                                                    </a:solidFill>
                                                    <a:effectLst/>
                                                    <a:latin typeface="Cambria Math" panose="02040503050406030204" pitchFamily="18" charset="0"/>
                                                    <a:ea typeface="+mn-ea"/>
                                                    <a:cs typeface="+mn-cs"/>
                                                  </a:rPr>
                                                  <m:t>3</m:t>
                                                </m:r>
                                              </m:num>
                                              <m:den>
                                                <m:r>
                                                  <a:rPr lang="en-GB" sz="1800" b="0" i="1" kern="1200" dirty="0" smtClean="0">
                                                    <a:solidFill>
                                                      <a:schemeClr val="tx1"/>
                                                    </a:solidFill>
                                                    <a:effectLst/>
                                                    <a:latin typeface="Cambria Math" panose="02040503050406030204" pitchFamily="18" charset="0"/>
                                                    <a:ea typeface="+mn-ea"/>
                                                    <a:cs typeface="+mn-cs"/>
                                                  </a:rPr>
                                                  <m:t>2</m:t>
                                                </m:r>
                                              </m:den>
                                            </m:f>
                                          </m:e>
                                        </m:box>
                                      </m:e>
                                    </m:d>
                                  </m:e>
                                  <m:sup>
                                    <m:r>
                                      <a:rPr lang="en-US" sz="1800" b="0" i="1" kern="1200" dirty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GB" sz="1800" b="0" i="1" kern="1200" dirty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−</m:t>
                                </m:r>
                                <m:box>
                                  <m:boxPr>
                                    <m:ctrlPr>
                                      <a:rPr lang="en-GB" sz="1800" b="0" i="1" kern="1200" dirty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boxPr>
                                  <m:e>
                                    <m:argPr>
                                      <m:argSz m:val="-1"/>
                                    </m:argPr>
                                    <m:f>
                                      <m:fPr>
                                        <m:ctrlPr>
                                          <a:rPr lang="en-GB" sz="1800" b="0" i="1" kern="1200" dirty="0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GB" sz="1800" b="0" i="1" kern="1200" dirty="0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9</m:t>
                                        </m:r>
                                      </m:num>
                                      <m:den>
                                        <m:r>
                                          <a:rPr lang="en-GB" sz="1800" b="0" i="1" kern="1200" dirty="0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4</m:t>
                                        </m:r>
                                      </m:den>
                                    </m:f>
                                  </m:e>
                                </m:box>
                                <m:r>
                                  <a:rPr lang="en-GB" sz="1800" b="0" i="1" kern="1200" dirty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+3</m:t>
                                </m:r>
                              </m:oMath>
                            </m:oMathPara>
                          </a14:m>
                          <a:endParaRPr lang="en-GB" sz="1800" b="0" kern="1200" dirty="0" smtClean="0">
                            <a:solidFill>
                              <a:schemeClr val="tx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800" b="0" i="1" kern="1200" dirty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𝑦</m:t>
                                </m:r>
                                <m:r>
                                  <a:rPr lang="en-GB" sz="1800" b="0" i="1" kern="1200" dirty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US" sz="1800" b="0" i="1" kern="1200" dirty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sz="1800" b="0" i="1" kern="1200" dirty="0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1800" b="0" i="1" kern="1200" dirty="0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𝑥</m:t>
                                        </m:r>
                                        <m:r>
                                          <a:rPr lang="en-US" sz="1800" b="0" i="1" kern="1200" dirty="0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 −</m:t>
                                        </m:r>
                                        <m:f>
                                          <m:fPr>
                                            <m:ctrlPr>
                                              <a:rPr lang="en-US" sz="1800" b="0" i="1" kern="1200" dirty="0" smtClean="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en-GB" sz="1800" b="0" i="1" kern="1200" dirty="0" smtClean="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  <m:t>3</m:t>
                                            </m:r>
                                          </m:num>
                                          <m:den>
                                            <m:r>
                                              <a:rPr lang="en-GB" sz="1800" b="0" i="1" kern="1200" dirty="0" smtClean="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  <m:t>2</m:t>
                                            </m:r>
                                          </m:den>
                                        </m:f>
                                      </m:e>
                                    </m:d>
                                  </m:e>
                                  <m:sup>
                                    <m:r>
                                      <a:rPr lang="en-US" sz="1800" b="0" i="1" kern="1200" dirty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GB" sz="1800" b="0" i="1" kern="1200" dirty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en-GB" sz="1800" b="0" i="1" kern="1200" dirty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1800" b="0" i="1" kern="1200" dirty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a:rPr lang="en-GB" sz="1800" b="0" i="1" kern="1200" dirty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4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b="0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Turning point =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en-US" sz="1800" b="0" i="1" kern="1200" dirty="0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1800" b="0" i="1" kern="1200" dirty="0" smtClean="0">
                                          <a:solidFill>
                                            <a:srgbClr val="FF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GB" sz="1800" b="0" i="1" kern="1200" dirty="0" smtClean="0">
                                          <a:solidFill>
                                            <a:srgbClr val="FF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3</m:t>
                                      </m:r>
                                    </m:num>
                                    <m:den>
                                      <m:r>
                                        <a:rPr lang="en-GB" sz="1800" b="0" i="1" kern="1200" dirty="0" smtClean="0">
                                          <a:solidFill>
                                            <a:srgbClr val="FF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2</m:t>
                                      </m:r>
                                    </m:den>
                                  </m:f>
                                  <m:r>
                                    <m:rPr>
                                      <m:nor/>
                                    </m:rPr>
                                    <a:rPr lang="en-GB" b="0" baseline="0" dirty="0" smtClean="0">
                                      <a:solidFill>
                                        <a:srgbClr val="FF0000"/>
                                      </a:solidFill>
                                      <a:latin typeface="Comic Sans MS" panose="030F0702030302020204" pitchFamily="66" charset="0"/>
                                    </a:rPr>
                                    <m:t> , </m:t>
                                  </m:r>
                                  <m:f>
                                    <m:fPr>
                                      <m:ctrlPr>
                                        <a:rPr lang="en-GB" sz="1800" b="0" i="1" kern="1200" dirty="0" smtClean="0">
                                          <a:solidFill>
                                            <a:srgbClr val="FF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GB" sz="1800" b="0" i="1" kern="1200" dirty="0" smtClean="0">
                                          <a:solidFill>
                                            <a:srgbClr val="FF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3</m:t>
                                      </m:r>
                                    </m:num>
                                    <m:den>
                                      <m:r>
                                        <a:rPr lang="en-GB" sz="1800" b="0" i="1" kern="1200" dirty="0" smtClean="0">
                                          <a:solidFill>
                                            <a:srgbClr val="FF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4</m:t>
                                      </m:r>
                                    </m:den>
                                  </m:f>
                                </m:e>
                              </m:d>
                            </m:oMath>
                          </a14:m>
                          <a:endParaRPr lang="en-GB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Write </a:t>
                          </a:r>
                          <a14:m>
                            <m:oMath xmlns:m="http://schemas.openxmlformats.org/officeDocument/2006/math">
                              <m:r>
                                <a:rPr lang="en-GB" sz="18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a:rPr lang="en-GB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sSup>
                                <m:sSupPr>
                                  <m:ctrlPr>
                                    <a:rPr lang="en-GB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+12</m:t>
                              </m:r>
                              <m:r>
                                <a:rPr lang="en-GB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</m:oMath>
                          </a14:m>
                          <a:endParaRPr lang="en-GB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:r>
                            <a:rPr lang="en-GB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in the form </a:t>
                          </a:r>
                          <a:endParaRPr lang="en-GB" sz="1800" b="1" i="1" kern="1200" dirty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800" b="0" i="1" kern="1200" dirty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𝑎</m:t>
                                </m:r>
                                <m:r>
                                  <a:rPr lang="en-US" sz="1800" b="0" i="1" kern="1200" dirty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(</m:t>
                                </m:r>
                                <m:r>
                                  <a:rPr lang="en-US" sz="1800" b="0" i="1" kern="1200" dirty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𝑥</m:t>
                                </m:r>
                                <m:r>
                                  <a:rPr lang="en-US" sz="1800" b="0" i="1" kern="1200" dirty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  + </m:t>
                                </m:r>
                                <m:r>
                                  <a:rPr lang="en-GB" sz="1800" b="0" i="1" kern="1200" dirty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𝑏</m:t>
                                </m:r>
                                <m:r>
                                  <a:rPr lang="en-US" sz="1800" b="0" i="1" kern="1200" dirty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)² +</m:t>
                                </m:r>
                                <m:r>
                                  <a:rPr lang="en-GB" sz="1800" b="0" i="1" kern="1200" dirty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𝑐</m:t>
                                </m:r>
                              </m:oMath>
                            </m:oMathPara>
                          </a14:m>
                          <a:endParaRPr lang="en-GB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:endParaRPr lang="en-GB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d>
                                  <m:dPr>
                                    <m:ctrlPr>
                                      <a:rPr lang="en-GB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GB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GB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p>
                                        <m:r>
                                          <a:rPr lang="en-GB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en-GB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+6</m:t>
                                    </m:r>
                                    <m:r>
                                      <a:rPr lang="en-GB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GB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f>
                                      <m:fPr>
                                        <m:ctrlPr>
                                          <a:rPr lang="en-GB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GB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num>
                                      <m:den>
                                        <m:r>
                                          <a:rPr lang="en-GB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</m:e>
                                </m:d>
                              </m:oMath>
                            </m:oMathPara>
                          </a14:m>
                          <a:endParaRPr lang="en-GB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=2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GB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GB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d>
                                          <m:dPr>
                                            <m:ctrlPr>
                                              <a:rPr lang="en-GB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GB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  <m:r>
                                              <a:rPr lang="en-GB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+3</m:t>
                                            </m:r>
                                          </m:e>
                                        </m:d>
                                      </m:e>
                                      <m:sup>
                                        <m:r>
                                          <a:rPr lang="en-GB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en-GB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−9−</m:t>
                                    </m:r>
                                    <m:box>
                                      <m:boxPr>
                                        <m:ctrlPr>
                                          <a:rPr lang="en-GB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boxPr>
                                      <m:e>
                                        <m:argPr>
                                          <m:argSz m:val="-1"/>
                                        </m:argPr>
                                        <m:f>
                                          <m:fPr>
                                            <m:ctrlPr>
                                              <a:rPr lang="en-GB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en-GB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3</m:t>
                                            </m:r>
                                          </m:num>
                                          <m:den>
                                            <m:r>
                                              <a:rPr lang="en-GB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den>
                                        </m:f>
                                      </m:e>
                                    </m:box>
                                  </m:e>
                                </m:d>
                              </m:oMath>
                            </m:oMathPara>
                          </a14:m>
                          <a:endParaRPr lang="en-GB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:endParaRPr lang="en-GB" sz="600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=2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GB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GB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d>
                                          <m:dPr>
                                            <m:ctrlPr>
                                              <a:rPr lang="en-GB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GB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  <m:r>
                                              <a:rPr lang="en-GB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+3</m:t>
                                            </m:r>
                                          </m:e>
                                        </m:d>
                                      </m:e>
                                      <m:sup>
                                        <m:r>
                                          <a:rPr lang="en-GB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en-GB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box>
                                      <m:boxPr>
                                        <m:ctrlPr>
                                          <a:rPr lang="en-GB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boxPr>
                                      <m:e>
                                        <m:argPr>
                                          <m:argSz m:val="-1"/>
                                        </m:argPr>
                                        <m:f>
                                          <m:fPr>
                                            <m:ctrlPr>
                                              <a:rPr lang="en-GB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en-GB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21</m:t>
                                            </m:r>
                                          </m:num>
                                          <m:den>
                                            <m:r>
                                              <a:rPr lang="en-GB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den>
                                        </m:f>
                                      </m:e>
                                    </m:box>
                                  </m:e>
                                </m:d>
                              </m:oMath>
                            </m:oMathPara>
                          </a14:m>
                          <a:endParaRPr lang="en-GB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:endParaRPr lang="en-GB" sz="600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=2</m:t>
                                </m:r>
                                <m:sSup>
                                  <m:sSupPr>
                                    <m:ctrlPr>
                                      <a:rPr lang="en-GB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GB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GB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  <m:r>
                                          <a:rPr lang="en-GB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+3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en-GB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GB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−21</m:t>
                                </m:r>
                              </m:oMath>
                            </m:oMathPara>
                          </a14:m>
                          <a:endParaRPr lang="en-GB" b="0" dirty="0" smtClean="0">
                            <a:solidFill>
                              <a:srgbClr val="FF0000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Write  </a:t>
                          </a:r>
                          <a14:m>
                            <m:oMath xmlns:m="http://schemas.openxmlformats.org/officeDocument/2006/math">
                              <m:r>
                                <a:rPr lang="en-GB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10+4</m:t>
                              </m:r>
                              <m:r>
                                <a:rPr lang="en-GB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GB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endParaRPr lang="en-GB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:r>
                            <a:rPr lang="en-GB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in the form </a:t>
                          </a:r>
                          <a:endParaRPr lang="en-GB" sz="1800" b="1" i="1" kern="1200" dirty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800" b="0" i="1" kern="1200" dirty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𝑎</m:t>
                                </m:r>
                                <m:r>
                                  <a:rPr lang="en-US" sz="1800" b="0" i="1" kern="1200" dirty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(</m:t>
                                </m:r>
                                <m:r>
                                  <a:rPr lang="en-US" sz="1800" b="0" i="1" kern="1200" dirty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𝑥</m:t>
                                </m:r>
                                <m:r>
                                  <a:rPr lang="en-US" sz="1800" b="0" i="1" kern="1200" dirty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  + </m:t>
                                </m:r>
                                <m:r>
                                  <a:rPr lang="en-GB" sz="1800" b="0" i="1" kern="1200" dirty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𝑏</m:t>
                                </m:r>
                                <m:r>
                                  <a:rPr lang="en-US" sz="1800" b="0" i="1" kern="1200" dirty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)² +</m:t>
                                </m:r>
                                <m:r>
                                  <a:rPr lang="en-GB" sz="1800" b="0" i="1" kern="1200" dirty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𝑐</m:t>
                                </m:r>
                              </m:oMath>
                            </m:oMathPara>
                          </a14:m>
                          <a:endParaRPr lang="en-GB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  <m:d>
                                  <m:dPr>
                                    <m:ctrlPr>
                                      <a:rPr lang="en-GB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GB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GB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p>
                                        <m:r>
                                          <a:rPr lang="en-GB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en-GB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−4</m:t>
                                    </m:r>
                                    <m:r>
                                      <a:rPr lang="en-GB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GB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−10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GB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:endParaRPr lang="en-GB" sz="600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=−1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GB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GB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d>
                                          <m:dPr>
                                            <m:ctrlPr>
                                              <a:rPr lang="en-GB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GB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  <m:r>
                                              <a:rPr lang="en-GB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−2</m:t>
                                            </m:r>
                                          </m:e>
                                        </m:d>
                                      </m:e>
                                      <m:sup>
                                        <m:r>
                                          <a:rPr lang="en-GB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en-GB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−4−10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GB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:endParaRPr lang="en-GB" sz="600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:endParaRPr lang="en-GB" sz="600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=−1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GB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GB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d>
                                          <m:dPr>
                                            <m:ctrlPr>
                                              <a:rPr lang="en-GB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GB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  <m:r>
                                              <a:rPr lang="en-GB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−2</m:t>
                                            </m:r>
                                          </m:e>
                                        </m:d>
                                      </m:e>
                                      <m:sup>
                                        <m:r>
                                          <a:rPr lang="en-GB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en-GB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−14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GB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:endParaRPr lang="en-GB" sz="600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=−</m:t>
                                </m:r>
                                <m:sSup>
                                  <m:sSupPr>
                                    <m:ctrlPr>
                                      <a:rPr lang="en-GB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GB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GB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  <m:r>
                                          <a:rPr lang="en-GB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−2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en-GB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GB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+14</m:t>
                                </m:r>
                              </m:oMath>
                            </m:oMathPara>
                          </a14:m>
                          <a:endParaRPr lang="en-GB" b="0" dirty="0" smtClean="0">
                            <a:solidFill>
                              <a:srgbClr val="FF0000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0756158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30650342"/>
                  </p:ext>
                </p:extLst>
              </p:nvPr>
            </p:nvGraphicFramePr>
            <p:xfrm>
              <a:off x="0" y="0"/>
              <a:ext cx="9144001" cy="68580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66835">
                      <a:extLst>
                        <a:ext uri="{9D8B030D-6E8A-4147-A177-3AD203B41FA5}">
                          <a16:colId xmlns:a16="http://schemas.microsoft.com/office/drawing/2014/main" val="427112700"/>
                        </a:ext>
                      </a:extLst>
                    </a:gridCol>
                    <a:gridCol w="2925722">
                      <a:extLst>
                        <a:ext uri="{9D8B030D-6E8A-4147-A177-3AD203B41FA5}">
                          <a16:colId xmlns:a16="http://schemas.microsoft.com/office/drawing/2014/main" val="4194589420"/>
                        </a:ext>
                      </a:extLst>
                    </a:gridCol>
                    <a:gridCol w="2925722">
                      <a:extLst>
                        <a:ext uri="{9D8B030D-6E8A-4147-A177-3AD203B41FA5}">
                          <a16:colId xmlns:a16="http://schemas.microsoft.com/office/drawing/2014/main" val="318414750"/>
                        </a:ext>
                      </a:extLst>
                    </a:gridCol>
                    <a:gridCol w="2925722">
                      <a:extLst>
                        <a:ext uri="{9D8B030D-6E8A-4147-A177-3AD203B41FA5}">
                          <a16:colId xmlns:a16="http://schemas.microsoft.com/office/drawing/2014/main" val="4141231608"/>
                        </a:ext>
                      </a:extLst>
                    </a:gridCol>
                  </a:tblGrid>
                  <a:tr h="3429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Topic 2</a:t>
                          </a:r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2917" t="-355" r="-200625" b="-1003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12682" t="-355" r="-100208" b="-1003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13125" t="-355" r="-417" b="-10035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42647800"/>
                      </a:ext>
                    </a:extLst>
                  </a:tr>
                  <a:tr h="3429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Topic 2</a:t>
                          </a:r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2917" t="-100534" r="-200625" b="-53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12682" t="-100534" r="-100208" b="-53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13125" t="-100534" r="-417" b="-53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07561586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698745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2741278"/>
              </p:ext>
            </p:extLst>
          </p:nvPr>
        </p:nvGraphicFramePr>
        <p:xfrm>
          <a:off x="0" y="0"/>
          <a:ext cx="9144001" cy="6857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6835">
                  <a:extLst>
                    <a:ext uri="{9D8B030D-6E8A-4147-A177-3AD203B41FA5}">
                      <a16:colId xmlns:a16="http://schemas.microsoft.com/office/drawing/2014/main" val="427112700"/>
                    </a:ext>
                  </a:extLst>
                </a:gridCol>
                <a:gridCol w="2925722">
                  <a:extLst>
                    <a:ext uri="{9D8B030D-6E8A-4147-A177-3AD203B41FA5}">
                      <a16:colId xmlns:a16="http://schemas.microsoft.com/office/drawing/2014/main" val="4194589420"/>
                    </a:ext>
                  </a:extLst>
                </a:gridCol>
                <a:gridCol w="2925722">
                  <a:extLst>
                    <a:ext uri="{9D8B030D-6E8A-4147-A177-3AD203B41FA5}">
                      <a16:colId xmlns:a16="http://schemas.microsoft.com/office/drawing/2014/main" val="318414750"/>
                    </a:ext>
                  </a:extLst>
                </a:gridCol>
                <a:gridCol w="2925722">
                  <a:extLst>
                    <a:ext uri="{9D8B030D-6E8A-4147-A177-3AD203B41FA5}">
                      <a16:colId xmlns:a16="http://schemas.microsoft.com/office/drawing/2014/main" val="4141231608"/>
                    </a:ext>
                  </a:extLst>
                </a:gridCol>
              </a:tblGrid>
              <a:tr h="2371947">
                <a:tc>
                  <a:txBody>
                    <a:bodyPr/>
                    <a:lstStyle/>
                    <a:p>
                      <a:pPr algn="ctr"/>
                      <a:r>
                        <a:rPr lang="en-GB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Topic 3</a:t>
                      </a:r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Find</a:t>
                      </a:r>
                      <a:r>
                        <a:rPr lang="en-GB" sz="1800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the lower quartile: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Find the minimum</a:t>
                      </a:r>
                      <a:endParaRPr lang="en-GB" sz="1800" b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endParaRPr lang="en-GB" sz="2000" b="0" baseline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endParaRPr lang="en-GB" sz="2000" b="0" baseline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Find the median, lower quartile and upper</a:t>
                      </a:r>
                      <a:r>
                        <a:rPr lang="en-GB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quartile for this set of data:</a:t>
                      </a:r>
                    </a:p>
                    <a:p>
                      <a:pPr algn="ctr"/>
                      <a:endParaRPr lang="en-GB" b="0" baseline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1, 3, 6, 9, 12, 17, 19, 21, 22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0" kern="120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The box plot displays the heights of 80 plants.  </a:t>
                      </a:r>
                    </a:p>
                    <a:p>
                      <a:r>
                        <a:rPr lang="en-GB" sz="1600" b="0" kern="120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How many plants were shorter than 18 cm?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b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endParaRPr lang="en-GB" sz="1700" b="0" baseline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42647800"/>
                  </a:ext>
                </a:extLst>
              </a:tr>
              <a:tr h="2105296">
                <a:tc>
                  <a:txBody>
                    <a:bodyPr/>
                    <a:lstStyle/>
                    <a:p>
                      <a:pPr algn="ctr"/>
                      <a:r>
                        <a:rPr lang="en-GB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Topic 3</a:t>
                      </a:r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Find the IQR.</a:t>
                      </a:r>
                    </a:p>
                    <a:p>
                      <a:pPr algn="ctr"/>
                      <a:endParaRPr lang="en-GB" b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en-GB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How</a:t>
                      </a:r>
                      <a:r>
                        <a:rPr lang="en-GB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many items weighed more than 20 kg?</a:t>
                      </a:r>
                    </a:p>
                    <a:p>
                      <a:pPr algn="ctr"/>
                      <a:endParaRPr lang="en-GB" b="0" baseline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en-GB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What percentage weighed less than 25 kg?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b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Draw a box plot for the cumulative frequency curve shown.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7561586"/>
                  </a:ext>
                </a:extLst>
              </a:tr>
              <a:tr h="2380756">
                <a:tc>
                  <a:txBody>
                    <a:bodyPr/>
                    <a:lstStyle/>
                    <a:p>
                      <a:pPr algn="ctr"/>
                      <a:r>
                        <a:rPr lang="en-GB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Topic 3</a:t>
                      </a:r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Complete the cumulative frequency</a:t>
                      </a:r>
                      <a:r>
                        <a:rPr lang="en-GB" sz="1800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table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Complete this table</a:t>
                      </a:r>
                      <a:r>
                        <a:rPr lang="en-GB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to draw a histogram:</a:t>
                      </a:r>
                    </a:p>
                    <a:p>
                      <a:pPr algn="ctr"/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Complete</a:t>
                      </a:r>
                      <a:r>
                        <a:rPr lang="en-GB" sz="1500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the histogram table:</a:t>
                      </a:r>
                    </a:p>
                    <a:p>
                      <a:pPr algn="ctr"/>
                      <a:endParaRPr lang="en-GB" sz="1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8154384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8183432" y="5582219"/>
            <a:ext cx="850522" cy="1498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7313103" y="5786439"/>
            <a:ext cx="767886" cy="1004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7311592" y="6152744"/>
            <a:ext cx="767886" cy="1099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8224750" y="6343652"/>
            <a:ext cx="767886" cy="1381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8158532" y="5957889"/>
            <a:ext cx="834104" cy="1428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8142433" y="6148795"/>
            <a:ext cx="682482" cy="1428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9416277"/>
              </p:ext>
            </p:extLst>
          </p:nvPr>
        </p:nvGraphicFramePr>
        <p:xfrm>
          <a:off x="522557" y="600783"/>
          <a:ext cx="2656335" cy="16943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0996">
                  <a:extLst>
                    <a:ext uri="{9D8B030D-6E8A-4147-A177-3AD203B41FA5}">
                      <a16:colId xmlns:a16="http://schemas.microsoft.com/office/drawing/2014/main" val="575230497"/>
                    </a:ext>
                  </a:extLst>
                </a:gridCol>
                <a:gridCol w="1105339">
                  <a:extLst>
                    <a:ext uri="{9D8B030D-6E8A-4147-A177-3AD203B41FA5}">
                      <a16:colId xmlns:a16="http://schemas.microsoft.com/office/drawing/2014/main" val="1950064927"/>
                    </a:ext>
                  </a:extLst>
                </a:gridCol>
              </a:tblGrid>
              <a:tr h="353279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Median</a:t>
                      </a:r>
                      <a:endParaRPr lang="en-GB" sz="1600" b="1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32</a:t>
                      </a:r>
                      <a:endParaRPr lang="en-GB" sz="1600" b="1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00704466"/>
                  </a:ext>
                </a:extLst>
              </a:tr>
              <a:tr h="327185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IQR</a:t>
                      </a:r>
                      <a:endParaRPr lang="en-GB" sz="1600" b="1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15</a:t>
                      </a:r>
                      <a:endParaRPr lang="en-GB" sz="1600" b="1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1465"/>
                  </a:ext>
                </a:extLst>
              </a:tr>
              <a:tr h="327185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UQ</a:t>
                      </a:r>
                      <a:endParaRPr lang="en-GB" sz="1600" b="1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40</a:t>
                      </a:r>
                      <a:endParaRPr lang="en-GB" sz="1600" b="1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06357748"/>
                  </a:ext>
                </a:extLst>
              </a:tr>
              <a:tr h="327185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Maximum</a:t>
                      </a:r>
                      <a:endParaRPr lang="en-GB" sz="1600" b="1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45</a:t>
                      </a:r>
                      <a:endParaRPr lang="en-GB" sz="1600" b="1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90778266"/>
                  </a:ext>
                </a:extLst>
              </a:tr>
              <a:tr h="327185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Range</a:t>
                      </a:r>
                      <a:endParaRPr lang="en-GB" sz="1600" b="1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35</a:t>
                      </a:r>
                      <a:endParaRPr lang="en-GB" sz="1600" b="1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54399317"/>
                  </a:ext>
                </a:extLst>
              </a:tr>
            </a:tbl>
          </a:graphicData>
        </a:graphic>
      </p:graphicFrame>
      <p:grpSp>
        <p:nvGrpSpPr>
          <p:cNvPr id="15" name="Group 14"/>
          <p:cNvGrpSpPr/>
          <p:nvPr/>
        </p:nvGrpSpPr>
        <p:grpSpPr>
          <a:xfrm>
            <a:off x="6142856" y="1234983"/>
            <a:ext cx="3300209" cy="874387"/>
            <a:chOff x="0" y="0"/>
            <a:chExt cx="2639695" cy="649983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966" t="78985" r="35647" b="9728"/>
            <a:stretch/>
          </p:blipFill>
          <p:spPr bwMode="auto">
            <a:xfrm>
              <a:off x="119270" y="0"/>
              <a:ext cx="2067339" cy="42937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grpSp>
          <p:nvGrpSpPr>
            <p:cNvPr id="17" name="Group 16"/>
            <p:cNvGrpSpPr/>
            <p:nvPr/>
          </p:nvGrpSpPr>
          <p:grpSpPr>
            <a:xfrm>
              <a:off x="365759" y="7951"/>
              <a:ext cx="1624084" cy="395605"/>
              <a:chOff x="0" y="0"/>
              <a:chExt cx="1624084" cy="396000"/>
            </a:xfrm>
          </p:grpSpPr>
          <p:cxnSp>
            <p:nvCxnSpPr>
              <p:cNvPr id="19" name="Straight Connector 18"/>
              <p:cNvCxnSpPr/>
              <p:nvPr/>
            </p:nvCxnSpPr>
            <p:spPr>
              <a:xfrm>
                <a:off x="0" y="61415"/>
                <a:ext cx="0" cy="26581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>
                <a:off x="1624084" y="61415"/>
                <a:ext cx="0" cy="26543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>
                <a:off x="573201" y="0"/>
                <a:ext cx="0" cy="396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Rectangle 21"/>
              <p:cNvSpPr/>
              <p:nvPr/>
            </p:nvSpPr>
            <p:spPr>
              <a:xfrm>
                <a:off x="307075" y="0"/>
                <a:ext cx="917114" cy="388961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  <p:cxnSp>
            <p:nvCxnSpPr>
              <p:cNvPr id="23" name="Straight Connector 22"/>
              <p:cNvCxnSpPr/>
              <p:nvPr/>
            </p:nvCxnSpPr>
            <p:spPr>
              <a:xfrm flipH="1">
                <a:off x="1536" y="204716"/>
                <a:ext cx="305539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 flipH="1">
                <a:off x="1224189" y="204716"/>
                <a:ext cx="374333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8" name="Text Box 92"/>
            <p:cNvSpPr txBox="1"/>
            <p:nvPr/>
          </p:nvSpPr>
          <p:spPr>
            <a:xfrm>
              <a:off x="0" y="403556"/>
              <a:ext cx="2639695" cy="246427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GB" sz="1300" dirty="0">
                  <a:effectLst/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0         </a:t>
              </a:r>
              <a:r>
                <a:rPr lang="en-GB" sz="1300" dirty="0" smtClean="0">
                  <a:effectLst/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5       10       15       </a:t>
              </a:r>
              <a:r>
                <a:rPr lang="en-GB" sz="1300" dirty="0">
                  <a:effectLst/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20      </a:t>
              </a:r>
              <a:r>
                <a:rPr lang="en-GB" sz="1300" dirty="0" smtClean="0">
                  <a:effectLst/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25cm</a:t>
              </a:r>
              <a:endParaRPr lang="en-GB" sz="13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3226855" y="2295182"/>
            <a:ext cx="3459522" cy="2243183"/>
            <a:chOff x="-25387" y="25304"/>
            <a:chExt cx="2891142" cy="1779810"/>
          </a:xfrm>
        </p:grpSpPr>
        <p:grpSp>
          <p:nvGrpSpPr>
            <p:cNvPr id="26" name="Group 25"/>
            <p:cNvGrpSpPr/>
            <p:nvPr/>
          </p:nvGrpSpPr>
          <p:grpSpPr>
            <a:xfrm>
              <a:off x="-25387" y="25304"/>
              <a:ext cx="2891142" cy="1728763"/>
              <a:chOff x="-25395" y="25313"/>
              <a:chExt cx="2891720" cy="1729325"/>
            </a:xfrm>
          </p:grpSpPr>
          <p:grpSp>
            <p:nvGrpSpPr>
              <p:cNvPr id="28" name="Group 27"/>
              <p:cNvGrpSpPr/>
              <p:nvPr/>
            </p:nvGrpSpPr>
            <p:grpSpPr>
              <a:xfrm>
                <a:off x="111254" y="25313"/>
                <a:ext cx="2755071" cy="1703084"/>
                <a:chOff x="-19123" y="0"/>
                <a:chExt cx="2957555" cy="1774829"/>
              </a:xfrm>
            </p:grpSpPr>
            <p:grpSp>
              <p:nvGrpSpPr>
                <p:cNvPr id="30" name="Group 29"/>
                <p:cNvGrpSpPr/>
                <p:nvPr/>
              </p:nvGrpSpPr>
              <p:grpSpPr>
                <a:xfrm>
                  <a:off x="130318" y="71252"/>
                  <a:ext cx="2808114" cy="1703577"/>
                  <a:chOff x="-310" y="0"/>
                  <a:chExt cx="2808114" cy="1703577"/>
                </a:xfrm>
              </p:grpSpPr>
              <p:grpSp>
                <p:nvGrpSpPr>
                  <p:cNvPr id="32" name="Group 31"/>
                  <p:cNvGrpSpPr/>
                  <p:nvPr/>
                </p:nvGrpSpPr>
                <p:grpSpPr>
                  <a:xfrm>
                    <a:off x="-310" y="0"/>
                    <a:ext cx="2808114" cy="1703577"/>
                    <a:chOff x="-310" y="0"/>
                    <a:chExt cx="2808114" cy="1703577"/>
                  </a:xfrm>
                </p:grpSpPr>
                <p:grpSp>
                  <p:nvGrpSpPr>
                    <p:cNvPr id="34" name="Group 33"/>
                    <p:cNvGrpSpPr/>
                    <p:nvPr/>
                  </p:nvGrpSpPr>
                  <p:grpSpPr>
                    <a:xfrm>
                      <a:off x="136567" y="0"/>
                      <a:ext cx="2155190" cy="1471930"/>
                      <a:chOff x="0" y="0"/>
                      <a:chExt cx="2155371" cy="1472540"/>
                    </a:xfrm>
                  </p:grpSpPr>
                  <p:pic>
                    <p:nvPicPr>
                      <p:cNvPr id="36" name="Picture 35"/>
                      <p:cNvPicPr>
                        <a:picLocks noChangeAspect="1"/>
                      </p:cNvPicPr>
                      <p:nvPr/>
                    </p:nvPicPr>
                    <p:blipFill rotWithShape="1"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21978" t="46202" r="41758" b="9728"/>
                      <a:stretch/>
                    </p:blipFill>
                    <p:spPr bwMode="auto">
                      <a:xfrm>
                        <a:off x="0" y="0"/>
                        <a:ext cx="2155371" cy="1472540"/>
                      </a:xfrm>
                      <a:prstGeom prst="rect">
                        <a:avLst/>
                      </a:prstGeom>
                      <a:ln>
                        <a:noFill/>
                      </a:ln>
                      <a:extLst>
                        <a:ext uri="{53640926-AAD7-44D8-BBD7-CCE9431645EC}">
                          <a14:shadowObscured xmlns:a14="http://schemas.microsoft.com/office/drawing/2010/main"/>
                        </a:ext>
                      </a:extLst>
                    </p:spPr>
                  </p:pic>
                  <p:cxnSp>
                    <p:nvCxnSpPr>
                      <p:cNvPr id="37" name="Straight Arrow Connector 36"/>
                      <p:cNvCxnSpPr/>
                      <p:nvPr/>
                    </p:nvCxnSpPr>
                    <p:spPr>
                      <a:xfrm>
                        <a:off x="0" y="1454727"/>
                        <a:ext cx="2155371" cy="0"/>
                      </a:xfrm>
                      <a:prstGeom prst="straightConnector1">
                        <a:avLst/>
                      </a:prstGeom>
                      <a:ln w="19050">
                        <a:solidFill>
                          <a:schemeClr val="tx1"/>
                        </a:solidFill>
                        <a:tailEnd type="arrow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8" name="Straight Arrow Connector 37"/>
                      <p:cNvCxnSpPr/>
                      <p:nvPr/>
                    </p:nvCxnSpPr>
                    <p:spPr>
                      <a:xfrm flipV="1">
                        <a:off x="0" y="0"/>
                        <a:ext cx="0" cy="1454150"/>
                      </a:xfrm>
                      <a:prstGeom prst="straightConnector1">
                        <a:avLst/>
                      </a:prstGeom>
                      <a:ln w="19050">
                        <a:solidFill>
                          <a:schemeClr val="tx1"/>
                        </a:solidFill>
                        <a:tailEnd type="arrow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sp>
                  <p:nvSpPr>
                    <p:cNvPr id="35" name="Text Box 38"/>
                    <p:cNvSpPr txBox="1"/>
                    <p:nvPr/>
                  </p:nvSpPr>
                  <p:spPr>
                    <a:xfrm>
                      <a:off x="-310" y="1412631"/>
                      <a:ext cx="2808114" cy="290946"/>
                    </a:xfrm>
                    <a:prstGeom prst="rect">
                      <a:avLst/>
                    </a:prstGeom>
                    <a:noFill/>
                    <a:ln w="6350">
                      <a:noFill/>
                    </a:ln>
                    <a:effectLst/>
                  </p:spPr>
                  <p:style>
                    <a:lnRef idx="0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dk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dirty="0" smtClean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             </a:t>
                      </a:r>
                      <a:r>
                        <a:rPr lang="en-GB" sz="14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           </a:t>
                      </a:r>
                      <a:r>
                        <a:rPr lang="en-GB" sz="1400" dirty="0" smtClean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           </a:t>
                      </a:r>
                      <a:r>
                        <a:rPr lang="en-GB" sz="14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</a:t>
                      </a:r>
                      <a:endParaRPr lang="en-GB" sz="1400" dirty="0">
                        <a:effectLst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p:txBody>
                </p:sp>
              </p:grpSp>
              <p:sp>
                <p:nvSpPr>
                  <p:cNvPr id="33" name="Freeform 32"/>
                  <p:cNvSpPr/>
                  <p:nvPr/>
                </p:nvSpPr>
                <p:spPr>
                  <a:xfrm>
                    <a:off x="136567" y="17813"/>
                    <a:ext cx="2155190" cy="1442852"/>
                  </a:xfrm>
                  <a:custGeom>
                    <a:avLst/>
                    <a:gdLst>
                      <a:gd name="connsiteX0" fmla="*/ 0 w 1787236"/>
                      <a:gd name="connsiteY0" fmla="*/ 1442852 h 1442852"/>
                      <a:gd name="connsiteX1" fmla="*/ 581890 w 1787236"/>
                      <a:gd name="connsiteY1" fmla="*/ 1371600 h 1442852"/>
                      <a:gd name="connsiteX2" fmla="*/ 1003464 w 1787236"/>
                      <a:gd name="connsiteY2" fmla="*/ 1145969 h 1442852"/>
                      <a:gd name="connsiteX3" fmla="*/ 1318161 w 1787236"/>
                      <a:gd name="connsiteY3" fmla="*/ 617517 h 1442852"/>
                      <a:gd name="connsiteX4" fmla="*/ 1430976 w 1787236"/>
                      <a:gd name="connsiteY4" fmla="*/ 356260 h 1442852"/>
                      <a:gd name="connsiteX5" fmla="*/ 1585355 w 1787236"/>
                      <a:gd name="connsiteY5" fmla="*/ 100940 h 1442852"/>
                      <a:gd name="connsiteX6" fmla="*/ 1787236 w 1787236"/>
                      <a:gd name="connsiteY6" fmla="*/ 0 h 14428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787236" h="1442852">
                        <a:moveTo>
                          <a:pt x="0" y="1442852"/>
                        </a:moveTo>
                        <a:cubicBezTo>
                          <a:pt x="207323" y="1431966"/>
                          <a:pt x="414646" y="1421080"/>
                          <a:pt x="581890" y="1371600"/>
                        </a:cubicBezTo>
                        <a:cubicBezTo>
                          <a:pt x="749134" y="1322120"/>
                          <a:pt x="880752" y="1271649"/>
                          <a:pt x="1003464" y="1145969"/>
                        </a:cubicBezTo>
                        <a:cubicBezTo>
                          <a:pt x="1126176" y="1020289"/>
                          <a:pt x="1246909" y="749135"/>
                          <a:pt x="1318161" y="617517"/>
                        </a:cubicBezTo>
                        <a:cubicBezTo>
                          <a:pt x="1389413" y="485899"/>
                          <a:pt x="1386444" y="442356"/>
                          <a:pt x="1430976" y="356260"/>
                        </a:cubicBezTo>
                        <a:cubicBezTo>
                          <a:pt x="1475508" y="270164"/>
                          <a:pt x="1525978" y="160317"/>
                          <a:pt x="1585355" y="100940"/>
                        </a:cubicBezTo>
                        <a:cubicBezTo>
                          <a:pt x="1644732" y="41563"/>
                          <a:pt x="1715984" y="20781"/>
                          <a:pt x="1787236" y="0"/>
                        </a:cubicBezTo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GB"/>
                  </a:p>
                </p:txBody>
              </p:sp>
            </p:grpSp>
            <p:sp>
              <p:nvSpPr>
                <p:cNvPr id="31" name="Text Box 41"/>
                <p:cNvSpPr txBox="1"/>
                <p:nvPr/>
              </p:nvSpPr>
              <p:spPr>
                <a:xfrm>
                  <a:off x="-19123" y="0"/>
                  <a:ext cx="396489" cy="1543182"/>
                </a:xfrm>
                <a:prstGeom prst="rect">
                  <a:avLst/>
                </a:prstGeom>
                <a:noFill/>
                <a:ln w="6350">
                  <a:noFill/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0"/>
                    </a:spcAft>
                  </a:pPr>
                  <a:r>
                    <a:rPr lang="en-GB" sz="1200" dirty="0">
                      <a:effectLst/>
                      <a:latin typeface="Comic Sans MS" panose="030F0702030302020204" pitchFamily="66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80</a:t>
                  </a:r>
                  <a:endParaRPr lang="en-GB" sz="12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  <a:p>
                  <a:pPr>
                    <a:lnSpc>
                      <a:spcPct val="115000"/>
                    </a:lnSpc>
                    <a:spcAft>
                      <a:spcPts val="0"/>
                    </a:spcAft>
                  </a:pPr>
                  <a:r>
                    <a:rPr lang="en-GB" sz="1200" dirty="0">
                      <a:effectLst/>
                      <a:latin typeface="Comic Sans MS" panose="030F0702030302020204" pitchFamily="66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 </a:t>
                  </a:r>
                  <a:endParaRPr lang="en-GB" sz="12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  <a:p>
                  <a:pPr>
                    <a:lnSpc>
                      <a:spcPct val="115000"/>
                    </a:lnSpc>
                    <a:spcAft>
                      <a:spcPts val="0"/>
                    </a:spcAft>
                  </a:pPr>
                  <a:r>
                    <a:rPr lang="en-GB" sz="1200" dirty="0" smtClean="0">
                      <a:effectLst/>
                      <a:latin typeface="Comic Sans MS" panose="030F0702030302020204" pitchFamily="66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60</a:t>
                  </a:r>
                  <a:endParaRPr lang="en-GB" sz="12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  <a:p>
                  <a:pPr>
                    <a:lnSpc>
                      <a:spcPct val="115000"/>
                    </a:lnSpc>
                    <a:spcAft>
                      <a:spcPts val="0"/>
                    </a:spcAft>
                  </a:pPr>
                  <a:r>
                    <a:rPr lang="en-GB" sz="1200" dirty="0">
                      <a:effectLst/>
                      <a:latin typeface="Comic Sans MS" panose="030F0702030302020204" pitchFamily="66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 </a:t>
                  </a:r>
                  <a:endParaRPr lang="en-GB" sz="12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  <a:p>
                  <a:pPr>
                    <a:lnSpc>
                      <a:spcPct val="115000"/>
                    </a:lnSpc>
                    <a:spcAft>
                      <a:spcPts val="0"/>
                    </a:spcAft>
                  </a:pPr>
                  <a:r>
                    <a:rPr lang="en-GB" sz="1200" dirty="0">
                      <a:effectLst/>
                      <a:latin typeface="Comic Sans MS" panose="030F0702030302020204" pitchFamily="66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40</a:t>
                  </a:r>
                  <a:endParaRPr lang="en-GB" sz="12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  <a:p>
                  <a:pPr>
                    <a:lnSpc>
                      <a:spcPct val="115000"/>
                    </a:lnSpc>
                    <a:spcAft>
                      <a:spcPts val="0"/>
                    </a:spcAft>
                  </a:pPr>
                  <a:r>
                    <a:rPr lang="en-GB" sz="1200" dirty="0">
                      <a:effectLst/>
                      <a:latin typeface="Comic Sans MS" panose="030F0702030302020204" pitchFamily="66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 </a:t>
                  </a:r>
                  <a:endParaRPr lang="en-GB" sz="12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  <a:p>
                  <a:pPr>
                    <a:lnSpc>
                      <a:spcPct val="115000"/>
                    </a:lnSpc>
                    <a:spcAft>
                      <a:spcPts val="0"/>
                    </a:spcAft>
                  </a:pPr>
                  <a:r>
                    <a:rPr lang="en-GB" sz="1200" dirty="0">
                      <a:effectLst/>
                      <a:latin typeface="Comic Sans MS" panose="030F0702030302020204" pitchFamily="66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20</a:t>
                  </a:r>
                  <a:endParaRPr lang="en-GB" sz="12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29" name="Text Box 43"/>
              <p:cNvSpPr txBox="1"/>
              <p:nvPr/>
            </p:nvSpPr>
            <p:spPr>
              <a:xfrm rot="16200000">
                <a:off x="-697481" y="704581"/>
                <a:ext cx="1722143" cy="377971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GB" sz="1400" dirty="0">
                    <a:effectLst/>
                    <a:latin typeface="Comic Sans MS" panose="030F0702030302020204" pitchFamily="66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Cumulative frequency</a:t>
                </a:r>
                <a:endParaRPr lang="en-GB" sz="14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27" name="Text Box 45"/>
            <p:cNvSpPr txBox="1"/>
            <p:nvPr/>
          </p:nvSpPr>
          <p:spPr>
            <a:xfrm>
              <a:off x="1028454" y="1573974"/>
              <a:ext cx="706120" cy="231140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en-GB" sz="1000" dirty="0">
                  <a:effectLst/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Weight kg</a:t>
              </a:r>
              <a:endParaRPr lang="en-GB" sz="10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4170839"/>
              </p:ext>
            </p:extLst>
          </p:nvPr>
        </p:nvGraphicFramePr>
        <p:xfrm>
          <a:off x="3349391" y="5151528"/>
          <a:ext cx="2793465" cy="153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1155">
                  <a:extLst>
                    <a:ext uri="{9D8B030D-6E8A-4147-A177-3AD203B41FA5}">
                      <a16:colId xmlns:a16="http://schemas.microsoft.com/office/drawing/2014/main" val="4170433551"/>
                    </a:ext>
                  </a:extLst>
                </a:gridCol>
                <a:gridCol w="931155">
                  <a:extLst>
                    <a:ext uri="{9D8B030D-6E8A-4147-A177-3AD203B41FA5}">
                      <a16:colId xmlns:a16="http://schemas.microsoft.com/office/drawing/2014/main" val="3468064626"/>
                    </a:ext>
                  </a:extLst>
                </a:gridCol>
                <a:gridCol w="931155">
                  <a:extLst>
                    <a:ext uri="{9D8B030D-6E8A-4147-A177-3AD203B41FA5}">
                      <a16:colId xmlns:a16="http://schemas.microsoft.com/office/drawing/2014/main" val="282494049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100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Time</a:t>
                      </a:r>
                      <a:endParaRPr lang="en-GB" sz="11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18000" marR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Frequency</a:t>
                      </a:r>
                      <a:endParaRPr lang="en-GB" sz="11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18000" marR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Frequency density</a:t>
                      </a:r>
                      <a:endParaRPr lang="en-GB" sz="11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18000" marR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474358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0</a:t>
                      </a:r>
                      <a:r>
                        <a:rPr lang="en-GB" sz="140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&lt; t </a:t>
                      </a:r>
                      <a:r>
                        <a:rPr lang="en-GB" sz="140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sym typeface="Symbol" panose="05050102010706020507" pitchFamily="18" charset="2"/>
                        </a:rPr>
                        <a:t> 10</a:t>
                      </a:r>
                      <a:endParaRPr lang="en-GB" sz="14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18000" marR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25</a:t>
                      </a:r>
                      <a:endParaRPr lang="en-GB" sz="16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18000" marR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18000" marR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158052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10 &lt; t </a:t>
                      </a:r>
                      <a:r>
                        <a:rPr lang="en-GB" sz="140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sym typeface="Symbol" panose="05050102010706020507" pitchFamily="18" charset="2"/>
                        </a:rPr>
                        <a:t> 15</a:t>
                      </a:r>
                      <a:endParaRPr lang="en-GB" sz="140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18000" marR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10</a:t>
                      </a:r>
                      <a:endParaRPr lang="en-GB" sz="16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18000" marR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18000" marR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217646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15 &lt; t </a:t>
                      </a:r>
                      <a:r>
                        <a:rPr lang="en-GB" sz="140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sym typeface="Symbol" panose="05050102010706020507" pitchFamily="18" charset="2"/>
                        </a:rPr>
                        <a:t> 35</a:t>
                      </a:r>
                      <a:endParaRPr lang="en-GB" sz="140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18000" marR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30</a:t>
                      </a:r>
                      <a:endParaRPr lang="en-GB" sz="16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18000" marR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18000" marR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656457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3649839"/>
              </p:ext>
            </p:extLst>
          </p:nvPr>
        </p:nvGraphicFramePr>
        <p:xfrm>
          <a:off x="6342206" y="4931313"/>
          <a:ext cx="2727159" cy="1767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9053">
                  <a:extLst>
                    <a:ext uri="{9D8B030D-6E8A-4147-A177-3AD203B41FA5}">
                      <a16:colId xmlns:a16="http://schemas.microsoft.com/office/drawing/2014/main" val="589612276"/>
                    </a:ext>
                  </a:extLst>
                </a:gridCol>
                <a:gridCol w="909053">
                  <a:extLst>
                    <a:ext uri="{9D8B030D-6E8A-4147-A177-3AD203B41FA5}">
                      <a16:colId xmlns:a16="http://schemas.microsoft.com/office/drawing/2014/main" val="265782551"/>
                    </a:ext>
                  </a:extLst>
                </a:gridCol>
                <a:gridCol w="909053">
                  <a:extLst>
                    <a:ext uri="{9D8B030D-6E8A-4147-A177-3AD203B41FA5}">
                      <a16:colId xmlns:a16="http://schemas.microsoft.com/office/drawing/2014/main" val="3606546446"/>
                    </a:ext>
                  </a:extLst>
                </a:gridCol>
              </a:tblGrid>
              <a:tr h="324084">
                <a:tc>
                  <a:txBody>
                    <a:bodyPr/>
                    <a:lstStyle/>
                    <a:p>
                      <a:pPr algn="ctr"/>
                      <a:r>
                        <a:rPr lang="en-GB" sz="1100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Time</a:t>
                      </a:r>
                      <a:endParaRPr lang="en-GB" sz="11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18000" marR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Frequency</a:t>
                      </a:r>
                      <a:endParaRPr lang="en-GB" sz="11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18000" marR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Frequency density</a:t>
                      </a:r>
                      <a:endParaRPr lang="en-GB" sz="11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18000" marR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05333514"/>
                  </a:ext>
                </a:extLst>
              </a:tr>
              <a:tr h="324084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0</a:t>
                      </a:r>
                      <a:r>
                        <a:rPr lang="en-GB" sz="140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&lt; t </a:t>
                      </a:r>
                      <a:r>
                        <a:rPr lang="en-GB" sz="140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sym typeface="Symbol" panose="05050102010706020507" pitchFamily="18" charset="2"/>
                        </a:rPr>
                        <a:t> 4</a:t>
                      </a:r>
                      <a:endParaRPr lang="en-GB" sz="14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18000" marR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18000" marR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3</a:t>
                      </a:r>
                      <a:endParaRPr lang="en-GB" sz="16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18000" marR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47203082"/>
                  </a:ext>
                </a:extLst>
              </a:tr>
              <a:tr h="32408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4 &lt; t </a:t>
                      </a:r>
                      <a:r>
                        <a:rPr lang="en-GB" sz="140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sym typeface="Symbol" panose="05050102010706020507" pitchFamily="18" charset="2"/>
                        </a:rPr>
                        <a:t> 6</a:t>
                      </a:r>
                      <a:endParaRPr lang="en-GB" sz="140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18000" marR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16</a:t>
                      </a:r>
                      <a:endParaRPr lang="en-GB" sz="16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18000" marR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18000" marR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19736753"/>
                  </a:ext>
                </a:extLst>
              </a:tr>
              <a:tr h="32408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6 &lt; t </a:t>
                      </a:r>
                      <a:r>
                        <a:rPr lang="en-GB" sz="140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sym typeface="Symbol" panose="05050102010706020507" pitchFamily="18" charset="2"/>
                        </a:rPr>
                        <a:t> 8</a:t>
                      </a:r>
                      <a:endParaRPr lang="en-GB" sz="140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18000" marR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18000" marR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11</a:t>
                      </a:r>
                      <a:endParaRPr lang="en-GB" sz="16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18000" marR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09805693"/>
                  </a:ext>
                </a:extLst>
              </a:tr>
              <a:tr h="32408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8 &lt; t </a:t>
                      </a:r>
                      <a:r>
                        <a:rPr lang="en-GB" sz="140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sym typeface="Symbol" panose="05050102010706020507" pitchFamily="18" charset="2"/>
                        </a:rPr>
                        <a:t> 12</a:t>
                      </a:r>
                      <a:endParaRPr lang="en-GB" sz="140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18000" marR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24</a:t>
                      </a:r>
                      <a:endParaRPr lang="en-GB" sz="16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18000" marR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18000" marR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28309220"/>
                  </a:ext>
                </a:extLst>
              </a:tr>
            </a:tbl>
          </a:graphicData>
        </a:graphic>
      </p:graphicFrame>
      <p:graphicFrame>
        <p:nvGraphicFramePr>
          <p:cNvPr id="39" name="Table 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1334067"/>
              </p:ext>
            </p:extLst>
          </p:nvPr>
        </p:nvGraphicFramePr>
        <p:xfrm>
          <a:off x="522557" y="5090628"/>
          <a:ext cx="2727159" cy="16652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9053">
                  <a:extLst>
                    <a:ext uri="{9D8B030D-6E8A-4147-A177-3AD203B41FA5}">
                      <a16:colId xmlns:a16="http://schemas.microsoft.com/office/drawing/2014/main" val="589612276"/>
                    </a:ext>
                  </a:extLst>
                </a:gridCol>
                <a:gridCol w="909053">
                  <a:extLst>
                    <a:ext uri="{9D8B030D-6E8A-4147-A177-3AD203B41FA5}">
                      <a16:colId xmlns:a16="http://schemas.microsoft.com/office/drawing/2014/main" val="265782551"/>
                    </a:ext>
                  </a:extLst>
                </a:gridCol>
                <a:gridCol w="909053">
                  <a:extLst>
                    <a:ext uri="{9D8B030D-6E8A-4147-A177-3AD203B41FA5}">
                      <a16:colId xmlns:a16="http://schemas.microsoft.com/office/drawing/2014/main" val="3606546446"/>
                    </a:ext>
                  </a:extLst>
                </a:gridCol>
              </a:tblGrid>
              <a:tr h="324084">
                <a:tc>
                  <a:txBody>
                    <a:bodyPr/>
                    <a:lstStyle/>
                    <a:p>
                      <a:pPr algn="ctr"/>
                      <a:r>
                        <a:rPr lang="en-GB" sz="1100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Time</a:t>
                      </a:r>
                      <a:endParaRPr lang="en-GB" sz="11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18000" marR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Frequency</a:t>
                      </a:r>
                      <a:endParaRPr lang="en-GB" sz="11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18000" marR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Cum</a:t>
                      </a:r>
                      <a:r>
                        <a:rPr lang="en-GB" sz="1100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1100" b="0" baseline="0" dirty="0" err="1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Freq</a:t>
                      </a:r>
                      <a:endParaRPr lang="en-GB" sz="11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18000" marR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05333514"/>
                  </a:ext>
                </a:extLst>
              </a:tr>
              <a:tr h="324084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0</a:t>
                      </a:r>
                      <a:r>
                        <a:rPr lang="en-GB" sz="140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&lt; t </a:t>
                      </a:r>
                      <a:r>
                        <a:rPr lang="en-GB" sz="140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sym typeface="Symbol" panose="05050102010706020507" pitchFamily="18" charset="2"/>
                        </a:rPr>
                        <a:t> 5</a:t>
                      </a:r>
                      <a:endParaRPr lang="en-GB" sz="14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18000" marR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1</a:t>
                      </a:r>
                      <a:endParaRPr lang="en-GB" sz="16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18000" marR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18000" marR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47203082"/>
                  </a:ext>
                </a:extLst>
              </a:tr>
              <a:tr h="32408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5 &lt; t </a:t>
                      </a:r>
                      <a:r>
                        <a:rPr lang="en-GB" sz="140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sym typeface="Symbol" panose="05050102010706020507" pitchFamily="18" charset="2"/>
                        </a:rPr>
                        <a:t> 10</a:t>
                      </a:r>
                      <a:endParaRPr lang="en-GB" sz="140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18000" marR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15</a:t>
                      </a:r>
                      <a:endParaRPr lang="en-GB" sz="16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18000" marR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18000" marR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19736753"/>
                  </a:ext>
                </a:extLst>
              </a:tr>
              <a:tr h="32408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10 &lt; t </a:t>
                      </a:r>
                      <a:r>
                        <a:rPr lang="en-GB" sz="140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sym typeface="Symbol" panose="05050102010706020507" pitchFamily="18" charset="2"/>
                        </a:rPr>
                        <a:t> 15</a:t>
                      </a:r>
                      <a:endParaRPr lang="en-GB" sz="140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18000" marR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12</a:t>
                      </a:r>
                      <a:endParaRPr lang="en-GB" sz="16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18000" marR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18000" marR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09805693"/>
                  </a:ext>
                </a:extLst>
              </a:tr>
              <a:tr h="32408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15 &lt; t </a:t>
                      </a:r>
                      <a:r>
                        <a:rPr lang="en-GB" sz="140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sym typeface="Symbol" panose="05050102010706020507" pitchFamily="18" charset="2"/>
                        </a:rPr>
                        <a:t> 20</a:t>
                      </a:r>
                      <a:endParaRPr lang="en-GB" sz="140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18000" marR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2</a:t>
                      </a:r>
                      <a:endParaRPr lang="en-GB" sz="16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18000" marR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18000" marR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28309220"/>
                  </a:ext>
                </a:extLst>
              </a:tr>
            </a:tbl>
          </a:graphicData>
        </a:graphic>
      </p:graphicFrame>
      <p:grpSp>
        <p:nvGrpSpPr>
          <p:cNvPr id="40" name="Group 39"/>
          <p:cNvGrpSpPr/>
          <p:nvPr/>
        </p:nvGrpSpPr>
        <p:grpSpPr>
          <a:xfrm>
            <a:off x="6355349" y="3549695"/>
            <a:ext cx="3129497" cy="855925"/>
            <a:chOff x="253914" y="1125997"/>
            <a:chExt cx="2615338" cy="679117"/>
          </a:xfrm>
        </p:grpSpPr>
        <p:grpSp>
          <p:nvGrpSpPr>
            <p:cNvPr id="47" name="Group 46"/>
            <p:cNvGrpSpPr/>
            <p:nvPr/>
          </p:nvGrpSpPr>
          <p:grpSpPr>
            <a:xfrm>
              <a:off x="253914" y="1125997"/>
              <a:ext cx="2615338" cy="601038"/>
              <a:chOff x="3444" y="1076182"/>
              <a:chExt cx="2808114" cy="626562"/>
            </a:xfrm>
          </p:grpSpPr>
          <p:grpSp>
            <p:nvGrpSpPr>
              <p:cNvPr id="49" name="Group 48"/>
              <p:cNvGrpSpPr/>
              <p:nvPr/>
            </p:nvGrpSpPr>
            <p:grpSpPr>
              <a:xfrm>
                <a:off x="136567" y="1076182"/>
                <a:ext cx="2155190" cy="395751"/>
                <a:chOff x="0" y="1076625"/>
                <a:chExt cx="2155371" cy="395914"/>
              </a:xfrm>
            </p:grpSpPr>
            <p:pic>
              <p:nvPicPr>
                <p:cNvPr id="51" name="Picture 50"/>
                <p:cNvPicPr>
                  <a:picLocks noChangeAspect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1978" t="78423" r="41758" b="9728"/>
                <a:stretch/>
              </p:blipFill>
              <p:spPr bwMode="auto">
                <a:xfrm>
                  <a:off x="0" y="1076625"/>
                  <a:ext cx="2155371" cy="395914"/>
                </a:xfrm>
                <a:prstGeom prst="rect">
                  <a:avLst/>
                </a:prstGeom>
                <a:ln>
                  <a:noFill/>
                </a:ln>
                <a:extLst>
                  <a:ext uri="{53640926-AAD7-44D8-BBD7-CCE9431645EC}">
                    <a14:shadowObscured xmlns:a14="http://schemas.microsoft.com/office/drawing/2010/main"/>
                  </a:ext>
                </a:extLst>
              </p:spPr>
            </p:pic>
            <p:cxnSp>
              <p:nvCxnSpPr>
                <p:cNvPr id="52" name="Straight Arrow Connector 51"/>
                <p:cNvCxnSpPr/>
                <p:nvPr/>
              </p:nvCxnSpPr>
              <p:spPr>
                <a:xfrm>
                  <a:off x="0" y="1456873"/>
                  <a:ext cx="2155371" cy="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0" name="Text Box 38"/>
              <p:cNvSpPr txBox="1"/>
              <p:nvPr/>
            </p:nvSpPr>
            <p:spPr>
              <a:xfrm>
                <a:off x="3444" y="1411798"/>
                <a:ext cx="2808114" cy="290946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GB" sz="1400" dirty="0" smtClean="0">
                    <a:effectLst/>
                    <a:latin typeface="Comic Sans MS" panose="030F0702030302020204" pitchFamily="66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0             </a:t>
                </a:r>
                <a:r>
                  <a:rPr lang="en-GB" sz="1400" dirty="0">
                    <a:effectLst/>
                    <a:latin typeface="Comic Sans MS" panose="030F0702030302020204" pitchFamily="66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10           </a:t>
                </a:r>
                <a:r>
                  <a:rPr lang="en-GB" sz="1400" dirty="0" smtClean="0">
                    <a:effectLst/>
                    <a:latin typeface="Comic Sans MS" panose="030F0702030302020204" pitchFamily="66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20           </a:t>
                </a:r>
                <a:r>
                  <a:rPr lang="en-GB" sz="1400" dirty="0">
                    <a:effectLst/>
                    <a:latin typeface="Comic Sans MS" panose="030F0702030302020204" pitchFamily="66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30</a:t>
                </a:r>
                <a:endParaRPr lang="en-GB" sz="14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42" name="Text Box 45"/>
            <p:cNvSpPr txBox="1"/>
            <p:nvPr/>
          </p:nvSpPr>
          <p:spPr>
            <a:xfrm>
              <a:off x="1028454" y="1573974"/>
              <a:ext cx="706120" cy="231140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en-GB" sz="1000" dirty="0">
                  <a:effectLst/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Weight kg</a:t>
              </a:r>
              <a:endParaRPr lang="en-GB" sz="10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83255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20967171"/>
                  </p:ext>
                </p:extLst>
              </p:nvPr>
            </p:nvGraphicFramePr>
            <p:xfrm>
              <a:off x="0" y="0"/>
              <a:ext cx="9144001" cy="689747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66835">
                      <a:extLst>
                        <a:ext uri="{9D8B030D-6E8A-4147-A177-3AD203B41FA5}">
                          <a16:colId xmlns:a16="http://schemas.microsoft.com/office/drawing/2014/main" val="427112700"/>
                        </a:ext>
                      </a:extLst>
                    </a:gridCol>
                    <a:gridCol w="2925722">
                      <a:extLst>
                        <a:ext uri="{9D8B030D-6E8A-4147-A177-3AD203B41FA5}">
                          <a16:colId xmlns:a16="http://schemas.microsoft.com/office/drawing/2014/main" val="4194589420"/>
                        </a:ext>
                      </a:extLst>
                    </a:gridCol>
                    <a:gridCol w="2925722">
                      <a:extLst>
                        <a:ext uri="{9D8B030D-6E8A-4147-A177-3AD203B41FA5}">
                          <a16:colId xmlns:a16="http://schemas.microsoft.com/office/drawing/2014/main" val="318414750"/>
                        </a:ext>
                      </a:extLst>
                    </a:gridCol>
                    <a:gridCol w="2925722">
                      <a:extLst>
                        <a:ext uri="{9D8B030D-6E8A-4147-A177-3AD203B41FA5}">
                          <a16:colId xmlns:a16="http://schemas.microsoft.com/office/drawing/2014/main" val="4141231608"/>
                        </a:ext>
                      </a:extLst>
                    </a:gridCol>
                  </a:tblGrid>
                  <a:tr h="237194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Topic 3</a:t>
                          </a:r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800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Find</a:t>
                          </a:r>
                          <a:r>
                            <a:rPr lang="en-GB" sz="18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the lower quartile: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8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Find the minimum</a:t>
                          </a:r>
                          <a:endParaRPr lang="en-GB" sz="1800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:endParaRPr lang="en-GB" b="0" dirty="0">
                            <a:solidFill>
                              <a:srgbClr val="FF0000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Find the median, lower quartile and upper</a:t>
                          </a:r>
                          <a:r>
                            <a:rPr lang="en-GB" sz="16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quartile for this set of data: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5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1, 3, 6, 9, 12, 17, 19, 21, 22</a:t>
                          </a:r>
                        </a:p>
                        <a:p>
                          <a:pPr algn="l"/>
                          <a:endParaRPr lang="en-GB" b="0" dirty="0" smtClean="0">
                            <a:solidFill>
                              <a:srgbClr val="FF0000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l"/>
                          <a:r>
                            <a:rPr lang="en-GB" b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Median = 12</a:t>
                          </a:r>
                        </a:p>
                        <a:p>
                          <a:pPr algn="l"/>
                          <a:r>
                            <a:rPr lang="en-GB" b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LQ = 4.5</a:t>
                          </a:r>
                        </a:p>
                        <a:p>
                          <a:pPr algn="l"/>
                          <a:r>
                            <a:rPr lang="en-GB" b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UQ = 20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800" b="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The box plot displays the heights of 80 plants.  </a:t>
                          </a:r>
                        </a:p>
                        <a:p>
                          <a:r>
                            <a:rPr lang="en-GB" sz="1800" b="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How many plants were shorter than 18 cm?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600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:endParaRPr lang="en-GB" sz="1700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642647800"/>
                      </a:ext>
                    </a:extLst>
                  </a:tr>
                  <a:tr h="210529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Topic 3</a:t>
                          </a:r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Find the</a:t>
                          </a:r>
                          <a:r>
                            <a:rPr lang="en-GB" sz="16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IQR</a:t>
                          </a:r>
                          <a:r>
                            <a:rPr lang="en-GB" sz="1600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.</a:t>
                          </a:r>
                        </a:p>
                        <a:p>
                          <a:pPr algn="ctr"/>
                          <a:r>
                            <a:rPr lang="en-GB" sz="1600" b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24 – 18 = 6</a:t>
                          </a:r>
                        </a:p>
                        <a:p>
                          <a:pPr algn="ctr"/>
                          <a:r>
                            <a:rPr lang="en-GB" sz="1600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How</a:t>
                          </a:r>
                          <a:r>
                            <a:rPr lang="en-GB" sz="16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many items weighed more than 20 kg?</a:t>
                          </a:r>
                        </a:p>
                        <a:p>
                          <a:pPr algn="ctr"/>
                          <a:r>
                            <a:rPr lang="en-GB" sz="1600" b="0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80 – 32 = 48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6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What percentage weighed less than 25 kg?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600" b="0" i="1" baseline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600" b="0" i="1" baseline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64</m:t>
                                  </m:r>
                                </m:num>
                                <m:den>
                                  <m:r>
                                    <a:rPr lang="en-GB" sz="1600" b="0" i="1" baseline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80</m:t>
                                  </m:r>
                                </m:den>
                              </m:f>
                              <m:r>
                                <a:rPr lang="en-GB" sz="1600" b="0" i="1" baseline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×100</m:t>
                              </m:r>
                            </m:oMath>
                          </a14:m>
                          <a:r>
                            <a:rPr lang="en-GB" sz="1600" b="0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 = 80%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Draw a box plot for the cumulative frequency curve shown.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07561586"/>
                      </a:ext>
                    </a:extLst>
                  </a:tr>
                  <a:tr h="23807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Topic 3</a:t>
                          </a:r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Complete the cumulative frequency</a:t>
                          </a:r>
                          <a:r>
                            <a:rPr lang="en-GB" sz="18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table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Complete this table</a:t>
                          </a:r>
                          <a:r>
                            <a:rPr lang="en-GB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to draw a histogram:</a:t>
                          </a:r>
                        </a:p>
                        <a:p>
                          <a:pPr algn="ctr"/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500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Complete</a:t>
                          </a:r>
                          <a:r>
                            <a:rPr lang="en-GB" sz="15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the histogram table:</a:t>
                          </a:r>
                        </a:p>
                        <a:p>
                          <a:pPr algn="ctr"/>
                          <a:endParaRPr lang="en-GB" sz="1500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7815438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20967171"/>
                  </p:ext>
                </p:extLst>
              </p:nvPr>
            </p:nvGraphicFramePr>
            <p:xfrm>
              <a:off x="0" y="0"/>
              <a:ext cx="9144001" cy="689747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66835">
                      <a:extLst>
                        <a:ext uri="{9D8B030D-6E8A-4147-A177-3AD203B41FA5}">
                          <a16:colId xmlns:a16="http://schemas.microsoft.com/office/drawing/2014/main" val="427112700"/>
                        </a:ext>
                      </a:extLst>
                    </a:gridCol>
                    <a:gridCol w="2925722">
                      <a:extLst>
                        <a:ext uri="{9D8B030D-6E8A-4147-A177-3AD203B41FA5}">
                          <a16:colId xmlns:a16="http://schemas.microsoft.com/office/drawing/2014/main" val="4194589420"/>
                        </a:ext>
                      </a:extLst>
                    </a:gridCol>
                    <a:gridCol w="2925722">
                      <a:extLst>
                        <a:ext uri="{9D8B030D-6E8A-4147-A177-3AD203B41FA5}">
                          <a16:colId xmlns:a16="http://schemas.microsoft.com/office/drawing/2014/main" val="318414750"/>
                        </a:ext>
                      </a:extLst>
                    </a:gridCol>
                    <a:gridCol w="2925722">
                      <a:extLst>
                        <a:ext uri="{9D8B030D-6E8A-4147-A177-3AD203B41FA5}">
                          <a16:colId xmlns:a16="http://schemas.microsoft.com/office/drawing/2014/main" val="4141231608"/>
                        </a:ext>
                      </a:extLst>
                    </a:gridCol>
                  </a:tblGrid>
                  <a:tr h="237194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Topic 3</a:t>
                          </a:r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800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Find</a:t>
                          </a:r>
                          <a:r>
                            <a:rPr lang="en-GB" sz="18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the lower quartile: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8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Find the minimum</a:t>
                          </a:r>
                          <a:endParaRPr lang="en-GB" sz="1800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:endParaRPr lang="en-GB" b="0" dirty="0">
                            <a:solidFill>
                              <a:srgbClr val="FF0000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Find the median, lower quartile and upper</a:t>
                          </a:r>
                          <a:r>
                            <a:rPr lang="en-GB" sz="16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quartile for this set of data: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5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1, 3, 6, 9, 12, 17, 19, 21, 22</a:t>
                          </a:r>
                        </a:p>
                        <a:p>
                          <a:pPr algn="l"/>
                          <a:endParaRPr lang="en-GB" b="0" dirty="0" smtClean="0">
                            <a:solidFill>
                              <a:srgbClr val="FF0000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l"/>
                          <a:r>
                            <a:rPr lang="en-GB" b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Median = 12</a:t>
                          </a:r>
                        </a:p>
                        <a:p>
                          <a:pPr algn="l"/>
                          <a:r>
                            <a:rPr lang="en-GB" b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LQ = 4.5</a:t>
                          </a:r>
                        </a:p>
                        <a:p>
                          <a:pPr algn="l"/>
                          <a:r>
                            <a:rPr lang="en-GB" b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UQ = 20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800" b="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The box plot displays the heights of 80 plants.  </a:t>
                          </a:r>
                        </a:p>
                        <a:p>
                          <a:r>
                            <a:rPr lang="en-GB" sz="1800" b="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How many plants were shorter than 18 cm?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600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:endParaRPr lang="en-GB" sz="1700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642647800"/>
                      </a:ext>
                    </a:extLst>
                  </a:tr>
                  <a:tr h="214477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Topic 3</a:t>
                          </a:r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2917" t="-111648" r="-200625" b="-1116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Draw a box plot for the cumulative frequency curve shown.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07561586"/>
                      </a:ext>
                    </a:extLst>
                  </a:tr>
                  <a:tr h="23807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Topic 3</a:t>
                          </a:r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Complete the cumulative frequency</a:t>
                          </a:r>
                          <a:r>
                            <a:rPr lang="en-GB" sz="18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table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Complete this table</a:t>
                          </a:r>
                          <a:r>
                            <a:rPr lang="en-GB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to draw a histogram:</a:t>
                          </a:r>
                        </a:p>
                        <a:p>
                          <a:pPr algn="ctr"/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500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Complete</a:t>
                          </a:r>
                          <a:r>
                            <a:rPr lang="en-GB" sz="15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the histogram table:</a:t>
                          </a:r>
                        </a:p>
                        <a:p>
                          <a:pPr algn="ctr"/>
                          <a:endParaRPr lang="en-GB" sz="1500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7815438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7" name="Rectangle 6"/>
          <p:cNvSpPr/>
          <p:nvPr/>
        </p:nvSpPr>
        <p:spPr>
          <a:xfrm>
            <a:off x="8183432" y="5582219"/>
            <a:ext cx="850522" cy="1498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7313103" y="5786439"/>
            <a:ext cx="767886" cy="1004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7311592" y="6152744"/>
            <a:ext cx="767886" cy="1099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8224750" y="6343652"/>
            <a:ext cx="767886" cy="1381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8158532" y="5957889"/>
            <a:ext cx="834104" cy="1428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8142433" y="6148795"/>
            <a:ext cx="682482" cy="1428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4039419"/>
              </p:ext>
            </p:extLst>
          </p:nvPr>
        </p:nvGraphicFramePr>
        <p:xfrm>
          <a:off x="522557" y="639681"/>
          <a:ext cx="2656335" cy="16943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0996">
                  <a:extLst>
                    <a:ext uri="{9D8B030D-6E8A-4147-A177-3AD203B41FA5}">
                      <a16:colId xmlns:a16="http://schemas.microsoft.com/office/drawing/2014/main" val="575230497"/>
                    </a:ext>
                  </a:extLst>
                </a:gridCol>
                <a:gridCol w="1105339">
                  <a:extLst>
                    <a:ext uri="{9D8B030D-6E8A-4147-A177-3AD203B41FA5}">
                      <a16:colId xmlns:a16="http://schemas.microsoft.com/office/drawing/2014/main" val="1950064927"/>
                    </a:ext>
                  </a:extLst>
                </a:gridCol>
              </a:tblGrid>
              <a:tr h="353279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Median</a:t>
                      </a:r>
                      <a:endParaRPr lang="en-GB" sz="1600" b="1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32</a:t>
                      </a:r>
                      <a:endParaRPr lang="en-GB" sz="1600" b="1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00704466"/>
                  </a:ext>
                </a:extLst>
              </a:tr>
              <a:tr h="327185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IQR</a:t>
                      </a:r>
                      <a:endParaRPr lang="en-GB" sz="1600" b="1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15</a:t>
                      </a:r>
                      <a:endParaRPr lang="en-GB" sz="1600" b="1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1465"/>
                  </a:ext>
                </a:extLst>
              </a:tr>
              <a:tr h="327185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UQ</a:t>
                      </a:r>
                      <a:endParaRPr lang="en-GB" sz="1600" b="1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40</a:t>
                      </a:r>
                      <a:endParaRPr lang="en-GB" sz="1600" b="1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06357748"/>
                  </a:ext>
                </a:extLst>
              </a:tr>
              <a:tr h="327185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Maximum</a:t>
                      </a:r>
                      <a:endParaRPr lang="en-GB" sz="1600" b="1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45</a:t>
                      </a:r>
                      <a:endParaRPr lang="en-GB" sz="1600" b="1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90778266"/>
                  </a:ext>
                </a:extLst>
              </a:tr>
              <a:tr h="327185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Range</a:t>
                      </a:r>
                      <a:endParaRPr lang="en-GB" sz="1600" b="1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35</a:t>
                      </a:r>
                      <a:endParaRPr lang="en-GB" sz="1600" b="1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54399317"/>
                  </a:ext>
                </a:extLst>
              </a:tr>
            </a:tbl>
          </a:graphicData>
        </a:graphic>
      </p:graphicFrame>
      <p:grpSp>
        <p:nvGrpSpPr>
          <p:cNvPr id="15" name="Group 14"/>
          <p:cNvGrpSpPr/>
          <p:nvPr/>
        </p:nvGrpSpPr>
        <p:grpSpPr>
          <a:xfrm>
            <a:off x="6142856" y="1506939"/>
            <a:ext cx="3300209" cy="874387"/>
            <a:chOff x="0" y="0"/>
            <a:chExt cx="2639695" cy="649983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966" t="78985" r="35647" b="9728"/>
            <a:stretch/>
          </p:blipFill>
          <p:spPr bwMode="auto">
            <a:xfrm>
              <a:off x="119270" y="0"/>
              <a:ext cx="2067339" cy="42937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grpSp>
          <p:nvGrpSpPr>
            <p:cNvPr id="17" name="Group 16"/>
            <p:cNvGrpSpPr/>
            <p:nvPr/>
          </p:nvGrpSpPr>
          <p:grpSpPr>
            <a:xfrm>
              <a:off x="365759" y="7951"/>
              <a:ext cx="1624084" cy="395605"/>
              <a:chOff x="0" y="0"/>
              <a:chExt cx="1624084" cy="396000"/>
            </a:xfrm>
          </p:grpSpPr>
          <p:cxnSp>
            <p:nvCxnSpPr>
              <p:cNvPr id="19" name="Straight Connector 18"/>
              <p:cNvCxnSpPr/>
              <p:nvPr/>
            </p:nvCxnSpPr>
            <p:spPr>
              <a:xfrm>
                <a:off x="0" y="61415"/>
                <a:ext cx="0" cy="26581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>
                <a:off x="1624084" y="61415"/>
                <a:ext cx="0" cy="26543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>
                <a:off x="573201" y="0"/>
                <a:ext cx="0" cy="396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Rectangle 21"/>
              <p:cNvSpPr/>
              <p:nvPr/>
            </p:nvSpPr>
            <p:spPr>
              <a:xfrm>
                <a:off x="307075" y="0"/>
                <a:ext cx="917114" cy="388961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  <p:cxnSp>
            <p:nvCxnSpPr>
              <p:cNvPr id="23" name="Straight Connector 22"/>
              <p:cNvCxnSpPr/>
              <p:nvPr/>
            </p:nvCxnSpPr>
            <p:spPr>
              <a:xfrm flipH="1">
                <a:off x="1536" y="204716"/>
                <a:ext cx="305539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 flipH="1">
                <a:off x="1224189" y="204716"/>
                <a:ext cx="374333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8" name="Text Box 92"/>
            <p:cNvSpPr txBox="1"/>
            <p:nvPr/>
          </p:nvSpPr>
          <p:spPr>
            <a:xfrm>
              <a:off x="0" y="403556"/>
              <a:ext cx="2639695" cy="246427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GB" sz="1300" dirty="0">
                  <a:effectLst/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0         </a:t>
              </a:r>
              <a:r>
                <a:rPr lang="en-GB" sz="1300" dirty="0" smtClean="0">
                  <a:effectLst/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5       10       15       </a:t>
              </a:r>
              <a:r>
                <a:rPr lang="en-GB" sz="1300" dirty="0">
                  <a:effectLst/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20      </a:t>
              </a:r>
              <a:r>
                <a:rPr lang="en-GB" sz="1300" dirty="0" smtClean="0">
                  <a:effectLst/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25cm</a:t>
              </a:r>
              <a:endParaRPr lang="en-GB" sz="13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3117671" y="2295182"/>
            <a:ext cx="3459522" cy="2243183"/>
            <a:chOff x="-25387" y="25304"/>
            <a:chExt cx="2891142" cy="1779810"/>
          </a:xfrm>
        </p:grpSpPr>
        <p:grpSp>
          <p:nvGrpSpPr>
            <p:cNvPr id="26" name="Group 25"/>
            <p:cNvGrpSpPr/>
            <p:nvPr/>
          </p:nvGrpSpPr>
          <p:grpSpPr>
            <a:xfrm>
              <a:off x="-25387" y="25304"/>
              <a:ext cx="2891142" cy="1728763"/>
              <a:chOff x="-25395" y="25313"/>
              <a:chExt cx="2891720" cy="1729325"/>
            </a:xfrm>
          </p:grpSpPr>
          <p:grpSp>
            <p:nvGrpSpPr>
              <p:cNvPr id="28" name="Group 27"/>
              <p:cNvGrpSpPr/>
              <p:nvPr/>
            </p:nvGrpSpPr>
            <p:grpSpPr>
              <a:xfrm>
                <a:off x="111254" y="25313"/>
                <a:ext cx="2755071" cy="1703084"/>
                <a:chOff x="-19123" y="0"/>
                <a:chExt cx="2957555" cy="1774829"/>
              </a:xfrm>
            </p:grpSpPr>
            <p:grpSp>
              <p:nvGrpSpPr>
                <p:cNvPr id="30" name="Group 29"/>
                <p:cNvGrpSpPr/>
                <p:nvPr/>
              </p:nvGrpSpPr>
              <p:grpSpPr>
                <a:xfrm>
                  <a:off x="130318" y="71252"/>
                  <a:ext cx="2808114" cy="1703577"/>
                  <a:chOff x="-310" y="0"/>
                  <a:chExt cx="2808114" cy="1703577"/>
                </a:xfrm>
              </p:grpSpPr>
              <p:grpSp>
                <p:nvGrpSpPr>
                  <p:cNvPr id="32" name="Group 31"/>
                  <p:cNvGrpSpPr/>
                  <p:nvPr/>
                </p:nvGrpSpPr>
                <p:grpSpPr>
                  <a:xfrm>
                    <a:off x="-310" y="0"/>
                    <a:ext cx="2808114" cy="1703577"/>
                    <a:chOff x="-310" y="0"/>
                    <a:chExt cx="2808114" cy="1703577"/>
                  </a:xfrm>
                </p:grpSpPr>
                <p:grpSp>
                  <p:nvGrpSpPr>
                    <p:cNvPr id="34" name="Group 33"/>
                    <p:cNvGrpSpPr/>
                    <p:nvPr/>
                  </p:nvGrpSpPr>
                  <p:grpSpPr>
                    <a:xfrm>
                      <a:off x="136567" y="0"/>
                      <a:ext cx="2155190" cy="1471930"/>
                      <a:chOff x="0" y="0"/>
                      <a:chExt cx="2155371" cy="1472540"/>
                    </a:xfrm>
                  </p:grpSpPr>
                  <p:pic>
                    <p:nvPicPr>
                      <p:cNvPr id="36" name="Picture 35"/>
                      <p:cNvPicPr>
                        <a:picLocks noChangeAspect="1"/>
                      </p:cNvPicPr>
                      <p:nvPr/>
                    </p:nvPicPr>
                    <p:blipFill rotWithShape="1"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21978" t="46202" r="41758" b="9728"/>
                      <a:stretch/>
                    </p:blipFill>
                    <p:spPr bwMode="auto">
                      <a:xfrm>
                        <a:off x="0" y="0"/>
                        <a:ext cx="2155371" cy="1472540"/>
                      </a:xfrm>
                      <a:prstGeom prst="rect">
                        <a:avLst/>
                      </a:prstGeom>
                      <a:ln>
                        <a:noFill/>
                      </a:ln>
                      <a:extLst>
                        <a:ext uri="{53640926-AAD7-44D8-BBD7-CCE9431645EC}">
                          <a14:shadowObscured xmlns:a14="http://schemas.microsoft.com/office/drawing/2010/main"/>
                        </a:ext>
                      </a:extLst>
                    </p:spPr>
                  </p:pic>
                  <p:cxnSp>
                    <p:nvCxnSpPr>
                      <p:cNvPr id="37" name="Straight Arrow Connector 36"/>
                      <p:cNvCxnSpPr/>
                      <p:nvPr/>
                    </p:nvCxnSpPr>
                    <p:spPr>
                      <a:xfrm>
                        <a:off x="0" y="1454727"/>
                        <a:ext cx="2155371" cy="0"/>
                      </a:xfrm>
                      <a:prstGeom prst="straightConnector1">
                        <a:avLst/>
                      </a:prstGeom>
                      <a:ln w="19050">
                        <a:solidFill>
                          <a:schemeClr val="tx1"/>
                        </a:solidFill>
                        <a:tailEnd type="arrow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8" name="Straight Arrow Connector 37"/>
                      <p:cNvCxnSpPr/>
                      <p:nvPr/>
                    </p:nvCxnSpPr>
                    <p:spPr>
                      <a:xfrm flipV="1">
                        <a:off x="0" y="0"/>
                        <a:ext cx="0" cy="1454150"/>
                      </a:xfrm>
                      <a:prstGeom prst="straightConnector1">
                        <a:avLst/>
                      </a:prstGeom>
                      <a:ln w="19050">
                        <a:solidFill>
                          <a:schemeClr val="tx1"/>
                        </a:solidFill>
                        <a:tailEnd type="arrow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sp>
                  <p:nvSpPr>
                    <p:cNvPr id="35" name="Text Box 38"/>
                    <p:cNvSpPr txBox="1"/>
                    <p:nvPr/>
                  </p:nvSpPr>
                  <p:spPr>
                    <a:xfrm>
                      <a:off x="-310" y="1412631"/>
                      <a:ext cx="2808114" cy="290946"/>
                    </a:xfrm>
                    <a:prstGeom prst="rect">
                      <a:avLst/>
                    </a:prstGeom>
                    <a:noFill/>
                    <a:ln w="6350">
                      <a:noFill/>
                    </a:ln>
                    <a:effectLst/>
                  </p:spPr>
                  <p:style>
                    <a:lnRef idx="0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dk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dirty="0" smtClean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             </a:t>
                      </a:r>
                      <a:r>
                        <a:rPr lang="en-GB" sz="14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           </a:t>
                      </a:r>
                      <a:r>
                        <a:rPr lang="en-GB" sz="1400" dirty="0" smtClean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           </a:t>
                      </a:r>
                      <a:r>
                        <a:rPr lang="en-GB" sz="14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</a:t>
                      </a:r>
                      <a:endParaRPr lang="en-GB" sz="1400" dirty="0">
                        <a:effectLst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p:txBody>
                </p:sp>
              </p:grpSp>
              <p:sp>
                <p:nvSpPr>
                  <p:cNvPr id="33" name="Freeform 32"/>
                  <p:cNvSpPr/>
                  <p:nvPr/>
                </p:nvSpPr>
                <p:spPr>
                  <a:xfrm>
                    <a:off x="136567" y="17813"/>
                    <a:ext cx="2155190" cy="1442852"/>
                  </a:xfrm>
                  <a:custGeom>
                    <a:avLst/>
                    <a:gdLst>
                      <a:gd name="connsiteX0" fmla="*/ 0 w 1787236"/>
                      <a:gd name="connsiteY0" fmla="*/ 1442852 h 1442852"/>
                      <a:gd name="connsiteX1" fmla="*/ 581890 w 1787236"/>
                      <a:gd name="connsiteY1" fmla="*/ 1371600 h 1442852"/>
                      <a:gd name="connsiteX2" fmla="*/ 1003464 w 1787236"/>
                      <a:gd name="connsiteY2" fmla="*/ 1145969 h 1442852"/>
                      <a:gd name="connsiteX3" fmla="*/ 1318161 w 1787236"/>
                      <a:gd name="connsiteY3" fmla="*/ 617517 h 1442852"/>
                      <a:gd name="connsiteX4" fmla="*/ 1430976 w 1787236"/>
                      <a:gd name="connsiteY4" fmla="*/ 356260 h 1442852"/>
                      <a:gd name="connsiteX5" fmla="*/ 1585355 w 1787236"/>
                      <a:gd name="connsiteY5" fmla="*/ 100940 h 1442852"/>
                      <a:gd name="connsiteX6" fmla="*/ 1787236 w 1787236"/>
                      <a:gd name="connsiteY6" fmla="*/ 0 h 14428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787236" h="1442852">
                        <a:moveTo>
                          <a:pt x="0" y="1442852"/>
                        </a:moveTo>
                        <a:cubicBezTo>
                          <a:pt x="207323" y="1431966"/>
                          <a:pt x="414646" y="1421080"/>
                          <a:pt x="581890" y="1371600"/>
                        </a:cubicBezTo>
                        <a:cubicBezTo>
                          <a:pt x="749134" y="1322120"/>
                          <a:pt x="880752" y="1271649"/>
                          <a:pt x="1003464" y="1145969"/>
                        </a:cubicBezTo>
                        <a:cubicBezTo>
                          <a:pt x="1126176" y="1020289"/>
                          <a:pt x="1246909" y="749135"/>
                          <a:pt x="1318161" y="617517"/>
                        </a:cubicBezTo>
                        <a:cubicBezTo>
                          <a:pt x="1389413" y="485899"/>
                          <a:pt x="1386444" y="442356"/>
                          <a:pt x="1430976" y="356260"/>
                        </a:cubicBezTo>
                        <a:cubicBezTo>
                          <a:pt x="1475508" y="270164"/>
                          <a:pt x="1525978" y="160317"/>
                          <a:pt x="1585355" y="100940"/>
                        </a:cubicBezTo>
                        <a:cubicBezTo>
                          <a:pt x="1644732" y="41563"/>
                          <a:pt x="1715984" y="20781"/>
                          <a:pt x="1787236" y="0"/>
                        </a:cubicBezTo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GB"/>
                  </a:p>
                </p:txBody>
              </p:sp>
            </p:grpSp>
            <p:sp>
              <p:nvSpPr>
                <p:cNvPr id="31" name="Text Box 41"/>
                <p:cNvSpPr txBox="1"/>
                <p:nvPr/>
              </p:nvSpPr>
              <p:spPr>
                <a:xfrm>
                  <a:off x="-19123" y="0"/>
                  <a:ext cx="396489" cy="1543182"/>
                </a:xfrm>
                <a:prstGeom prst="rect">
                  <a:avLst/>
                </a:prstGeom>
                <a:noFill/>
                <a:ln w="6350">
                  <a:noFill/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0"/>
                    </a:spcAft>
                  </a:pPr>
                  <a:r>
                    <a:rPr lang="en-GB" sz="1200" dirty="0">
                      <a:effectLst/>
                      <a:latin typeface="Comic Sans MS" panose="030F0702030302020204" pitchFamily="66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80</a:t>
                  </a:r>
                  <a:endParaRPr lang="en-GB" sz="12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  <a:p>
                  <a:pPr>
                    <a:lnSpc>
                      <a:spcPct val="115000"/>
                    </a:lnSpc>
                    <a:spcAft>
                      <a:spcPts val="0"/>
                    </a:spcAft>
                  </a:pPr>
                  <a:r>
                    <a:rPr lang="en-GB" sz="1200" dirty="0">
                      <a:effectLst/>
                      <a:latin typeface="Comic Sans MS" panose="030F0702030302020204" pitchFamily="66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 </a:t>
                  </a:r>
                  <a:endParaRPr lang="en-GB" sz="12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  <a:p>
                  <a:pPr>
                    <a:lnSpc>
                      <a:spcPct val="115000"/>
                    </a:lnSpc>
                    <a:spcAft>
                      <a:spcPts val="0"/>
                    </a:spcAft>
                  </a:pPr>
                  <a:r>
                    <a:rPr lang="en-GB" sz="1200" dirty="0" smtClean="0">
                      <a:effectLst/>
                      <a:latin typeface="Comic Sans MS" panose="030F0702030302020204" pitchFamily="66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60</a:t>
                  </a:r>
                  <a:endParaRPr lang="en-GB" sz="12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  <a:p>
                  <a:pPr>
                    <a:lnSpc>
                      <a:spcPct val="115000"/>
                    </a:lnSpc>
                    <a:spcAft>
                      <a:spcPts val="0"/>
                    </a:spcAft>
                  </a:pPr>
                  <a:r>
                    <a:rPr lang="en-GB" sz="1200" dirty="0">
                      <a:effectLst/>
                      <a:latin typeface="Comic Sans MS" panose="030F0702030302020204" pitchFamily="66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 </a:t>
                  </a:r>
                  <a:endParaRPr lang="en-GB" sz="12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  <a:p>
                  <a:pPr>
                    <a:lnSpc>
                      <a:spcPct val="115000"/>
                    </a:lnSpc>
                    <a:spcAft>
                      <a:spcPts val="0"/>
                    </a:spcAft>
                  </a:pPr>
                  <a:r>
                    <a:rPr lang="en-GB" sz="1200" dirty="0">
                      <a:effectLst/>
                      <a:latin typeface="Comic Sans MS" panose="030F0702030302020204" pitchFamily="66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40</a:t>
                  </a:r>
                  <a:endParaRPr lang="en-GB" sz="12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  <a:p>
                  <a:pPr>
                    <a:lnSpc>
                      <a:spcPct val="115000"/>
                    </a:lnSpc>
                    <a:spcAft>
                      <a:spcPts val="0"/>
                    </a:spcAft>
                  </a:pPr>
                  <a:r>
                    <a:rPr lang="en-GB" sz="1200" dirty="0">
                      <a:effectLst/>
                      <a:latin typeface="Comic Sans MS" panose="030F0702030302020204" pitchFamily="66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 </a:t>
                  </a:r>
                  <a:endParaRPr lang="en-GB" sz="12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  <a:p>
                  <a:pPr>
                    <a:lnSpc>
                      <a:spcPct val="115000"/>
                    </a:lnSpc>
                    <a:spcAft>
                      <a:spcPts val="0"/>
                    </a:spcAft>
                  </a:pPr>
                  <a:r>
                    <a:rPr lang="en-GB" sz="1200" dirty="0">
                      <a:effectLst/>
                      <a:latin typeface="Comic Sans MS" panose="030F0702030302020204" pitchFamily="66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20</a:t>
                  </a:r>
                  <a:endParaRPr lang="en-GB" sz="12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29" name="Text Box 43"/>
              <p:cNvSpPr txBox="1"/>
              <p:nvPr/>
            </p:nvSpPr>
            <p:spPr>
              <a:xfrm rot="16200000">
                <a:off x="-697481" y="704581"/>
                <a:ext cx="1722143" cy="377971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GB" sz="1400" dirty="0">
                    <a:effectLst/>
                    <a:latin typeface="Comic Sans MS" panose="030F0702030302020204" pitchFamily="66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Cumulative frequency</a:t>
                </a:r>
                <a:endParaRPr lang="en-GB" sz="14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27" name="Text Box 45"/>
            <p:cNvSpPr txBox="1"/>
            <p:nvPr/>
          </p:nvSpPr>
          <p:spPr>
            <a:xfrm>
              <a:off x="1028454" y="1573974"/>
              <a:ext cx="706120" cy="231140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en-GB" sz="1000" dirty="0">
                  <a:effectLst/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Weight kg</a:t>
              </a:r>
              <a:endParaRPr lang="en-GB" sz="10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5731822"/>
              </p:ext>
            </p:extLst>
          </p:nvPr>
        </p:nvGraphicFramePr>
        <p:xfrm>
          <a:off x="3349391" y="5151528"/>
          <a:ext cx="2793465" cy="153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1155">
                  <a:extLst>
                    <a:ext uri="{9D8B030D-6E8A-4147-A177-3AD203B41FA5}">
                      <a16:colId xmlns:a16="http://schemas.microsoft.com/office/drawing/2014/main" val="4170433551"/>
                    </a:ext>
                  </a:extLst>
                </a:gridCol>
                <a:gridCol w="931155">
                  <a:extLst>
                    <a:ext uri="{9D8B030D-6E8A-4147-A177-3AD203B41FA5}">
                      <a16:colId xmlns:a16="http://schemas.microsoft.com/office/drawing/2014/main" val="3468064626"/>
                    </a:ext>
                  </a:extLst>
                </a:gridCol>
                <a:gridCol w="931155">
                  <a:extLst>
                    <a:ext uri="{9D8B030D-6E8A-4147-A177-3AD203B41FA5}">
                      <a16:colId xmlns:a16="http://schemas.microsoft.com/office/drawing/2014/main" val="282494049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100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Time</a:t>
                      </a:r>
                      <a:endParaRPr lang="en-GB" sz="11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18000" marR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Frequency</a:t>
                      </a:r>
                      <a:endParaRPr lang="en-GB" sz="11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18000" marR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Frequency density</a:t>
                      </a:r>
                      <a:endParaRPr lang="en-GB" sz="11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18000" marR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474358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0</a:t>
                      </a:r>
                      <a:r>
                        <a:rPr lang="en-GB" sz="140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&lt; t </a:t>
                      </a:r>
                      <a:r>
                        <a:rPr lang="en-GB" sz="140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sym typeface="Symbol" panose="05050102010706020507" pitchFamily="18" charset="2"/>
                        </a:rPr>
                        <a:t> 10</a:t>
                      </a:r>
                      <a:endParaRPr lang="en-GB" sz="14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18000" marR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25</a:t>
                      </a:r>
                      <a:endParaRPr lang="en-GB" sz="16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18000" marR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2.5</a:t>
                      </a:r>
                      <a:endParaRPr lang="en-GB" sz="1800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18000" marR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158052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10 &lt; t </a:t>
                      </a:r>
                      <a:r>
                        <a:rPr lang="en-GB" sz="140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sym typeface="Symbol" panose="05050102010706020507" pitchFamily="18" charset="2"/>
                        </a:rPr>
                        <a:t> 15</a:t>
                      </a:r>
                      <a:endParaRPr lang="en-GB" sz="140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18000" marR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10</a:t>
                      </a:r>
                      <a:endParaRPr lang="en-GB" sz="16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18000" marR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2</a:t>
                      </a:r>
                      <a:endParaRPr lang="en-GB" sz="1800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18000" marR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217646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15 &lt; t </a:t>
                      </a:r>
                      <a:r>
                        <a:rPr lang="en-GB" sz="140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sym typeface="Symbol" panose="05050102010706020507" pitchFamily="18" charset="2"/>
                        </a:rPr>
                        <a:t> 35</a:t>
                      </a:r>
                      <a:endParaRPr lang="en-GB" sz="140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18000" marR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30</a:t>
                      </a:r>
                      <a:endParaRPr lang="en-GB" sz="16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18000" marR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1.5</a:t>
                      </a:r>
                      <a:endParaRPr lang="en-GB" sz="1800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18000" marR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656457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5527812"/>
              </p:ext>
            </p:extLst>
          </p:nvPr>
        </p:nvGraphicFramePr>
        <p:xfrm>
          <a:off x="6342206" y="4931313"/>
          <a:ext cx="2727159" cy="1767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9053">
                  <a:extLst>
                    <a:ext uri="{9D8B030D-6E8A-4147-A177-3AD203B41FA5}">
                      <a16:colId xmlns:a16="http://schemas.microsoft.com/office/drawing/2014/main" val="589612276"/>
                    </a:ext>
                  </a:extLst>
                </a:gridCol>
                <a:gridCol w="909053">
                  <a:extLst>
                    <a:ext uri="{9D8B030D-6E8A-4147-A177-3AD203B41FA5}">
                      <a16:colId xmlns:a16="http://schemas.microsoft.com/office/drawing/2014/main" val="265782551"/>
                    </a:ext>
                  </a:extLst>
                </a:gridCol>
                <a:gridCol w="909053">
                  <a:extLst>
                    <a:ext uri="{9D8B030D-6E8A-4147-A177-3AD203B41FA5}">
                      <a16:colId xmlns:a16="http://schemas.microsoft.com/office/drawing/2014/main" val="3606546446"/>
                    </a:ext>
                  </a:extLst>
                </a:gridCol>
              </a:tblGrid>
              <a:tr h="324084">
                <a:tc>
                  <a:txBody>
                    <a:bodyPr/>
                    <a:lstStyle/>
                    <a:p>
                      <a:pPr algn="ctr"/>
                      <a:r>
                        <a:rPr lang="en-GB" sz="1100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Time</a:t>
                      </a:r>
                      <a:endParaRPr lang="en-GB" sz="11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18000" marR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Frequency</a:t>
                      </a:r>
                      <a:endParaRPr lang="en-GB" sz="11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18000" marR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Frequency density</a:t>
                      </a:r>
                      <a:endParaRPr lang="en-GB" sz="11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18000" marR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05333514"/>
                  </a:ext>
                </a:extLst>
              </a:tr>
              <a:tr h="324084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0</a:t>
                      </a:r>
                      <a:r>
                        <a:rPr lang="en-GB" sz="140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&lt; t </a:t>
                      </a:r>
                      <a:r>
                        <a:rPr lang="en-GB" sz="140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sym typeface="Symbol" panose="05050102010706020507" pitchFamily="18" charset="2"/>
                        </a:rPr>
                        <a:t> 4</a:t>
                      </a:r>
                      <a:endParaRPr lang="en-GB" sz="14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18000" marR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12</a:t>
                      </a:r>
                      <a:endParaRPr lang="en-GB" sz="1600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18000" marR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3</a:t>
                      </a:r>
                      <a:endParaRPr lang="en-GB" sz="16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18000" marR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47203082"/>
                  </a:ext>
                </a:extLst>
              </a:tr>
              <a:tr h="32408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4 &lt; t </a:t>
                      </a:r>
                      <a:r>
                        <a:rPr lang="en-GB" sz="140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sym typeface="Symbol" panose="05050102010706020507" pitchFamily="18" charset="2"/>
                        </a:rPr>
                        <a:t> 6</a:t>
                      </a:r>
                      <a:endParaRPr lang="en-GB" sz="140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18000" marR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16</a:t>
                      </a:r>
                      <a:endParaRPr lang="en-GB" sz="16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18000" marR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8</a:t>
                      </a:r>
                      <a:endParaRPr lang="en-GB" sz="1600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18000" marR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19736753"/>
                  </a:ext>
                </a:extLst>
              </a:tr>
              <a:tr h="32408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6 &lt; t </a:t>
                      </a:r>
                      <a:r>
                        <a:rPr lang="en-GB" sz="140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sym typeface="Symbol" panose="05050102010706020507" pitchFamily="18" charset="2"/>
                        </a:rPr>
                        <a:t> 8</a:t>
                      </a:r>
                      <a:endParaRPr lang="en-GB" sz="140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18000" marR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22</a:t>
                      </a:r>
                      <a:endParaRPr lang="en-GB" sz="1600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18000" marR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11</a:t>
                      </a:r>
                      <a:endParaRPr lang="en-GB" sz="16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18000" marR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09805693"/>
                  </a:ext>
                </a:extLst>
              </a:tr>
              <a:tr h="32408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8 &lt; t </a:t>
                      </a:r>
                      <a:r>
                        <a:rPr lang="en-GB" sz="140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sym typeface="Symbol" panose="05050102010706020507" pitchFamily="18" charset="2"/>
                        </a:rPr>
                        <a:t> 12</a:t>
                      </a:r>
                      <a:endParaRPr lang="en-GB" sz="140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18000" marR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24</a:t>
                      </a:r>
                      <a:endParaRPr lang="en-GB" sz="16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18000" marR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6</a:t>
                      </a:r>
                      <a:endParaRPr lang="en-GB" sz="1600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18000" marR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28309220"/>
                  </a:ext>
                </a:extLst>
              </a:tr>
            </a:tbl>
          </a:graphicData>
        </a:graphic>
      </p:graphicFrame>
      <p:sp>
        <p:nvSpPr>
          <p:cNvPr id="39" name="TextBox 38"/>
          <p:cNvSpPr txBox="1"/>
          <p:nvPr/>
        </p:nvSpPr>
        <p:spPr>
          <a:xfrm>
            <a:off x="557968" y="29579"/>
            <a:ext cx="2656335" cy="61555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700" dirty="0">
                <a:solidFill>
                  <a:srgbClr val="FF0000"/>
                </a:solidFill>
                <a:latin typeface="Comic Sans MS" panose="030F0702030302020204" pitchFamily="66" charset="0"/>
              </a:rPr>
              <a:t>L</a:t>
            </a:r>
            <a:r>
              <a:rPr lang="en-GB" sz="17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Q = 40 </a:t>
            </a:r>
            <a:r>
              <a:rPr lang="en-GB" sz="1700" dirty="0">
                <a:solidFill>
                  <a:srgbClr val="FF0000"/>
                </a:solidFill>
                <a:latin typeface="Comic Sans MS" panose="030F0702030302020204" pitchFamily="66" charset="0"/>
              </a:rPr>
              <a:t>-</a:t>
            </a:r>
            <a:r>
              <a:rPr lang="en-GB" sz="17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15 = 25</a:t>
            </a:r>
          </a:p>
          <a:p>
            <a:r>
              <a:rPr lang="en-GB" sz="17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Min = 45 </a:t>
            </a:r>
            <a:r>
              <a:rPr lang="en-GB" sz="1700" dirty="0">
                <a:solidFill>
                  <a:srgbClr val="FF0000"/>
                </a:solidFill>
                <a:latin typeface="Comic Sans MS" panose="030F0702030302020204" pitchFamily="66" charset="0"/>
              </a:rPr>
              <a:t>-</a:t>
            </a:r>
            <a:r>
              <a:rPr lang="en-GB" sz="17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35 = 10</a:t>
            </a:r>
            <a:endParaRPr lang="en-GB" sz="17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806789" y="1140396"/>
            <a:ext cx="1611848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7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¾ of 80 = 60</a:t>
            </a:r>
            <a:endParaRPr lang="en-GB" sz="17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5045823"/>
              </p:ext>
            </p:extLst>
          </p:nvPr>
        </p:nvGraphicFramePr>
        <p:xfrm>
          <a:off x="522557" y="5090628"/>
          <a:ext cx="2727159" cy="17304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9053">
                  <a:extLst>
                    <a:ext uri="{9D8B030D-6E8A-4147-A177-3AD203B41FA5}">
                      <a16:colId xmlns:a16="http://schemas.microsoft.com/office/drawing/2014/main" val="589612276"/>
                    </a:ext>
                  </a:extLst>
                </a:gridCol>
                <a:gridCol w="909053">
                  <a:extLst>
                    <a:ext uri="{9D8B030D-6E8A-4147-A177-3AD203B41FA5}">
                      <a16:colId xmlns:a16="http://schemas.microsoft.com/office/drawing/2014/main" val="265782551"/>
                    </a:ext>
                  </a:extLst>
                </a:gridCol>
                <a:gridCol w="909053">
                  <a:extLst>
                    <a:ext uri="{9D8B030D-6E8A-4147-A177-3AD203B41FA5}">
                      <a16:colId xmlns:a16="http://schemas.microsoft.com/office/drawing/2014/main" val="3606546446"/>
                    </a:ext>
                  </a:extLst>
                </a:gridCol>
              </a:tblGrid>
              <a:tr h="267435">
                <a:tc>
                  <a:txBody>
                    <a:bodyPr/>
                    <a:lstStyle/>
                    <a:p>
                      <a:pPr algn="ctr"/>
                      <a:r>
                        <a:rPr lang="en-GB" sz="1100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Time</a:t>
                      </a:r>
                      <a:endParaRPr lang="en-GB" sz="11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18000" marR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Frequency</a:t>
                      </a:r>
                      <a:endParaRPr lang="en-GB" sz="11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18000" marR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Cum</a:t>
                      </a:r>
                      <a:r>
                        <a:rPr lang="en-GB" sz="1100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1100" b="0" baseline="0" dirty="0" err="1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Freq</a:t>
                      </a:r>
                      <a:endParaRPr lang="en-GB" sz="11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18000" marR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05333514"/>
                  </a:ext>
                </a:extLst>
              </a:tr>
              <a:tr h="324084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0</a:t>
                      </a:r>
                      <a:r>
                        <a:rPr lang="en-GB" sz="140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&lt; t </a:t>
                      </a:r>
                      <a:r>
                        <a:rPr lang="en-GB" sz="140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sym typeface="Symbol" panose="05050102010706020507" pitchFamily="18" charset="2"/>
                        </a:rPr>
                        <a:t> 5</a:t>
                      </a:r>
                      <a:endParaRPr lang="en-GB" sz="14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18000" marR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1</a:t>
                      </a:r>
                      <a:endParaRPr lang="en-GB" sz="16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18000" marR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1</a:t>
                      </a:r>
                      <a:endParaRPr lang="en-GB" sz="1800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18000" marR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47203082"/>
                  </a:ext>
                </a:extLst>
              </a:tr>
              <a:tr h="32408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5 &lt; t </a:t>
                      </a:r>
                      <a:r>
                        <a:rPr lang="en-GB" sz="140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sym typeface="Symbol" panose="05050102010706020507" pitchFamily="18" charset="2"/>
                        </a:rPr>
                        <a:t> 10</a:t>
                      </a:r>
                      <a:endParaRPr lang="en-GB" sz="140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18000" marR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15</a:t>
                      </a:r>
                      <a:endParaRPr lang="en-GB" sz="16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18000" marR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16</a:t>
                      </a:r>
                      <a:endParaRPr lang="en-GB" sz="1800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18000" marR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19736753"/>
                  </a:ext>
                </a:extLst>
              </a:tr>
              <a:tr h="32408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10 &lt; t </a:t>
                      </a:r>
                      <a:r>
                        <a:rPr lang="en-GB" sz="140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sym typeface="Symbol" panose="05050102010706020507" pitchFamily="18" charset="2"/>
                        </a:rPr>
                        <a:t> 15</a:t>
                      </a:r>
                      <a:endParaRPr lang="en-GB" sz="140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18000" marR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12</a:t>
                      </a:r>
                      <a:endParaRPr lang="en-GB" sz="16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18000" marR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28</a:t>
                      </a:r>
                      <a:endParaRPr lang="en-GB" sz="1800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18000" marR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09805693"/>
                  </a:ext>
                </a:extLst>
              </a:tr>
              <a:tr h="32408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15 &lt; t </a:t>
                      </a:r>
                      <a:r>
                        <a:rPr lang="en-GB" sz="140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sym typeface="Symbol" panose="05050102010706020507" pitchFamily="18" charset="2"/>
                        </a:rPr>
                        <a:t> 20</a:t>
                      </a:r>
                      <a:endParaRPr lang="en-GB" sz="140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18000" marR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2</a:t>
                      </a:r>
                      <a:endParaRPr lang="en-GB" sz="16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18000" marR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30</a:t>
                      </a:r>
                      <a:endParaRPr lang="en-GB" sz="1800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18000" marR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28309220"/>
                  </a:ext>
                </a:extLst>
              </a:tr>
            </a:tbl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6355349" y="3549695"/>
            <a:ext cx="3129497" cy="855925"/>
            <a:chOff x="253914" y="1125997"/>
            <a:chExt cx="2615338" cy="679117"/>
          </a:xfrm>
        </p:grpSpPr>
        <p:grpSp>
          <p:nvGrpSpPr>
            <p:cNvPr id="43" name="Group 42"/>
            <p:cNvGrpSpPr/>
            <p:nvPr/>
          </p:nvGrpSpPr>
          <p:grpSpPr>
            <a:xfrm>
              <a:off x="253914" y="1125997"/>
              <a:ext cx="2615338" cy="601038"/>
              <a:chOff x="3444" y="1076182"/>
              <a:chExt cx="2808114" cy="626562"/>
            </a:xfrm>
          </p:grpSpPr>
          <p:grpSp>
            <p:nvGrpSpPr>
              <p:cNvPr id="45" name="Group 44"/>
              <p:cNvGrpSpPr/>
              <p:nvPr/>
            </p:nvGrpSpPr>
            <p:grpSpPr>
              <a:xfrm>
                <a:off x="136567" y="1076182"/>
                <a:ext cx="2155190" cy="395751"/>
                <a:chOff x="0" y="1076625"/>
                <a:chExt cx="2155371" cy="395914"/>
              </a:xfrm>
            </p:grpSpPr>
            <p:pic>
              <p:nvPicPr>
                <p:cNvPr id="47" name="Picture 46"/>
                <p:cNvPicPr>
                  <a:picLocks noChangeAspect="1"/>
                </p:cNvPicPr>
                <p:nvPr/>
              </p:nvPicPr>
              <p:blipFill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1978" t="78423" r="41758" b="9728"/>
                <a:stretch/>
              </p:blipFill>
              <p:spPr bwMode="auto">
                <a:xfrm>
                  <a:off x="0" y="1076625"/>
                  <a:ext cx="2155371" cy="395914"/>
                </a:xfrm>
                <a:prstGeom prst="rect">
                  <a:avLst/>
                </a:prstGeom>
                <a:ln>
                  <a:noFill/>
                </a:ln>
                <a:extLst>
                  <a:ext uri="{53640926-AAD7-44D8-BBD7-CCE9431645EC}">
                    <a14:shadowObscured xmlns:a14="http://schemas.microsoft.com/office/drawing/2010/main"/>
                  </a:ext>
                </a:extLst>
              </p:spPr>
            </p:pic>
            <p:cxnSp>
              <p:nvCxnSpPr>
                <p:cNvPr id="48" name="Straight Arrow Connector 47"/>
                <p:cNvCxnSpPr/>
                <p:nvPr/>
              </p:nvCxnSpPr>
              <p:spPr>
                <a:xfrm>
                  <a:off x="0" y="1456873"/>
                  <a:ext cx="2155371" cy="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6" name="Text Box 38"/>
              <p:cNvSpPr txBox="1"/>
              <p:nvPr/>
            </p:nvSpPr>
            <p:spPr>
              <a:xfrm>
                <a:off x="3444" y="1411798"/>
                <a:ext cx="2808114" cy="290946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GB" sz="1400" dirty="0" smtClean="0">
                    <a:effectLst/>
                    <a:latin typeface="Comic Sans MS" panose="030F0702030302020204" pitchFamily="66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0             </a:t>
                </a:r>
                <a:r>
                  <a:rPr lang="en-GB" sz="1400" dirty="0">
                    <a:effectLst/>
                    <a:latin typeface="Comic Sans MS" panose="030F0702030302020204" pitchFamily="66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10           </a:t>
                </a:r>
                <a:r>
                  <a:rPr lang="en-GB" sz="1400" dirty="0" smtClean="0">
                    <a:effectLst/>
                    <a:latin typeface="Comic Sans MS" panose="030F0702030302020204" pitchFamily="66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20           </a:t>
                </a:r>
                <a:r>
                  <a:rPr lang="en-GB" sz="1400" dirty="0">
                    <a:effectLst/>
                    <a:latin typeface="Comic Sans MS" panose="030F0702030302020204" pitchFamily="66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30</a:t>
                </a:r>
                <a:endParaRPr lang="en-GB" sz="14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44" name="Text Box 45"/>
            <p:cNvSpPr txBox="1"/>
            <p:nvPr/>
          </p:nvSpPr>
          <p:spPr>
            <a:xfrm>
              <a:off x="1028454" y="1573974"/>
              <a:ext cx="706120" cy="231140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en-GB" sz="1000" dirty="0">
                  <a:effectLst/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Weight kg</a:t>
              </a:r>
              <a:endParaRPr lang="en-GB" sz="10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49" name="Straight Connector 48"/>
          <p:cNvCxnSpPr/>
          <p:nvPr/>
        </p:nvCxnSpPr>
        <p:spPr>
          <a:xfrm>
            <a:off x="6537051" y="3598228"/>
            <a:ext cx="0" cy="35722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8905555" y="3598228"/>
            <a:ext cx="0" cy="35671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8183432" y="3549695"/>
            <a:ext cx="0" cy="44962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tangle 51"/>
          <p:cNvSpPr/>
          <p:nvPr/>
        </p:nvSpPr>
        <p:spPr>
          <a:xfrm>
            <a:off x="7922845" y="3572762"/>
            <a:ext cx="495791" cy="40807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cxnSp>
        <p:nvCxnSpPr>
          <p:cNvPr id="53" name="Straight Connector 52"/>
          <p:cNvCxnSpPr/>
          <p:nvPr/>
        </p:nvCxnSpPr>
        <p:spPr>
          <a:xfrm flipH="1">
            <a:off x="6503708" y="3776799"/>
            <a:ext cx="141913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H="1">
            <a:off x="8408606" y="3776799"/>
            <a:ext cx="468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7516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91046BBD967B24DA3F10E1FCF165E29" ma:contentTypeVersion="7" ma:contentTypeDescription="Create a new document." ma:contentTypeScope="" ma:versionID="d7b52fcc39a21cae59564284f963d9e8">
  <xsd:schema xmlns:xsd="http://www.w3.org/2001/XMLSchema" xmlns:xs="http://www.w3.org/2001/XMLSchema" xmlns:p="http://schemas.microsoft.com/office/2006/metadata/properties" xmlns:ns2="ea71102e-c2e2-43df-a20f-703c85d4b778" xmlns:ns3="ac2b899c-feaf-4902-9f78-83816e525775" targetNamespace="http://schemas.microsoft.com/office/2006/metadata/properties" ma:root="true" ma:fieldsID="5d7617c5bd55b74e57e105ac927ef962" ns2:_="" ns3:_="">
    <xsd:import namespace="ea71102e-c2e2-43df-a20f-703c85d4b778"/>
    <xsd:import namespace="ac2b899c-feaf-4902-9f78-83816e525775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71102e-c2e2-43df-a20f-703c85d4b77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c2b899c-feaf-4902-9f78-83816e52577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F447F52-25D1-4C10-BACD-A993D5FBF6C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2B94086-3FEC-4396-8647-45A4A799A804}"/>
</file>

<file path=customXml/itemProps3.xml><?xml version="1.0" encoding="utf-8"?>
<ds:datastoreItem xmlns:ds="http://schemas.openxmlformats.org/officeDocument/2006/customXml" ds:itemID="{27C64E76-327B-416E-B78E-7163AD6894E0}">
  <ds:schemaRefs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http://purl.org/dc/terms/"/>
    <ds:schemaRef ds:uri="ea71102e-c2e2-43df-a20f-703c85d4b778"/>
    <ds:schemaRef ds:uri="http://schemas.openxmlformats.org/package/2006/metadata/core-properties"/>
    <ds:schemaRef ds:uri="ac2b899c-feaf-4902-9f78-83816e525775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3258</TotalTime>
  <Words>1387</Words>
  <Application>Microsoft Office PowerPoint</Application>
  <PresentationFormat>On-screen Show (4:3)</PresentationFormat>
  <Paragraphs>662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7" baseType="lpstr">
      <vt:lpstr>Arial</vt:lpstr>
      <vt:lpstr>Calibri</vt:lpstr>
      <vt:lpstr>Calibri Light</vt:lpstr>
      <vt:lpstr>Cambria Math</vt:lpstr>
      <vt:lpstr>Century Gothic</vt:lpstr>
      <vt:lpstr>Comic Sans MS</vt:lpstr>
      <vt:lpstr>Symbol</vt:lpstr>
      <vt:lpstr>Times New Roman</vt:lpstr>
      <vt:lpstr>Wingdings</vt:lpstr>
      <vt:lpstr>Wingdings 3</vt:lpstr>
      <vt:lpstr>Office Theme</vt:lpstr>
      <vt:lpstr>Ion Boardroom</vt:lpstr>
      <vt:lpstr>Test 1 Revision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Morton, Joanne</dc:creator>
  <cp:lastModifiedBy>Gilroy, Alison</cp:lastModifiedBy>
  <cp:revision>106</cp:revision>
  <dcterms:created xsi:type="dcterms:W3CDTF">2018-05-22T09:25:02Z</dcterms:created>
  <dcterms:modified xsi:type="dcterms:W3CDTF">2019-11-22T20:19:59Z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0x010100D91046BBD967B24DA3F10E1FCF165E29</vt:lpwstr>
  </property>
</Properties>
</file>