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90" r:id="rId5"/>
  </p:sldMasterIdLst>
  <p:sldIdLst>
    <p:sldId id="283" r:id="rId6"/>
    <p:sldId id="285" r:id="rId7"/>
    <p:sldId id="290" r:id="rId8"/>
    <p:sldId id="284" r:id="rId9"/>
    <p:sldId id="291" r:id="rId10"/>
    <p:sldId id="292" r:id="rId11"/>
    <p:sldId id="286" r:id="rId12"/>
    <p:sldId id="293" r:id="rId13"/>
    <p:sldId id="287" r:id="rId14"/>
    <p:sldId id="294" r:id="rId15"/>
    <p:sldId id="288" r:id="rId16"/>
    <p:sldId id="289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97" autoAdjust="0"/>
    <p:restoredTop sz="94660"/>
  </p:normalViewPr>
  <p:slideViewPr>
    <p:cSldViewPr snapToGrid="0">
      <p:cViewPr varScale="1">
        <p:scale>
          <a:sx n="73" d="100"/>
          <a:sy n="73" d="100"/>
        </p:scale>
        <p:origin x="40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1F987216-9B47-45A7-8C0C-330BE167E6BC}" type="datetimeFigureOut">
              <a:rPr lang="en-GB" smtClean="0"/>
              <a:t>05/11/2019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69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05/11/2019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5361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05/11/2019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7388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05/11/2019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61713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05/11/2019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38540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05/11/2019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64664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05/11/2019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51700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1F987216-9B47-45A7-8C0C-330BE167E6BC}" type="datetimeFigureOut">
              <a:rPr lang="en-GB" smtClean="0"/>
              <a:t>05/11/2019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1996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05/11/2019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76862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05/11/2019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02711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05/11/2019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714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05/11/2019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16299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05/11/2019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85197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05/11/2019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87907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05/11/2019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08149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05/11/2019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53462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05/11/2019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65379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05/11/2019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62952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05/11/2019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75986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05/11/2019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50310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05/11/2019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7226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05/11/2019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4728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05/11/2019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60237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05/11/2019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28518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05/11/2019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6756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05/11/2019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8277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05/11/2019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24948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05/11/2019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1101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1F987216-9B47-45A7-8C0C-330BE167E6BC}" type="datetimeFigureOut">
              <a:rPr lang="en-GB" smtClean="0"/>
              <a:t>05/11/2019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7258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987216-9B47-45A7-8C0C-330BE167E6BC}" type="datetimeFigureOut">
              <a:rPr lang="en-GB" smtClean="0"/>
              <a:t>05/11/2019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272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0.png"/><Relationship Id="rId9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" Type="http://schemas.openxmlformats.org/officeDocument/2006/relationships/image" Target="../media/image15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image" Target="../media/image17.pn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19" Type="http://schemas.openxmlformats.org/officeDocument/2006/relationships/image" Target="../media/image32.png"/><Relationship Id="rId4" Type="http://schemas.openxmlformats.org/officeDocument/2006/relationships/image" Target="../media/image16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38103" y="1023345"/>
            <a:ext cx="7812339" cy="2550877"/>
          </a:xfrm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Test </a:t>
            </a:r>
            <a:r>
              <a:rPr lang="en-GB" dirty="0" smtClean="0">
                <a:latin typeface="Comic Sans MS" panose="030F0702030302020204" pitchFamily="66" charset="0"/>
              </a:rPr>
              <a:t>5 </a:t>
            </a:r>
            <a:r>
              <a:rPr lang="en-GB" dirty="0">
                <a:latin typeface="Comic Sans MS" panose="030F0702030302020204" pitchFamily="66" charset="0"/>
              </a:rPr>
              <a:t>Revision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38103" y="4055485"/>
            <a:ext cx="5917679" cy="861420"/>
          </a:xfrm>
        </p:spPr>
        <p:txBody>
          <a:bodyPr>
            <a:normAutofit/>
          </a:bodyPr>
          <a:lstStyle/>
          <a:p>
            <a:r>
              <a:rPr lang="en-GB" sz="4000" dirty="0">
                <a:latin typeface="Comic Sans MS" panose="030F0702030302020204" pitchFamily="66" charset="0"/>
              </a:rPr>
              <a:t>Year </a:t>
            </a:r>
            <a:r>
              <a:rPr lang="en-GB" sz="4000" dirty="0" smtClean="0">
                <a:latin typeface="Comic Sans MS" panose="030F0702030302020204" pitchFamily="66" charset="0"/>
              </a:rPr>
              <a:t>11 Enhanced</a:t>
            </a:r>
            <a:endParaRPr lang="en-GB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015" y="4782818"/>
            <a:ext cx="5132842" cy="21188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056" y="2470449"/>
            <a:ext cx="4474028" cy="22642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03108479"/>
                  </p:ext>
                </p:extLst>
              </p:nvPr>
            </p:nvGraphicFramePr>
            <p:xfrm>
              <a:off x="158394" y="88086"/>
              <a:ext cx="8781143" cy="676991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76609">
                      <a:extLst>
                        <a:ext uri="{9D8B030D-6E8A-4147-A177-3AD203B41FA5}">
                          <a16:colId xmlns:a16="http://schemas.microsoft.com/office/drawing/2014/main" val="2570615974"/>
                        </a:ext>
                      </a:extLst>
                    </a:gridCol>
                    <a:gridCol w="2768178">
                      <a:extLst>
                        <a:ext uri="{9D8B030D-6E8A-4147-A177-3AD203B41FA5}">
                          <a16:colId xmlns:a16="http://schemas.microsoft.com/office/drawing/2014/main" val="557014015"/>
                        </a:ext>
                      </a:extLst>
                    </a:gridCol>
                    <a:gridCol w="2401270">
                      <a:extLst>
                        <a:ext uri="{9D8B030D-6E8A-4147-A177-3AD203B41FA5}">
                          <a16:colId xmlns:a16="http://schemas.microsoft.com/office/drawing/2014/main" val="806026704"/>
                        </a:ext>
                      </a:extLst>
                    </a:gridCol>
                    <a:gridCol w="366908">
                      <a:extLst>
                        <a:ext uri="{9D8B030D-6E8A-4147-A177-3AD203B41FA5}">
                          <a16:colId xmlns:a16="http://schemas.microsoft.com/office/drawing/2014/main" val="331537005"/>
                        </a:ext>
                      </a:extLst>
                    </a:gridCol>
                    <a:gridCol w="2768178">
                      <a:extLst>
                        <a:ext uri="{9D8B030D-6E8A-4147-A177-3AD203B41FA5}">
                          <a16:colId xmlns:a16="http://schemas.microsoft.com/office/drawing/2014/main" val="3292279143"/>
                        </a:ext>
                      </a:extLst>
                    </a:gridCol>
                  </a:tblGrid>
                  <a:tr h="2244532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sz="18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19 Loci and Vectors</a:t>
                          </a:r>
                          <a:endParaRPr lang="en-GB" sz="18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Construct</a:t>
                          </a:r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a perpendicular bisector of a line which is 6cm long</a:t>
                          </a:r>
                          <a:endParaRPr lang="en-GB" sz="20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Construct a 30⁰</a:t>
                          </a:r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  <a:sym typeface="Symbol" panose="05050102010706020507" pitchFamily="18" charset="2"/>
                            </a:rPr>
                            <a:t> angle</a:t>
                          </a:r>
                          <a:endParaRPr lang="en-GB" sz="20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Draw a rectangle where AB = CD</a:t>
                          </a:r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= 5cm and     BC =DA = 4cm</a:t>
                          </a:r>
                        </a:p>
                        <a:p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Show the region</a:t>
                          </a:r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which is</a:t>
                          </a:r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closer</a:t>
                          </a:r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 the line BC</a:t>
                          </a:r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than CD but with 3.5cm of A</a:t>
                          </a:r>
                          <a:endParaRPr lang="en-GB" sz="20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47494150"/>
                      </a:ext>
                    </a:extLst>
                  </a:tr>
                  <a:tr h="2323179">
                    <a:tc vMerge="1">
                      <a:txBody>
                        <a:bodyPr/>
                        <a:lstStyle/>
                        <a:p>
                          <a:endParaRPr lang="en-GB" sz="18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GB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d>
                                  <m:dPr>
                                    <m:ctrlP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noBar"/>
                                        <m:ctrlPr>
                                          <a:rPr lang="en-GB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GB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num>
                                      <m:den>
                                        <m:r>
                                          <a:rPr lang="en-GB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−6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en-GB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GB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GB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noBar"/>
                                        <m:ctrlPr>
                                          <a:rPr lang="en-GB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GB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−3</m:t>
                                        </m:r>
                                      </m:num>
                                      <m:den>
                                        <m:r>
                                          <a:rPr lang="en-GB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en-GB" sz="18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sz="18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sz="18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Find</a:t>
                          </a:r>
                        </a:p>
                        <a:p>
                          <a:pPr marL="342900" indent="-342900">
                            <a:buFont typeface="+mj-lt"/>
                            <a:buAutoNum type="arabicPeriod"/>
                          </a:pP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18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GB" sz="18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8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oMath>
                          </a14:m>
                          <a:endParaRPr lang="en-GB" sz="18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342900" indent="-342900">
                            <a:buFont typeface="+mj-lt"/>
                            <a:buAutoNum type="arabicPeriod"/>
                          </a:pPr>
                          <a:r>
                            <a:rPr lang="en-GB" sz="18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18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GB" sz="18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8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oMath>
                          </a14:m>
                          <a:endParaRPr lang="en-GB" sz="18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342900" indent="-342900">
                            <a:buFont typeface="+mj-lt"/>
                            <a:buAutoNum type="arabicPeriod"/>
                          </a:pPr>
                          <a:r>
                            <a:rPr lang="en-GB" sz="18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3</a:t>
                          </a:r>
                          <a14:m>
                            <m:oMath xmlns:m="http://schemas.openxmlformats.org/officeDocument/2006/math">
                              <m:r>
                                <a:rPr lang="en-GB" sz="18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GB" sz="18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GB" sz="18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oMath>
                          </a14:m>
                          <a:endParaRPr lang="en-GB" sz="18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3">
                      <a:txBody>
                        <a:bodyPr/>
                        <a:lstStyle/>
                        <a:p>
                          <a:r>
                            <a:rPr lang="en-GB" sz="18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Calculate  </a:t>
                          </a:r>
                          <a14:m>
                            <m:oMath xmlns:m="http://schemas.openxmlformats.org/officeDocument/2006/math">
                              <m:groupChr>
                                <m:groupChrPr>
                                  <m:chr m:val="→"/>
                                  <m:pos m:val="top"/>
                                  <m:ctrlPr>
                                    <a:rPr lang="en-GB" sz="3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brk m:alnAt="1"/>
                                    </m:rPr>
                                    <a:rPr lang="en-GB" sz="3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en-GB" sz="3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groupChr>
                            </m:oMath>
                          </a14:m>
                          <a:endParaRPr lang="en-GB" sz="30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sz="18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sz="18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Point C lies</a:t>
                          </a: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on the line AB</a:t>
                          </a:r>
                        </a:p>
                        <a:p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so the ratio of AC:CB </a:t>
                          </a:r>
                        </a:p>
                        <a:p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is 3:1. Calculate</a:t>
                          </a:r>
                        </a:p>
                        <a:p>
                          <a:r>
                            <a:rPr lang="en-GB" sz="3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GB" sz="30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groupChr>
                                <m:groupChrPr>
                                  <m:chr m:val="→"/>
                                  <m:pos m:val="top"/>
                                  <m:ctrlPr>
                                    <a:rPr lang="en-GB" sz="3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en-GB" sz="3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𝐵𝐶</m:t>
                                  </m:r>
                                </m:e>
                              </m:groupChr>
                            </m:oMath>
                          </a14:m>
                          <a:endParaRPr lang="en-GB" sz="30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sz="18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0180296"/>
                      </a:ext>
                    </a:extLst>
                  </a:tr>
                  <a:tr h="2170548">
                    <a:tc vMerge="1">
                      <a:txBody>
                        <a:bodyPr/>
                        <a:lstStyle/>
                        <a:p>
                          <a:endParaRPr lang="en-GB" sz="18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GB" sz="18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8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GB" sz="1900" dirty="0" smtClean="0">
                              <a:latin typeface="Comic Sans MS" panose="030F0702030302020204" pitchFamily="66" charset="0"/>
                            </a:rPr>
                            <a:t>C is the point such that OC:CA = 4:1</a:t>
                          </a:r>
                        </a:p>
                        <a:p>
                          <a:r>
                            <a:rPr lang="en-GB" sz="1900" dirty="0" smtClean="0">
                              <a:latin typeface="Comic Sans MS" panose="030F0702030302020204" pitchFamily="66" charset="0"/>
                            </a:rPr>
                            <a:t>M is the midpoint of AB</a:t>
                          </a:r>
                        </a:p>
                        <a:p>
                          <a:r>
                            <a:rPr lang="en-GB" sz="1900" dirty="0" smtClean="0">
                              <a:latin typeface="Comic Sans MS" panose="030F0702030302020204" pitchFamily="66" charset="0"/>
                            </a:rPr>
                            <a:t>D is the point such that OB:OD = 3:4 Show that C, M and D are on the same straight line. </a:t>
                          </a:r>
                          <a:endParaRPr lang="en-GB" sz="19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8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4712224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03108479"/>
                  </p:ext>
                </p:extLst>
              </p:nvPr>
            </p:nvGraphicFramePr>
            <p:xfrm>
              <a:off x="158394" y="88086"/>
              <a:ext cx="8781143" cy="676991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76609">
                      <a:extLst>
                        <a:ext uri="{9D8B030D-6E8A-4147-A177-3AD203B41FA5}">
                          <a16:colId xmlns:a16="http://schemas.microsoft.com/office/drawing/2014/main" val="2570615974"/>
                        </a:ext>
                      </a:extLst>
                    </a:gridCol>
                    <a:gridCol w="2768178">
                      <a:extLst>
                        <a:ext uri="{9D8B030D-6E8A-4147-A177-3AD203B41FA5}">
                          <a16:colId xmlns:a16="http://schemas.microsoft.com/office/drawing/2014/main" val="557014015"/>
                        </a:ext>
                      </a:extLst>
                    </a:gridCol>
                    <a:gridCol w="2401270">
                      <a:extLst>
                        <a:ext uri="{9D8B030D-6E8A-4147-A177-3AD203B41FA5}">
                          <a16:colId xmlns:a16="http://schemas.microsoft.com/office/drawing/2014/main" val="806026704"/>
                        </a:ext>
                      </a:extLst>
                    </a:gridCol>
                    <a:gridCol w="366908">
                      <a:extLst>
                        <a:ext uri="{9D8B030D-6E8A-4147-A177-3AD203B41FA5}">
                          <a16:colId xmlns:a16="http://schemas.microsoft.com/office/drawing/2014/main" val="331537005"/>
                        </a:ext>
                      </a:extLst>
                    </a:gridCol>
                    <a:gridCol w="2768178">
                      <a:extLst>
                        <a:ext uri="{9D8B030D-6E8A-4147-A177-3AD203B41FA5}">
                          <a16:colId xmlns:a16="http://schemas.microsoft.com/office/drawing/2014/main" val="3292279143"/>
                        </a:ext>
                      </a:extLst>
                    </a:gridCol>
                  </a:tblGrid>
                  <a:tr h="2244532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sz="18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19 Loci and Vectors</a:t>
                          </a:r>
                          <a:endParaRPr lang="en-GB" sz="18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Construct</a:t>
                          </a:r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a perpendicular bisector of a line which is 6cm long</a:t>
                          </a:r>
                          <a:endParaRPr lang="en-GB" sz="20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Construct a 30⁰</a:t>
                          </a:r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  <a:sym typeface="Symbol" panose="05050102010706020507" pitchFamily="18" charset="2"/>
                            </a:rPr>
                            <a:t> angle</a:t>
                          </a:r>
                          <a:endParaRPr lang="en-GB" sz="20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Draw a rectangle where AB = CD</a:t>
                          </a:r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= 5cm and     BC =DA = 4cm</a:t>
                          </a:r>
                        </a:p>
                        <a:p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Show the region</a:t>
                          </a:r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which is</a:t>
                          </a:r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closer</a:t>
                          </a:r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 the line BC</a:t>
                          </a:r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than CD but with 3.5cm of A</a:t>
                          </a:r>
                          <a:endParaRPr lang="en-GB" sz="20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47494150"/>
                      </a:ext>
                    </a:extLst>
                  </a:tr>
                  <a:tr h="2354834">
                    <a:tc vMerge="1">
                      <a:txBody>
                        <a:bodyPr/>
                        <a:lstStyle/>
                        <a:p>
                          <a:endParaRPr lang="en-GB" sz="18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7363" t="-96382" r="-200220" b="-94315"/>
                          </a:stretch>
                        </a:blipFill>
                      </a:tcPr>
                    </a:tc>
                    <a:tc grid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8746" t="-96382" r="-220" b="-94315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sz="18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0180296"/>
                      </a:ext>
                    </a:extLst>
                  </a:tr>
                  <a:tr h="2170548">
                    <a:tc vMerge="1">
                      <a:txBody>
                        <a:bodyPr/>
                        <a:lstStyle/>
                        <a:p>
                          <a:endParaRPr lang="en-GB" sz="18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GB" sz="18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8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GB" sz="1900" dirty="0" smtClean="0">
                              <a:latin typeface="Comic Sans MS" panose="030F0702030302020204" pitchFamily="66" charset="0"/>
                            </a:rPr>
                            <a:t>C is the point such that OC:CA = 4:1</a:t>
                          </a:r>
                        </a:p>
                        <a:p>
                          <a:r>
                            <a:rPr lang="en-GB" sz="1900" dirty="0" smtClean="0">
                              <a:latin typeface="Comic Sans MS" panose="030F0702030302020204" pitchFamily="66" charset="0"/>
                            </a:rPr>
                            <a:t>M is the midpoint of AB</a:t>
                          </a:r>
                        </a:p>
                        <a:p>
                          <a:r>
                            <a:rPr lang="en-GB" sz="1900" dirty="0" smtClean="0">
                              <a:latin typeface="Comic Sans MS" panose="030F0702030302020204" pitchFamily="66" charset="0"/>
                            </a:rPr>
                            <a:t>D is the point such that OB:OD = 3:4 Show that C, M and D are on the same straight line. </a:t>
                          </a:r>
                          <a:endParaRPr lang="en-GB" sz="19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8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4712224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291045" y="3147356"/>
                <a:ext cx="1606732" cy="714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1045" y="3147356"/>
                <a:ext cx="1606732" cy="7146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006962" y="3552838"/>
                <a:ext cx="1606732" cy="714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num>
                            <m:den>
                              <m: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6962" y="3552838"/>
                <a:ext cx="1606732" cy="71468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591491" y="4056360"/>
                <a:ext cx="1606732" cy="714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num>
                            <m:den>
                              <m: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1491" y="4056360"/>
                <a:ext cx="1606732" cy="71468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5140868" y="2557856"/>
            <a:ext cx="925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-a + 2b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62432" y="4202516"/>
            <a:ext cx="1135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¼(a </a:t>
            </a: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-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2b)</a:t>
            </a:r>
            <a:endParaRPr lang="en-GB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71119" y="4678314"/>
                <a:ext cx="723724" cy="6826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30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pos m:val="top"/>
                        <m:ctrlPr>
                          <a:rPr lang="en-GB" sz="3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1"/>
                          </m:rPr>
                          <a:rPr lang="en-GB" sz="3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GB" sz="3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groupChr>
                  </m:oMath>
                </a14:m>
                <a:endParaRPr lang="en-GB" sz="3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119" y="4678314"/>
                <a:ext cx="723724" cy="68262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79827" y="5261788"/>
                <a:ext cx="754181" cy="6795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30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pos m:val="top"/>
                        <m:ctrlPr>
                          <a:rPr lang="en-GB" sz="3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en-GB" sz="3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𝑀𝐷</m:t>
                        </m:r>
                      </m:e>
                    </m:groupChr>
                  </m:oMath>
                </a14:m>
                <a:endParaRPr lang="en-GB" sz="3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827" y="5261788"/>
                <a:ext cx="754181" cy="67954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083688" y="4957920"/>
                <a:ext cx="1394421" cy="4840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GB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GB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3688" y="4957920"/>
                <a:ext cx="1394421" cy="484043"/>
              </a:xfrm>
              <a:prstGeom prst="rect">
                <a:avLst/>
              </a:prstGeom>
              <a:blipFill>
                <a:blip r:embed="rId10"/>
                <a:stretch>
                  <a:fillRect l="-3930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158848" y="5511887"/>
                <a:ext cx="1394421" cy="4879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GB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GB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8848" y="5511887"/>
                <a:ext cx="1394421" cy="487954"/>
              </a:xfrm>
              <a:prstGeom prst="rect">
                <a:avLst/>
              </a:prstGeom>
              <a:blipFill>
                <a:blip r:embed="rId11"/>
                <a:stretch>
                  <a:fillRect l="-3493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653468" y="6068774"/>
            <a:ext cx="4642719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Multiples with a common point therefore they are on a straight line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56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0" y="0"/>
              <a:ext cx="9144001" cy="6858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39431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868190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868190">
                      <a:extLst>
                        <a:ext uri="{9D8B030D-6E8A-4147-A177-3AD203B41FA5}">
                          <a16:colId xmlns:a16="http://schemas.microsoft.com/office/drawing/2014/main" val="1687731847"/>
                        </a:ext>
                      </a:extLst>
                    </a:gridCol>
                    <a:gridCol w="2868190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2286000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Algebra:  Algebraic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fractions</a:t>
                          </a:r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		Topic </a:t>
                          </a: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20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buNone/>
                          </a:pPr>
                          <a:endParaRPr lang="en-GB" sz="16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Simplify</a:t>
                          </a:r>
                        </a:p>
                        <a:p>
                          <a:pPr marL="0" indent="0" algn="ctr">
                            <a:buNone/>
                          </a:pPr>
                          <a:endParaRPr lang="en-GB" sz="8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GB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GB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+3</m:t>
                                    </m:r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GB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GB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+4</m:t>
                                    </m:r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20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:endParaRPr lang="en-GB" sz="8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:endParaRPr lang="en-GB" sz="2400" b="0" dirty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buNone/>
                          </a:pPr>
                          <a:endParaRPr lang="en-GB" sz="16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Simplify</a:t>
                          </a:r>
                        </a:p>
                        <a:p>
                          <a:pPr marL="0" indent="0" algn="ctr">
                            <a:buNone/>
                          </a:pPr>
                          <a:endParaRPr lang="en-GB" sz="6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GB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en-GB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GB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−4</m:t>
                                    </m:r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GB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GB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+3</m:t>
                                    </m:r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20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:endParaRPr lang="en-GB" sz="800" b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:endParaRPr lang="en-GB" sz="24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352425" algn="l"/>
                            </a:tabLst>
                            <a:defRPr/>
                          </a:pPr>
                          <a:endParaRPr lang="en-GB" sz="20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Simplify</a:t>
                          </a:r>
                        </a:p>
                        <a:p>
                          <a:pPr marL="0" indent="0"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GB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GB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+3</m:t>
                                    </m:r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+2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GB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GB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20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:endParaRPr lang="en-GB" sz="800" b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:endParaRPr lang="en-GB" sz="24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352425" algn="l"/>
                            </a:tabLst>
                            <a:defRPr/>
                          </a:pPr>
                          <a:endParaRPr lang="en-GB" sz="16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286000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buNone/>
                          </a:pPr>
                          <a:endParaRPr lang="en-GB" sz="16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Calculate</a:t>
                          </a:r>
                        </a:p>
                        <a:p>
                          <a:pPr marL="0" indent="0" algn="ctr">
                            <a:buNone/>
                          </a:pPr>
                          <a:endParaRPr lang="en-GB" sz="6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+2</m:t>
                                    </m:r>
                                  </m:den>
                                </m:f>
                                <m:r>
                                  <a:rPr lang="en-GB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20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:endParaRPr lang="en-GB" sz="800" b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:endParaRPr lang="en-GB" sz="24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:endParaRPr lang="en-GB" sz="20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buNone/>
                          </a:pPr>
                          <a:endParaRPr lang="en-GB" sz="16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Calculate</a:t>
                          </a:r>
                        </a:p>
                        <a:p>
                          <a:pPr marL="0" indent="0"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den>
                                </m:f>
                                <m:r>
                                  <a:rPr lang="en-GB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20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:endParaRPr lang="en-GB" sz="800" b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:endParaRPr lang="en-GB" sz="20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:endParaRPr lang="en-GB" sz="16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marL="36000" marR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buNone/>
                          </a:pPr>
                          <a:endParaRPr lang="en-GB" sz="16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Calculate</a:t>
                          </a:r>
                        </a:p>
                        <a:p>
                          <a:pPr marL="0" indent="0"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num>
                                  <m:den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+4</m:t>
                                    </m:r>
                                  </m:den>
                                </m:f>
                                <m:r>
                                  <a:rPr lang="en-GB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20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:endParaRPr lang="en-GB" sz="800" b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:endParaRPr lang="en-GB" sz="20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352425" algn="l"/>
                            </a:tabLst>
                            <a:defRPr/>
                          </a:pPr>
                          <a:endParaRPr lang="en-GB" sz="2000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22633370"/>
                      </a:ext>
                    </a:extLst>
                  </a:tr>
                  <a:tr h="2286000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buNone/>
                          </a:pPr>
                          <a:endParaRPr lang="en-GB" sz="16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Calculate</a:t>
                          </a:r>
                        </a:p>
                        <a:p>
                          <a:pPr marL="0" indent="0" algn="ctr">
                            <a:buNone/>
                          </a:pPr>
                          <a:endParaRPr lang="en-GB" sz="6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GB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GB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+3</m:t>
                                    </m:r>
                                    <m: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+2</m:t>
                                    </m:r>
                                  </m:num>
                                  <m:den>
                                    <m: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+6</m:t>
                                    </m:r>
                                  </m:den>
                                </m:f>
                                <m:r>
                                  <a:rPr lang="en-GB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f>
                                  <m:fPr>
                                    <m:ctrlP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GB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GB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+5</m:t>
                                    </m:r>
                                    <m: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8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:endParaRPr lang="en-GB" sz="800" b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:endParaRPr lang="en-GB" sz="24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buNone/>
                          </a:pPr>
                          <a:endParaRPr lang="en-GB" sz="16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Calculate</a:t>
                          </a:r>
                        </a:p>
                        <a:p>
                          <a:pPr marL="0" indent="0"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GB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GB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−4</m:t>
                                    </m:r>
                                  </m:den>
                                </m:f>
                                <m:r>
                                  <a:rPr lang="en-GB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f>
                                  <m:fPr>
                                    <m:ctrlP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GB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GB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+3</m:t>
                                    </m:r>
                                    <m: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+2</m:t>
                                    </m:r>
                                  </m:num>
                                  <m:den>
                                    <m: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  <m: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8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:endParaRPr lang="en-GB" sz="800" b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:endParaRPr lang="en-GB" sz="20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buNone/>
                          </a:pPr>
                          <a:endParaRPr lang="en-GB" sz="16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Calculate</a:t>
                          </a:r>
                        </a:p>
                        <a:p>
                          <a:pPr marL="0" indent="0"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GB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GB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GB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GB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+2</m:t>
                                    </m:r>
                                    <m: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den>
                                </m:f>
                                <m:r>
                                  <a:rPr lang="en-GB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÷</m:t>
                                </m:r>
                                <m:f>
                                  <m:fPr>
                                    <m:ctrlP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GB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GB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+4</m:t>
                                    </m:r>
                                    <m: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+3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GB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GB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+2</m:t>
                                    </m:r>
                                    <m: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8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:endParaRPr lang="en-GB" sz="800" b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73703689"/>
                  </p:ext>
                </p:extLst>
              </p:nvPr>
            </p:nvGraphicFramePr>
            <p:xfrm>
              <a:off x="0" y="0"/>
              <a:ext cx="9144001" cy="6858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39431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868190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868190">
                      <a:extLst>
                        <a:ext uri="{9D8B030D-6E8A-4147-A177-3AD203B41FA5}">
                          <a16:colId xmlns:a16="http://schemas.microsoft.com/office/drawing/2014/main" val="1687731847"/>
                        </a:ext>
                      </a:extLst>
                    </a:gridCol>
                    <a:gridCol w="2868190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2286000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Algebra:  Algebraic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fractions</a:t>
                          </a:r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		Topic </a:t>
                          </a: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20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9362" t="-533" r="-200851" b="-2008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9108" t="-533" r="-100425" b="-2008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9108" t="-533" r="-425" b="-2008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286000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9362" t="-100533" r="-200851" b="-1008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000" marR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9108" t="-100533" r="-100425" b="-1008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9108" t="-100533" r="-425" b="-1008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22633370"/>
                      </a:ext>
                    </a:extLst>
                  </a:tr>
                  <a:tr h="2286000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9362" t="-200533" r="-200851" b="-8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9108" t="-200533" r="-100425" b="-8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9108" t="-200533" r="-425" b="-8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SMARTInkShape-4"/>
          <p:cNvSpPr/>
          <p:nvPr/>
        </p:nvSpPr>
        <p:spPr>
          <a:xfrm>
            <a:off x="5989955" y="6337765"/>
            <a:ext cx="1702" cy="26617"/>
          </a:xfrm>
          <a:custGeom>
            <a:avLst/>
            <a:gdLst/>
            <a:ahLst/>
            <a:cxnLst/>
            <a:rect l="0" t="0" r="0" b="0"/>
            <a:pathLst>
              <a:path w="1702" h="26617">
                <a:moveTo>
                  <a:pt x="0" y="26616"/>
                </a:moveTo>
                <a:lnTo>
                  <a:pt x="1310" y="18576"/>
                </a:lnTo>
                <a:lnTo>
                  <a:pt x="1701" y="3935"/>
                </a:lnTo>
                <a:lnTo>
                  <a:pt x="5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833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0" y="0"/>
              <a:ext cx="9144001" cy="689686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39431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868190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868190">
                      <a:extLst>
                        <a:ext uri="{9D8B030D-6E8A-4147-A177-3AD203B41FA5}">
                          <a16:colId xmlns:a16="http://schemas.microsoft.com/office/drawing/2014/main" val="1687731847"/>
                        </a:ext>
                      </a:extLst>
                    </a:gridCol>
                    <a:gridCol w="2868190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2286000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Algebra:  Algebraic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fractions</a:t>
                          </a:r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		Topic </a:t>
                          </a: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20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buNone/>
                          </a:pPr>
                          <a:endParaRPr lang="en-GB" sz="16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Simplify</a:t>
                          </a:r>
                        </a:p>
                        <a:p>
                          <a:pPr marL="0" indent="0" algn="ctr">
                            <a:buNone/>
                          </a:pPr>
                          <a:endParaRPr lang="en-GB" sz="8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GB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GB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+3</m:t>
                                    </m:r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GB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GB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+4</m:t>
                                    </m:r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20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:endParaRPr lang="en-GB" sz="8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:r>
                            <a:rPr lang="en-GB" sz="2400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GB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+3)</m:t>
                                  </m:r>
                                </m:num>
                                <m:den>
                                  <m:d>
                                    <m:dPr>
                                      <m:ctrlPr>
                                        <a:rPr lang="en-GB" sz="2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2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GB" sz="2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e>
                                  </m:d>
                                  <m:r>
                                    <a:rPr lang="en-GB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GB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+3)</m:t>
                                  </m:r>
                                </m:den>
                              </m:f>
                              <m:r>
                                <a:rPr lang="en-GB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GB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GB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den>
                              </m:f>
                            </m:oMath>
                          </a14:m>
                          <a:endParaRPr lang="en-GB" sz="2400" b="0" dirty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buNone/>
                          </a:pPr>
                          <a:endParaRPr lang="en-GB" sz="16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Simplify</a:t>
                          </a:r>
                        </a:p>
                        <a:p>
                          <a:pPr marL="0" indent="0" algn="ctr">
                            <a:buNone/>
                          </a:pPr>
                          <a:endParaRPr lang="en-GB" sz="6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GB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en-GB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GB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−4</m:t>
                                    </m:r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GB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GB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+3</m:t>
                                    </m:r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20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:endParaRPr lang="en-GB" sz="800" b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:r>
                            <a:rPr lang="en-GB" sz="2400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GB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−2)</m:t>
                                  </m:r>
                                </m:num>
                                <m:den>
                                  <m:d>
                                    <m:dPr>
                                      <m:ctrlPr>
                                        <a:rPr lang="en-GB" sz="2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2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GB" sz="2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−2</m:t>
                                      </m:r>
                                    </m:e>
                                  </m:d>
                                  <m:r>
                                    <a:rPr lang="en-GB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GB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+5)</m:t>
                                  </m:r>
                                </m:den>
                              </m:f>
                              <m:r>
                                <a:rPr lang="en-GB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GB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GB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+5</m:t>
                                  </m:r>
                                </m:den>
                              </m:f>
                            </m:oMath>
                          </a14:m>
                          <a:endParaRPr lang="en-GB" sz="24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352425" algn="l"/>
                            </a:tabLst>
                            <a:defRPr/>
                          </a:pPr>
                          <a:endParaRPr lang="en-GB" sz="20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Simplify</a:t>
                          </a:r>
                        </a:p>
                        <a:p>
                          <a:pPr marL="0" indent="0"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GB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GB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+3</m:t>
                                    </m:r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+2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GB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GB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20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:endParaRPr lang="en-GB" sz="800" b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:r>
                            <a:rPr lang="en-GB" sz="2400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GB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+1)(</m:t>
                                  </m:r>
                                  <m:r>
                                    <a:rPr lang="en-GB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+2)</m:t>
                                  </m:r>
                                </m:num>
                                <m:den>
                                  <m:d>
                                    <m:dPr>
                                      <m:ctrlPr>
                                        <a:rPr lang="en-GB" sz="2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2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GB" sz="2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−2</m:t>
                                      </m:r>
                                    </m:e>
                                  </m:d>
                                  <m:r>
                                    <a:rPr lang="en-GB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GB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+2)</m:t>
                                  </m:r>
                                </m:den>
                              </m:f>
                              <m:r>
                                <a:rPr lang="en-GB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GB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num>
                                <m:den>
                                  <m:r>
                                    <a:rPr lang="en-GB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den>
                              </m:f>
                            </m:oMath>
                          </a14:m>
                          <a:endParaRPr lang="en-GB" sz="24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352425" algn="l"/>
                            </a:tabLst>
                            <a:defRPr/>
                          </a:pPr>
                          <a:endParaRPr lang="en-GB" sz="16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286000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buNone/>
                          </a:pPr>
                          <a:endParaRPr lang="en-GB" sz="16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Calculate</a:t>
                          </a:r>
                        </a:p>
                        <a:p>
                          <a:pPr marL="0" indent="0" algn="ctr">
                            <a:buNone/>
                          </a:pPr>
                          <a:endParaRPr lang="en-GB" sz="6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+2</m:t>
                                    </m:r>
                                  </m:den>
                                </m:f>
                                <m:r>
                                  <a:rPr lang="en-GB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20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:endParaRPr lang="en-GB" sz="800" b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:r>
                            <a:rPr lang="en-GB" sz="2400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GB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+5</m:t>
                                  </m:r>
                                  <m:r>
                                    <a:rPr lang="en-GB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+10</m:t>
                                  </m:r>
                                </m:num>
                                <m:den>
                                  <m:r>
                                    <a:rPr lang="en-GB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 (</m:t>
                                  </m:r>
                                  <m:r>
                                    <a:rPr lang="en-GB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+2)</m:t>
                                  </m:r>
                                </m:den>
                              </m:f>
                              <m:r>
                                <a:rPr lang="en-GB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GB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2(4</m:t>
                                  </m:r>
                                  <m:r>
                                    <a:rPr lang="en-GB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+5)</m:t>
                                  </m:r>
                                </m:num>
                                <m:den>
                                  <m:r>
                                    <a:rPr lang="en-GB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GB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+2)</m:t>
                                  </m:r>
                                </m:den>
                              </m:f>
                            </m:oMath>
                          </a14:m>
                          <a:endParaRPr lang="en-GB" sz="24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:endParaRPr lang="en-GB" sz="20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buNone/>
                          </a:pPr>
                          <a:endParaRPr lang="en-GB" sz="16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Calculate</a:t>
                          </a:r>
                        </a:p>
                        <a:p>
                          <a:pPr marL="0" indent="0"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den>
                                </m:f>
                                <m:r>
                                  <a:rPr lang="en-GB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20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:endParaRPr lang="en-GB" sz="800" b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:r>
                            <a:rPr lang="en-GB" sz="2000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GB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−15+2</m:t>
                                  </m:r>
                                  <m:r>
                                    <a:rPr lang="en-GB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+2</m:t>
                                  </m:r>
                                </m:num>
                                <m:den>
                                  <m:d>
                                    <m:dPr>
                                      <m:ctrlPr>
                                        <a:rPr lang="en-GB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GB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e>
                                  </m:d>
                                  <m:r>
                                    <a:rPr lang="en-GB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GB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−5)</m:t>
                                  </m:r>
                                </m:den>
                              </m:f>
                              <m:r>
                                <a:rPr lang="en-GB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GB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  <m:r>
                                    <a:rPr lang="en-GB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−13</m:t>
                                  </m:r>
                                </m:num>
                                <m:den>
                                  <m:r>
                                    <a:rPr lang="en-GB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GB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+1)(</m:t>
                                  </m:r>
                                  <m:r>
                                    <a:rPr lang="en-GB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−5)</m:t>
                                  </m:r>
                                </m:den>
                              </m:f>
                            </m:oMath>
                          </a14:m>
                          <a:endParaRPr lang="en-GB" sz="20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:endParaRPr lang="en-GB" sz="16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marL="36000" marR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buNone/>
                          </a:pPr>
                          <a:endParaRPr lang="en-GB" sz="16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Calculate</a:t>
                          </a:r>
                        </a:p>
                        <a:p>
                          <a:pPr marL="0" indent="0"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num>
                                  <m:den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+4</m:t>
                                    </m:r>
                                  </m:den>
                                </m:f>
                                <m:r>
                                  <a:rPr lang="en-GB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20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:endParaRPr lang="en-GB" sz="800" b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:r>
                            <a:rPr lang="en-GB" sz="2000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  <m:r>
                                    <a:rPr lang="en-GB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−6−2</m:t>
                                  </m:r>
                                  <m:r>
                                    <a:rPr lang="en-GB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−8</m:t>
                                  </m:r>
                                </m:num>
                                <m:den>
                                  <m:d>
                                    <m:dPr>
                                      <m:ctrlPr>
                                        <a:rPr lang="en-GB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GB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+4</m:t>
                                      </m:r>
                                    </m:e>
                                  </m:d>
                                  <m:r>
                                    <a:rPr lang="en-GB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GB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−1)</m:t>
                                  </m:r>
                                </m:den>
                              </m:f>
                              <m:r>
                                <a:rPr lang="en-GB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GB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2(</m:t>
                                  </m:r>
                                  <m:r>
                                    <a:rPr lang="en-GB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−7)</m:t>
                                  </m:r>
                                </m:num>
                                <m:den>
                                  <m:d>
                                    <m:dPr>
                                      <m:ctrlPr>
                                        <a:rPr lang="en-GB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GB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+4</m:t>
                                      </m:r>
                                    </m:e>
                                  </m:d>
                                  <m:r>
                                    <a:rPr lang="en-GB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GB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−1)</m:t>
                                  </m:r>
                                </m:den>
                              </m:f>
                            </m:oMath>
                          </a14:m>
                          <a:endParaRPr lang="en-GB" sz="20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352425" algn="l"/>
                            </a:tabLst>
                            <a:defRPr/>
                          </a:pPr>
                          <a:endParaRPr lang="en-GB" sz="2000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22633370"/>
                      </a:ext>
                    </a:extLst>
                  </a:tr>
                  <a:tr h="2286000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buNone/>
                          </a:pPr>
                          <a:endParaRPr lang="en-GB" sz="16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Calculate</a:t>
                          </a:r>
                        </a:p>
                        <a:p>
                          <a:pPr marL="0" indent="0" algn="ctr">
                            <a:buNone/>
                          </a:pPr>
                          <a:endParaRPr lang="en-GB" sz="6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GB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GB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+3</m:t>
                                    </m:r>
                                    <m: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+2</m:t>
                                    </m:r>
                                  </m:num>
                                  <m:den>
                                    <m: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+6</m:t>
                                    </m:r>
                                  </m:den>
                                </m:f>
                                <m:r>
                                  <a:rPr lang="en-GB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f>
                                  <m:fPr>
                                    <m:ctrlP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GB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GB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+5</m:t>
                                    </m:r>
                                    <m: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8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:endParaRPr lang="en-GB" sz="800" b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:r>
                            <a:rPr lang="en-GB" sz="2400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GB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+2)</m:t>
                                  </m:r>
                                </m:num>
                                <m:den>
                                  <m:d>
                                    <m:dPr>
                                      <m:ctrlPr>
                                        <a:rPr lang="en-GB" sz="2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2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GB" sz="2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+3</m:t>
                                      </m:r>
                                    </m:e>
                                  </m:d>
                                  <m:r>
                                    <a:rPr lang="en-GB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GB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+5)</m:t>
                                  </m:r>
                                </m:den>
                              </m:f>
                            </m:oMath>
                          </a14:m>
                          <a:endParaRPr lang="en-GB" sz="24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buNone/>
                          </a:pPr>
                          <a:endParaRPr lang="en-GB" sz="16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Calculate</a:t>
                          </a:r>
                        </a:p>
                        <a:p>
                          <a:pPr marL="0" indent="0"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GB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GB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−4</m:t>
                                    </m:r>
                                  </m:den>
                                </m:f>
                                <m:r>
                                  <a:rPr lang="en-GB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f>
                                  <m:fPr>
                                    <m:ctrlP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GB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GB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+3</m:t>
                                    </m:r>
                                    <m: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+2</m:t>
                                    </m:r>
                                  </m:num>
                                  <m:den>
                                    <m: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  <m: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8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:endParaRPr lang="en-GB" sz="800" b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:r>
                            <a:rPr lang="en-GB" sz="2000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GB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+1)</m:t>
                                  </m:r>
                                </m:num>
                                <m:den>
                                  <m:r>
                                    <a:rPr lang="en-GB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d>
                                    <m:dPr>
                                      <m:ctrlPr>
                                        <a:rPr lang="en-GB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GB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−2</m:t>
                                      </m:r>
                                    </m:e>
                                  </m:d>
                                  <m:r>
                                    <a:rPr lang="en-GB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(3</m:t>
                                  </m:r>
                                  <m:r>
                                    <a:rPr lang="en-GB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+1)</m:t>
                                  </m:r>
                                </m:den>
                              </m:f>
                            </m:oMath>
                          </a14:m>
                          <a:endParaRPr lang="en-GB" sz="20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buNone/>
                          </a:pPr>
                          <a:endParaRPr lang="en-GB" sz="16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Calculate</a:t>
                          </a:r>
                        </a:p>
                        <a:p>
                          <a:pPr marL="0" indent="0"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GB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GB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GB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GB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+2</m:t>
                                    </m:r>
                                    <m: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den>
                                </m:f>
                                <m:r>
                                  <a:rPr lang="en-GB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÷</m:t>
                                </m:r>
                                <m:f>
                                  <m:fPr>
                                    <m:ctrlP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GB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GB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+4</m:t>
                                    </m:r>
                                    <m: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+3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GB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GB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+2</m:t>
                                    </m:r>
                                    <m: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8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:endParaRPr lang="en-GB" sz="800" b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:r>
                            <a:rPr lang="en-GB" sz="2000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GB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−1)(</m:t>
                                  </m:r>
                                  <m:r>
                                    <a:rPr lang="en-GB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+1)</m:t>
                                  </m:r>
                                </m:num>
                                <m:den>
                                  <m:d>
                                    <m:dPr>
                                      <m:ctrlPr>
                                        <a:rPr lang="en-GB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GB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  <m:r>
                                    <a:rPr lang="en-GB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GB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+3)</m:t>
                                  </m:r>
                                </m:den>
                              </m:f>
                              <m:r>
                                <a:rPr lang="en-GB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f>
                                <m:fPr>
                                  <m:ctrlPr>
                                    <a:rPr lang="en-GB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GB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+3)(</m:t>
                                  </m:r>
                                  <m:r>
                                    <a:rPr lang="en-GB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+1)</m:t>
                                  </m:r>
                                </m:num>
                                <m:den>
                                  <m:d>
                                    <m:dPr>
                                      <m:ctrlPr>
                                        <a:rPr lang="en-GB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GB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e>
                                  </m:d>
                                  <m:r>
                                    <a:rPr lang="en-GB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GB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+1)</m:t>
                                  </m:r>
                                </m:den>
                              </m:f>
                            </m:oMath>
                          </a14:m>
                          <a:endParaRPr lang="en-GB" sz="2000" b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:r>
                            <a:rPr lang="en-GB" sz="2000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 1</a:t>
                          </a:r>
                          <a:endParaRPr lang="en-GB" sz="2000" b="0" dirty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4950960"/>
                  </p:ext>
                </p:extLst>
              </p:nvPr>
            </p:nvGraphicFramePr>
            <p:xfrm>
              <a:off x="0" y="0"/>
              <a:ext cx="9144001" cy="689686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39431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868190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868190">
                      <a:extLst>
                        <a:ext uri="{9D8B030D-6E8A-4147-A177-3AD203B41FA5}">
                          <a16:colId xmlns:a16="http://schemas.microsoft.com/office/drawing/2014/main" val="1687731847"/>
                        </a:ext>
                      </a:extLst>
                    </a:gridCol>
                    <a:gridCol w="2868190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2286000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Algebra:  Algebraic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fractions</a:t>
                          </a:r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		Topic </a:t>
                          </a: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20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9362" t="-533" r="-200851" b="-2024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9108" t="-533" r="-100425" b="-2024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9108" t="-533" r="-425" b="-2024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324862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9362" t="-98691" r="-200851" b="-986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000" marR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9108" t="-98691" r="-100425" b="-986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9108" t="-98691" r="-425" b="-9869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22633370"/>
                      </a:ext>
                    </a:extLst>
                  </a:tr>
                  <a:tr h="2286000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9362" t="-202400" r="-200851" b="-5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9108" t="-202400" r="-100425" b="-5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9108" t="-202400" r="-425" b="-5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SMARTInkShape-3"/>
          <p:cNvSpPr/>
          <p:nvPr/>
        </p:nvSpPr>
        <p:spPr>
          <a:xfrm>
            <a:off x="5989955" y="6337765"/>
            <a:ext cx="1702" cy="26617"/>
          </a:xfrm>
          <a:custGeom>
            <a:avLst/>
            <a:gdLst/>
            <a:ahLst/>
            <a:cxnLst/>
            <a:rect l="0" t="0" r="0" b="0"/>
            <a:pathLst>
              <a:path w="1702" h="26617">
                <a:moveTo>
                  <a:pt x="0" y="26616"/>
                </a:moveTo>
                <a:lnTo>
                  <a:pt x="1310" y="18576"/>
                </a:lnTo>
                <a:lnTo>
                  <a:pt x="1701" y="3935"/>
                </a:lnTo>
                <a:lnTo>
                  <a:pt x="5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658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0343" t="17411" r="29619" b="7232"/>
          <a:stretch/>
        </p:blipFill>
        <p:spPr>
          <a:xfrm>
            <a:off x="73672" y="457200"/>
            <a:ext cx="9070328" cy="6400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2069" y="87868"/>
            <a:ext cx="8686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Topic 17 </a:t>
            </a:r>
            <a:r>
              <a:rPr lang="en-GB" dirty="0" smtClean="0">
                <a:latin typeface="Comic Sans MS" panose="030F0702030302020204" pitchFamily="66" charset="0"/>
              </a:rPr>
              <a:t>: Common Graphs	Match up the graphs, sketch the remaining two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97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0343" t="17411" r="29619" b="7232"/>
          <a:stretch/>
        </p:blipFill>
        <p:spPr>
          <a:xfrm>
            <a:off x="73672" y="457200"/>
            <a:ext cx="9070328" cy="6400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2069" y="87868"/>
            <a:ext cx="8686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Topic 17 </a:t>
            </a:r>
            <a:r>
              <a:rPr lang="en-GB" dirty="0" smtClean="0">
                <a:latin typeface="Comic Sans MS" panose="030F0702030302020204" pitchFamily="66" charset="0"/>
              </a:rPr>
              <a:t>: Common Graphs	Match up the graphs, sketch the remaining two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9006" y="1345473"/>
            <a:ext cx="139772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12</a:t>
            </a:r>
            <a:endParaRPr lang="en-GB" sz="2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72643" y="1341117"/>
            <a:ext cx="139772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5</a:t>
            </a:r>
            <a:endParaRPr lang="en-GB" sz="2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36280" y="1587338"/>
            <a:ext cx="139772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3</a:t>
            </a:r>
            <a:endParaRPr lang="en-GB" sz="2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1897" y="3165156"/>
            <a:ext cx="139772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10</a:t>
            </a:r>
            <a:endParaRPr lang="en-GB" sz="2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24723" y="3165155"/>
            <a:ext cx="139772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6</a:t>
            </a:r>
            <a:endParaRPr lang="en-GB" sz="2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66606" y="3209919"/>
            <a:ext cx="139772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7</a:t>
            </a:r>
            <a:endParaRPr lang="en-GB" sz="2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1897" y="4492396"/>
            <a:ext cx="139772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9</a:t>
            </a:r>
            <a:endParaRPr lang="en-GB" sz="2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07157" y="4738617"/>
            <a:ext cx="139772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4</a:t>
            </a:r>
            <a:endParaRPr lang="en-GB" sz="2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55461" y="4761544"/>
            <a:ext cx="139772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11</a:t>
            </a:r>
            <a:endParaRPr lang="en-GB" sz="2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5600" y="6119333"/>
            <a:ext cx="139772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endParaRPr lang="en-GB" sz="2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72642" y="6365553"/>
            <a:ext cx="139772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8</a:t>
            </a:r>
            <a:endParaRPr lang="en-GB" sz="2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09973" y="6313169"/>
            <a:ext cx="139772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endParaRPr lang="en-GB" sz="2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5617029" y="826532"/>
            <a:ext cx="862149" cy="959447"/>
          </a:xfrm>
          <a:custGeom>
            <a:avLst/>
            <a:gdLst>
              <a:gd name="connsiteX0" fmla="*/ 0 w 579691"/>
              <a:gd name="connsiteY0" fmla="*/ 58091 h 959447"/>
              <a:gd name="connsiteX1" fmla="*/ 274320 w 579691"/>
              <a:gd name="connsiteY1" fmla="*/ 959428 h 959447"/>
              <a:gd name="connsiteX2" fmla="*/ 548640 w 579691"/>
              <a:gd name="connsiteY2" fmla="*/ 84217 h 959447"/>
              <a:gd name="connsiteX3" fmla="*/ 561703 w 579691"/>
              <a:gd name="connsiteY3" fmla="*/ 84217 h 959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9691" h="959447">
                <a:moveTo>
                  <a:pt x="0" y="58091"/>
                </a:moveTo>
                <a:cubicBezTo>
                  <a:pt x="91440" y="506582"/>
                  <a:pt x="182880" y="955074"/>
                  <a:pt x="274320" y="959428"/>
                </a:cubicBezTo>
                <a:cubicBezTo>
                  <a:pt x="365760" y="963782"/>
                  <a:pt x="500743" y="230086"/>
                  <a:pt x="548640" y="84217"/>
                </a:cubicBezTo>
                <a:cubicBezTo>
                  <a:pt x="596537" y="-61652"/>
                  <a:pt x="579120" y="11282"/>
                  <a:pt x="561703" y="84217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Freeform 17"/>
          <p:cNvSpPr/>
          <p:nvPr/>
        </p:nvSpPr>
        <p:spPr>
          <a:xfrm>
            <a:off x="7480666" y="1054548"/>
            <a:ext cx="1332411" cy="1084217"/>
          </a:xfrm>
          <a:custGeom>
            <a:avLst/>
            <a:gdLst>
              <a:gd name="connsiteX0" fmla="*/ 0 w 1332411"/>
              <a:gd name="connsiteY0" fmla="*/ 1084217 h 1084217"/>
              <a:gd name="connsiteX1" fmla="*/ 509451 w 1332411"/>
              <a:gd name="connsiteY1" fmla="*/ 574765 h 1084217"/>
              <a:gd name="connsiteX2" fmla="*/ 979714 w 1332411"/>
              <a:gd name="connsiteY2" fmla="*/ 535577 h 1084217"/>
              <a:gd name="connsiteX3" fmla="*/ 1332411 w 1332411"/>
              <a:gd name="connsiteY3" fmla="*/ 0 h 1084217"/>
              <a:gd name="connsiteX4" fmla="*/ 1332411 w 1332411"/>
              <a:gd name="connsiteY4" fmla="*/ 0 h 1084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2411" h="1084217">
                <a:moveTo>
                  <a:pt x="0" y="1084217"/>
                </a:moveTo>
                <a:cubicBezTo>
                  <a:pt x="173083" y="875211"/>
                  <a:pt x="346166" y="666205"/>
                  <a:pt x="509451" y="574765"/>
                </a:cubicBezTo>
                <a:cubicBezTo>
                  <a:pt x="672736" y="483325"/>
                  <a:pt x="842554" y="631371"/>
                  <a:pt x="979714" y="535577"/>
                </a:cubicBezTo>
                <a:cubicBezTo>
                  <a:pt x="1116874" y="439783"/>
                  <a:pt x="1332411" y="0"/>
                  <a:pt x="1332411" y="0"/>
                </a:cubicBezTo>
                <a:lnTo>
                  <a:pt x="1332411" y="0"/>
                </a:ln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012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6913"/>
          <a:stretch/>
        </p:blipFill>
        <p:spPr>
          <a:xfrm>
            <a:off x="329155" y="1580606"/>
            <a:ext cx="6132583" cy="402335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2069" y="87868"/>
            <a:ext cx="8686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Topic 17 </a:t>
            </a:r>
            <a:r>
              <a:rPr lang="en-GB" dirty="0" smtClean="0">
                <a:latin typeface="Comic Sans MS" panose="030F0702030302020204" pitchFamily="66" charset="0"/>
              </a:rPr>
              <a:t>: Common Graphs	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22069" y="751208"/>
                <a:ext cx="8686800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200" dirty="0" smtClean="0">
                    <a:latin typeface="Comic Sans MS" panose="030F0702030302020204" pitchFamily="66" charset="0"/>
                  </a:rPr>
                  <a:t>Here is a sketch of the curve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2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200" i="1" dirty="0" err="1" smtClean="0">
                        <a:latin typeface="Cambria Math" panose="02040503050406030204" pitchFamily="18" charset="0"/>
                      </a:rPr>
                      <m:t>𝑠𝑖𝑛𝑥</m:t>
                    </m:r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200" dirty="0" smtClean="0">
                    <a:latin typeface="Comic Sans MS" panose="030F0702030302020204" pitchFamily="66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GB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GB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GB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≤360</m:t>
                    </m:r>
                  </m:oMath>
                </a14:m>
                <a:r>
                  <a:rPr lang="en-GB" sz="2200" dirty="0" smtClean="0">
                    <a:latin typeface="Comic Sans MS" panose="030F0702030302020204" pitchFamily="66" charset="0"/>
                  </a:rPr>
                  <a:t> 	</a:t>
                </a:r>
                <a:endParaRPr lang="en-GB" sz="2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069" y="751208"/>
                <a:ext cx="8686800" cy="430887"/>
              </a:xfrm>
              <a:prstGeom prst="rect">
                <a:avLst/>
              </a:prstGeom>
              <a:blipFill>
                <a:blip r:embed="rId3"/>
                <a:stretch>
                  <a:fillRect l="-912" t="-9859" b="-281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080251" y="1476103"/>
                <a:ext cx="6317747" cy="15860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200" dirty="0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Given that </a:t>
                </a:r>
                <a14:m>
                  <m:oMath xmlns:m="http://schemas.openxmlformats.org/officeDocument/2006/math">
                    <m:r>
                      <a:rPr lang="en-GB" sz="2200" i="1" dirty="0" err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GB" sz="22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30= </m:t>
                    </m:r>
                    <m:f>
                      <m:fPr>
                        <m:ctrlPr>
                          <a:rPr lang="en-GB" sz="22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2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2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22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200" dirty="0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 write down the value of:</a:t>
                </a:r>
              </a:p>
              <a:p>
                <a:pPr marL="514350" indent="-514350">
                  <a:buFont typeface="+mj-lt"/>
                  <a:buAutoNum type="romanLcPeriod"/>
                </a:pPr>
                <a:r>
                  <a:rPr lang="en-GB" sz="2200" dirty="0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200" i="1" dirty="0" err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GB" sz="22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150</m:t>
                    </m:r>
                  </m:oMath>
                </a14:m>
                <a:endParaRPr lang="en-GB" sz="2200" b="0" dirty="0" smtClean="0">
                  <a:solidFill>
                    <a:srgbClr val="7030A0"/>
                  </a:solidFill>
                  <a:latin typeface="Comic Sans MS" panose="030F0702030302020204" pitchFamily="66" charset="0"/>
                </a:endParaRPr>
              </a:p>
              <a:p>
                <a:pPr marL="514350" indent="-514350">
                  <a:buFont typeface="+mj-lt"/>
                  <a:buAutoNum type="romanLcPeriod"/>
                </a:pPr>
                <a:endParaRPr lang="en-GB" sz="2200" b="0" dirty="0" smtClean="0">
                  <a:solidFill>
                    <a:srgbClr val="7030A0"/>
                  </a:solidFill>
                  <a:latin typeface="Comic Sans MS" panose="030F0702030302020204" pitchFamily="66" charset="0"/>
                </a:endParaRPr>
              </a:p>
              <a:p>
                <a:pPr marL="514350" indent="-514350">
                  <a:buFont typeface="+mj-lt"/>
                  <a:buAutoNum type="romanLcPeriod"/>
                </a:pPr>
                <a:r>
                  <a:rPr lang="en-GB" sz="2200" b="0" dirty="0" smtClean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2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GB" sz="22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330</m:t>
                    </m:r>
                  </m:oMath>
                </a14:m>
                <a:endParaRPr lang="en-GB" sz="2200" dirty="0">
                  <a:solidFill>
                    <a:srgbClr val="7030A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0251" y="1476103"/>
                <a:ext cx="6317747" cy="1586075"/>
              </a:xfrm>
              <a:prstGeom prst="rect">
                <a:avLst/>
              </a:prstGeom>
              <a:blipFill>
                <a:blip r:embed="rId4"/>
                <a:stretch>
                  <a:fillRect l="-1639" b="-73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83968" y="5729608"/>
                <a:ext cx="9214031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200" dirty="0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Sketch the graphs</a:t>
                </a:r>
                <a14:m>
                  <m:oMath xmlns:m="http://schemas.openxmlformats.org/officeDocument/2006/math">
                    <m:r>
                      <a:rPr lang="en-GB" sz="22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2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2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2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𝑐𝑜𝑠𝑥</m:t>
                    </m:r>
                    <m:r>
                      <a:rPr lang="en-GB" sz="22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200" dirty="0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GB" sz="22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2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2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𝑡𝑎𝑛</m:t>
                    </m:r>
                    <m:r>
                      <a:rPr lang="en-GB" sz="22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200" dirty="0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 for values  </a:t>
                </a:r>
                <a14:m>
                  <m:oMath xmlns:m="http://schemas.openxmlformats.org/officeDocument/2006/math">
                    <m:r>
                      <a:rPr lang="en-GB" sz="22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180</m:t>
                    </m:r>
                    <m:r>
                      <a:rPr lang="en-GB" sz="2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GB" sz="2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GB" sz="2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≤360</m:t>
                    </m:r>
                  </m:oMath>
                </a14:m>
                <a:r>
                  <a:rPr lang="en-GB" sz="2200" dirty="0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 	</a:t>
                </a:r>
                <a:endParaRPr lang="en-GB" sz="2200" dirty="0">
                  <a:solidFill>
                    <a:srgbClr val="7030A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968" y="5729608"/>
                <a:ext cx="9214031" cy="769441"/>
              </a:xfrm>
              <a:prstGeom prst="rect">
                <a:avLst/>
              </a:prstGeom>
              <a:blipFill>
                <a:blip r:embed="rId5"/>
                <a:stretch>
                  <a:fillRect l="-860" t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409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6913"/>
          <a:stretch/>
        </p:blipFill>
        <p:spPr>
          <a:xfrm>
            <a:off x="329155" y="1580606"/>
            <a:ext cx="6132583" cy="402335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2069" y="87868"/>
            <a:ext cx="8686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Topic 17 </a:t>
            </a:r>
            <a:r>
              <a:rPr lang="en-GB" dirty="0" smtClean="0">
                <a:latin typeface="Comic Sans MS" panose="030F0702030302020204" pitchFamily="66" charset="0"/>
              </a:rPr>
              <a:t>: Common Graphs	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22069" y="751208"/>
                <a:ext cx="8686800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200" dirty="0" smtClean="0">
                    <a:latin typeface="Comic Sans MS" panose="030F0702030302020204" pitchFamily="66" charset="0"/>
                  </a:rPr>
                  <a:t>Here is a sketch of the curve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2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200" i="1" dirty="0" err="1" smtClean="0">
                        <a:latin typeface="Cambria Math" panose="02040503050406030204" pitchFamily="18" charset="0"/>
                      </a:rPr>
                      <m:t>𝑠𝑖𝑛𝑥</m:t>
                    </m:r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200" dirty="0" smtClean="0">
                    <a:latin typeface="Comic Sans MS" panose="030F0702030302020204" pitchFamily="66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GB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GB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GB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≤360</m:t>
                    </m:r>
                  </m:oMath>
                </a14:m>
                <a:r>
                  <a:rPr lang="en-GB" sz="2200" dirty="0" smtClean="0">
                    <a:latin typeface="Comic Sans MS" panose="030F0702030302020204" pitchFamily="66" charset="0"/>
                  </a:rPr>
                  <a:t> 	</a:t>
                </a:r>
                <a:endParaRPr lang="en-GB" sz="2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069" y="751208"/>
                <a:ext cx="8686800" cy="430887"/>
              </a:xfrm>
              <a:prstGeom prst="rect">
                <a:avLst/>
              </a:prstGeom>
              <a:blipFill>
                <a:blip r:embed="rId3"/>
                <a:stretch>
                  <a:fillRect l="-912" t="-9859" b="-281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067188" y="1476103"/>
                <a:ext cx="6317747" cy="15860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200" dirty="0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Given that </a:t>
                </a:r>
                <a14:m>
                  <m:oMath xmlns:m="http://schemas.openxmlformats.org/officeDocument/2006/math">
                    <m:r>
                      <a:rPr lang="en-GB" sz="2200" i="1" dirty="0" err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GB" sz="22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30= </m:t>
                    </m:r>
                    <m:f>
                      <m:fPr>
                        <m:ctrlPr>
                          <a:rPr lang="en-GB" sz="22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2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2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22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200" dirty="0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 write down the value of:</a:t>
                </a:r>
              </a:p>
              <a:p>
                <a:pPr marL="514350" indent="-514350">
                  <a:buFont typeface="+mj-lt"/>
                  <a:buAutoNum type="romanLcPeriod"/>
                </a:pPr>
                <a:r>
                  <a:rPr lang="en-GB" sz="2200" dirty="0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200" i="1" dirty="0" err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GB" sz="22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150</m:t>
                    </m:r>
                  </m:oMath>
                </a14:m>
                <a:endParaRPr lang="en-GB" sz="2200" b="0" dirty="0" smtClean="0">
                  <a:solidFill>
                    <a:srgbClr val="7030A0"/>
                  </a:solidFill>
                  <a:latin typeface="Comic Sans MS" panose="030F0702030302020204" pitchFamily="66" charset="0"/>
                </a:endParaRPr>
              </a:p>
              <a:p>
                <a:pPr marL="514350" indent="-514350">
                  <a:buFont typeface="+mj-lt"/>
                  <a:buAutoNum type="romanLcPeriod"/>
                </a:pPr>
                <a:endParaRPr lang="en-GB" sz="2200" b="0" dirty="0" smtClean="0">
                  <a:solidFill>
                    <a:srgbClr val="7030A0"/>
                  </a:solidFill>
                  <a:latin typeface="Comic Sans MS" panose="030F0702030302020204" pitchFamily="66" charset="0"/>
                </a:endParaRPr>
              </a:p>
              <a:p>
                <a:pPr marL="514350" indent="-514350">
                  <a:buFont typeface="+mj-lt"/>
                  <a:buAutoNum type="romanLcPeriod"/>
                </a:pPr>
                <a:r>
                  <a:rPr lang="en-GB" sz="2200" b="0" dirty="0" smtClean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2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GB" sz="22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330</m:t>
                    </m:r>
                  </m:oMath>
                </a14:m>
                <a:endParaRPr lang="en-GB" sz="2200" dirty="0">
                  <a:solidFill>
                    <a:srgbClr val="7030A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7188" y="1476103"/>
                <a:ext cx="6317747" cy="1586075"/>
              </a:xfrm>
              <a:prstGeom prst="rect">
                <a:avLst/>
              </a:prstGeom>
              <a:blipFill>
                <a:blip r:embed="rId4"/>
                <a:stretch>
                  <a:fillRect l="-1639" b="-73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83968" y="5729608"/>
                <a:ext cx="9214031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200" dirty="0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Sketch the graphs</a:t>
                </a:r>
                <a14:m>
                  <m:oMath xmlns:m="http://schemas.openxmlformats.org/officeDocument/2006/math">
                    <m:r>
                      <a:rPr lang="en-GB" sz="22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2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2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2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𝑐𝑜𝑠𝑥</m:t>
                    </m:r>
                    <m:r>
                      <a:rPr lang="en-GB" sz="22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200" dirty="0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GB" sz="22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2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2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𝑡𝑎𝑛</m:t>
                    </m:r>
                    <m:r>
                      <a:rPr lang="en-GB" sz="22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200" dirty="0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 for values  </a:t>
                </a:r>
                <a14:m>
                  <m:oMath xmlns:m="http://schemas.openxmlformats.org/officeDocument/2006/math">
                    <m:r>
                      <a:rPr lang="en-GB" sz="22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180</m:t>
                    </m:r>
                    <m:r>
                      <a:rPr lang="en-GB" sz="2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GB" sz="2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GB" sz="2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≤360</m:t>
                    </m:r>
                  </m:oMath>
                </a14:m>
                <a:r>
                  <a:rPr lang="en-GB" sz="2200" dirty="0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 	</a:t>
                </a:r>
                <a:endParaRPr lang="en-GB" sz="2200" dirty="0">
                  <a:solidFill>
                    <a:srgbClr val="7030A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968" y="5729608"/>
                <a:ext cx="9214031" cy="769441"/>
              </a:xfrm>
              <a:prstGeom prst="rect">
                <a:avLst/>
              </a:prstGeom>
              <a:blipFill>
                <a:blip r:embed="rId5"/>
                <a:stretch>
                  <a:fillRect l="-860" t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148162" y="1789648"/>
                <a:ext cx="1647370" cy="7261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2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8162" y="1789648"/>
                <a:ext cx="1647370" cy="72616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148162" y="2464415"/>
                <a:ext cx="1647370" cy="7261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sz="2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2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8162" y="2464415"/>
                <a:ext cx="1647370" cy="72616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67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age result for cos gra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260" y="1306285"/>
            <a:ext cx="7303607" cy="1497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06036" y="308522"/>
                <a:ext cx="9214031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2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2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2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𝑐𝑜𝑠𝑥</m:t>
                      </m:r>
                    </m:oMath>
                  </m:oMathPara>
                </a14:m>
                <a:endParaRPr lang="en-GB" sz="2200" dirty="0">
                  <a:solidFill>
                    <a:srgbClr val="7030A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036" y="308522"/>
                <a:ext cx="9214031" cy="430887"/>
              </a:xfrm>
              <a:prstGeom prst="rect">
                <a:avLst/>
              </a:prstGeom>
              <a:blipFill>
                <a:blip r:embed="rId3"/>
                <a:stretch>
                  <a:fillRect l="-132" b="-1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06036" y="3370444"/>
                <a:ext cx="9214031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2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2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2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𝑡𝑎𝑛</m:t>
                      </m:r>
                      <m:r>
                        <a:rPr lang="en-GB" sz="22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2200" dirty="0">
                  <a:solidFill>
                    <a:srgbClr val="7030A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036" y="3370444"/>
                <a:ext cx="9214031" cy="430887"/>
              </a:xfrm>
              <a:prstGeom prst="rect">
                <a:avLst/>
              </a:prstGeom>
              <a:blipFill>
                <a:blip r:embed="rId4"/>
                <a:stretch>
                  <a:fillRect l="-132" b="-98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43675" t="23840" r="3090" b="11161"/>
          <a:stretch/>
        </p:blipFill>
        <p:spPr>
          <a:xfrm>
            <a:off x="2416629" y="3092012"/>
            <a:ext cx="5029200" cy="345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40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41705518"/>
                  </p:ext>
                </p:extLst>
              </p:nvPr>
            </p:nvGraphicFramePr>
            <p:xfrm>
              <a:off x="0" y="22110"/>
              <a:ext cx="9144001" cy="688753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6835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2360132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</a:t>
                          </a:r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18		Inequalities</a:t>
                          </a:r>
                          <a:endParaRPr lang="en-GB" sz="20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indent="0" algn="l">
                            <a:buNone/>
                          </a:pPr>
                          <a:endParaRPr lang="en-GB" sz="20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l">
                            <a:buNone/>
                          </a:pPr>
                          <a:endParaRPr lang="en-GB" sz="20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l">
                            <a:buNone/>
                          </a:pPr>
                          <a:endParaRPr lang="en-GB" sz="20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l">
                            <a:buNone/>
                          </a:pPr>
                          <a:endParaRPr lang="en-GB" sz="20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l">
                            <a:buNone/>
                          </a:pPr>
                          <a:endParaRPr lang="en-GB" sz="20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l">
                            <a:buNone/>
                          </a:pPr>
                          <a:endParaRPr lang="en-GB" sz="20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l">
                            <a:buNone/>
                          </a:pPr>
                          <a:endParaRPr lang="en-GB" sz="20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l">
                            <a:buNone/>
                          </a:pPr>
                          <a:endParaRPr lang="en-GB" sz="20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sz="18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marL="36000" marR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l">
                            <a:buNone/>
                          </a:pPr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Write down the inequality shown by the diagrams.</a:t>
                          </a:r>
                        </a:p>
                        <a:p>
                          <a:pPr marL="0" indent="0" algn="l">
                            <a:buNone/>
                          </a:pPr>
                          <a:endParaRPr lang="en-GB" sz="20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132650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l">
                            <a:buNone/>
                          </a:pPr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Solve the inequalities:</a:t>
                          </a:r>
                        </a:p>
                        <a:p>
                          <a:pPr marL="457200" indent="-457200" algn="l">
                            <a:buFont typeface="+mj-lt"/>
                            <a:buAutoNum type="arabicPeriod"/>
                          </a:pPr>
                          <a14:m>
                            <m:oMath xmlns:m="http://schemas.openxmlformats.org/officeDocument/2006/math">
                              <m:r>
                                <a:rPr lang="en-GB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+5 ≤17</m:t>
                              </m:r>
                            </m:oMath>
                          </a14:m>
                          <a:endParaRPr lang="en-GB" sz="20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indent="-457200" algn="l">
                            <a:buFont typeface="+mj-lt"/>
                            <a:buAutoNum type="arabicPeriod"/>
                          </a:pPr>
                          <a14:m>
                            <m:oMath xmlns:m="http://schemas.openxmlformats.org/officeDocument/2006/math">
                              <m:r>
                                <a:rPr lang="en-GB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GB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−3≥−11</m:t>
                              </m:r>
                            </m:oMath>
                          </a14:m>
                          <a:endParaRPr lang="en-GB" sz="20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indent="-457200" algn="l">
                            <a:buFont typeface="+mj-lt"/>
                            <a:buAutoNum type="arabicPeriod"/>
                          </a:pPr>
                          <a14:m>
                            <m:oMath xmlns:m="http://schemas.openxmlformats.org/officeDocument/2006/math">
                              <m:r>
                                <a:rPr lang="en-GB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9 −2</m:t>
                              </m:r>
                              <m:r>
                                <a:rPr lang="en-GB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&gt;3</m:t>
                              </m:r>
                            </m:oMath>
                          </a14:m>
                          <a:endParaRPr lang="en-GB" sz="20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indent="-457200" algn="l">
                            <a:buFont typeface="+mj-lt"/>
                            <a:buAutoNum type="arabicPeriod"/>
                          </a:pPr>
                          <a14:m>
                            <m:oMath xmlns:m="http://schemas.openxmlformats.org/officeDocument/2006/math">
                              <m:r>
                                <a:rPr lang="en-GB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GB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+2 &lt;3</m:t>
                              </m:r>
                              <m:r>
                                <a:rPr lang="en-GB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+11</m:t>
                              </m:r>
                            </m:oMath>
                          </a14:m>
                          <a:endParaRPr lang="en-GB" sz="20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indent="-457200" algn="l">
                            <a:buFont typeface="+mj-lt"/>
                            <a:buAutoNum type="arabicPeriod"/>
                          </a:pPr>
                          <a14:m>
                            <m:oMath xmlns:m="http://schemas.openxmlformats.org/officeDocument/2006/math">
                              <m:r>
                                <a:rPr lang="en-GB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+15 ≥9</m:t>
                              </m:r>
                              <m:r>
                                <a:rPr lang="en-GB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</m:t>
                              </m:r>
                            </m:oMath>
                          </a14:m>
                          <a:endParaRPr lang="en-GB" sz="20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l">
                            <a:buNone/>
                          </a:pPr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Work out the integers which satisfy the inequality:</a:t>
                          </a:r>
                        </a:p>
                        <a:p>
                          <a:pPr marL="0" indent="0" algn="l">
                            <a:buNone/>
                          </a:pPr>
                          <a:endParaRPr lang="en-GB" sz="20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−11</m:t>
                                </m:r>
                                <m:r>
                                  <a:rPr lang="en-GB" sz="2000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≤2</m:t>
                                </m:r>
                                <m:r>
                                  <a:rPr lang="en-GB" sz="2000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sz="2000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−3&lt;7</m:t>
                                </m:r>
                              </m:oMath>
                            </m:oMathPara>
                          </a14:m>
                          <a:endParaRPr lang="en-GB" sz="20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Solve the following quadratic inequalities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0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20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20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+6</m:t>
                              </m:r>
                              <m:r>
                                <a:rPr lang="en-GB" sz="20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0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+8 &lt;0</m:t>
                              </m:r>
                            </m:oMath>
                          </a14:m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endParaRPr lang="en-GB" sz="20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0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20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20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−7</m:t>
                              </m:r>
                              <m:r>
                                <a:rPr lang="en-GB" sz="20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0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+12&gt;0</m:t>
                              </m:r>
                            </m:oMath>
                          </a14:m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endParaRPr lang="en-GB" sz="20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0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20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20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  <m:r>
                                <a:rPr lang="en-GB" sz="20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0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−40&lt;0</m:t>
                              </m:r>
                            </m:oMath>
                          </a14:m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endParaRPr lang="en-GB" sz="20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0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20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20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en-GB" sz="20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0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&gt;21</m:t>
                              </m:r>
                            </m:oMath>
                          </a14:m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endParaRPr lang="en-GB" sz="20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132650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Draw a coordinate grid with </a:t>
                          </a:r>
                          <a14:m>
                            <m:oMath xmlns:m="http://schemas.openxmlformats.org/officeDocument/2006/math">
                              <m:r>
                                <a:rPr lang="en-GB" sz="2000" b="0" i="1" baseline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lang="en-GB" sz="2000" b="0" i="1" baseline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values from -5 to 5</a:t>
                          </a:r>
                        </a:p>
                        <a:p>
                          <a:pPr algn="ctr"/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Shade the region which satisfies 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b="0" i="1" baseline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sz="2000" b="0" i="1" baseline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&lt;−3    </m:t>
                                </m:r>
                                <m:r>
                                  <a:rPr lang="en-GB" sz="2000" b="0" i="1" baseline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2000" b="0" i="1" baseline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≥−2 </m:t>
                                </m:r>
                              </m:oMath>
                            </m:oMathPara>
                          </a14:m>
                          <a:endParaRPr lang="en-GB" sz="2000" b="0" i="1" baseline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b="0" i="1" baseline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en-GB" sz="2000" b="0" i="1" baseline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2000" b="0" i="1" baseline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GB" sz="2000" b="0" i="1" baseline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sz="2000" b="0" i="1" baseline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≤2</m:t>
                                </m:r>
                              </m:oMath>
                            </m:oMathPara>
                          </a14:m>
                          <a:endParaRPr lang="en-GB" sz="2000" b="0" baseline="0" dirty="0" smtClean="0">
                            <a:solidFill>
                              <a:srgbClr val="0070C0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l"/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Use inequalities</a:t>
                          </a:r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to</a:t>
                          </a:r>
                        </a:p>
                        <a:p>
                          <a:pPr algn="l"/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describe the region</a:t>
                          </a:r>
                        </a:p>
                        <a:p>
                          <a:pPr algn="l"/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shown</a:t>
                          </a:r>
                          <a:endParaRPr lang="en-GB" sz="20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sz="16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41705518"/>
                  </p:ext>
                </p:extLst>
              </p:nvPr>
            </p:nvGraphicFramePr>
            <p:xfrm>
              <a:off x="0" y="22110"/>
              <a:ext cx="9144001" cy="688753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6835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2529840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</a:t>
                          </a:r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18		Inequalities</a:t>
                          </a:r>
                          <a:endParaRPr lang="en-GB" sz="20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indent="0" algn="l">
                            <a:buNone/>
                          </a:pPr>
                          <a:endParaRPr lang="en-GB" sz="20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l">
                            <a:buNone/>
                          </a:pPr>
                          <a:endParaRPr lang="en-GB" sz="20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l">
                            <a:buNone/>
                          </a:pPr>
                          <a:endParaRPr lang="en-GB" sz="20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l">
                            <a:buNone/>
                          </a:pPr>
                          <a:endParaRPr lang="en-GB" sz="20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l">
                            <a:buNone/>
                          </a:pPr>
                          <a:endParaRPr lang="en-GB" sz="20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l">
                            <a:buNone/>
                          </a:pPr>
                          <a:endParaRPr lang="en-GB" sz="20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l">
                            <a:buNone/>
                          </a:pPr>
                          <a:endParaRPr lang="en-GB" sz="20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l">
                            <a:buNone/>
                          </a:pPr>
                          <a:endParaRPr lang="en-GB" sz="20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sz="18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marL="36000" marR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l">
                            <a:buNone/>
                          </a:pPr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Write down the inequality shown by the diagrams.</a:t>
                          </a:r>
                        </a:p>
                        <a:p>
                          <a:pPr marL="0" indent="0" algn="l">
                            <a:buNone/>
                          </a:pPr>
                          <a:endParaRPr lang="en-GB" sz="20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132650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917" t="-118519" r="-200625" b="-1056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2682" t="-118519" r="-100208" b="-1056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3125" t="-118519" r="-417" b="-10569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225040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917" t="-210137" r="-200625" b="-1644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l"/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Use inequalities</a:t>
                          </a:r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to</a:t>
                          </a:r>
                        </a:p>
                        <a:p>
                          <a:pPr algn="l"/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describe the region</a:t>
                          </a:r>
                        </a:p>
                        <a:p>
                          <a:pPr algn="l"/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shown</a:t>
                          </a:r>
                          <a:endParaRPr lang="en-GB" sz="20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sz="16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112" y="333375"/>
            <a:ext cx="5152659" cy="615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111" y="1116012"/>
            <a:ext cx="5152659" cy="6159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111" y="1844674"/>
            <a:ext cx="5152659" cy="61595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2133600" y="203200"/>
            <a:ext cx="2933700" cy="0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2063750" y="125413"/>
            <a:ext cx="144000" cy="144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 flipH="1" flipV="1">
            <a:off x="596900" y="1083699"/>
            <a:ext cx="2304000" cy="0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 flipH="1">
            <a:off x="2900900" y="998305"/>
            <a:ext cx="144000" cy="144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Connector 11"/>
          <p:cNvCxnSpPr/>
          <p:nvPr/>
        </p:nvCxnSpPr>
        <p:spPr>
          <a:xfrm flipH="1" flipV="1">
            <a:off x="1732500" y="1736161"/>
            <a:ext cx="2088000" cy="0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 flipH="1">
            <a:off x="1643600" y="1658705"/>
            <a:ext cx="144000" cy="144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3791472" y="1665176"/>
            <a:ext cx="144000" cy="144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/>
          <a:srcRect b="15336"/>
          <a:stretch/>
        </p:blipFill>
        <p:spPr>
          <a:xfrm>
            <a:off x="6359940" y="4719353"/>
            <a:ext cx="2519428" cy="2138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01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02353488"/>
                  </p:ext>
                </p:extLst>
              </p:nvPr>
            </p:nvGraphicFramePr>
            <p:xfrm>
              <a:off x="0" y="22110"/>
              <a:ext cx="9144001" cy="688753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6835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2360132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</a:t>
                          </a:r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18		Inequalities</a:t>
                          </a:r>
                          <a:endParaRPr lang="en-GB" sz="20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indent="0" algn="l">
                            <a:buNone/>
                          </a:pPr>
                          <a:endParaRPr lang="en-GB" sz="20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l">
                            <a:buNone/>
                          </a:pPr>
                          <a:endParaRPr lang="en-GB" sz="20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l">
                            <a:buNone/>
                          </a:pPr>
                          <a:endParaRPr lang="en-GB" sz="20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l">
                            <a:buNone/>
                          </a:pPr>
                          <a:endParaRPr lang="en-GB" sz="20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l">
                            <a:buNone/>
                          </a:pPr>
                          <a:endParaRPr lang="en-GB" sz="20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l">
                            <a:buNone/>
                          </a:pPr>
                          <a:endParaRPr lang="en-GB" sz="20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l">
                            <a:buNone/>
                          </a:pPr>
                          <a:endParaRPr lang="en-GB" sz="20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l">
                            <a:buNone/>
                          </a:pPr>
                          <a:endParaRPr lang="en-GB" sz="20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sz="18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marL="36000" marR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l">
                            <a:buNone/>
                          </a:pPr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Write down the inequality shown by the diagrams.</a:t>
                          </a:r>
                        </a:p>
                        <a:p>
                          <a:pPr marL="0" indent="0" algn="l">
                            <a:buNone/>
                          </a:pPr>
                          <a:endParaRPr lang="en-GB" sz="20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132650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l">
                            <a:buNone/>
                          </a:pPr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Solve the inequalities:</a:t>
                          </a:r>
                        </a:p>
                        <a:p>
                          <a:pPr marL="457200" indent="-457200" algn="l">
                            <a:lnSpc>
                              <a:spcPct val="140000"/>
                            </a:lnSpc>
                            <a:buFont typeface="+mj-lt"/>
                            <a:buAutoNum type="arabicPeriod"/>
                          </a:pPr>
                          <a14:m>
                            <m:oMath xmlns:m="http://schemas.openxmlformats.org/officeDocument/2006/math">
                              <m:r>
                                <a:rPr lang="en-GB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+5 ≤17</m:t>
                              </m:r>
                            </m:oMath>
                          </a14:m>
                          <a:endParaRPr lang="en-GB" sz="16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indent="-457200" algn="l">
                            <a:lnSpc>
                              <a:spcPct val="140000"/>
                            </a:lnSpc>
                            <a:buFont typeface="+mj-lt"/>
                            <a:buAutoNum type="arabicPeriod"/>
                          </a:pPr>
                          <a14:m>
                            <m:oMath xmlns:m="http://schemas.openxmlformats.org/officeDocument/2006/math">
                              <m:r>
                                <a:rPr lang="en-GB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GB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−3≥−11</m:t>
                              </m:r>
                            </m:oMath>
                          </a14:m>
                          <a:endParaRPr lang="en-GB" sz="16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indent="-457200" algn="l">
                            <a:lnSpc>
                              <a:spcPct val="140000"/>
                            </a:lnSpc>
                            <a:buFont typeface="+mj-lt"/>
                            <a:buAutoNum type="arabicPeriod"/>
                          </a:pPr>
                          <a14:m>
                            <m:oMath xmlns:m="http://schemas.openxmlformats.org/officeDocument/2006/math">
                              <m:r>
                                <a:rPr lang="en-GB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9 −2</m:t>
                              </m:r>
                              <m:r>
                                <a:rPr lang="en-GB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&gt;3</m:t>
                              </m:r>
                            </m:oMath>
                          </a14:m>
                          <a:endParaRPr lang="en-GB" sz="16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indent="-457200" algn="l">
                            <a:lnSpc>
                              <a:spcPct val="140000"/>
                            </a:lnSpc>
                            <a:buFont typeface="+mj-lt"/>
                            <a:buAutoNum type="arabicPeriod"/>
                          </a:pPr>
                          <a14:m>
                            <m:oMath xmlns:m="http://schemas.openxmlformats.org/officeDocument/2006/math">
                              <m:r>
                                <a:rPr lang="en-GB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GB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+2 &lt;3</m:t>
                              </m:r>
                              <m:r>
                                <a:rPr lang="en-GB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+11</m:t>
                              </m:r>
                            </m:oMath>
                          </a14:m>
                          <a:endParaRPr lang="en-GB" sz="16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indent="-457200" algn="l">
                            <a:lnSpc>
                              <a:spcPct val="140000"/>
                            </a:lnSpc>
                            <a:buFont typeface="+mj-lt"/>
                            <a:buAutoNum type="arabicPeriod"/>
                          </a:pPr>
                          <a14:m>
                            <m:oMath xmlns:m="http://schemas.openxmlformats.org/officeDocument/2006/math">
                              <m:r>
                                <a:rPr lang="en-GB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+15 ≥9</m:t>
                              </m:r>
                              <m:r>
                                <a:rPr lang="en-GB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</m:t>
                              </m:r>
                            </m:oMath>
                          </a14:m>
                          <a:endParaRPr lang="en-GB" sz="16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l">
                            <a:buNone/>
                          </a:pPr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Work out the integers which satisfy the inequality:</a:t>
                          </a:r>
                        </a:p>
                        <a:p>
                          <a:pPr marL="0" indent="0" algn="l">
                            <a:buNone/>
                          </a:pPr>
                          <a:endParaRPr lang="en-GB" sz="20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−11</m:t>
                                </m:r>
                                <m:r>
                                  <a:rPr lang="en-GB" sz="2000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≤2</m:t>
                                </m:r>
                                <m:r>
                                  <a:rPr lang="en-GB" sz="2000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sz="2000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−3&lt;7</m:t>
                                </m:r>
                              </m:oMath>
                            </m:oMathPara>
                          </a14:m>
                          <a:endParaRPr lang="en-GB" sz="20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Solve the following qua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="0" dirty="0" err="1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dratic</a:t>
                          </a:r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inequalities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1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1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1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1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+6</m:t>
                              </m:r>
                              <m:r>
                                <a:rPr lang="en-GB" sz="11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1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+8 &lt;0</m:t>
                              </m:r>
                            </m:oMath>
                          </a14:m>
                          <a:r>
                            <a:rPr lang="en-GB" sz="11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endParaRPr lang="en-GB" sz="11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1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1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1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1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−7</m:t>
                              </m:r>
                              <m:r>
                                <a:rPr lang="en-GB" sz="11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1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−12&gt;0</m:t>
                              </m:r>
                            </m:oMath>
                          </a14:m>
                          <a:r>
                            <a:rPr lang="en-GB" sz="11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endParaRPr lang="en-GB" sz="11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1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1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1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1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  <m:r>
                                <a:rPr lang="en-GB" sz="11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1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−40&lt;0</m:t>
                              </m:r>
                            </m:oMath>
                          </a14:m>
                          <a:r>
                            <a:rPr lang="en-GB" sz="11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endParaRPr lang="en-GB" sz="11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1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1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1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1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en-GB" sz="11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1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&gt;21</m:t>
                              </m:r>
                            </m:oMath>
                          </a14:m>
                          <a:r>
                            <a:rPr lang="en-GB" sz="11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endParaRPr lang="en-GB" sz="11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132650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Draw a coordinate grid with </a:t>
                          </a:r>
                          <a14:m>
                            <m:oMath xmlns:m="http://schemas.openxmlformats.org/officeDocument/2006/math">
                              <m:r>
                                <a:rPr lang="en-GB" sz="2000" b="0" i="1" baseline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lang="en-GB" sz="2000" b="0" i="1" baseline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values from -5 to 5</a:t>
                          </a:r>
                        </a:p>
                        <a:p>
                          <a:pPr algn="ctr"/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Shade the region which satisfies 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b="0" i="1" baseline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sz="2000" b="0" i="1" baseline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&lt;−4    </m:t>
                                </m:r>
                                <m:r>
                                  <a:rPr lang="en-GB" sz="2000" b="0" i="1" baseline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2000" b="0" i="1" baseline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≥−2 </m:t>
                                </m:r>
                              </m:oMath>
                            </m:oMathPara>
                          </a14:m>
                          <a:endParaRPr lang="en-GB" sz="2000" b="0" i="1" baseline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b="0" i="1" baseline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en-GB" sz="2000" b="0" i="1" baseline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2000" b="0" i="1" baseline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GB" sz="2000" b="0" i="1" baseline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sz="2000" b="0" i="1" baseline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≤4</m:t>
                                </m:r>
                              </m:oMath>
                            </m:oMathPara>
                          </a14:m>
                          <a:endParaRPr lang="en-GB" sz="2000" b="0" baseline="0" dirty="0" smtClean="0">
                            <a:solidFill>
                              <a:srgbClr val="0070C0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l"/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Use inequalities</a:t>
                          </a:r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to</a:t>
                          </a:r>
                        </a:p>
                        <a:p>
                          <a:pPr algn="l"/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describe the region</a:t>
                          </a:r>
                        </a:p>
                        <a:p>
                          <a:pPr algn="l"/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shown</a:t>
                          </a:r>
                          <a:endParaRPr lang="en-GB" sz="20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sz="16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02353488"/>
                  </p:ext>
                </p:extLst>
              </p:nvPr>
            </p:nvGraphicFramePr>
            <p:xfrm>
              <a:off x="0" y="22110"/>
              <a:ext cx="9144001" cy="688753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6835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2529840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</a:t>
                          </a:r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18		Inequalities</a:t>
                          </a:r>
                          <a:endParaRPr lang="en-GB" sz="20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indent="0" algn="l">
                            <a:buNone/>
                          </a:pPr>
                          <a:endParaRPr lang="en-GB" sz="20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l">
                            <a:buNone/>
                          </a:pPr>
                          <a:endParaRPr lang="en-GB" sz="20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l">
                            <a:buNone/>
                          </a:pPr>
                          <a:endParaRPr lang="en-GB" sz="20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l">
                            <a:buNone/>
                          </a:pPr>
                          <a:endParaRPr lang="en-GB" sz="20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l">
                            <a:buNone/>
                          </a:pPr>
                          <a:endParaRPr lang="en-GB" sz="20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l">
                            <a:buNone/>
                          </a:pPr>
                          <a:endParaRPr lang="en-GB" sz="20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l">
                            <a:buNone/>
                          </a:pPr>
                          <a:endParaRPr lang="en-GB" sz="20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l">
                            <a:buNone/>
                          </a:pPr>
                          <a:endParaRPr lang="en-GB" sz="20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sz="18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marL="36000" marR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l">
                            <a:buNone/>
                          </a:pPr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Write down the inequality shown by the diagrams.</a:t>
                          </a:r>
                        </a:p>
                        <a:p>
                          <a:pPr marL="0" indent="0" algn="l">
                            <a:buNone/>
                          </a:pPr>
                          <a:endParaRPr lang="en-GB" sz="20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132650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917" t="-118519" r="-200625" b="-1056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2682" t="-118519" r="-100208" b="-1056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3125" t="-118519" r="-417" b="-10569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225040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917" t="-210137" r="-200625" b="-1644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l"/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Use inequalities</a:t>
                          </a:r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to</a:t>
                          </a:r>
                        </a:p>
                        <a:p>
                          <a:pPr algn="l"/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describe the region</a:t>
                          </a:r>
                        </a:p>
                        <a:p>
                          <a:pPr algn="l"/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shown</a:t>
                          </a:r>
                          <a:endParaRPr lang="en-GB" sz="20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sz="16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112" y="333375"/>
            <a:ext cx="5152659" cy="615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111" y="1116012"/>
            <a:ext cx="5152659" cy="6159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111" y="1844674"/>
            <a:ext cx="5152659" cy="61595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2133600" y="203200"/>
            <a:ext cx="2933700" cy="0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2063750" y="125413"/>
            <a:ext cx="144000" cy="144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 flipH="1" flipV="1">
            <a:off x="596900" y="1083699"/>
            <a:ext cx="2304000" cy="0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 flipH="1">
            <a:off x="2900900" y="998305"/>
            <a:ext cx="144000" cy="144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Connector 11"/>
          <p:cNvCxnSpPr/>
          <p:nvPr/>
        </p:nvCxnSpPr>
        <p:spPr>
          <a:xfrm flipH="1" flipV="1">
            <a:off x="1732500" y="1736161"/>
            <a:ext cx="2088000" cy="0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 flipH="1">
            <a:off x="1643600" y="1658705"/>
            <a:ext cx="144000" cy="144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3791472" y="1665176"/>
            <a:ext cx="144000" cy="144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/>
          <a:srcRect b="15336"/>
          <a:stretch/>
        </p:blipFill>
        <p:spPr>
          <a:xfrm>
            <a:off x="6359940" y="4719353"/>
            <a:ext cx="2519428" cy="21386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962796" y="269413"/>
                <a:ext cx="17112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≥−1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2796" y="269413"/>
                <a:ext cx="171123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958441" y="1035767"/>
                <a:ext cx="17112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8441" y="1035767"/>
                <a:ext cx="1711235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777533" y="2177572"/>
                <a:ext cx="17112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−2 </m:t>
                    </m:r>
                    <m:r>
                      <a:rPr lang="en-GB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 </m:t>
                    </m:r>
                  </m:oMath>
                </a14:m>
                <a:r>
                  <a:rPr lang="en-GB" dirty="0" smtClean="0">
                    <a:solidFill>
                      <a:srgbClr val="FF0000"/>
                    </a:solidFill>
                  </a:rPr>
                  <a:t>3</a:t>
                </a:r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7533" y="2177572"/>
                <a:ext cx="1711235" cy="369332"/>
              </a:xfrm>
              <a:prstGeom prst="rect">
                <a:avLst/>
              </a:prstGeom>
              <a:blipFill>
                <a:blip r:embed="rId7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512214" y="2833824"/>
                <a:ext cx="17112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≤4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2214" y="2833824"/>
                <a:ext cx="1711235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787600" y="3182940"/>
                <a:ext cx="17112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GB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7600" y="3182940"/>
                <a:ext cx="1711235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481095" y="3584734"/>
                <a:ext cx="17112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GB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1095" y="3584734"/>
                <a:ext cx="1711235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045282" y="3710162"/>
                <a:ext cx="1711235" cy="5533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5282" y="3710162"/>
                <a:ext cx="1711235" cy="55335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045281" y="4185446"/>
                <a:ext cx="1711235" cy="5549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17</m:t>
                          </m:r>
                        </m:num>
                        <m:den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5281" y="4185446"/>
                <a:ext cx="1711235" cy="55496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3498835" y="4192017"/>
            <a:ext cx="26965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-4, -3, -2, -1 0, 1,2 ,3, 4</a:t>
            </a:r>
            <a:endParaRPr lang="en-GB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381756" y="3182940"/>
                <a:ext cx="17112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−4 </m:t>
                      </m:r>
                      <m:r>
                        <a:rPr lang="en-GB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&lt;−2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1756" y="3182940"/>
                <a:ext cx="1711235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381755" y="3904333"/>
                <a:ext cx="17112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−8 </m:t>
                      </m:r>
                      <m:r>
                        <a:rPr lang="en-GB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&lt;5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1755" y="3904333"/>
                <a:ext cx="1711235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358114" y="3525496"/>
                <a:ext cx="178588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 smtClean="0">
                    <a:solidFill>
                      <a:srgbClr val="FF0000"/>
                    </a:solidFill>
                  </a:rPr>
                  <a:t>3   &amp;  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&gt;4</m:t>
                    </m:r>
                  </m:oMath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8114" y="3525496"/>
                <a:ext cx="1785886" cy="369332"/>
              </a:xfrm>
              <a:prstGeom prst="rect">
                <a:avLst/>
              </a:prstGeom>
              <a:blipFill>
                <a:blip r:embed="rId15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301506" y="4239605"/>
                <a:ext cx="184249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 smtClean="0">
                    <a:solidFill>
                      <a:srgbClr val="FF0000"/>
                    </a:solidFill>
                  </a:rPr>
                  <a:t>-3   &amp;  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&gt;7</m:t>
                    </m:r>
                  </m:oMath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1506" y="4239605"/>
                <a:ext cx="1842494" cy="369332"/>
              </a:xfrm>
              <a:prstGeom prst="rect">
                <a:avLst/>
              </a:prstGeom>
              <a:blipFill>
                <a:blip r:embed="rId16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991503" y="5604010"/>
                <a:ext cx="17112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≤3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1503" y="5604010"/>
                <a:ext cx="1711235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991502" y="5887493"/>
                <a:ext cx="17112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≤2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1502" y="5887493"/>
                <a:ext cx="1711235" cy="369332"/>
              </a:xfrm>
              <a:prstGeom prst="rect">
                <a:avLst/>
              </a:prstGeom>
              <a:blipFill>
                <a:blip r:embed="rId18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921915" y="6206462"/>
                <a:ext cx="17112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≥2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1915" y="6206462"/>
                <a:ext cx="1711235" cy="369332"/>
              </a:xfrm>
              <a:prstGeom prst="rect">
                <a:avLst/>
              </a:prstGeom>
              <a:blipFill>
                <a:blip r:embed="rId19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164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015" y="4782818"/>
            <a:ext cx="5132842" cy="21188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056" y="2470449"/>
            <a:ext cx="4474028" cy="226422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70238864"/>
                  </p:ext>
                </p:extLst>
              </p:nvPr>
            </p:nvGraphicFramePr>
            <p:xfrm>
              <a:off x="159657" y="119741"/>
              <a:ext cx="8781143" cy="676991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76609">
                      <a:extLst>
                        <a:ext uri="{9D8B030D-6E8A-4147-A177-3AD203B41FA5}">
                          <a16:colId xmlns:a16="http://schemas.microsoft.com/office/drawing/2014/main" val="2570615974"/>
                        </a:ext>
                      </a:extLst>
                    </a:gridCol>
                    <a:gridCol w="2768178">
                      <a:extLst>
                        <a:ext uri="{9D8B030D-6E8A-4147-A177-3AD203B41FA5}">
                          <a16:colId xmlns:a16="http://schemas.microsoft.com/office/drawing/2014/main" val="557014015"/>
                        </a:ext>
                      </a:extLst>
                    </a:gridCol>
                    <a:gridCol w="2401270">
                      <a:extLst>
                        <a:ext uri="{9D8B030D-6E8A-4147-A177-3AD203B41FA5}">
                          <a16:colId xmlns:a16="http://schemas.microsoft.com/office/drawing/2014/main" val="806026704"/>
                        </a:ext>
                      </a:extLst>
                    </a:gridCol>
                    <a:gridCol w="366908">
                      <a:extLst>
                        <a:ext uri="{9D8B030D-6E8A-4147-A177-3AD203B41FA5}">
                          <a16:colId xmlns:a16="http://schemas.microsoft.com/office/drawing/2014/main" val="331537005"/>
                        </a:ext>
                      </a:extLst>
                    </a:gridCol>
                    <a:gridCol w="2768178">
                      <a:extLst>
                        <a:ext uri="{9D8B030D-6E8A-4147-A177-3AD203B41FA5}">
                          <a16:colId xmlns:a16="http://schemas.microsoft.com/office/drawing/2014/main" val="3292279143"/>
                        </a:ext>
                      </a:extLst>
                    </a:gridCol>
                  </a:tblGrid>
                  <a:tr h="2244532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sz="18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19 Loci and Vectors</a:t>
                          </a:r>
                          <a:endParaRPr lang="en-GB" sz="18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Construct</a:t>
                          </a:r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a perpendicular bisector of a line which is 6cm long</a:t>
                          </a:r>
                          <a:endParaRPr lang="en-GB" sz="20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Construct a 30⁰</a:t>
                          </a:r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  <a:sym typeface="Symbol" panose="05050102010706020507" pitchFamily="18" charset="2"/>
                            </a:rPr>
                            <a:t> angle</a:t>
                          </a:r>
                          <a:endParaRPr lang="en-GB" sz="20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Draw a rectangle where AB = CD</a:t>
                          </a:r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= 5cm and     BC =DA = 4cm</a:t>
                          </a:r>
                        </a:p>
                        <a:p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Show the region</a:t>
                          </a:r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which is</a:t>
                          </a:r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closer</a:t>
                          </a:r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 the line BC</a:t>
                          </a:r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than CD but </a:t>
                          </a:r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within </a:t>
                          </a:r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3.5cm of A</a:t>
                          </a:r>
                          <a:endParaRPr lang="en-GB" sz="20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47494150"/>
                      </a:ext>
                    </a:extLst>
                  </a:tr>
                  <a:tr h="2323179">
                    <a:tc vMerge="1">
                      <a:txBody>
                        <a:bodyPr/>
                        <a:lstStyle/>
                        <a:p>
                          <a:endParaRPr lang="en-GB" sz="18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GB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d>
                                  <m:dPr>
                                    <m:ctrlP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noBar"/>
                                        <m:ctrlPr>
                                          <a:rPr lang="en-GB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GB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num>
                                      <m:den>
                                        <m:r>
                                          <a:rPr lang="en-GB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−6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en-GB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GB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GB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noBar"/>
                                        <m:ctrlPr>
                                          <a:rPr lang="en-GB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GB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−3</m:t>
                                        </m:r>
                                      </m:num>
                                      <m:den>
                                        <m:r>
                                          <a:rPr lang="en-GB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en-GB" sz="18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sz="18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sz="18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Find</a:t>
                          </a:r>
                        </a:p>
                        <a:p>
                          <a:pPr marL="342900" indent="-342900">
                            <a:buFont typeface="+mj-lt"/>
                            <a:buAutoNum type="arabicPeriod"/>
                          </a:pP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18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GB" sz="18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8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oMath>
                          </a14:m>
                          <a:endParaRPr lang="en-GB" sz="18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342900" indent="-342900">
                            <a:buFont typeface="+mj-lt"/>
                            <a:buAutoNum type="arabicPeriod"/>
                          </a:pPr>
                          <a:r>
                            <a:rPr lang="en-GB" sz="18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18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GB" sz="18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8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oMath>
                          </a14:m>
                          <a:endParaRPr lang="en-GB" sz="18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342900" indent="-342900">
                            <a:buFont typeface="+mj-lt"/>
                            <a:buAutoNum type="arabicPeriod"/>
                          </a:pPr>
                          <a:r>
                            <a:rPr lang="en-GB" sz="18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3</a:t>
                          </a:r>
                          <a14:m>
                            <m:oMath xmlns:m="http://schemas.openxmlformats.org/officeDocument/2006/math">
                              <m:r>
                                <a:rPr lang="en-GB" sz="18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GB" sz="18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GB" sz="18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oMath>
                          </a14:m>
                          <a:endParaRPr lang="en-GB" sz="18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3">
                      <a:txBody>
                        <a:bodyPr/>
                        <a:lstStyle/>
                        <a:p>
                          <a:r>
                            <a:rPr lang="en-GB" sz="18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Calculate  </a:t>
                          </a:r>
                          <a14:m>
                            <m:oMath xmlns:m="http://schemas.openxmlformats.org/officeDocument/2006/math">
                              <m:groupChr>
                                <m:groupChrPr>
                                  <m:chr m:val="→"/>
                                  <m:pos m:val="top"/>
                                  <m:ctrlPr>
                                    <a:rPr lang="en-GB" sz="3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brk m:alnAt="1"/>
                                    </m:rPr>
                                    <a:rPr lang="en-GB" sz="3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en-GB" sz="3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groupChr>
                            </m:oMath>
                          </a14:m>
                          <a:endParaRPr lang="en-GB" sz="30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sz="18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sz="18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Point C lies</a:t>
                          </a: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on the line AB</a:t>
                          </a:r>
                        </a:p>
                        <a:p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so the ratio of AC:CB </a:t>
                          </a:r>
                        </a:p>
                        <a:p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is 3:1. Calculate</a:t>
                          </a:r>
                        </a:p>
                        <a:p>
                          <a:r>
                            <a:rPr lang="en-GB" sz="3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GB" sz="30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groupChr>
                                <m:groupChrPr>
                                  <m:chr m:val="→"/>
                                  <m:pos m:val="top"/>
                                  <m:ctrlPr>
                                    <a:rPr lang="en-GB" sz="3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en-GB" sz="3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𝐵𝐶</m:t>
                                  </m:r>
                                </m:e>
                              </m:groupChr>
                            </m:oMath>
                          </a14:m>
                          <a:endParaRPr lang="en-GB" sz="30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sz="18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0180296"/>
                      </a:ext>
                    </a:extLst>
                  </a:tr>
                  <a:tr h="2170548">
                    <a:tc vMerge="1">
                      <a:txBody>
                        <a:bodyPr/>
                        <a:lstStyle/>
                        <a:p>
                          <a:endParaRPr lang="en-GB" sz="18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GB" sz="18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8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GB" sz="1900" dirty="0" smtClean="0">
                              <a:latin typeface="Comic Sans MS" panose="030F0702030302020204" pitchFamily="66" charset="0"/>
                            </a:rPr>
                            <a:t>C is the point such that OC:CA = 4:1</a:t>
                          </a:r>
                        </a:p>
                        <a:p>
                          <a:r>
                            <a:rPr lang="en-GB" sz="1900" dirty="0" smtClean="0">
                              <a:latin typeface="Comic Sans MS" panose="030F0702030302020204" pitchFamily="66" charset="0"/>
                            </a:rPr>
                            <a:t>M is the midpoint of AB</a:t>
                          </a:r>
                        </a:p>
                        <a:p>
                          <a:r>
                            <a:rPr lang="en-GB" sz="1900" dirty="0" smtClean="0">
                              <a:latin typeface="Comic Sans MS" panose="030F0702030302020204" pitchFamily="66" charset="0"/>
                            </a:rPr>
                            <a:t>D is the point such that OB:OD = 3:4 Show that C, M and D are on the same straight line. </a:t>
                          </a:r>
                          <a:endParaRPr lang="en-GB" sz="19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8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4712224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70238864"/>
                  </p:ext>
                </p:extLst>
              </p:nvPr>
            </p:nvGraphicFramePr>
            <p:xfrm>
              <a:off x="159657" y="119741"/>
              <a:ext cx="8781143" cy="676991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76609">
                      <a:extLst>
                        <a:ext uri="{9D8B030D-6E8A-4147-A177-3AD203B41FA5}">
                          <a16:colId xmlns:a16="http://schemas.microsoft.com/office/drawing/2014/main" val="2570615974"/>
                        </a:ext>
                      </a:extLst>
                    </a:gridCol>
                    <a:gridCol w="2768178">
                      <a:extLst>
                        <a:ext uri="{9D8B030D-6E8A-4147-A177-3AD203B41FA5}">
                          <a16:colId xmlns:a16="http://schemas.microsoft.com/office/drawing/2014/main" val="557014015"/>
                        </a:ext>
                      </a:extLst>
                    </a:gridCol>
                    <a:gridCol w="2401270">
                      <a:extLst>
                        <a:ext uri="{9D8B030D-6E8A-4147-A177-3AD203B41FA5}">
                          <a16:colId xmlns:a16="http://schemas.microsoft.com/office/drawing/2014/main" val="806026704"/>
                        </a:ext>
                      </a:extLst>
                    </a:gridCol>
                    <a:gridCol w="366908">
                      <a:extLst>
                        <a:ext uri="{9D8B030D-6E8A-4147-A177-3AD203B41FA5}">
                          <a16:colId xmlns:a16="http://schemas.microsoft.com/office/drawing/2014/main" val="331537005"/>
                        </a:ext>
                      </a:extLst>
                    </a:gridCol>
                    <a:gridCol w="2768178">
                      <a:extLst>
                        <a:ext uri="{9D8B030D-6E8A-4147-A177-3AD203B41FA5}">
                          <a16:colId xmlns:a16="http://schemas.microsoft.com/office/drawing/2014/main" val="3292279143"/>
                        </a:ext>
                      </a:extLst>
                    </a:gridCol>
                  </a:tblGrid>
                  <a:tr h="2244532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sz="18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19 Loci and Vectors</a:t>
                          </a:r>
                          <a:endParaRPr lang="en-GB" sz="18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Construct</a:t>
                          </a:r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a perpendicular bisector of a line which is 6cm long</a:t>
                          </a:r>
                          <a:endParaRPr lang="en-GB" sz="20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Construct a 30⁰</a:t>
                          </a:r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  <a:sym typeface="Symbol" panose="05050102010706020507" pitchFamily="18" charset="2"/>
                            </a:rPr>
                            <a:t> angle</a:t>
                          </a:r>
                          <a:endParaRPr lang="en-GB" sz="20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Draw a rectangle where AB = CD</a:t>
                          </a:r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= 5cm and     BC =DA = 4cm</a:t>
                          </a:r>
                        </a:p>
                        <a:p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Show the region</a:t>
                          </a:r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which is</a:t>
                          </a:r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closer</a:t>
                          </a:r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 the line BC</a:t>
                          </a:r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than CD but </a:t>
                          </a:r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within </a:t>
                          </a:r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3.5cm of A</a:t>
                          </a:r>
                          <a:endParaRPr lang="en-GB" sz="20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47494150"/>
                      </a:ext>
                    </a:extLst>
                  </a:tr>
                  <a:tr h="2354834">
                    <a:tc vMerge="1">
                      <a:txBody>
                        <a:bodyPr/>
                        <a:lstStyle/>
                        <a:p>
                          <a:endParaRPr lang="en-GB" sz="18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7401" t="-96891" r="-200661" b="-94560"/>
                          </a:stretch>
                        </a:blipFill>
                      </a:tcPr>
                    </a:tc>
                    <a:tc grid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8636" t="-96891" r="-220" b="-9456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sz="18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0180296"/>
                      </a:ext>
                    </a:extLst>
                  </a:tr>
                  <a:tr h="2170548">
                    <a:tc vMerge="1">
                      <a:txBody>
                        <a:bodyPr/>
                        <a:lstStyle/>
                        <a:p>
                          <a:endParaRPr lang="en-GB" sz="18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GB" sz="18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8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GB" sz="1900" dirty="0" smtClean="0">
                              <a:latin typeface="Comic Sans MS" panose="030F0702030302020204" pitchFamily="66" charset="0"/>
                            </a:rPr>
                            <a:t>C is the point such that OC:CA = 4:1</a:t>
                          </a:r>
                        </a:p>
                        <a:p>
                          <a:r>
                            <a:rPr lang="en-GB" sz="1900" dirty="0" smtClean="0">
                              <a:latin typeface="Comic Sans MS" panose="030F0702030302020204" pitchFamily="66" charset="0"/>
                            </a:rPr>
                            <a:t>M is the midpoint of AB</a:t>
                          </a:r>
                        </a:p>
                        <a:p>
                          <a:r>
                            <a:rPr lang="en-GB" sz="1900" dirty="0" smtClean="0">
                              <a:latin typeface="Comic Sans MS" panose="030F0702030302020204" pitchFamily="66" charset="0"/>
                            </a:rPr>
                            <a:t>D is the point such that OB:OD = 3:4 Show that C, M and D are on the same straight line. </a:t>
                          </a:r>
                          <a:endParaRPr lang="en-GB" sz="19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8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4712224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69044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1046BBD967B24DA3F10E1FCF165E29" ma:contentTypeVersion="7" ma:contentTypeDescription="Create a new document." ma:contentTypeScope="" ma:versionID="f0e5ce0eb79dab634d0d10c7fa8a8f2f">
  <xsd:schema xmlns:xsd="http://www.w3.org/2001/XMLSchema" xmlns:xs="http://www.w3.org/2001/XMLSchema" xmlns:p="http://schemas.microsoft.com/office/2006/metadata/properties" xmlns:ns2="ea71102e-c2e2-43df-a20f-703c85d4b778" xmlns:ns3="ac2b899c-feaf-4902-9f78-83816e525775" targetNamespace="http://schemas.microsoft.com/office/2006/metadata/properties" ma:root="true" ma:fieldsID="4b64548196bd3f9631082348a9973d04" ns2:_="" ns3:_="">
    <xsd:import namespace="ea71102e-c2e2-43df-a20f-703c85d4b778"/>
    <xsd:import namespace="ac2b899c-feaf-4902-9f78-83816e52577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71102e-c2e2-43df-a20f-703c85d4b77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2b899c-feaf-4902-9f78-83816e5257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8B9D3C5-88F0-4767-98BE-FD5D04A7C89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B1BE2FB-DF23-48C1-B5AA-5A71711403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a71102e-c2e2-43df-a20f-703c85d4b778"/>
    <ds:schemaRef ds:uri="ac2b899c-feaf-4902-9f78-83816e52577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654E0C1-20B9-45DF-9EE7-FEA4AFBCE433}">
  <ds:schemaRefs>
    <ds:schemaRef ds:uri="http://purl.org/dc/terms/"/>
    <ds:schemaRef ds:uri="ea71102e-c2e2-43df-a20f-703c85d4b778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ac2b899c-feaf-4902-9f78-83816e52577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2222</TotalTime>
  <Words>676</Words>
  <Application>Microsoft Office PowerPoint</Application>
  <PresentationFormat>On-screen Show (4:3)</PresentationFormat>
  <Paragraphs>246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Century Gothic</vt:lpstr>
      <vt:lpstr>Comic Sans MS</vt:lpstr>
      <vt:lpstr>Symbol</vt:lpstr>
      <vt:lpstr>Wingdings 3</vt:lpstr>
      <vt:lpstr>Ion Boardroom</vt:lpstr>
      <vt:lpstr>Office Theme</vt:lpstr>
      <vt:lpstr>Test 5 Revision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 3 Revision</dc:title>
  <dc:creator>Tim Gledhill</dc:creator>
  <cp:lastModifiedBy>Morton, Joanne</cp:lastModifiedBy>
  <cp:revision>135</cp:revision>
  <dcterms:modified xsi:type="dcterms:W3CDTF">2019-11-05T14:47:08Z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0x010100D91046BBD967B24DA3F10E1FCF165E29</vt:lpwstr>
  </property>
  <property fmtid="{D5CDD505-2E9C-101B-9397-08002B2CF9AE}" pid="3" name="AuthorIds_UIVersion_3584">
    <vt:lpwstr>12</vt:lpwstr>
  </property>
</Properties>
</file>