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sldIdLst>
    <p:sldId id="28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2" r:id="rId14"/>
    <p:sldId id="273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4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4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69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629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728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0237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8518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756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277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4948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0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101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361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388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171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854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466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170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F987216-9B47-45A7-8C0C-330BE167E6BC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199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68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8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1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7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1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3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1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5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5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25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8103" y="1023345"/>
            <a:ext cx="7812339" cy="2550877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Test 3 Revision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8103" y="4055485"/>
            <a:ext cx="5917679" cy="861420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Year </a:t>
            </a:r>
            <a:r>
              <a:rPr lang="en-GB" sz="4000" dirty="0" smtClean="0">
                <a:latin typeface="Comic Sans MS" panose="030F0702030302020204" pitchFamily="66" charset="0"/>
              </a:rPr>
              <a:t>10 Higher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7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0607399"/>
                  </p:ext>
                </p:extLst>
              </p:nvPr>
            </p:nvGraphicFramePr>
            <p:xfrm>
              <a:off x="0" y="0"/>
              <a:ext cx="9144000" cy="68883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46711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Linear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Graphs		Topic 11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the gradient for each line below: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= 3</m:t>
                              </m:r>
                              <m:r>
                                <a:rPr lang="en-GB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− 2</m:t>
                              </m:r>
                            </m:oMath>
                          </a14:m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>
                            <a:buAutoNum type="alphaLcParenR" startAt="2"/>
                            <a:tabLst>
                              <a:tab pos="531813" algn="l"/>
                            </a:tabLst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= −2 </m:t>
                              </m:r>
                              <m:r>
                                <a:rPr lang="en-GB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+ 1</m:t>
                              </m:r>
                            </m:oMath>
                          </a14:m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>
                            <a:buNone/>
                            <a:tabLst>
                              <a:tab pos="531813" algn="l"/>
                            </a:tabLst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>
                            <a:buNone/>
                            <a:tabLst>
                              <a:tab pos="531813" algn="l"/>
                            </a:tabLst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  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= 4</m:t>
                              </m:r>
                              <m:r>
                                <a:rPr lang="en-GB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+ 2</m:t>
                              </m:r>
                            </m:oMath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coordinate where these lines cross the y-axis:</a:t>
                          </a: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GB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+5 </m:t>
                              </m:r>
                            </m:oMath>
                          </a14:m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endParaRPr lang="en-GB" sz="9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>
                            <a:buNone/>
                            <a:tabLst>
                              <a:tab pos="531813" algn="l"/>
                            </a:tabLst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=−3</m:t>
                              </m:r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−10 </m:t>
                              </m:r>
                            </m:oMath>
                          </a14:m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endParaRPr lang="en-GB" sz="9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</a:t>
                          </a:r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r>
                                <a:rPr lang="en-GB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= 5</m:t>
                              </m:r>
                              <m:r>
                                <a:rPr lang="en-GB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+ 3</m:t>
                              </m:r>
                            </m:oMath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a pair of parallel lines from below:</a:t>
                          </a:r>
                        </a:p>
                        <a:p>
                          <a:pPr algn="ctr"/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= −3</m:t>
                              </m:r>
                              <m:r>
                                <a:rPr lang="en-GB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+ 2</m:t>
                              </m:r>
                            </m:oMath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>
                            <a:buAutoNum type="alphaLcParenR" startAt="2"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= 4</m:t>
                              </m:r>
                              <m:r>
                                <a:rPr lang="en-GB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+ 2</m:t>
                              </m:r>
                            </m:oMath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GB" sz="9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     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= −3</m:t>
                              </m:r>
                              <m:r>
                                <a:rPr lang="en-GB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+ 4       </m:t>
                              </m:r>
                            </m:oMath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55645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Find</a:t>
                          </a:r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 the gradient of these lines:</a:t>
                          </a:r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a)</a:t>
                          </a:r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   A </a:t>
                          </a: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(1, 2) and B (3,</a:t>
                          </a:r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 6)</a:t>
                          </a:r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b)</a:t>
                          </a:r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   A (3, 7) and B (7, 3)</a:t>
                          </a:r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>
                            <a:buAutoNum type="alphaLcParenR" startAt="3"/>
                          </a:pPr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 A (5, 8) and B (15, 13)</a:t>
                          </a: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Find</a:t>
                          </a:r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 a pair of perpendicular lines: </a:t>
                          </a:r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a)	y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  3</m:t>
                              </m:r>
                            </m:oMath>
                          </a14:m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−4</m:t>
                              </m:r>
                            </m:oMath>
                          </a14:m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=−4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the mid-point of the lines below:</a:t>
                          </a:r>
                        </a:p>
                        <a:p>
                          <a:pPr algn="l"/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A(1, 4) and B(3, 10)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A(5, 5) and (-3, 1)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A(-2, -1) and B(-4, -4)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55645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Find</a:t>
                          </a:r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 the equation of the line that is parallel to the line  </a:t>
                          </a:r>
                          <a14:m>
                            <m:oMath xmlns:m="http://schemas.openxmlformats.org/officeDocument/2006/math">
                              <m:r>
                                <a:rPr lang="en-GB" i="1" baseline="0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i="1" baseline="0" dirty="0" smtClean="0">
                                  <a:latin typeface="Cambria Math" panose="02040503050406030204" pitchFamily="18" charset="0"/>
                                </a:rPr>
                                <m:t> = 3</m:t>
                              </m:r>
                              <m:r>
                                <a:rPr lang="en-GB" i="1" baseline="0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 baseline="0" dirty="0" smtClean="0">
                                  <a:latin typeface="Cambria Math" panose="02040503050406030204" pitchFamily="18" charset="0"/>
                                </a:rPr>
                                <m:t> – 1 </m:t>
                              </m:r>
                            </m:oMath>
                          </a14:m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and passes through the point (3, 4).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Find</a:t>
                          </a:r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 the equation of the line that is perpendicular to the line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baseline="0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i="1" baseline="0" dirty="0" smtClean="0">
                                    <a:latin typeface="Cambria Math" panose="02040503050406030204" pitchFamily="18" charset="0"/>
                                  </a:rPr>
                                  <m:t> = 2</m:t>
                                </m:r>
                                <m:r>
                                  <a:rPr lang="en-GB" i="1" baseline="0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i="1" baseline="0" dirty="0" smtClean="0">
                                    <a:latin typeface="Cambria Math" panose="02040503050406030204" pitchFamily="18" charset="0"/>
                                  </a:rPr>
                                  <m:t> + 3 </m:t>
                                </m:r>
                              </m:oMath>
                            </m:oMathPara>
                          </a14:m>
                          <a:endParaRPr lang="en-GB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and passes through the point (6, 5).</a:t>
                          </a:r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Find the equation of the line that passed through the points (5,</a:t>
                          </a:r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 6) and </a:t>
                          </a:r>
                        </a:p>
                        <a:p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(3, -2)</a:t>
                          </a:r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0607399"/>
                  </p:ext>
                </p:extLst>
              </p:nvPr>
            </p:nvGraphicFramePr>
            <p:xfrm>
              <a:off x="0" y="0"/>
              <a:ext cx="9144000" cy="68883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46711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Linear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Graphs		Topic 11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039" r="-200625" b="-1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039" r="-100625" b="-1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039" r="-625" b="-19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Find</a:t>
                          </a:r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 the gradient of these lines:</a:t>
                          </a:r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a)</a:t>
                          </a:r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   </a:t>
                          </a:r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A </a:t>
                          </a: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(1, 2) and B (3,</a:t>
                          </a:r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 6)</a:t>
                          </a:r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b)</a:t>
                          </a:r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   </a:t>
                          </a:r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A </a:t>
                          </a:r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(3, 7) and B (7, 3)</a:t>
                          </a:r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>
                            <a:buAutoNum type="alphaLcParenR" startAt="3"/>
                          </a:pPr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 A (5, 8) and B (15, 13)</a:t>
                          </a: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03733" r="-100625" b="-994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the mid-point of the lines below:</a:t>
                          </a:r>
                        </a:p>
                        <a:p>
                          <a:pPr algn="l"/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A(1, 4) and B(3, 10)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A(5, 5) and (-3, 1)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A(-2, -1) and B(-4, -4)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55645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206486" r="-200625" b="-8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206486" r="-100625" b="-8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Find the equation of the line that passed through the points (5,</a:t>
                          </a:r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 6) and </a:t>
                          </a:r>
                        </a:p>
                        <a:p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(3, -2)</a:t>
                          </a:r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17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7573399"/>
                  </p:ext>
                </p:extLst>
              </p:nvPr>
            </p:nvGraphicFramePr>
            <p:xfrm>
              <a:off x="0" y="0"/>
              <a:ext cx="9144000" cy="68883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46711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Linear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Graphs		Topic 11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the gradient for each line below: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= </m:t>
                              </m:r>
                              <m:r>
                                <a:rPr lang="en-GB" b="1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− 2</m:t>
                              </m:r>
                            </m:oMath>
                          </a14:m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>
                            <a:tabLst>
                              <a:tab pos="531813" algn="l"/>
                            </a:tabLst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>
                            <a:buAutoNum type="alphaLcParenR" startAt="2"/>
                            <a:tabLst>
                              <a:tab pos="531813" algn="l"/>
                            </a:tabLst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= </m:t>
                              </m:r>
                              <m:r>
                                <a:rPr lang="en-GB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+ 1</m:t>
                              </m:r>
                            </m:oMath>
                          </a14:m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>
                            <a:buNone/>
                            <a:tabLst>
                              <a:tab pos="531813" algn="l"/>
                            </a:tabLst>
                          </a:pP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>
                            <a:buNone/>
                            <a:tabLst>
                              <a:tab pos="531813" algn="l"/>
                            </a:tabLst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   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= </m:t>
                              </m:r>
                              <m:r>
                                <a:rPr lang="en-GB" b="1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+ 1</m:t>
                              </m:r>
                            </m:oMath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coordinate where these lines cross the y-axis:</a:t>
                          </a: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GB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+5 </m:t>
                              </m:r>
                            </m:oMath>
                          </a14:m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(0,5)</a:t>
                          </a:r>
                        </a:p>
                        <a:p>
                          <a:endParaRPr lang="en-GB" sz="9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b="0" i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</a:t>
                          </a:r>
                          <a:r>
                            <a:rPr lang="en-GB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=−3</m:t>
                              </m:r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−10 </m:t>
                              </m:r>
                            </m:oMath>
                          </a14:m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(0,-10)</a:t>
                          </a:r>
                        </a:p>
                        <a:p>
                          <a:endParaRPr lang="en-GB" sz="9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=5</m:t>
                              </m:r>
                              <m:r>
                                <a:rPr lang="en-GB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+3    </m:t>
                              </m:r>
                            </m:oMath>
                          </a14:m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(0, 1.5)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a pair of parallel lines from below:</a:t>
                          </a:r>
                        </a:p>
                        <a:p>
                          <a:pPr algn="ctr"/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b="0" i="0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GB" b="1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= −</m:t>
                              </m:r>
                              <m:r>
                                <a:rPr lang="en-GB" b="1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b="1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a:rPr lang="en-GB" b="1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endParaRPr lang="en-GB" b="1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>
                            <a:buAutoNum type="alphaLcParenR" startAt="2"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= 4</m:t>
                              </m:r>
                              <m:r>
                                <a:rPr lang="en-GB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+ 2</m:t>
                              </m:r>
                            </m:oMath>
                          </a14:m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GB" sz="9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     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= −</m:t>
                              </m:r>
                              <m:r>
                                <a:rPr lang="en-GB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a:rPr lang="en-GB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GB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oMath>
                          </a14:m>
                          <a:endParaRPr lang="en-GB" b="1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55645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Find</a:t>
                          </a:r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 the gradient of these lines:</a:t>
                          </a:r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a)</a:t>
                          </a:r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     A </a:t>
                          </a: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(1, 2) and B (3,</a:t>
                          </a:r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 6)</a:t>
                          </a:r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          </a:t>
                          </a:r>
                          <a:r>
                            <a:rPr lang="en-GB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</a:p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b)</a:t>
                          </a:r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     A (3, 7) and B (7, 3)</a:t>
                          </a:r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         </a:t>
                          </a:r>
                          <a:r>
                            <a:rPr lang="en-GB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-1</a:t>
                          </a:r>
                        </a:p>
                        <a:p>
                          <a:pPr marL="342900" indent="-342900">
                            <a:buAutoNum type="alphaLcParenR" startAt="3"/>
                          </a:pPr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 A (5, 8) and B (15, 13)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  </a:t>
                          </a:r>
                          <a:r>
                            <a:rPr lang="en-GB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½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can go</a:t>
                          </a:r>
                          <a:r>
                            <a:rPr lang="en-GB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with either</a:t>
                          </a:r>
                          <a:endParaRPr lang="en-GB" b="1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  3</m:t>
                              </m:r>
                            </m:oMath>
                          </a14:m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−4</m:t>
                              </m:r>
                            </m:oMath>
                          </a14:m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1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the mid-point of the lines below: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A(1, 4) and B(3, 10)</a:t>
                          </a: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(2, 7)</a:t>
                          </a: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A(5, 5) and (-3, 1)</a:t>
                          </a: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(1, 3)</a:t>
                          </a: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c)A(-2, -1) and B(-4, -4)</a:t>
                          </a: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(-3, -2.5)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55645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Find</a:t>
                          </a:r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 the equation of the line that is parallel to the line  </a:t>
                          </a:r>
                          <a14:m>
                            <m:oMath xmlns:m="http://schemas.openxmlformats.org/officeDocument/2006/math">
                              <m:r>
                                <a:rPr lang="en-GB" i="1" baseline="0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i="1" baseline="0" dirty="0" smtClean="0">
                                  <a:latin typeface="Cambria Math" panose="02040503050406030204" pitchFamily="18" charset="0"/>
                                </a:rPr>
                                <m:t> = 3</m:t>
                              </m:r>
                              <m:r>
                                <a:rPr lang="en-GB" i="1" baseline="0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 baseline="0" dirty="0" smtClean="0">
                                  <a:latin typeface="Cambria Math" panose="02040503050406030204" pitchFamily="18" charset="0"/>
                                </a:rPr>
                                <m:t> – 1 </m:t>
                              </m:r>
                            </m:oMath>
                          </a14:m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and passes through the point (3, 4).</a:t>
                          </a:r>
                        </a:p>
                        <a:p>
                          <a:endParaRPr lang="en-GB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baseline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b="1" i="1" baseline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r>
                                  <a:rPr lang="en-GB" b="1" i="1" baseline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GB" b="1" i="1" baseline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b="1" i="1" baseline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− </m:t>
                                </m:r>
                                <m:r>
                                  <a:rPr lang="en-GB" b="1" i="1" baseline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GB" b="1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Find</a:t>
                          </a:r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 the equation of the line that is perpendicular to the line </a:t>
                          </a:r>
                          <a:endParaRPr lang="en-GB" i="1" baseline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GB" i="1" baseline="0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i="1" baseline="0" dirty="0" smtClean="0">
                                  <a:latin typeface="Cambria Math" panose="02040503050406030204" pitchFamily="18" charset="0"/>
                                </a:rPr>
                                <m:t> = 2</m:t>
                              </m:r>
                              <m:r>
                                <a:rPr lang="en-GB" i="1" baseline="0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 baseline="0" dirty="0" smtClean="0">
                                  <a:latin typeface="Cambria Math" panose="02040503050406030204" pitchFamily="18" charset="0"/>
                                </a:rPr>
                                <m:t> + 3 </m:t>
                              </m:r>
                            </m:oMath>
                          </a14:m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and passes through the point (6, 5).</a:t>
                          </a:r>
                        </a:p>
                        <a:p>
                          <a:r>
                            <a:rPr lang="en-GB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m = 2 	    perp m = - ½ </a:t>
                          </a:r>
                        </a:p>
                        <a:p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b="1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= − ½ </m:t>
                              </m:r>
                              <m:r>
                                <a:rPr lang="en-GB" b="1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a:rPr lang="en-GB" b="1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oMath>
                          </a14:m>
                          <a:endParaRPr lang="en-GB" b="1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Find the equation of the line that passed through the points (5,</a:t>
                          </a:r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 6) and </a:t>
                          </a:r>
                        </a:p>
                        <a:p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(3, -2)</a:t>
                          </a:r>
                        </a:p>
                        <a:p>
                          <a:endParaRPr lang="en-GB" baseline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b="0" i="0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GB" b="1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= </m:t>
                              </m:r>
                              <m:r>
                                <a:rPr lang="en-GB" b="1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GB" b="1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r>
                                <a:rPr lang="en-GB" b="1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</m:oMath>
                          </a14:m>
                          <a:endParaRPr lang="en-GB" b="1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7573399"/>
                  </p:ext>
                </p:extLst>
              </p:nvPr>
            </p:nvGraphicFramePr>
            <p:xfrm>
              <a:off x="0" y="0"/>
              <a:ext cx="9144000" cy="68883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46711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Linear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Graphs		Topic 11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039" r="-200625" b="-1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039" r="-100625" b="-1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039" r="-625" b="-19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Find</a:t>
                          </a:r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 the gradient of these lines:</a:t>
                          </a:r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a)</a:t>
                          </a:r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     A </a:t>
                          </a:r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(1, 2) and B (3,</a:t>
                          </a:r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 6)</a:t>
                          </a:r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          </a:t>
                          </a:r>
                          <a:r>
                            <a:rPr lang="en-GB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</a:p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b)</a:t>
                          </a:r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     A (3, 7) and B (7, 3)</a:t>
                          </a:r>
                          <a:endParaRPr lang="en-GB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 smtClean="0">
                              <a:latin typeface="Comic Sans MS" panose="030F0702030302020204" pitchFamily="66" charset="0"/>
                            </a:rPr>
                            <a:t>         </a:t>
                          </a:r>
                          <a:r>
                            <a:rPr lang="en-GB" b="1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-1</a:t>
                          </a:r>
                        </a:p>
                        <a:p>
                          <a:pPr marL="342900" indent="-342900">
                            <a:buAutoNum type="alphaLcParenR" startAt="3"/>
                          </a:pPr>
                          <a:r>
                            <a:rPr lang="en-GB" baseline="0" dirty="0" smtClean="0">
                              <a:latin typeface="Comic Sans MS" panose="030F0702030302020204" pitchFamily="66" charset="0"/>
                            </a:rPr>
                            <a:t> A (5, 8) and B (15, 13)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  </a:t>
                          </a:r>
                          <a:r>
                            <a:rPr lang="en-GB" b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½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03733" r="-100625" b="-994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the mid-point of the lines below:</a:t>
                          </a:r>
                        </a:p>
                        <a:p>
                          <a:pPr marL="342900" indent="-342900" algn="l">
                            <a:buAutoNum type="alphaLcParenR"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A(1, 4) and B(3, 10)</a:t>
                          </a: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(2, 7)</a:t>
                          </a: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A(5, 5) and (-3, 1)</a:t>
                          </a: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(1, 3)</a:t>
                          </a: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c)A(-2, -1) and B(-4, -4)</a:t>
                          </a: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(-3, -2.5)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55645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206486" r="-200625" b="-8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206486" r="-100625" b="-8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206486" r="-625" b="-8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88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51613" y="1993979"/>
            <a:ext cx="9680222" cy="4864021"/>
            <a:chOff x="751613" y="1993979"/>
            <a:chExt cx="9680222" cy="4864021"/>
          </a:xfrm>
        </p:grpSpPr>
        <p:pic>
          <p:nvPicPr>
            <p:cNvPr id="2049" name="Picture 1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22" b="5735"/>
            <a:stretch/>
          </p:blipFill>
          <p:spPr bwMode="auto">
            <a:xfrm>
              <a:off x="751613" y="1993979"/>
              <a:ext cx="7435888" cy="4771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8139011" y="6304002"/>
              <a:ext cx="22928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Height </a:t>
              </a:r>
            </a:p>
            <a:p>
              <a:r>
                <a:rPr lang="en-GB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GB" sz="1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cm</a:t>
              </a:r>
              <a:endParaRPr lang="en-GB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31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8604570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Statistics:  Data display		Topic 12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The scatter graph shows information about the height and the weight for ten students.</a:t>
                      </a:r>
                      <a:endParaRPr kumimoji="0" lang="en-GB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a)	What type of correlation does this scatter graph show?</a:t>
                      </a:r>
                      <a:endParaRPr kumimoji="0" lang="en-GB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LcParenR" startAt="2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  One pupil had their height incorrectly measured.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	Write down the co-ordinate of this pupil.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c)	Another student is 110 cm tall.  </a:t>
                      </a:r>
                      <a:endParaRPr kumimoji="0" lang="en-GB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	Would it be sensible to estimate the weight of for them?  Explain.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</a:tbl>
          </a:graphicData>
        </a:graphic>
      </p:graphicFrame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5098428" y="4477431"/>
            <a:ext cx="108000" cy="108000"/>
            <a:chOff x="4975" y="4395"/>
            <a:chExt cx="84" cy="103"/>
          </a:xfrm>
        </p:grpSpPr>
        <p:sp>
          <p:nvSpPr>
            <p:cNvPr id="13" name="AutoShape 4"/>
            <p:cNvSpPr>
              <a:spLocks noChangeShapeType="1"/>
            </p:cNvSpPr>
            <p:nvPr/>
          </p:nvSpPr>
          <p:spPr bwMode="auto">
            <a:xfrm>
              <a:off x="4975" y="4395"/>
              <a:ext cx="84" cy="10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AutoShape 3"/>
            <p:cNvSpPr>
              <a:spLocks noChangeShapeType="1"/>
            </p:cNvSpPr>
            <p:nvPr/>
          </p:nvSpPr>
          <p:spPr bwMode="auto">
            <a:xfrm flipV="1">
              <a:off x="4975" y="4395"/>
              <a:ext cx="84" cy="10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SMARTInkShape-1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80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264956"/>
              </p:ext>
            </p:extLst>
          </p:nvPr>
        </p:nvGraphicFramePr>
        <p:xfrm>
          <a:off x="0" y="0"/>
          <a:ext cx="91440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31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8604570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Statistics:  Data display		Topic 12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  <a:defRPr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The scatter graph shows information about the height and the weight for ten students.</a:t>
                      </a:r>
                      <a:endParaRPr kumimoji="0" lang="en-GB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a)	What type of correlation does this scatter graph show? </a:t>
                      </a: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Positive</a:t>
                      </a: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LcParenR" startAt="2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  One pupil had their height incorrectly measured.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	Write down the co-ordinate of this pupil. </a:t>
                      </a: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(145, 50)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c)	Another student is 110 cm tall.  </a:t>
                      </a: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Not as reliable as extrapolating data.</a:t>
                      </a:r>
                      <a:endParaRPr kumimoji="0" lang="en-GB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	Would it be sensible to estimate the weight of for them?  Explain.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</a:tbl>
          </a:graphicData>
        </a:graphic>
      </p:graphicFrame>
      <p:sp>
        <p:nvSpPr>
          <p:cNvPr id="2" name="SMARTInkShape-1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139011" y="6304002"/>
            <a:ext cx="2292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Height </a:t>
            </a:r>
          </a:p>
          <a:p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cm</a:t>
            </a:r>
            <a:endParaRPr lang="en-GB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5110735" y="3998966"/>
            <a:ext cx="108000" cy="108000"/>
            <a:chOff x="4975" y="4395"/>
            <a:chExt cx="84" cy="103"/>
          </a:xfrm>
        </p:grpSpPr>
        <p:sp>
          <p:nvSpPr>
            <p:cNvPr id="15" name="AutoShape 4"/>
            <p:cNvSpPr>
              <a:spLocks noChangeShapeType="1"/>
            </p:cNvSpPr>
            <p:nvPr/>
          </p:nvSpPr>
          <p:spPr bwMode="auto">
            <a:xfrm>
              <a:off x="4975" y="4395"/>
              <a:ext cx="84" cy="10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AutoShape 3"/>
            <p:cNvSpPr>
              <a:spLocks noChangeShapeType="1"/>
            </p:cNvSpPr>
            <p:nvPr/>
          </p:nvSpPr>
          <p:spPr bwMode="auto">
            <a:xfrm flipV="1">
              <a:off x="4975" y="4395"/>
              <a:ext cx="84" cy="10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2" b="5735"/>
          <a:stretch/>
        </p:blipFill>
        <p:spPr bwMode="auto">
          <a:xfrm>
            <a:off x="751613" y="1993979"/>
            <a:ext cx="7435888" cy="47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13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31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3473011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5131559">
                  <a:extLst>
                    <a:ext uri="{9D8B030D-6E8A-4147-A177-3AD203B41FA5}">
                      <a16:colId xmlns:a16="http://schemas.microsoft.com/office/drawing/2014/main" val="993310763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Statistics:  Data display		Topic 12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scatter diagram shows information about 12 girls.</a:t>
                      </a:r>
                    </a:p>
                    <a:p>
                      <a:r>
                        <a:rPr lang="en-GB" sz="17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It shows the age of each girl and the best time she takes to run 100 metres.</a:t>
                      </a:r>
                    </a:p>
                    <a:p>
                      <a:endParaRPr lang="en-GB" sz="17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7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Write down the type of correlation.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7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GB" sz="17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</a:br>
                      <a:r>
                        <a:rPr lang="en-GB" sz="17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Kristina is 11 years old.</a:t>
                      </a:r>
                      <a:r>
                        <a:rPr lang="en-GB" sz="17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17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Her best time to run 100 metres is 12 seconds.</a:t>
                      </a:r>
                    </a:p>
                    <a:p>
                      <a:pPr marL="0" indent="0">
                        <a:buNone/>
                      </a:pPr>
                      <a:endParaRPr lang="en-GB" sz="17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lphaLcParenR" startAt="2"/>
                      </a:pPr>
                      <a:r>
                        <a:rPr lang="en-GB" sz="17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point representing this information would be an outlier on the scatter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7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    diagram.</a:t>
                      </a:r>
                      <a:r>
                        <a:rPr lang="en-GB" sz="17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17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Explain why.</a:t>
                      </a:r>
                    </a:p>
                    <a:p>
                      <a:r>
                        <a:rPr lang="en-GB" sz="17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tabLst>
                          <a:tab pos="360363" algn="l"/>
                        </a:tabLst>
                      </a:pPr>
                      <a:r>
                        <a:rPr lang="en-GB" sz="17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c)  Debbie is 15 years old.</a:t>
                      </a:r>
                      <a:r>
                        <a:rPr lang="en-GB" sz="17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	</a:t>
                      </a:r>
                      <a:r>
                        <a:rPr lang="en-GB" sz="17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Debbie says,</a:t>
                      </a:r>
                    </a:p>
                    <a:p>
                      <a:r>
                        <a:rPr lang="en-GB" sz="17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“The scatter diagram shows I should take less than 12 seconds to run 100 metres.”</a:t>
                      </a:r>
                      <a:r>
                        <a:rPr lang="en-GB" sz="17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r>
                        <a:rPr lang="en-GB" sz="17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Comment on what Debbie says.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753135" y="-1259248"/>
            <a:ext cx="5545262" cy="7597013"/>
            <a:chOff x="4046141" y="-744235"/>
            <a:chExt cx="5290690" cy="733662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3" t="7629"/>
            <a:stretch/>
          </p:blipFill>
          <p:spPr bwMode="auto">
            <a:xfrm>
              <a:off x="4230806" y="618997"/>
              <a:ext cx="5106025" cy="5973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 rot="16200000">
              <a:off x="1377333" y="1924573"/>
              <a:ext cx="57069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 in seconds</a:t>
              </a:r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6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261210"/>
              </p:ext>
            </p:extLst>
          </p:nvPr>
        </p:nvGraphicFramePr>
        <p:xfrm>
          <a:off x="0" y="0"/>
          <a:ext cx="91440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31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3473011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5131559">
                  <a:extLst>
                    <a:ext uri="{9D8B030D-6E8A-4147-A177-3AD203B41FA5}">
                      <a16:colId xmlns:a16="http://schemas.microsoft.com/office/drawing/2014/main" val="993310763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Statistics:  Data display		Topic 12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scatter diagram shows information about 12 girls.</a:t>
                      </a:r>
                    </a:p>
                    <a:p>
                      <a:r>
                        <a:rPr lang="en-GB" sz="17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It shows the age of each girl and the best time she takes to run 100 metres.</a:t>
                      </a:r>
                    </a:p>
                    <a:p>
                      <a:endParaRPr lang="en-GB" sz="17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sz="17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Write down the type of correlation. </a:t>
                      </a:r>
                      <a:r>
                        <a:rPr lang="en-GB" sz="1700" b="1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Negative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7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GB" sz="17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</a:br>
                      <a:r>
                        <a:rPr lang="en-GB" sz="17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Kristina is 11 years old.</a:t>
                      </a:r>
                      <a:r>
                        <a:rPr lang="en-GB" sz="17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17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Her best time to run 100 metres is 12 seconds.</a:t>
                      </a:r>
                    </a:p>
                    <a:p>
                      <a:pPr marL="0" indent="0">
                        <a:buNone/>
                      </a:pPr>
                      <a:endParaRPr lang="en-GB" sz="17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lphaLcParenR" startAt="2"/>
                      </a:pPr>
                      <a:r>
                        <a:rPr lang="en-GB" sz="17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point representing this information would be an outlier on the scatter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7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    diagram.</a:t>
                      </a:r>
                      <a:r>
                        <a:rPr lang="en-GB" sz="17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700" b="1" kern="1200" baseline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Does </a:t>
                      </a:r>
                      <a:r>
                        <a:rPr lang="en-GB" sz="17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not fit with the </a:t>
                      </a:r>
                      <a:r>
                        <a:rPr lang="en-GB" sz="1700" b="1" kern="1200" baseline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current trend</a:t>
                      </a:r>
                      <a:r>
                        <a:rPr lang="en-GB" sz="17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tabLst>
                          <a:tab pos="360363" algn="l"/>
                        </a:tabLst>
                      </a:pPr>
                      <a:r>
                        <a:rPr lang="en-GB" sz="17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c)  Debbie is 15 years old.</a:t>
                      </a:r>
                    </a:p>
                    <a:p>
                      <a:r>
                        <a:rPr lang="en-GB" sz="17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“The scatter diagram shows I should take less than 12 seconds to run 100 metres.”</a:t>
                      </a:r>
                      <a:r>
                        <a:rPr lang="en-GB" sz="17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17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Not reliable as extrapolating data (outside the range of data collected)</a:t>
                      </a:r>
                      <a:endParaRPr lang="en-GB" sz="1700" b="1" kern="1200" dirty="0" smtClean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7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021429" y="-670774"/>
            <a:ext cx="5290691" cy="6657811"/>
            <a:chOff x="4141749" y="-706870"/>
            <a:chExt cx="5290691" cy="665781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3" t="7418"/>
            <a:stretch/>
          </p:blipFill>
          <p:spPr bwMode="auto">
            <a:xfrm>
              <a:off x="4326415" y="-36096"/>
              <a:ext cx="5106025" cy="598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 rot="16200000">
              <a:off x="1472941" y="1961938"/>
              <a:ext cx="57069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 in seconds</a:t>
              </a:r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7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435311"/>
              </p:ext>
            </p:extLst>
          </p:nvPr>
        </p:nvGraphicFramePr>
        <p:xfrm>
          <a:off x="0" y="-39188"/>
          <a:ext cx="9144000" cy="6884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037806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Number :  %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/decimal/fraction		Topic 9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decimal multiplier to find: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35%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17%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3.25%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Write down the decimal multiplier to increase an amount by:</a:t>
                      </a:r>
                      <a:r>
                        <a:rPr lang="en-US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endParaRPr lang="en-GB" sz="18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rtl="0" fontAlgn="base"/>
                      <a:r>
                        <a:rPr lang="en-GB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15%</a:t>
                      </a:r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GB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7%</a:t>
                      </a:r>
                      <a:r>
                        <a:rPr lang="en-GB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GB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4.8%</a:t>
                      </a:r>
                      <a:endParaRPr lang="en-US" sz="18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Write down the decimal multiplier to decrease an amount by:</a:t>
                      </a:r>
                      <a:r>
                        <a:rPr lang="en-US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GB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GB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15%</a:t>
                      </a:r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GB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7%</a:t>
                      </a:r>
                      <a:r>
                        <a:rPr lang="en-GB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GB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4.8%</a:t>
                      </a:r>
                      <a:endParaRPr lang="en-US" sz="18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312126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Adam gets a bonus of 30% of £80</a:t>
                      </a:r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GB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Katy gets a bonus of £28.</a:t>
                      </a:r>
                      <a:r>
                        <a:rPr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GB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GB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Work out the difference between the bonus Adam gets and the bonus Katy gets.</a:t>
                      </a:r>
                      <a:endParaRPr lang="en-US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shop has a 35% sale. The normal price of a TV is £450. </a:t>
                      </a:r>
                    </a:p>
                    <a:p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much does the TV cost in the sale?</a:t>
                      </a: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board 130 cm long is trimmed to 104 cm. 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GB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GB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percentage has been removed ?</a:t>
                      </a:r>
                      <a:endParaRPr lang="en-US" sz="1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46811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price of a dishwasher is £414.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This price includes VAT at a rate of 20%. </a:t>
                      </a:r>
                    </a:p>
                    <a:p>
                      <a:endParaRPr lang="en-GB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was the price before VAT was added?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Bill wants to increase 150 by 3%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GB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He writes  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GB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150 × 1.3 = 195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GB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GB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Bill’s answer is wrong.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GB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Explain why.</a:t>
                      </a:r>
                      <a:endParaRPr lang="en-US" sz="1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person weighs 65 kg. 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GB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After two weeks on a diet they weigh 58 kg. 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GB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GB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is the percentage decrease in weight ?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GB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Give</a:t>
                      </a: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your answer to 2 </a:t>
                      </a:r>
                      <a:r>
                        <a:rPr lang="en-GB" sz="1800" b="0" i="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d.p.</a:t>
                      </a:r>
                      <a:endParaRPr lang="en-US" sz="1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86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5527771"/>
                  </p:ext>
                </p:extLst>
              </p:nvPr>
            </p:nvGraphicFramePr>
            <p:xfrm>
              <a:off x="0" y="0"/>
              <a:ext cx="9144000" cy="68593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132267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%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/decimal/fraction		Topic 9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Font typeface="+mj-lt"/>
                            <a:buNone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the decimal multiplier to find: </a:t>
                          </a:r>
                          <a:b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</a:b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Font typeface="+mj-lt"/>
                            <a:buNone/>
                          </a:pP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35%  	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0.35</a:t>
                          </a:r>
                        </a:p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17%  	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0.17</a:t>
                          </a:r>
                        </a:p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3.25%  	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0.0325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/>
                          <a:r>
                            <a:rPr lang="en-GB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Write down the decimal multiplier to increase an amount by:</a:t>
                          </a:r>
                          <a:r>
                            <a:rPr lang="en-US" sz="1800" b="1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​</a:t>
                          </a:r>
                        </a:p>
                        <a:p>
                          <a:pPr rtl="0" fontAlgn="base"/>
                          <a:r>
                            <a:rPr lang="en-GB" sz="2000" b="1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​</a:t>
                          </a:r>
                        </a:p>
                        <a:p>
                          <a:pPr rtl="0" fontAlgn="auto"/>
                          <a:r>
                            <a:rPr lang="en-GB" sz="20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15%</a:t>
                          </a:r>
                          <a:r>
                            <a:rPr lang="en-US" sz="20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​  	</a:t>
                          </a:r>
                          <a:r>
                            <a:rPr lang="en-GB" sz="2000" b="0" i="0" u="none" strike="noStrike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1.15​</a:t>
                          </a:r>
                        </a:p>
                        <a:p>
                          <a:pPr rtl="0" fontAlgn="base"/>
                          <a:r>
                            <a:rPr lang="en-GB" sz="20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7%      	</a:t>
                          </a:r>
                          <a:r>
                            <a:rPr lang="en-GB" sz="2000" b="0" i="0" u="none" strike="noStrike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1.07</a:t>
                          </a:r>
                          <a:r>
                            <a:rPr lang="en-GB" sz="20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​</a:t>
                          </a:r>
                        </a:p>
                        <a:p>
                          <a:pPr rtl="0" fontAlgn="base"/>
                          <a:r>
                            <a:rPr lang="en-GB" sz="20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4.8%   	</a:t>
                          </a:r>
                          <a:r>
                            <a:rPr lang="en-GB" sz="2000" b="0" i="0" u="none" strike="noStrike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1.048</a:t>
                          </a:r>
                          <a:endParaRPr lang="en-US" sz="2000" b="0" i="0" u="none" strike="noStrike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/>
                          <a:r>
                            <a:rPr lang="en-GB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Write down the decimal multiplier to decrease an amount by:</a:t>
                          </a:r>
                          <a:r>
                            <a:rPr lang="en-US" sz="1800" b="1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​</a:t>
                          </a:r>
                        </a:p>
                        <a:p>
                          <a:pPr rtl="0" fontAlgn="base"/>
                          <a:r>
                            <a:rPr lang="en-GB" sz="1800" b="1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​</a:t>
                          </a:r>
                        </a:p>
                        <a:p>
                          <a:pPr rtl="0" fontAlgn="base"/>
                          <a:r>
                            <a:rPr lang="en-GB" sz="20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15%</a:t>
                          </a:r>
                          <a:r>
                            <a:rPr lang="en-US" sz="20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​  	</a:t>
                          </a:r>
                          <a:r>
                            <a:rPr lang="en-US" sz="2000" b="0" i="0" u="none" strike="noStrike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0.85</a:t>
                          </a:r>
                        </a:p>
                        <a:p>
                          <a:pPr rtl="0" fontAlgn="base"/>
                          <a:r>
                            <a:rPr lang="en-GB" sz="20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7%​  	</a:t>
                          </a:r>
                          <a:r>
                            <a:rPr lang="en-GB" sz="2000" b="0" i="0" u="none" strike="noStrike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0.93</a:t>
                          </a:r>
                        </a:p>
                        <a:p>
                          <a:pPr rtl="0" fontAlgn="base"/>
                          <a:r>
                            <a:rPr lang="en-GB" sz="20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4.8%  	</a:t>
                          </a:r>
                          <a:r>
                            <a:rPr lang="en-GB" sz="2000" b="0" i="0" u="none" strike="noStrike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0.952</a:t>
                          </a:r>
                          <a:endParaRPr lang="en-US" sz="2000" b="0" i="0" u="none" strike="noStrike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421509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/>
                          <a:r>
                            <a:rPr lang="en-GB" sz="16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Adam gets a bonus of 30% of £80</a:t>
                          </a:r>
                          <a:r>
                            <a:rPr lang="en-US" sz="16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​.</a:t>
                          </a:r>
                        </a:p>
                        <a:p>
                          <a:pPr rtl="0" fontAlgn="base"/>
                          <a:r>
                            <a:rPr lang="en-GB" sz="16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Katy gets a bonus of £28.</a:t>
                          </a:r>
                          <a:r>
                            <a:rPr lang="en-US" sz="16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​</a:t>
                          </a:r>
                          <a:endParaRPr lang="en-GB" sz="16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/>
                          <a:r>
                            <a:rPr lang="en-GB" sz="16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difference between the bonus Adam gets and the bonus Katy gets.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80 x 0.3 = £24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Difference = £4</a:t>
                          </a:r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shop has a 35% sale. The normal price of a TV is £450. </a:t>
                          </a:r>
                        </a:p>
                        <a:p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How much does the TV cost in the sale?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450 x 0.65 = £292.50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/>
                          <a:r>
                            <a:rPr lang="en-GB" sz="1800" b="0" i="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board 130 cm long is trimmed to 104 cm. </a:t>
                          </a:r>
                          <a:r>
                            <a:rPr lang="en-US" sz="1800" b="0" i="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​</a:t>
                          </a:r>
                        </a:p>
                        <a:p>
                          <a:pPr rtl="0" fontAlgn="base"/>
                          <a:r>
                            <a:rPr lang="en-GB" sz="1800" b="0" i="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​</a:t>
                          </a:r>
                        </a:p>
                        <a:p>
                          <a:pPr rtl="0" fontAlgn="base"/>
                          <a:r>
                            <a:rPr lang="en-GB" sz="1800" b="0" i="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percentage has been removed ?</a:t>
                          </a:r>
                        </a:p>
                        <a:p>
                          <a:pPr rtl="0" fontAlgn="base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0" i="1" u="none" strike="noStrike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u="none" strike="noStrike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26</m:t>
                                    </m:r>
                                  </m:num>
                                  <m:den>
                                    <m:r>
                                      <a:rPr lang="en-GB" sz="1800" b="0" i="1" u="none" strike="noStrike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130</m:t>
                                    </m:r>
                                  </m:den>
                                </m:f>
                                <m:r>
                                  <a:rPr lang="en-US" sz="1800" b="0" i="1" u="none" strike="noStrike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r>
                                  <a:rPr lang="en-GB" sz="1800" b="0" i="1" u="none" strike="noStrike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100=20%</m:t>
                                </m:r>
                              </m:oMath>
                            </m:oMathPara>
                          </a14:m>
                          <a:endParaRPr lang="en-US" sz="1800" b="0" i="0" u="none" strike="noStrike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l"/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304224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price of a dishwasher is £414.</a:t>
                          </a:r>
                          <a:r>
                            <a:rPr lang="en-GB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This price includes VAT at a rate of 20%. What was the price before VAT was added?</a:t>
                          </a:r>
                        </a:p>
                        <a:p>
                          <a:pPr algn="ctr"/>
                          <a:r>
                            <a:rPr lang="en-GB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414 ÷ 1.20 = £345</a:t>
                          </a:r>
                        </a:p>
                        <a:p>
                          <a:endParaRPr lang="en-GB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/>
                          <a:r>
                            <a:rPr lang="en-GB" sz="1800" b="0" i="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Bill wants to increase 150 by 3%</a:t>
                          </a:r>
                          <a:r>
                            <a:rPr lang="en-US" sz="1800" b="0" i="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​</a:t>
                          </a:r>
                        </a:p>
                        <a:p>
                          <a:pPr rtl="0" fontAlgn="base"/>
                          <a:r>
                            <a:rPr lang="en-GB" sz="1800" b="0" i="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He writes  </a:t>
                          </a:r>
                          <a:r>
                            <a:rPr lang="en-US" sz="1800" b="0" i="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​</a:t>
                          </a:r>
                        </a:p>
                        <a:p>
                          <a:pPr rtl="0" fontAlgn="base"/>
                          <a:r>
                            <a:rPr lang="en-GB" sz="1800" b="0" i="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150 × 1.3 = 195</a:t>
                          </a:r>
                          <a:r>
                            <a:rPr lang="en-US" sz="1800" b="0" i="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​</a:t>
                          </a:r>
                          <a:endParaRPr lang="en-GB" sz="1800" b="0" i="0" u="none" strike="noStrike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/>
                          <a:r>
                            <a:rPr lang="en-GB" sz="1800" b="0" i="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Bill’s answer is wrong.</a:t>
                          </a:r>
                          <a:r>
                            <a:rPr lang="en-US" sz="1800" b="0" i="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​</a:t>
                          </a:r>
                        </a:p>
                        <a:p>
                          <a:pPr rtl="0" fontAlgn="base"/>
                          <a:r>
                            <a:rPr lang="en-GB" sz="1800" b="0" i="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Explain why.</a:t>
                          </a:r>
                          <a:endParaRPr lang="en-US" sz="1800" b="0" i="0" u="none" strike="noStrike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He is adding 30% not 3%.</a:t>
                          </a:r>
                        </a:p>
                        <a:p>
                          <a:r>
                            <a:rPr lang="en-GB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He should x 1.03</a:t>
                          </a:r>
                          <a:endParaRPr lang="en-GB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/>
                          <a:r>
                            <a:rPr lang="en-GB" sz="1800" b="0" i="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person weighs 65 kg. </a:t>
                          </a:r>
                          <a:r>
                            <a:rPr lang="en-US" sz="1800" b="0" i="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​</a:t>
                          </a:r>
                        </a:p>
                        <a:p>
                          <a:pPr rtl="0" fontAlgn="base"/>
                          <a:r>
                            <a:rPr lang="en-GB" sz="1800" b="0" i="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After two weeks on a diet they weigh 58 kg. </a:t>
                          </a:r>
                          <a:r>
                            <a:rPr lang="en-US" sz="1800" b="0" i="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​</a:t>
                          </a:r>
                          <a:endParaRPr lang="en-GB" sz="1800" b="0" i="0" u="none" strike="noStrike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/>
                          <a:r>
                            <a:rPr lang="en-GB" sz="1800" b="0" i="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percentage decrease in weight?</a:t>
                          </a:r>
                          <a:r>
                            <a:rPr lang="en-US" sz="1800" b="0" i="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​</a:t>
                          </a:r>
                        </a:p>
                        <a:p>
                          <a:pPr rtl="0" fontAlgn="base"/>
                          <a:r>
                            <a:rPr lang="en-GB" sz="1500" b="0" i="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Give</a:t>
                          </a:r>
                          <a:r>
                            <a:rPr lang="en-GB" sz="1500" b="0" i="0" u="none" strike="noStrike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your answer to 2 </a:t>
                          </a:r>
                          <a:r>
                            <a:rPr lang="en-GB" sz="1500" b="0" i="0" u="none" strike="noStrike" kern="1200" baseline="0" dirty="0" err="1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d.p.</a:t>
                          </a:r>
                          <a:endParaRPr lang="en-GB" sz="1500" b="0" i="0" u="none" strike="noStrike" kern="1200" baseline="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0" i="1" u="none" strike="noStrike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u="none" strike="noStrike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sz="1800" b="0" i="1" u="none" strike="noStrike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65</m:t>
                                    </m:r>
                                  </m:den>
                                </m:f>
                                <m:r>
                                  <a:rPr lang="en-US" sz="1800" b="0" i="1" u="none" strike="noStrike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r>
                                  <a:rPr lang="en-GB" sz="1800" b="0" i="1" u="none" strike="noStrike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100=10.77%</m:t>
                                </m:r>
                              </m:oMath>
                            </m:oMathPara>
                          </a14:m>
                          <a:endParaRPr lang="en-US" sz="1800" b="0" i="0" u="none" strike="noStrike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5527771"/>
                  </p:ext>
                </p:extLst>
              </p:nvPr>
            </p:nvGraphicFramePr>
            <p:xfrm>
              <a:off x="0" y="0"/>
              <a:ext cx="9144000" cy="68593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1336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%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/decimal/fraction		Topic 9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Font typeface="+mj-lt"/>
                            <a:buNone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the decimal multiplier to find: </a:t>
                          </a:r>
                          <a:b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</a:b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Font typeface="+mj-lt"/>
                            <a:buNone/>
                          </a:pP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35% 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0.35</a:t>
                          </a:r>
                          <a:endParaRPr lang="en-GB" sz="20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17% 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0.17</a:t>
                          </a:r>
                          <a:endParaRPr lang="en-GB" sz="20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Font typeface="+mj-lt"/>
                            <a:buNone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3.25% 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</a:t>
                          </a:r>
                          <a:r>
                            <a:rPr lang="en-GB" sz="20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0.0325</a:t>
                          </a:r>
                          <a:endParaRPr lang="en-GB" sz="20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/>
                          <a:r>
                            <a:rPr lang="en-GB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Write down the decimal multiplier to increase an amount by:</a:t>
                          </a:r>
                          <a:r>
                            <a:rPr lang="en-US" sz="1800" b="1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​</a:t>
                          </a:r>
                        </a:p>
                        <a:p>
                          <a:pPr rtl="0" fontAlgn="base"/>
                          <a:r>
                            <a:rPr lang="en-GB" sz="2000" b="1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​</a:t>
                          </a:r>
                        </a:p>
                        <a:p>
                          <a:pPr rtl="0" fontAlgn="auto"/>
                          <a:r>
                            <a:rPr lang="en-GB" sz="20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15%</a:t>
                          </a:r>
                          <a:r>
                            <a:rPr lang="en-US" sz="20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​  </a:t>
                          </a:r>
                          <a:r>
                            <a:rPr lang="en-US" sz="20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	</a:t>
                          </a:r>
                          <a:r>
                            <a:rPr lang="en-GB" sz="2000" b="0" i="0" u="none" strike="noStrike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1.15</a:t>
                          </a:r>
                          <a:r>
                            <a:rPr lang="en-GB" sz="2000" b="0" i="0" u="none" strike="noStrike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​</a:t>
                          </a:r>
                        </a:p>
                        <a:p>
                          <a:pPr rtl="0" fontAlgn="base"/>
                          <a:r>
                            <a:rPr lang="en-GB" sz="20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7%      </a:t>
                          </a:r>
                          <a:r>
                            <a:rPr lang="en-GB" sz="20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	</a:t>
                          </a:r>
                          <a:r>
                            <a:rPr lang="en-GB" sz="2000" b="0" i="0" u="none" strike="noStrike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1.07</a:t>
                          </a:r>
                          <a:r>
                            <a:rPr lang="en-GB" sz="20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​</a:t>
                          </a:r>
                        </a:p>
                        <a:p>
                          <a:pPr rtl="0" fontAlgn="base"/>
                          <a:r>
                            <a:rPr lang="en-GB" sz="20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4.8%   </a:t>
                          </a:r>
                          <a:r>
                            <a:rPr lang="en-GB" sz="20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	</a:t>
                          </a:r>
                          <a:r>
                            <a:rPr lang="en-GB" sz="2000" b="0" i="0" u="none" strike="noStrike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1.048</a:t>
                          </a:r>
                          <a:endParaRPr lang="en-US" sz="2000" b="0" i="0" u="none" strike="noStrike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/>
                          <a:r>
                            <a:rPr lang="en-GB" sz="18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Write down the decimal multiplier to decrease an amount by:</a:t>
                          </a:r>
                          <a:r>
                            <a:rPr lang="en-US" sz="1800" b="1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​</a:t>
                          </a:r>
                        </a:p>
                        <a:p>
                          <a:pPr rtl="0" fontAlgn="base"/>
                          <a:r>
                            <a:rPr lang="en-GB" sz="1800" b="1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​</a:t>
                          </a:r>
                        </a:p>
                        <a:p>
                          <a:pPr rtl="0" fontAlgn="base"/>
                          <a:r>
                            <a:rPr lang="en-GB" sz="20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15%</a:t>
                          </a:r>
                          <a:r>
                            <a:rPr lang="en-US" sz="20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​  </a:t>
                          </a:r>
                          <a:r>
                            <a:rPr lang="en-US" sz="20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	</a:t>
                          </a:r>
                          <a:r>
                            <a:rPr lang="en-US" sz="2000" b="0" i="0" u="none" strike="noStrike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0.85</a:t>
                          </a:r>
                          <a:endParaRPr lang="en-US" sz="2000" b="0" i="0" u="none" strike="noStrike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/>
                          <a:r>
                            <a:rPr lang="en-GB" sz="20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7%​  </a:t>
                          </a:r>
                          <a:r>
                            <a:rPr lang="en-GB" sz="20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	</a:t>
                          </a:r>
                          <a:r>
                            <a:rPr lang="en-GB" sz="2000" b="0" i="0" u="none" strike="noStrike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0.93</a:t>
                          </a:r>
                          <a:endParaRPr lang="en-GB" sz="2000" b="0" i="0" u="none" strike="noStrike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/>
                          <a:r>
                            <a:rPr lang="en-GB" sz="20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4.8%  </a:t>
                          </a:r>
                          <a:r>
                            <a:rPr lang="en-GB" sz="20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	</a:t>
                          </a:r>
                          <a:r>
                            <a:rPr lang="en-GB" sz="2000" b="0" i="0" u="none" strike="noStrike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0.952</a:t>
                          </a:r>
                          <a:endParaRPr lang="en-US" sz="2000" b="0" i="0" u="none" strike="noStrike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421509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/>
                          <a:r>
                            <a:rPr lang="en-GB" sz="16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Adam gets a bonus of 30% of £80</a:t>
                          </a:r>
                          <a:r>
                            <a:rPr lang="en-US" sz="16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​.</a:t>
                          </a:r>
                          <a:endParaRPr lang="en-US" sz="16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/>
                          <a:r>
                            <a:rPr lang="en-GB" sz="16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Katy gets a bonus of £28.</a:t>
                          </a:r>
                          <a:r>
                            <a:rPr lang="en-US" sz="16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​</a:t>
                          </a:r>
                          <a:endParaRPr lang="en-GB" sz="1600" b="0" i="0" u="none" strike="noStrike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/>
                          <a:r>
                            <a:rPr lang="en-GB" sz="16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difference between the bonus Adam gets and the bonus Katy gets</a:t>
                          </a:r>
                          <a:r>
                            <a:rPr lang="en-GB" sz="1600" b="0" i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80 x 0.3 = £24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Difference = £4</a:t>
                          </a:r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shop has a 35% sale. The normal price of a TV is £450. </a:t>
                          </a:r>
                        </a:p>
                        <a:p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How much does the TV cost in the sale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?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450 x 0.65 = £292.50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88945" r="-625" b="-98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304224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 price of a dishwasher is </a:t>
                          </a:r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£414.</a:t>
                          </a:r>
                          <a:r>
                            <a:rPr lang="en-GB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This price includes VAT at a rate of </a:t>
                          </a:r>
                          <a:r>
                            <a:rPr lang="en-GB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20%. </a:t>
                          </a:r>
                          <a:r>
                            <a:rPr lang="en-GB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What was the price before VAT was added</a:t>
                          </a:r>
                          <a:r>
                            <a:rPr lang="en-GB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?</a:t>
                          </a:r>
                        </a:p>
                        <a:p>
                          <a:pPr algn="ctr"/>
                          <a:r>
                            <a:rPr lang="en-GB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414 ÷ 1.20 = £345</a:t>
                          </a:r>
                        </a:p>
                        <a:p>
                          <a:endParaRPr lang="en-GB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rtl="0" fontAlgn="base"/>
                          <a:r>
                            <a:rPr lang="en-GB" sz="1800" b="0" i="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Bill wants to increase 150 by 3%</a:t>
                          </a:r>
                          <a:r>
                            <a:rPr lang="en-US" sz="1800" b="0" i="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​</a:t>
                          </a:r>
                        </a:p>
                        <a:p>
                          <a:pPr rtl="0" fontAlgn="base"/>
                          <a:r>
                            <a:rPr lang="en-GB" sz="1800" b="0" i="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He writes  </a:t>
                          </a:r>
                          <a:r>
                            <a:rPr lang="en-US" sz="1800" b="0" i="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​</a:t>
                          </a:r>
                        </a:p>
                        <a:p>
                          <a:pPr rtl="0" fontAlgn="base"/>
                          <a:r>
                            <a:rPr lang="en-GB" sz="1800" b="0" i="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150 × 1.3 = 195</a:t>
                          </a:r>
                          <a:r>
                            <a:rPr lang="en-US" sz="1800" b="0" i="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​</a:t>
                          </a:r>
                          <a:endParaRPr lang="en-GB" sz="1800" b="0" i="0" u="none" strike="noStrike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rtl="0" fontAlgn="base"/>
                          <a:r>
                            <a:rPr lang="en-GB" sz="1800" b="0" i="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Bill’s </a:t>
                          </a:r>
                          <a:r>
                            <a:rPr lang="en-GB" sz="1800" b="0" i="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answer is </a:t>
                          </a:r>
                          <a:r>
                            <a:rPr lang="en-GB" sz="1800" b="0" i="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wrong.</a:t>
                          </a:r>
                          <a:r>
                            <a:rPr lang="en-US" sz="1800" b="0" i="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​</a:t>
                          </a:r>
                        </a:p>
                        <a:p>
                          <a:pPr rtl="0" fontAlgn="base"/>
                          <a:r>
                            <a:rPr lang="en-GB" sz="1800" b="0" i="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Explain why.</a:t>
                          </a:r>
                          <a:endParaRPr lang="en-US" sz="1800" b="0" i="0" u="none" strike="noStrike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He is adding 30% not 3%.</a:t>
                          </a:r>
                        </a:p>
                        <a:p>
                          <a:r>
                            <a:rPr lang="en-GB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He should x 1.03</a:t>
                          </a:r>
                          <a:endParaRPr lang="en-GB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98942" r="-625" b="-3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6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0" y="-8021"/>
          <a:ext cx="9144000" cy="6866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867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Number :  Percentages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	Topic 9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William’s salary is 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£24 000.</a:t>
                      </a:r>
                      <a:b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</a:b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His salary increases by 4%.</a:t>
                      </a:r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Work out William’s new salary.</a:t>
                      </a:r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In 2000 the minimum wage for adults was £3.60 per hour.</a:t>
                      </a:r>
                    </a:p>
                    <a:p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In 2019</a:t>
                      </a:r>
                      <a:r>
                        <a:rPr lang="en-GB" sz="1800" b="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it is £8.10.</a:t>
                      </a:r>
                    </a:p>
                    <a:p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Work out the percentage increase in the minimum wage.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company bought a van that had a value of </a:t>
                      </a:r>
                    </a:p>
                    <a:p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£12 000</a:t>
                      </a:r>
                      <a:b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</a:b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value of the van depreciates by 25%</a:t>
                      </a:r>
                      <a:r>
                        <a:rPr lang="en-GB" sz="1800" b="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per annum.</a:t>
                      </a:r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Work out the value at the end of three years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8674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Last year Jo paid £245 for her car insurance.</a:t>
                      </a:r>
                    </a:p>
                    <a:p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This year she has to pay £883 for her car insurance.</a:t>
                      </a:r>
                    </a:p>
                    <a:p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Work out the percentage increase in the cost of her car insurance.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In 2003, Jerry bought a house.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In 2007, Jerry sold the house to Mia.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He made a profit of 20%.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In 2012, Mia sold the house for £162 000.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She made a loss of 10%</a:t>
                      </a:r>
                    </a:p>
                    <a:p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Work out how much Jerry paid for the house in 2003.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8674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Jack invests £3000 for 2 years at 4% per annum compound interest.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Work out the value of the investment at the end of 2 years.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Mrs Pitt sold their house for £168 000.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They made a profit of 12% on the price they paid for the house.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Calculate how much they paid for the house.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In a sale, normal prices are reduced by 12%.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sale price of a laptop is £242.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Work out the normal price of the lap</a:t>
                      </a: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top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692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0" y="-8021"/>
              <a:ext cx="9144000" cy="68319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8674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Percentages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Topic 9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William’s salary is </a:t>
                          </a:r>
                        </a:p>
                        <a:p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£24 000.</a:t>
                          </a:r>
                          <a:br>
                            <a:rPr lang="en-US" sz="18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</a:br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His salary increases by 4%.</a:t>
                          </a:r>
                          <a:endParaRPr lang="en-GB" sz="1800" b="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US" sz="1800" b="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William’s new salary.</a:t>
                          </a:r>
                        </a:p>
                        <a:p>
                          <a:r>
                            <a:rPr lang="en-US" sz="1800" b="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24000 x 1.04 = 24960</a:t>
                          </a:r>
                          <a:endParaRPr lang="en-GB" sz="1800" b="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In 2000 the minimum wage for adults was £3.60 per hour.</a:t>
                          </a:r>
                        </a:p>
                        <a:p>
                          <a:r>
                            <a:rPr lang="en-GB" sz="18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In 2019</a:t>
                          </a:r>
                          <a:r>
                            <a:rPr lang="en-GB" sz="1800" b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8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it is £8.10.</a:t>
                          </a:r>
                        </a:p>
                        <a:p>
                          <a:r>
                            <a:rPr lang="en-GB" sz="18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Percentage increase in the minimum wage</a:t>
                          </a:r>
                          <a:r>
                            <a:rPr lang="en-GB" sz="1800" b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</a:t>
                          </a:r>
                        </a:p>
                        <a:p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8.10 −3.60</m:t>
                                  </m:r>
                                </m:num>
                                <m:den>
                                  <m:r>
                                    <a:rPr lang="en-GB" sz="18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3.60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x 100 = 125%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company bought a van costing £12 000.</a:t>
                          </a:r>
                          <a:br>
                            <a:rPr lang="en-GB" sz="18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</a:br>
                          <a:r>
                            <a:rPr lang="en-GB" sz="18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Value of the van depreciates by 25%</a:t>
                          </a:r>
                          <a:r>
                            <a:rPr lang="en-GB" sz="1800" b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per annum.</a:t>
                          </a:r>
                          <a:endParaRPr lang="en-GB" sz="1800" b="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800" b="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Value at the end of three years</a:t>
                          </a:r>
                          <a:r>
                            <a:rPr lang="en-GB" sz="1800" b="1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</a:t>
                          </a:r>
                        </a:p>
                        <a:p>
                          <a:r>
                            <a:rPr lang="en-GB" sz="1600" b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12000 x 0.75</a:t>
                          </a:r>
                          <a:r>
                            <a:rPr lang="en-GB" sz="1600" b="0" kern="1200" baseline="300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 </a:t>
                          </a:r>
                          <a:r>
                            <a:rPr lang="en-GB" sz="1600" b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lang="en-GB" sz="1800" b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5062.50</a:t>
                          </a:r>
                          <a:endParaRPr lang="en-GB" sz="1800" b="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8674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Last year Jo paid £245 for car insurance.</a:t>
                          </a:r>
                        </a:p>
                        <a:p>
                          <a:r>
                            <a:rPr lang="en-GB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This year she pays £883 for car insurance.</a:t>
                          </a:r>
                        </a:p>
                        <a:p>
                          <a:r>
                            <a:rPr lang="en-GB" sz="18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Percentage increase in the cost of her car insurance</a:t>
                          </a:r>
                          <a:r>
                            <a:rPr lang="en-GB" sz="18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</a:t>
                          </a:r>
                        </a:p>
                        <a:p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883 −245</m:t>
                                  </m:r>
                                </m:num>
                                <m:den>
                                  <m:r>
                                    <a:rPr lang="en-GB" sz="18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245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x 100 = 260%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In 2003, Jerry bought a house. </a:t>
                          </a:r>
                          <a:r>
                            <a:rPr lang="en-GB" sz="180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</a:t>
                          </a:r>
                        </a:p>
                        <a:p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In 2007, Jerry sold the house to Mia.</a:t>
                          </a:r>
                        </a:p>
                        <a:p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He made a profit of 20%. </a:t>
                          </a:r>
                          <a:r>
                            <a:rPr lang="en-GB" sz="180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 x 1.20</a:t>
                          </a:r>
                        </a:p>
                        <a:p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In 2012, Mia sold the house for £162 000.</a:t>
                          </a:r>
                        </a:p>
                        <a:p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She made a loss of 10% </a:t>
                          </a:r>
                          <a:r>
                            <a:rPr lang="en-GB" sz="180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 x 1.2 x 0.9 = 162 000</a:t>
                          </a:r>
                        </a:p>
                        <a:p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how much Jerry paid for the house in 2003.</a:t>
                          </a:r>
                        </a:p>
                        <a:p>
                          <a:r>
                            <a:rPr lang="en-GB" sz="180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162 000 ÷ 0.9 ÷ 1.2 = 150 000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8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138038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Jack invests £3000 for 2 years at 4% per annum compound interest.</a:t>
                          </a:r>
                          <a:endParaRPr lang="en-GB" sz="18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Value of investment at the end of 2 years.</a:t>
                          </a:r>
                        </a:p>
                        <a:p>
                          <a:r>
                            <a:rPr lang="en-GB" sz="180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3000</a:t>
                          </a:r>
                          <a:r>
                            <a:rPr lang="en-GB" sz="180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x 1.04</a:t>
                          </a:r>
                          <a:r>
                            <a:rPr lang="en-GB" sz="1800" kern="1200" baseline="300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GB" sz="180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 3244.80</a:t>
                          </a:r>
                          <a:endParaRPr lang="en-GB" sz="180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Mrs P</a:t>
                          </a:r>
                          <a:r>
                            <a:rPr lang="en-GB" sz="16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sold house for</a:t>
                          </a:r>
                          <a:r>
                            <a:rPr lang="en-GB" sz="16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£168 000.</a:t>
                          </a:r>
                          <a:r>
                            <a:rPr lang="en-GB" sz="16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She m</a:t>
                          </a:r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ade a profit of 12% on the price paid for house.</a:t>
                          </a:r>
                          <a:r>
                            <a:rPr lang="en-GB" sz="16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Calculate how much she</a:t>
                          </a:r>
                          <a:r>
                            <a:rPr lang="en-GB" sz="16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paid for the house. </a:t>
                          </a:r>
                        </a:p>
                        <a:p>
                          <a:r>
                            <a:rPr lang="en-GB" sz="180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168000 ÷ 1.12 = 150000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In a sale, normal prices are reduced by 12%.</a:t>
                          </a:r>
                          <a:b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</a:br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sale price of a laptop is £242.</a:t>
                          </a:r>
                          <a:r>
                            <a:rPr lang="en-GB" sz="18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normal price of the lap</a:t>
                          </a:r>
                          <a:r>
                            <a:rPr lang="en-GB" sz="18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top</a:t>
                          </a:r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 </a:t>
                          </a:r>
                          <a:r>
                            <a:rPr lang="en-GB" sz="180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242 ÷ 0.88 = 275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9086828"/>
                  </p:ext>
                </p:extLst>
              </p:nvPr>
            </p:nvGraphicFramePr>
            <p:xfrm>
              <a:off x="0" y="-8021"/>
              <a:ext cx="9144000" cy="68319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8674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Percentages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	Topic 9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William’s salary is </a:t>
                          </a:r>
                        </a:p>
                        <a:p>
                          <a:r>
                            <a:rPr lang="en-US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£24 000.</a:t>
                          </a:r>
                          <a:br>
                            <a:rPr lang="en-US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</a:br>
                          <a:r>
                            <a:rPr lang="en-US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His salary increases by 4%.</a:t>
                          </a:r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US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William’s new salary.</a:t>
                          </a:r>
                        </a:p>
                        <a:p>
                          <a:r>
                            <a:rPr lang="en-US" sz="1800" b="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24000 x 1.04 = </a:t>
                          </a:r>
                          <a:r>
                            <a:rPr lang="en-US" sz="1800" b="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24960</a:t>
                          </a:r>
                          <a:endParaRPr lang="en-GB" sz="1800" b="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064" r="-100625" b="-1989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company bought a van costing £12 000.</a:t>
                          </a:r>
                          <a:b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</a:br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Value of the van depreciates by 25%</a:t>
                          </a:r>
                          <a:r>
                            <a:rPr lang="en-GB" sz="1800" b="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per annum.</a:t>
                          </a:r>
                          <a:endParaRPr lang="en-GB" sz="1800" b="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Value at the end of three years</a:t>
                          </a:r>
                          <a:r>
                            <a:rPr lang="en-GB" sz="1800" b="1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</a:t>
                          </a:r>
                        </a:p>
                        <a:p>
                          <a:r>
                            <a:rPr lang="en-GB" sz="16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12000 x 0.75</a:t>
                          </a:r>
                          <a:r>
                            <a:rPr lang="en-GB" sz="1600" b="0" kern="1200" baseline="300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 </a:t>
                          </a:r>
                          <a:r>
                            <a:rPr lang="en-GB" sz="16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lang="en-GB" sz="18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5062.50</a:t>
                          </a:r>
                          <a:endParaRPr lang="en-GB" sz="1800" b="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40519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96203" r="-200625" b="-89367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In 2003, Jerry bought a house. </a:t>
                          </a:r>
                          <a:r>
                            <a:rPr lang="en-GB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</a:t>
                          </a:r>
                          <a:endParaRPr lang="en-GB" sz="180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In 2007, Jerry sold the house to Mia.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He made a profit of 20%. </a:t>
                          </a:r>
                          <a:r>
                            <a:rPr lang="en-GB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 </a:t>
                          </a:r>
                          <a:r>
                            <a:rPr lang="en-GB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x 1.20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In 2012, Mia sold the house for £162 000.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She made a loss of 10% </a:t>
                          </a:r>
                          <a:r>
                            <a:rPr lang="en-GB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 </a:t>
                          </a:r>
                          <a:r>
                            <a:rPr lang="en-GB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x 1.2 x 0.9 = 162 000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how much Jerry paid for the house in 2003.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162 000 ÷ </a:t>
                          </a:r>
                          <a:r>
                            <a:rPr lang="en-GB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0.9 </a:t>
                          </a:r>
                          <a:r>
                            <a:rPr lang="en-GB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÷ </a:t>
                          </a:r>
                          <a:r>
                            <a:rPr lang="en-GB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1.2 </a:t>
                          </a:r>
                          <a:r>
                            <a:rPr lang="en-GB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= 150 000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138038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Jack invests £3000 for 2 years at 4% per annum compound interest.</a:t>
                          </a:r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Value of investment at the end of 2 years.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3000</a:t>
                          </a:r>
                          <a:r>
                            <a:rPr lang="en-GB" sz="180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x 1.04</a:t>
                          </a:r>
                          <a:r>
                            <a:rPr lang="en-GB" sz="1800" kern="1200" baseline="300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GB" sz="180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 3244.80</a:t>
                          </a:r>
                          <a:endParaRPr lang="en-GB" sz="180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Mrs P</a:t>
                          </a:r>
                          <a:r>
                            <a:rPr lang="en-GB" sz="16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sold house for</a:t>
                          </a:r>
                          <a:r>
                            <a:rPr lang="en-GB" sz="16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£168 000.</a:t>
                          </a:r>
                          <a:r>
                            <a:rPr lang="en-GB" sz="16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She m</a:t>
                          </a:r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ade a profit of 12% on the price paid for house.</a:t>
                          </a:r>
                          <a:r>
                            <a:rPr lang="en-GB" sz="16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Calculate how much she</a:t>
                          </a:r>
                          <a:r>
                            <a:rPr lang="en-GB" sz="16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paid for the house. 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168000 ÷ 1.12 = </a:t>
                          </a:r>
                          <a:r>
                            <a:rPr lang="en-GB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150000</a:t>
                          </a:r>
                          <a:endParaRPr lang="en-GB" sz="180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In a sale, normal prices are reduced by 12%.</a:t>
                          </a:r>
                          <a:b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</a:b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sale price of a laptop is £242.</a:t>
                          </a:r>
                          <a:r>
                            <a:rPr lang="en-GB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normal price of the lap</a:t>
                          </a:r>
                          <a:r>
                            <a:rPr lang="en-GB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top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 </a:t>
                          </a:r>
                          <a:r>
                            <a:rPr lang="en-GB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242 ÷ 0.88 = 275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543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31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4302285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4302285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3429000">
                <a:tc rowSpan="2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Geometry:  Similarity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and congruency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		Topic 10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Decide if these triangles are congruent.</a:t>
                      </a:r>
                    </a:p>
                    <a:p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State the congruency rule used.</a:t>
                      </a:r>
                    </a:p>
                    <a:p>
                      <a:pPr marL="0" indent="0" algn="ctr">
                        <a:buNone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2425" algn="l"/>
                        </a:tabLst>
                        <a:defRPr/>
                      </a:pP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AB</a:t>
                      </a:r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is parallel to </a:t>
                      </a: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DC</a:t>
                      </a:r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</a:t>
                      </a:r>
                      <a:b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</a:br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lines </a:t>
                      </a: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AC</a:t>
                      </a:r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and </a:t>
                      </a: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BD</a:t>
                      </a:r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intersect at </a:t>
                      </a: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2425" algn="l"/>
                        </a:tabLst>
                        <a:defRPr/>
                      </a:pPr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a)	Explain why triangle </a:t>
                      </a: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ABE</a:t>
                      </a:r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and triangle </a:t>
                      </a: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CDE</a:t>
                      </a:r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are similar.</a:t>
                      </a:r>
                    </a:p>
                    <a:p>
                      <a:pPr>
                        <a:tabLst>
                          <a:tab pos="352425" algn="l"/>
                        </a:tabLst>
                      </a:pPr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b)	Calculate the length of </a:t>
                      </a: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AC</a:t>
                      </a:r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endParaRPr lang="en-GB" sz="16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3429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Work out the length of </a:t>
                      </a:r>
                      <a:r>
                        <a:rPr lang="en-GB" sz="1600" i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PQ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Work out the length of </a:t>
                      </a:r>
                      <a:r>
                        <a:rPr lang="en-GB" sz="1600" i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BP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/>
                      <a:endParaRPr lang="en-GB" sz="16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6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Calculate the length of BE</a:t>
                      </a:r>
                      <a:r>
                        <a:rPr lang="en-GB" sz="1600" i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</a:t>
                      </a: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Calculate the length of </a:t>
                      </a:r>
                      <a:r>
                        <a:rPr lang="en-GB" sz="1600" i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ED</a:t>
                      </a: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97"/>
          <a:stretch>
            <a:fillRect/>
          </a:stretch>
        </p:blipFill>
        <p:spPr bwMode="auto">
          <a:xfrm>
            <a:off x="5261809" y="3994484"/>
            <a:ext cx="3481137" cy="269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75" y="4138862"/>
            <a:ext cx="4179060" cy="255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61"/>
          <a:stretch>
            <a:fillRect/>
          </a:stretch>
        </p:blipFill>
        <p:spPr bwMode="auto">
          <a:xfrm>
            <a:off x="5276972" y="1203158"/>
            <a:ext cx="3440977" cy="222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 descr="25396A9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64673" r="48765" b="26165"/>
          <a:stretch/>
        </p:blipFill>
        <p:spPr bwMode="auto">
          <a:xfrm>
            <a:off x="573460" y="625641"/>
            <a:ext cx="1907804" cy="126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0" descr="25396A9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3" t="78832" r="47869" b="12171"/>
          <a:stretch/>
        </p:blipFill>
        <p:spPr bwMode="auto">
          <a:xfrm>
            <a:off x="1836891" y="2068271"/>
            <a:ext cx="1904976" cy="121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9" descr="CF86902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9" t="4821" r="50830" b="86567"/>
          <a:stretch/>
        </p:blipFill>
        <p:spPr bwMode="auto">
          <a:xfrm>
            <a:off x="2908089" y="651460"/>
            <a:ext cx="1917083" cy="106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727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97"/>
          <a:stretch>
            <a:fillRect/>
          </a:stretch>
        </p:blipFill>
        <p:spPr bwMode="auto">
          <a:xfrm>
            <a:off x="5773004" y="3521018"/>
            <a:ext cx="3364686" cy="316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0003559"/>
                  </p:ext>
                </p:extLst>
              </p:nvPr>
            </p:nvGraphicFramePr>
            <p:xfrm>
              <a:off x="-6312" y="0"/>
              <a:ext cx="9144001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02285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02285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34290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Geometry:  Similarity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and congruency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		Topic 10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Decide if these triangles are congruent.</a:t>
                          </a:r>
                        </a:p>
                        <a:p>
                          <a:r>
                            <a:rPr lang="en-GB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State the congruency rule used.</a:t>
                          </a:r>
                        </a:p>
                        <a:p>
                          <a:pPr marL="0" indent="0" algn="ctr">
                            <a:buNone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r>
                            <a:rPr lang="en-GB" sz="1600" b="0" i="1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AB</a:t>
                          </a:r>
                          <a:r>
                            <a:rPr lang="en-GB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is parallel to </a:t>
                          </a:r>
                          <a:r>
                            <a:rPr lang="en-GB" sz="1600" b="0" i="1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DC</a:t>
                          </a:r>
                          <a:r>
                            <a:rPr lang="en-GB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  <a:br>
                            <a:rPr lang="en-GB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</a:br>
                          <a:r>
                            <a:rPr lang="en-GB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lines </a:t>
                          </a:r>
                          <a:r>
                            <a:rPr lang="en-GB" sz="1600" b="0" i="1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AC</a:t>
                          </a:r>
                          <a:r>
                            <a:rPr lang="en-GB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and </a:t>
                          </a:r>
                          <a:r>
                            <a:rPr lang="en-GB" sz="1600" b="0" i="1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BD</a:t>
                          </a:r>
                          <a:r>
                            <a:rPr lang="en-GB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intersect at </a:t>
                          </a:r>
                          <a:r>
                            <a:rPr lang="en-GB" sz="1600" b="0" i="1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E</a:t>
                          </a:r>
                          <a:r>
                            <a:rPr lang="en-GB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52425" algn="l"/>
                            </a:tabLst>
                            <a:defRPr/>
                          </a:pPr>
                          <a:r>
                            <a:rPr lang="en-GB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	Explain why triangle </a:t>
                          </a:r>
                          <a:r>
                            <a:rPr lang="en-GB" sz="1600" b="0" i="1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ABE</a:t>
                          </a:r>
                          <a:r>
                            <a:rPr lang="en-GB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and triangle </a:t>
                          </a:r>
                          <a:r>
                            <a:rPr lang="en-GB" sz="1600" b="0" i="1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CDE</a:t>
                          </a:r>
                          <a:r>
                            <a:rPr lang="en-GB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are similar</a:t>
                          </a: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6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All angles are equal.</a:t>
                          </a:r>
                          <a:endParaRPr lang="en-GB" sz="1600" b="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>
                            <a:tabLst>
                              <a:tab pos="352425" algn="l"/>
                            </a:tabLst>
                          </a:pPr>
                          <a:r>
                            <a:rPr lang="en-GB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	Length of </a:t>
                          </a:r>
                          <a:r>
                            <a:rPr lang="en-GB" sz="1600" b="0" i="1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AC</a:t>
                          </a:r>
                          <a:r>
                            <a:rPr lang="en-GB" sz="1600" b="0" i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 </a:t>
                          </a:r>
                          <a:r>
                            <a:rPr lang="en-GB" sz="160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6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600" b="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+</a:t>
                          </a:r>
                          <a:r>
                            <a:rPr lang="en-GB" sz="1600" b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5</a:t>
                          </a:r>
                          <a:r>
                            <a:rPr lang="en-GB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 </a:t>
                          </a:r>
                          <a:r>
                            <a:rPr lang="en-GB" sz="1600" b="1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GB" sz="16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endParaRPr lang="en-GB" sz="1600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3429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i="1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PQ</a:t>
                          </a:r>
                          <a:r>
                            <a:rPr lang="en-GB" sz="1600" i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  </a:t>
                          </a:r>
                          <a:r>
                            <a:rPr lang="en-GB" sz="160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2 x 4 = 8 cm</a:t>
                          </a:r>
                        </a:p>
                        <a:p>
                          <a:endParaRPr lang="en-GB" sz="160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60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BC</a:t>
                          </a:r>
                          <a:r>
                            <a:rPr lang="en-GB" sz="160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 10 ÷ 4 = 2.5 </a:t>
                          </a:r>
                        </a:p>
                        <a:p>
                          <a:r>
                            <a:rPr lang="en-GB" sz="160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BP = 2.5 + 10 = 12.5 cm</a:t>
                          </a:r>
                          <a:endParaRPr lang="en-GB" sz="160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GB" sz="1600" dirty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dirty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BE</a:t>
                          </a:r>
                          <a:r>
                            <a:rPr lang="en-GB" sz="1600" i="1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 7 x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 5.25</a:t>
                          </a:r>
                        </a:p>
                        <a:p>
                          <a:endParaRPr lang="en-GB" sz="1600" i="1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600" i="1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AD = 6 x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en-GB" sz="16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i="1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 8</a:t>
                          </a:r>
                        </a:p>
                        <a:p>
                          <a:r>
                            <a:rPr lang="en-GB" sz="1600" i="1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ED = </a:t>
                          </a:r>
                          <a:r>
                            <a:rPr lang="en-GB" sz="1600" i="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8 – 6 =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0003559"/>
                  </p:ext>
                </p:extLst>
              </p:nvPr>
            </p:nvGraphicFramePr>
            <p:xfrm>
              <a:off x="-6312" y="0"/>
              <a:ext cx="9144001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02285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02285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34290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Geometry:  Similarity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and congruency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		Topic 10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Decide if these triangles are congruent.</a:t>
                          </a:r>
                        </a:p>
                        <a:p>
                          <a:r>
                            <a:rPr lang="en-GB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State the congruency rule used.</a:t>
                          </a:r>
                        </a:p>
                        <a:p>
                          <a:pPr marL="0" indent="0" algn="ctr">
                            <a:buNone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2748" t="-355" r="-425" b="-1003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3429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i="1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PQ</a:t>
                          </a:r>
                          <a:r>
                            <a:rPr lang="en-GB" sz="1600" i="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  </a:t>
                          </a:r>
                          <a:r>
                            <a:rPr lang="en-GB" sz="160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2 x 4 = 8 cm</a:t>
                          </a:r>
                        </a:p>
                        <a:p>
                          <a:endParaRPr lang="en-GB" sz="160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600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BC</a:t>
                          </a:r>
                          <a:r>
                            <a:rPr lang="en-GB" sz="160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= 10 ÷ 4 = 2.5 </a:t>
                          </a:r>
                        </a:p>
                        <a:p>
                          <a:r>
                            <a:rPr lang="en-GB" sz="1600" kern="1200" baseline="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BP = 2.5 + 10 = 12.5 cm</a:t>
                          </a:r>
                          <a:endParaRPr lang="en-GB" sz="160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GB" sz="1600" dirty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dirty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160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2748" t="-100534" r="-425" b="-5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75" y="4138862"/>
            <a:ext cx="4179060" cy="255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61"/>
          <a:stretch>
            <a:fillRect/>
          </a:stretch>
        </p:blipFill>
        <p:spPr bwMode="auto">
          <a:xfrm>
            <a:off x="5276972" y="1312342"/>
            <a:ext cx="3440977" cy="222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 descr="25396A9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64673" r="48765" b="26165"/>
          <a:stretch/>
        </p:blipFill>
        <p:spPr bwMode="auto">
          <a:xfrm>
            <a:off x="573460" y="625641"/>
            <a:ext cx="1907804" cy="126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0" descr="25396A9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3" t="78832" r="47869" b="12171"/>
          <a:stretch/>
        </p:blipFill>
        <p:spPr bwMode="auto">
          <a:xfrm>
            <a:off x="1836891" y="2068271"/>
            <a:ext cx="1904976" cy="121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9" descr="CF86902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9" t="4821" r="50830" b="86567"/>
          <a:stretch/>
        </p:blipFill>
        <p:spPr bwMode="auto">
          <a:xfrm>
            <a:off x="2908089" y="651460"/>
            <a:ext cx="1917083" cy="106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1520" y="1892968"/>
            <a:ext cx="966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YES SAS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41867" y="1716506"/>
            <a:ext cx="978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YES SSS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1867" y="2730137"/>
            <a:ext cx="108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00546" y="1697598"/>
                <a:ext cx="1724866" cy="719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AE =5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= 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546" y="1697598"/>
                <a:ext cx="1724866" cy="719043"/>
              </a:xfrm>
              <a:prstGeom prst="rect">
                <a:avLst/>
              </a:prstGeom>
              <a:blipFill>
                <a:blip r:embed="rId8"/>
                <a:stretch>
                  <a:fillRect l="-2120" b="-3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ie 5"/>
          <p:cNvSpPr/>
          <p:nvPr/>
        </p:nvSpPr>
        <p:spPr>
          <a:xfrm>
            <a:off x="5096862" y="1197413"/>
            <a:ext cx="828000" cy="828000"/>
          </a:xfrm>
          <a:prstGeom prst="pie">
            <a:avLst>
              <a:gd name="adj1" fmla="val 0"/>
              <a:gd name="adj2" fmla="val 2118441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Pie 22"/>
          <p:cNvSpPr/>
          <p:nvPr/>
        </p:nvSpPr>
        <p:spPr>
          <a:xfrm>
            <a:off x="7532413" y="2839321"/>
            <a:ext cx="828000" cy="828000"/>
          </a:xfrm>
          <a:prstGeom prst="pie">
            <a:avLst>
              <a:gd name="adj1" fmla="val 10800000"/>
              <a:gd name="adj2" fmla="val 12923974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Pie 23"/>
          <p:cNvSpPr/>
          <p:nvPr/>
        </p:nvSpPr>
        <p:spPr>
          <a:xfrm>
            <a:off x="5582539" y="2844223"/>
            <a:ext cx="828000" cy="828000"/>
          </a:xfrm>
          <a:prstGeom prst="pie">
            <a:avLst>
              <a:gd name="adj1" fmla="val 19514386"/>
              <a:gd name="adj2" fmla="val 1026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Pie 24"/>
          <p:cNvSpPr/>
          <p:nvPr/>
        </p:nvSpPr>
        <p:spPr>
          <a:xfrm>
            <a:off x="8031534" y="1193275"/>
            <a:ext cx="828000" cy="828000"/>
          </a:xfrm>
          <a:prstGeom prst="pie">
            <a:avLst>
              <a:gd name="adj1" fmla="val 8637678"/>
              <a:gd name="adj2" fmla="val 1078318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Pie 26"/>
          <p:cNvSpPr/>
          <p:nvPr/>
        </p:nvSpPr>
        <p:spPr>
          <a:xfrm>
            <a:off x="6562828" y="2192265"/>
            <a:ext cx="828000" cy="828000"/>
          </a:xfrm>
          <a:prstGeom prst="pie">
            <a:avLst>
              <a:gd name="adj1" fmla="val 12850917"/>
              <a:gd name="adj2" fmla="val 19522427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Pie 30"/>
          <p:cNvSpPr/>
          <p:nvPr/>
        </p:nvSpPr>
        <p:spPr>
          <a:xfrm>
            <a:off x="6562828" y="2192265"/>
            <a:ext cx="828000" cy="828000"/>
          </a:xfrm>
          <a:prstGeom prst="pie">
            <a:avLst>
              <a:gd name="adj1" fmla="val 2052436"/>
              <a:gd name="adj2" fmla="val 885213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82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869861"/>
              </p:ext>
            </p:extLst>
          </p:nvPr>
        </p:nvGraphicFramePr>
        <p:xfrm>
          <a:off x="0" y="0"/>
          <a:ext cx="91440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31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4302285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4302285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Geometry:  Similarity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and congruency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		Topic 10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24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Construct</a:t>
                      </a:r>
                      <a:r>
                        <a:rPr lang="en-GB" sz="24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the triangle ABC where : </a:t>
                      </a:r>
                      <a:br>
                        <a:rPr lang="en-GB" sz="24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</a:br>
                      <a:endParaRPr lang="en-GB" sz="2400" b="0" i="1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rtl="0" fontAlgn="base"/>
                      <a:r>
                        <a:rPr lang="en-GB" sz="24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AB</a:t>
                      </a:r>
                      <a:r>
                        <a:rPr lang="en-GB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= 6.5 cm</a:t>
                      </a:r>
                    </a:p>
                    <a:p>
                      <a:pPr rtl="0" fontAlgn="base"/>
                      <a:r>
                        <a:rPr lang="en-GB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Angle </a:t>
                      </a:r>
                      <a:r>
                        <a:rPr lang="en-GB" sz="24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= 106°</a:t>
                      </a:r>
                    </a:p>
                    <a:p>
                      <a:pPr rtl="0" fontAlgn="base"/>
                      <a:r>
                        <a:rPr lang="en-GB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Angle </a:t>
                      </a:r>
                      <a:r>
                        <a:rPr lang="en-GB" sz="24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GB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= 38° </a:t>
                      </a:r>
                    </a:p>
                    <a:p>
                      <a:pPr marL="0" indent="0" algn="ctr">
                        <a:buNone/>
                      </a:pP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Construct</a:t>
                      </a:r>
                      <a:r>
                        <a:rPr lang="en-GB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an accurate scale diagram of the triangle DEF using the scale 1cm = 4m.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5355771" y="1359508"/>
            <a:ext cx="3265715" cy="1525922"/>
            <a:chOff x="5564777" y="1823408"/>
            <a:chExt cx="3265715" cy="1525922"/>
          </a:xfrm>
        </p:grpSpPr>
        <p:sp>
          <p:nvSpPr>
            <p:cNvPr id="2" name="Isosceles Triangle 1"/>
            <p:cNvSpPr/>
            <p:nvPr/>
          </p:nvSpPr>
          <p:spPr>
            <a:xfrm>
              <a:off x="5564777" y="1823408"/>
              <a:ext cx="2952206" cy="1031966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720149" y="1970059"/>
              <a:ext cx="1110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omic Sans MS" panose="030F0702030302020204" pitchFamily="66" charset="0"/>
                </a:rPr>
                <a:t>20m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81652" y="2979998"/>
              <a:ext cx="1110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3</a:t>
              </a:r>
              <a:r>
                <a:rPr lang="en-GB" dirty="0" smtClean="0">
                  <a:latin typeface="Comic Sans MS" panose="030F0702030302020204" pitchFamily="66" charset="0"/>
                </a:rPr>
                <a:t>0m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43303" y="1970059"/>
              <a:ext cx="1110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omic Sans MS" panose="030F0702030302020204" pitchFamily="66" charset="0"/>
                </a:rPr>
                <a:t>16m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858603" y="2885430"/>
            <a:ext cx="42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Diagram not drawn to accurately.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75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339299"/>
              </p:ext>
            </p:extLst>
          </p:nvPr>
        </p:nvGraphicFramePr>
        <p:xfrm>
          <a:off x="0" y="0"/>
          <a:ext cx="91440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31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4302285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4302285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Geometry:  Similarity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and congruency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		Topic 10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Construct</a:t>
                      </a:r>
                      <a:r>
                        <a:rPr lang="en-GB" sz="2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the triangle ABC where </a:t>
                      </a:r>
                      <a:br>
                        <a:rPr lang="en-GB" sz="2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</a:br>
                      <a:endParaRPr lang="en-GB" sz="20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rtl="0" fontAlgn="base"/>
                      <a:r>
                        <a:rPr lang="en-GB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AB = 6.5 cm</a:t>
                      </a:r>
                    </a:p>
                    <a:p>
                      <a:pPr rtl="0" fontAlgn="base"/>
                      <a:r>
                        <a:rPr lang="en-GB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Angle A = 106°</a:t>
                      </a:r>
                    </a:p>
                    <a:p>
                      <a:pPr rtl="0" fontAlgn="base"/>
                      <a:r>
                        <a:rPr lang="en-GB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Angle B = 38° </a:t>
                      </a:r>
                    </a:p>
                    <a:p>
                      <a:pPr marL="0" indent="0" algn="ctr">
                        <a:buNone/>
                      </a:pPr>
                      <a:endParaRPr lang="en-GB" sz="18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Construct</a:t>
                      </a:r>
                      <a:r>
                        <a:rPr lang="en-GB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an accurate scale diagram of the triangle DEF using the scale 1 cm = 4 m.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kern="1200" baseline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5355771" y="1359508"/>
            <a:ext cx="3265715" cy="1525922"/>
            <a:chOff x="5564777" y="1823408"/>
            <a:chExt cx="3265715" cy="1525922"/>
          </a:xfrm>
        </p:grpSpPr>
        <p:sp>
          <p:nvSpPr>
            <p:cNvPr id="2" name="Isosceles Triangle 1"/>
            <p:cNvSpPr/>
            <p:nvPr/>
          </p:nvSpPr>
          <p:spPr>
            <a:xfrm>
              <a:off x="5564777" y="1823408"/>
              <a:ext cx="2952206" cy="1031966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720149" y="1970059"/>
              <a:ext cx="1110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omic Sans MS" panose="030F0702030302020204" pitchFamily="66" charset="0"/>
                </a:rPr>
                <a:t>20m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81652" y="2979998"/>
              <a:ext cx="1110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3</a:t>
              </a:r>
              <a:r>
                <a:rPr lang="en-GB" dirty="0" smtClean="0">
                  <a:latin typeface="Comic Sans MS" panose="030F0702030302020204" pitchFamily="66" charset="0"/>
                </a:rPr>
                <a:t>0m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43303" y="1970059"/>
              <a:ext cx="1110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omic Sans MS" panose="030F0702030302020204" pitchFamily="66" charset="0"/>
                </a:rPr>
                <a:t>16m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876345" y="2840873"/>
            <a:ext cx="426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Diagram not drawn to accurately.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45029" y="4297680"/>
            <a:ext cx="2704011" cy="130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72491" y="4454435"/>
            <a:ext cx="1084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6.5 cm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5394" y="4310743"/>
            <a:ext cx="339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49039" y="4423471"/>
            <a:ext cx="339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747848" y="2286000"/>
            <a:ext cx="297181" cy="20116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6389" y="2885430"/>
            <a:ext cx="3252650" cy="14253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60120" y="3966997"/>
                <a:ext cx="762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106°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20" y="3966997"/>
                <a:ext cx="762000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821577" y="3982479"/>
                <a:ext cx="762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38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0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577" y="3982479"/>
                <a:ext cx="762000" cy="400110"/>
              </a:xfrm>
              <a:prstGeom prst="rect">
                <a:avLst/>
              </a:prstGeom>
              <a:blipFill>
                <a:blip r:embed="rId3"/>
                <a:stretch>
                  <a:fillRect l="-8800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876346" y="3459259"/>
            <a:ext cx="2227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16 m = 4 cm 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20 m = 5 cm 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30 m = 7.5 cm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>
            <a:off x="5394959" y="4687413"/>
            <a:ext cx="2952206" cy="1031966"/>
          </a:xfrm>
          <a:prstGeom prst="triangle">
            <a:avLst>
              <a:gd name="adj" fmla="val 38442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7550331" y="4834064"/>
            <a:ext cx="111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5cm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11834" y="5844003"/>
            <a:ext cx="111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7.5cm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55722" y="4823581"/>
            <a:ext cx="111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4cm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Arc 6"/>
          <p:cNvSpPr/>
          <p:nvPr/>
        </p:nvSpPr>
        <p:spPr>
          <a:xfrm>
            <a:off x="4007079" y="4198496"/>
            <a:ext cx="2880000" cy="2880000"/>
          </a:xfrm>
          <a:prstGeom prst="arc">
            <a:avLst>
              <a:gd name="adj1" fmla="val 16133987"/>
              <a:gd name="adj2" fmla="val 1922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>
            <a:off x="6213364" y="3750982"/>
            <a:ext cx="3960000" cy="3960000"/>
          </a:xfrm>
          <a:prstGeom prst="arc">
            <a:avLst>
              <a:gd name="adj1" fmla="val 10860424"/>
              <a:gd name="adj2" fmla="val 161796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25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20" grpId="0"/>
      <p:bldP spid="21" grpId="0"/>
      <p:bldP spid="24" grpId="0"/>
      <p:bldP spid="26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046BBD967B24DA3F10E1FCF165E29" ma:contentTypeVersion="6" ma:contentTypeDescription="Create a new document." ma:contentTypeScope="" ma:versionID="99cb297f9dabe6a9eefe6299495c9c18">
  <xsd:schema xmlns:xsd="http://www.w3.org/2001/XMLSchema" xmlns:xs="http://www.w3.org/2001/XMLSchema" xmlns:p="http://schemas.microsoft.com/office/2006/metadata/properties" xmlns:ns2="ea71102e-c2e2-43df-a20f-703c85d4b778" xmlns:ns3="ac2b899c-feaf-4902-9f78-83816e525775" targetNamespace="http://schemas.microsoft.com/office/2006/metadata/properties" ma:root="true" ma:fieldsID="33efdb9f672dd0b95e49d8b2842ea508" ns2:_="" ns3:_="">
    <xsd:import namespace="ea71102e-c2e2-43df-a20f-703c85d4b778"/>
    <xsd:import namespace="ac2b899c-feaf-4902-9f78-83816e5257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1102e-c2e2-43df-a20f-703c85d4b7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b899c-feaf-4902-9f78-83816e5257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DA8DAC-062F-40D7-96BD-9EC32805889A}"/>
</file>

<file path=customXml/itemProps2.xml><?xml version="1.0" encoding="utf-8"?>
<ds:datastoreItem xmlns:ds="http://schemas.openxmlformats.org/officeDocument/2006/customXml" ds:itemID="{B8B9D3C5-88F0-4767-98BE-FD5D04A7C8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54E0C1-20B9-45DF-9EE7-FEA4AFBCE433}">
  <ds:schemaRefs>
    <ds:schemaRef ds:uri="http://purl.org/dc/terms/"/>
    <ds:schemaRef ds:uri="ea71102e-c2e2-43df-a20f-703c85d4b778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ac2b899c-feaf-4902-9f78-83816e52577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118</TotalTime>
  <Words>1682</Words>
  <Application>Microsoft Office PowerPoint</Application>
  <PresentationFormat>On-screen Show (4:3)</PresentationFormat>
  <Paragraphs>351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Century Gothic</vt:lpstr>
      <vt:lpstr>Comic Sans MS</vt:lpstr>
      <vt:lpstr>Times New Roman</vt:lpstr>
      <vt:lpstr>Wingdings 3</vt:lpstr>
      <vt:lpstr>Office Theme</vt:lpstr>
      <vt:lpstr>Ion Boardroom</vt:lpstr>
      <vt:lpstr>Test 3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3 Revision</dc:title>
  <dc:creator>Tim Gledhill</dc:creator>
  <cp:lastModifiedBy>Gilroy, Alison</cp:lastModifiedBy>
  <cp:revision>47</cp:revision>
  <dcterms:modified xsi:type="dcterms:W3CDTF">2019-06-16T17:12:47Z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0x010100D91046BBD967B24DA3F10E1FCF165E29</vt:lpwstr>
  </property>
  <property fmtid="{D5CDD505-2E9C-101B-9397-08002B2CF9AE}" pid="3" name="AuthorIds_UIVersion_3584">
    <vt:lpwstr>12</vt:lpwstr>
  </property>
</Properties>
</file>