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3" r:id="rId6"/>
    <p:sldId id="274" r:id="rId7"/>
    <p:sldId id="291" r:id="rId8"/>
    <p:sldId id="286" r:id="rId9"/>
    <p:sldId id="290" r:id="rId10"/>
    <p:sldId id="278" r:id="rId11"/>
    <p:sldId id="292" r:id="rId12"/>
    <p:sldId id="285" r:id="rId13"/>
    <p:sldId id="293" r:id="rId14"/>
    <p:sldId id="268" r:id="rId15"/>
    <p:sldId id="289" r:id="rId16"/>
    <p:sldId id="269" r:id="rId17"/>
    <p:sldId id="287" r:id="rId18"/>
    <p:sldId id="284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3.w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</a:t>
            </a:r>
            <a:r>
              <a:rPr lang="en-GB" dirty="0" smtClean="0">
                <a:latin typeface="Comic Sans MS" panose="030F0702030302020204" pitchFamily="66" charset="0"/>
              </a:rPr>
              <a:t>4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6109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=17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=39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1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2 cakes cost 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and b.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6109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067" r="-200633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067" r="-100633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67" r="-633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01067" r="-200633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01067" r="-100633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1067" r="-633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cakes cost 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and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254" t="8569" b="18186"/>
          <a:stretch/>
        </p:blipFill>
        <p:spPr>
          <a:xfrm>
            <a:off x="6291042" y="5472752"/>
            <a:ext cx="2839310" cy="1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01100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=17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=39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1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 = 40p    c = 15p</a:t>
                          </a:r>
                          <a:endParaRPr lang="en-GB" b="1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2 cakes cost 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cakes?</a:t>
                          </a: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t= £1.20 c= £1.50 yes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and b.</a:t>
                          </a:r>
                        </a:p>
                        <a:p>
                          <a:pPr algn="ctr"/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  b = -1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01100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067" r="-200633" b="-20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067" r="-100633" b="-20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67" r="-633" b="-204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01067" r="-200633" b="-10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01067" r="-100633" b="-10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1067" r="-633" b="-104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 = 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40p    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 = 15p</a:t>
                          </a:r>
                          <a:endParaRPr lang="en-GB" b="1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cakes cost 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</a:t>
                          </a: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t= £1.20 c= £1.50 yes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and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  b = -1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254" t="8569" b="18186"/>
          <a:stretch/>
        </p:blipFill>
        <p:spPr>
          <a:xfrm>
            <a:off x="6291042" y="5472752"/>
            <a:ext cx="2839310" cy="1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298225"/>
              </p:ext>
            </p:extLst>
          </p:nvPr>
        </p:nvGraphicFramePr>
        <p:xfrm>
          <a:off x="-10157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3625223194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384904892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Trigonometry		Topic 16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b.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h.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siz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of angle 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68723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siz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of angle b.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siz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of angle 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values of x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96435"/>
                  </a:ext>
                </a:extLst>
              </a:tr>
            </a:tbl>
          </a:graphicData>
        </a:graphic>
      </p:graphicFrame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83" t="4014" r="4713" b="4336"/>
          <a:stretch/>
        </p:blipFill>
        <p:spPr>
          <a:xfrm>
            <a:off x="1682460" y="351036"/>
            <a:ext cx="1576207" cy="189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871"/>
          <a:stretch/>
        </p:blipFill>
        <p:spPr>
          <a:xfrm>
            <a:off x="4476464" y="351037"/>
            <a:ext cx="1437473" cy="1896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7013"/>
          <a:stretch/>
        </p:blipFill>
        <p:spPr>
          <a:xfrm>
            <a:off x="7337533" y="378656"/>
            <a:ext cx="1797954" cy="186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22" y="3026953"/>
            <a:ext cx="2452652" cy="1498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844" y="2594084"/>
            <a:ext cx="1472083" cy="19408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035" y="2740254"/>
            <a:ext cx="1940452" cy="1785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39" y="5446915"/>
            <a:ext cx="2562970" cy="1371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l="5827" t="3075" r="5698" b="9644"/>
          <a:stretch/>
        </p:blipFill>
        <p:spPr>
          <a:xfrm>
            <a:off x="4125034" y="5115501"/>
            <a:ext cx="1908893" cy="15797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/>
          <a:srcRect t="10630" b="6810"/>
          <a:stretch/>
        </p:blipFill>
        <p:spPr>
          <a:xfrm>
            <a:off x="6349356" y="5318015"/>
            <a:ext cx="2786131" cy="13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10062"/>
              </p:ext>
            </p:extLst>
          </p:nvPr>
        </p:nvGraphicFramePr>
        <p:xfrm>
          <a:off x="-8514" y="4782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3625223194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384904892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Trigonometry		Topic 16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8.36 cm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b.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5.78 cm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10.4 cm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side h.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10.4cm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24.2cm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siz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of angle 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47.4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68723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siz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of angle b.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62.2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siz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of angle 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32.6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values of x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7.89cm 26.3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96435"/>
                  </a:ext>
                </a:extLst>
              </a:tr>
            </a:tbl>
          </a:graphicData>
        </a:graphic>
      </p:graphicFrame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83" t="4014" r="4713" b="4336"/>
          <a:stretch/>
        </p:blipFill>
        <p:spPr>
          <a:xfrm>
            <a:off x="1682460" y="351036"/>
            <a:ext cx="1576207" cy="189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871"/>
          <a:stretch/>
        </p:blipFill>
        <p:spPr>
          <a:xfrm>
            <a:off x="4476464" y="351037"/>
            <a:ext cx="1437473" cy="1896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7013"/>
          <a:stretch/>
        </p:blipFill>
        <p:spPr>
          <a:xfrm>
            <a:off x="7337533" y="378656"/>
            <a:ext cx="1797954" cy="186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22" y="3026953"/>
            <a:ext cx="2452652" cy="1498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844" y="2594084"/>
            <a:ext cx="1472083" cy="19408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035" y="2740254"/>
            <a:ext cx="1940452" cy="1785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39" y="5446915"/>
            <a:ext cx="2562970" cy="1371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l="5827" t="3075" r="5698" b="9644"/>
          <a:stretch/>
        </p:blipFill>
        <p:spPr>
          <a:xfrm>
            <a:off x="4125034" y="5115501"/>
            <a:ext cx="1908893" cy="15797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/>
          <a:srcRect t="10630" b="6810"/>
          <a:stretch/>
        </p:blipFill>
        <p:spPr>
          <a:xfrm>
            <a:off x="6349356" y="5318015"/>
            <a:ext cx="2786131" cy="13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28836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3625223194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384904892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Trigonometry		Topic 16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triangle.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trapezium.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parallelogram.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length of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length of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Give your answer correct to 3 significant figures.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68723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the midpoint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area of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trapezium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BCED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8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9643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9790" r="32912"/>
          <a:stretch>
            <a:fillRect/>
          </a:stretch>
        </p:blipFill>
        <p:spPr bwMode="auto">
          <a:xfrm>
            <a:off x="5559083" y="4624755"/>
            <a:ext cx="3571941" cy="207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729" t="8487"/>
          <a:stretch/>
        </p:blipFill>
        <p:spPr>
          <a:xfrm>
            <a:off x="1525966" y="571627"/>
            <a:ext cx="1818722" cy="1592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5308"/>
          <a:stretch/>
        </p:blipFill>
        <p:spPr>
          <a:xfrm>
            <a:off x="3451124" y="929570"/>
            <a:ext cx="2765511" cy="11665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04" y="2855166"/>
            <a:ext cx="5058143" cy="16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r="42506"/>
          <a:stretch>
            <a:fillRect/>
          </a:stretch>
        </p:blipFill>
        <p:spPr bwMode="auto">
          <a:xfrm>
            <a:off x="863528" y="2855166"/>
            <a:ext cx="2297113" cy="360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09981" y="736979"/>
            <a:ext cx="2566065" cy="1548328"/>
            <a:chOff x="6381497" y="638302"/>
            <a:chExt cx="2694550" cy="1619709"/>
          </a:xfrm>
        </p:grpSpPr>
        <p:grpSp>
          <p:nvGrpSpPr>
            <p:cNvPr id="6" name="Group 5"/>
            <p:cNvGrpSpPr/>
            <p:nvPr/>
          </p:nvGrpSpPr>
          <p:grpSpPr>
            <a:xfrm>
              <a:off x="6381497" y="638302"/>
              <a:ext cx="2694550" cy="1611777"/>
              <a:chOff x="6323071" y="581153"/>
              <a:chExt cx="2800854" cy="1695449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38" r="27809"/>
              <a:stretch/>
            </p:blipFill>
            <p:spPr bwMode="auto">
              <a:xfrm>
                <a:off x="7992213" y="584483"/>
                <a:ext cx="1131712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3" r="62473"/>
              <a:stretch/>
            </p:blipFill>
            <p:spPr bwMode="auto">
              <a:xfrm>
                <a:off x="7470346" y="582818"/>
                <a:ext cx="521867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5" r="72746"/>
              <a:stretch/>
            </p:blipFill>
            <p:spPr bwMode="auto">
              <a:xfrm>
                <a:off x="6323071" y="581153"/>
                <a:ext cx="1147275" cy="1695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29" t="88788" r="53257" b="-48"/>
            <a:stretch/>
          </p:blipFill>
          <p:spPr bwMode="auto">
            <a:xfrm>
              <a:off x="7046663" y="2077036"/>
              <a:ext cx="10191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71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22182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Trigonometry	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triangle.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32cm²</a:t>
                          </a: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trapezium.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43cm²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parallelogram.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7x3.21 =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22.5 cm²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length 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CE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length 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correct to 3 significant figures.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the midpoint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AB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area of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trapezium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BCED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3+6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80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en-GB" sz="18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=18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22182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Trigonometry	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triangle.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32cm²</a:t>
                          </a: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trapezium.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43cm²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parallelogram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7x3.21 =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22.5 cm²</a:t>
                          </a:r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length 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CE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length 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correct to 3 significant figures.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554" t="-201067" r="-212" b="-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9790" r="32912"/>
          <a:stretch>
            <a:fillRect/>
          </a:stretch>
        </p:blipFill>
        <p:spPr bwMode="auto">
          <a:xfrm>
            <a:off x="5559083" y="4624755"/>
            <a:ext cx="3571941" cy="207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29" t="8487"/>
          <a:stretch/>
        </p:blipFill>
        <p:spPr>
          <a:xfrm>
            <a:off x="1525966" y="571627"/>
            <a:ext cx="1818722" cy="1592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5308"/>
          <a:stretch/>
        </p:blipFill>
        <p:spPr>
          <a:xfrm>
            <a:off x="3451124" y="929570"/>
            <a:ext cx="2765511" cy="11665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04" y="2855166"/>
            <a:ext cx="5058143" cy="16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r="42506"/>
          <a:stretch>
            <a:fillRect/>
          </a:stretch>
        </p:blipFill>
        <p:spPr bwMode="auto">
          <a:xfrm>
            <a:off x="863528" y="2855166"/>
            <a:ext cx="2297113" cy="360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09981" y="736979"/>
            <a:ext cx="2566065" cy="1548328"/>
            <a:chOff x="6381497" y="638302"/>
            <a:chExt cx="2694550" cy="1619709"/>
          </a:xfrm>
        </p:grpSpPr>
        <p:grpSp>
          <p:nvGrpSpPr>
            <p:cNvPr id="6" name="Group 5"/>
            <p:cNvGrpSpPr/>
            <p:nvPr/>
          </p:nvGrpSpPr>
          <p:grpSpPr>
            <a:xfrm>
              <a:off x="6381497" y="638302"/>
              <a:ext cx="2694550" cy="1611777"/>
              <a:chOff x="6323071" y="581153"/>
              <a:chExt cx="2800854" cy="1695449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38" r="27809"/>
              <a:stretch/>
            </p:blipFill>
            <p:spPr bwMode="auto">
              <a:xfrm>
                <a:off x="7992213" y="584483"/>
                <a:ext cx="1131712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3" r="62473"/>
              <a:stretch/>
            </p:blipFill>
            <p:spPr bwMode="auto">
              <a:xfrm>
                <a:off x="7470346" y="582818"/>
                <a:ext cx="521867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5" r="72746"/>
              <a:stretch/>
            </p:blipFill>
            <p:spPr bwMode="auto">
              <a:xfrm>
                <a:off x="6323071" y="581153"/>
                <a:ext cx="1147275" cy="1695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29" t="88788" r="53257" b="-48"/>
            <a:stretch/>
          </p:blipFill>
          <p:spPr bwMode="auto">
            <a:xfrm>
              <a:off x="7046663" y="2077036"/>
              <a:ext cx="10191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71090" y="3589361"/>
                <a:ext cx="520027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112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90" y="3589361"/>
                <a:ext cx="520027" cy="401970"/>
              </a:xfrm>
              <a:prstGeom prst="rect">
                <a:avLst/>
              </a:prstGeom>
              <a:blipFill>
                <a:blip r:embed="rId9"/>
                <a:stretch>
                  <a:fillRect r="-36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46304" y="3744434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304" y="3744434"/>
                <a:ext cx="520027" cy="369332"/>
              </a:xfrm>
              <a:prstGeom prst="rect">
                <a:avLst/>
              </a:prstGeom>
              <a:blipFill>
                <a:blip r:embed="rId10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8122736" y="940438"/>
            <a:ext cx="0" cy="10800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61755" y="1228361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55" y="1228361"/>
                <a:ext cx="520027" cy="369332"/>
              </a:xfrm>
              <a:prstGeom prst="rect">
                <a:avLst/>
              </a:prstGeom>
              <a:blipFill>
                <a:blip r:embed="rId11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4605" y="5396714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05" y="5396714"/>
                <a:ext cx="52002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28569" y="5093607"/>
                <a:ext cx="520027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69" y="5093607"/>
                <a:ext cx="520027" cy="401970"/>
              </a:xfrm>
              <a:prstGeom prst="rect">
                <a:avLst/>
              </a:prstGeom>
              <a:blipFill>
                <a:blip r:embed="rId13"/>
                <a:stretch>
                  <a:fillRect r="-1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24661" y="4256162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661" y="4256162"/>
                <a:ext cx="52002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2515" y="6052756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36.9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515" y="6052756"/>
                <a:ext cx="520027" cy="369332"/>
              </a:xfrm>
              <a:prstGeom prst="rect">
                <a:avLst/>
              </a:prstGeom>
              <a:blipFill>
                <a:blip r:embed="rId15"/>
                <a:stretch>
                  <a:fillRect r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35532" y="6479865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32" y="6479865"/>
                <a:ext cx="520027" cy="369332"/>
              </a:xfrm>
              <a:prstGeom prst="rect">
                <a:avLst/>
              </a:prstGeom>
              <a:blipFill>
                <a:blip r:embed="rId16"/>
                <a:stretch>
                  <a:fillRect r="-2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33373" y="6377028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73" y="6377028"/>
                <a:ext cx="520027" cy="369332"/>
              </a:xfrm>
              <a:prstGeom prst="rect">
                <a:avLst/>
              </a:prstGeom>
              <a:blipFill>
                <a:blip r:embed="rId17"/>
                <a:stretch>
                  <a:fillRect r="-2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45053" y="5853116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53" y="5853116"/>
                <a:ext cx="520027" cy="369332"/>
              </a:xfrm>
              <a:prstGeom prst="rect">
                <a:avLst/>
              </a:prstGeom>
              <a:blipFill>
                <a:blip r:embed="rId18"/>
                <a:stretch>
                  <a:fillRect r="-2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6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568964"/>
                  </p:ext>
                </p:extLst>
              </p:nvPr>
            </p:nvGraphicFramePr>
            <p:xfrm>
              <a:off x="0" y="13648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+  1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−  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  −  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 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+5)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=3−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+ 5)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+6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5 − 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=1+2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GB" sz="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+6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5−2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</m:t>
                              </m:r>
                            </m:oMath>
                          </a14:m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area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shape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44 cm².</a:t>
                          </a:r>
                        </a:p>
                        <a:p>
                          <a:endParaRPr lang="en-GB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perimeter of the shape.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Jessica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4 years older than Georgina.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Angela is 3 times as old as Jessica.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of their ages is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41.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how old Jessica is.</a:t>
                          </a:r>
                          <a:endParaRPr lang="en-US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568964"/>
                  </p:ext>
                </p:extLst>
              </p:nvPr>
            </p:nvGraphicFramePr>
            <p:xfrm>
              <a:off x="0" y="13648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67" r="-200211" b="-200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67" r="-100636" b="-200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67" r="-423" b="-200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area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shape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44 cm².</a:t>
                          </a:r>
                        </a:p>
                        <a:p>
                          <a:endParaRPr lang="en-GB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perimeter of the shape.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Jessica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4 years older than Georgina.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Angela is 3 times as old as Jessica.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of their ages is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41.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how old Jessica is.</a:t>
                          </a:r>
                          <a:endParaRPr lang="en-US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844" t="11541" b="11771"/>
          <a:stretch/>
        </p:blipFill>
        <p:spPr>
          <a:xfrm>
            <a:off x="3412802" y="4650915"/>
            <a:ext cx="2794153" cy="168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5013"/>
          <a:stretch/>
        </p:blipFill>
        <p:spPr>
          <a:xfrm>
            <a:off x="6552877" y="2925111"/>
            <a:ext cx="2426969" cy="153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8334" b="5145"/>
          <a:stretch/>
        </p:blipFill>
        <p:spPr>
          <a:xfrm>
            <a:off x="3693560" y="2720924"/>
            <a:ext cx="2232636" cy="173606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95307" y="2440298"/>
            <a:ext cx="3136416" cy="2131089"/>
            <a:chOff x="395307" y="2440298"/>
            <a:chExt cx="3136416" cy="2131089"/>
          </a:xfrm>
        </p:grpSpPr>
        <p:grpSp>
          <p:nvGrpSpPr>
            <p:cNvPr id="20" name="Group 19"/>
            <p:cNvGrpSpPr/>
            <p:nvPr/>
          </p:nvGrpSpPr>
          <p:grpSpPr>
            <a:xfrm>
              <a:off x="689811" y="2720924"/>
              <a:ext cx="2550694" cy="1592371"/>
              <a:chOff x="689811" y="2720924"/>
              <a:chExt cx="2550694" cy="159237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89811" y="2720924"/>
                <a:ext cx="2550694" cy="1561593"/>
              </a:xfrm>
              <a:prstGeom prst="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2426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- 8)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39126" y="2925111"/>
                <a:ext cx="6469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37773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+ 13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171074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351775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Pie 20"/>
            <p:cNvSpPr/>
            <p:nvPr/>
          </p:nvSpPr>
          <p:spPr>
            <a:xfrm>
              <a:off x="395307" y="3995387"/>
              <a:ext cx="576000" cy="576000"/>
            </a:xfrm>
            <a:prstGeom prst="pie">
              <a:avLst>
                <a:gd name="adj1" fmla="val 18607589"/>
                <a:gd name="adj2" fmla="val 2154170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2955723" y="3995387"/>
              <a:ext cx="576000" cy="576000"/>
            </a:xfrm>
            <a:prstGeom prst="pie">
              <a:avLst>
                <a:gd name="adj1" fmla="val 10787165"/>
                <a:gd name="adj2" fmla="val 138191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1696744" y="2440298"/>
              <a:ext cx="540000" cy="540000"/>
            </a:xfrm>
            <a:prstGeom prst="pie">
              <a:avLst>
                <a:gd name="adj1" fmla="val 3158650"/>
                <a:gd name="adj2" fmla="val 764677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487472"/>
                  </p:ext>
                </p:extLst>
              </p:nvPr>
            </p:nvGraphicFramePr>
            <p:xfrm>
              <a:off x="0" y="13648"/>
              <a:ext cx="9144001" cy="6848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+  1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    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=5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−  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  −  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 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+5)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800" b="0" i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=−13</m:t>
                              </m:r>
                            </m:oMath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=8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=3−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box>
                                <m:boxPr>
                                  <m:ctrlP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u="none" strike="noStrike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u="none" strike="noStrike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lang="en-GB" sz="2400" b="0" i="1" u="none" strike="noStrike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+ 5)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+6 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5− 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=1+2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GB" sz="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+6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5−2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</m:t>
                              </m:r>
                            </m:oMath>
                          </a14:m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6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6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=−44</m:t>
                                </m:r>
                              </m:oMath>
                            </m:oMathPara>
                          </a14:m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=22.5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=4.5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area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shape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44 cm².</a:t>
                          </a:r>
                        </a:p>
                        <a:p>
                          <a:endParaRPr lang="en-GB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perimeter of the shape.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=48 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Jessica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4 years older than Georgina.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Angela is 3 times as old as Jessica.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of their ages is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41.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how old Jessica is.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487472"/>
                  </p:ext>
                </p:extLst>
              </p:nvPr>
            </p:nvGraphicFramePr>
            <p:xfrm>
              <a:off x="0" y="13648"/>
              <a:ext cx="9144001" cy="6848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70" r="-200211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70" r="-100636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70" r="-423" b="-2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0800" r="-20021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0800" r="-100636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0800" r="-423" b="-1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95" t="-200800" r="-50265" b="-24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200800" r="-423" b="-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844" t="11541" b="11771"/>
          <a:stretch/>
        </p:blipFill>
        <p:spPr>
          <a:xfrm>
            <a:off x="3412802" y="4650915"/>
            <a:ext cx="2794153" cy="168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5013"/>
          <a:stretch/>
        </p:blipFill>
        <p:spPr>
          <a:xfrm>
            <a:off x="6552877" y="2925111"/>
            <a:ext cx="2426969" cy="153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8334" b="5145"/>
          <a:stretch/>
        </p:blipFill>
        <p:spPr>
          <a:xfrm>
            <a:off x="4150320" y="2925112"/>
            <a:ext cx="2022700" cy="157282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95307" y="2440298"/>
            <a:ext cx="3136416" cy="2131089"/>
            <a:chOff x="395307" y="2440298"/>
            <a:chExt cx="3136416" cy="2131089"/>
          </a:xfrm>
        </p:grpSpPr>
        <p:grpSp>
          <p:nvGrpSpPr>
            <p:cNvPr id="20" name="Group 19"/>
            <p:cNvGrpSpPr/>
            <p:nvPr/>
          </p:nvGrpSpPr>
          <p:grpSpPr>
            <a:xfrm>
              <a:off x="689811" y="2720924"/>
              <a:ext cx="2550694" cy="1592371"/>
              <a:chOff x="689811" y="2720924"/>
              <a:chExt cx="2550694" cy="159237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89811" y="2720924"/>
                <a:ext cx="2550694" cy="1561593"/>
              </a:xfrm>
              <a:prstGeom prst="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2426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- 8)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39126" y="2925111"/>
                <a:ext cx="6469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37773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+ 13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171074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351775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Pie 20"/>
            <p:cNvSpPr/>
            <p:nvPr/>
          </p:nvSpPr>
          <p:spPr>
            <a:xfrm>
              <a:off x="395307" y="3995387"/>
              <a:ext cx="576000" cy="576000"/>
            </a:xfrm>
            <a:prstGeom prst="pie">
              <a:avLst>
                <a:gd name="adj1" fmla="val 18607589"/>
                <a:gd name="adj2" fmla="val 2154170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2955723" y="3995387"/>
              <a:ext cx="576000" cy="576000"/>
            </a:xfrm>
            <a:prstGeom prst="pie">
              <a:avLst>
                <a:gd name="adj1" fmla="val 10787165"/>
                <a:gd name="adj2" fmla="val 138191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1696744" y="2440298"/>
              <a:ext cx="540000" cy="540000"/>
            </a:xfrm>
            <a:prstGeom prst="pie">
              <a:avLst>
                <a:gd name="adj1" fmla="val 3158650"/>
                <a:gd name="adj2" fmla="val 764677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2346868"/>
                  </p:ext>
                </p:extLst>
              </p:nvPr>
            </p:nvGraphicFramePr>
            <p:xfrm>
              <a:off x="0" y="13647"/>
              <a:ext cx="9144001" cy="6844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711088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v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𝑚𝑣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2 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1)(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3)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+ 1)²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simplify: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- 1)³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Prove that the sum of any three consecutive numbers is always a multiple of 3.</a:t>
                          </a: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always 2.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that: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+1)=2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2346868"/>
                  </p:ext>
                </p:extLst>
              </p:nvPr>
            </p:nvGraphicFramePr>
            <p:xfrm>
              <a:off x="0" y="13647"/>
              <a:ext cx="9144001" cy="6844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711088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423" r="-200211" b="-300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423" r="-100636" b="-300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423" r="-423" b="-300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1423" r="-200211" b="-200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1423" r="-100636" b="-200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1423" r="-423" b="-200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1)(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3)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+ 1)²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simplify: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- 1)³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Prove that the sum of any three consecutive numbers is always a multiple of 3.</a:t>
                          </a: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301068" r="-100636" b="-1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301068" r="-423" b="-10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288417"/>
                  </p:ext>
                </p:extLst>
              </p:nvPr>
            </p:nvGraphicFramePr>
            <p:xfrm>
              <a:off x="0" y="13647"/>
              <a:ext cx="9144001" cy="6896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711088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v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𝑚𝑣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num>
                                      <m:den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2 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num>
                                      <m:den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 of the following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sSup>
                                      <m:sSupPr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142321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1)(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3)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+ 1)²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simplify: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- 1)³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  <a:tr h="171108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Prove that the sum of any three consecutive numbers is always a multiple of 3.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+ 1 + 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+ 2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3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+ 3 = 3(</m:t>
                                </m:r>
                                <m:r>
                                  <a:rPr lang="en-GB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+ 1)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always 2.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that: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+1)=2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+2=2(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288417"/>
                  </p:ext>
                </p:extLst>
              </p:nvPr>
            </p:nvGraphicFramePr>
            <p:xfrm>
              <a:off x="0" y="13647"/>
              <a:ext cx="9144001" cy="6896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734693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404" r="-200211" b="-300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404" r="-100636" b="-300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404" r="-423" b="-300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0094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88110" r="-200211" b="-1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88110" r="-100636" b="-1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88110" r="-423" b="-1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142321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263675" r="-200211" b="-1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263675" r="-100636" b="-1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263675" r="-423" b="-1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  <a:tr h="173736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298596" r="-200211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298596" r="-100636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298596" r="-423" b="-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10131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687731847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Volume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Surface area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prism.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prism.</a:t>
                      </a:r>
                    </a:p>
                    <a:p>
                      <a:pPr marL="0" indent="0" algn="ctr"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cylinder.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square based pyramid.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compound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solid.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compound solid.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63337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This cylinder has a capacity of 2000 cm³.  What is its height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to 1 </a:t>
                      </a:r>
                      <a:r>
                        <a:rPr lang="en-GB" sz="1600" baseline="0" dirty="0" err="1" smtClean="0">
                          <a:latin typeface="Comic Sans MS" panose="030F0702030302020204" pitchFamily="66" charset="0"/>
                        </a:rPr>
                        <a:t>d.p.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?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This cone has a volume of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8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and a height of 6 cm.</a:t>
                      </a: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What is the radius of the cone?</a:t>
                      </a: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sphere has a volume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 of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36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 cm³</a:t>
                      </a:r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What is the radius of the sphere?</a:t>
                      </a: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0" y="746199"/>
            <a:ext cx="267652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05" y="794939"/>
            <a:ext cx="215265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72" y="853298"/>
            <a:ext cx="2445865" cy="133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84" y="3172266"/>
            <a:ext cx="2781575" cy="121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80837" t="12068" r="2658" b="9467"/>
          <a:stretch/>
        </p:blipFill>
        <p:spPr>
          <a:xfrm>
            <a:off x="2320121" y="5117910"/>
            <a:ext cx="982639" cy="1740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9312" t="6225" b="5057"/>
          <a:stretch/>
        </p:blipFill>
        <p:spPr>
          <a:xfrm>
            <a:off x="6964873" y="2874965"/>
            <a:ext cx="1402861" cy="1601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5901" r="10518" b="9403"/>
          <a:stretch/>
        </p:blipFill>
        <p:spPr>
          <a:xfrm>
            <a:off x="4843671" y="5613382"/>
            <a:ext cx="1062472" cy="113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4" y="5572624"/>
            <a:ext cx="1270898" cy="12708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75362" y="2874965"/>
            <a:ext cx="1501255" cy="1710373"/>
            <a:chOff x="1175362" y="2874965"/>
            <a:chExt cx="1501255" cy="17103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307" y="2874965"/>
              <a:ext cx="1460310" cy="1341263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175362" y="4269162"/>
              <a:ext cx="100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869744" y="2874965"/>
              <a:ext cx="0" cy="11101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16307" y="4262173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6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4111" y="3424757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10 </a:t>
              </a:r>
              <a:r>
                <a:rPr lang="en-GB" sz="1500" b="1" dirty="0" smtClean="0">
                  <a:latin typeface="Comic Sans MS" panose="030F0702030302020204" pitchFamily="66" charset="0"/>
                </a:rPr>
                <a:t>cm</a:t>
              </a:r>
              <a:endParaRPr lang="en-GB" sz="15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72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29932"/>
                  </p:ext>
                </p:extLst>
              </p:nvPr>
            </p:nvGraphicFramePr>
            <p:xfrm>
              <a:off x="0" y="-14478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prism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450 cm³</a:t>
                          </a:r>
                          <a:endParaRPr lang="en-GB" sz="1600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prism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540 cm³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cylinder.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813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square based pyramid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120 cm³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solid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204 + 48.9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253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 solid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168 + 134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302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cylinder has a capacity of 2000 cm³.  What is its height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to 1 </a:t>
                          </a:r>
                          <a:r>
                            <a:rPr lang="en-GB" sz="1600" baseline="0" dirty="0" err="1" smtClean="0"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𝟐𝟎𝟎𝟎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  <m:sup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17.7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</a:p>
                        <a:p>
                          <a:pPr algn="l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volume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8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and a height of 6 cm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radius of the cone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2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</a:t>
                          </a:r>
                        </a:p>
                        <a:p>
                          <a:pPr algn="l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sphere has a volume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36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 cm³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radius of the sphere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GB" sz="16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en-GB" sz="160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36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×3</m:t>
                                        </m:r>
                                      </m:num>
                                      <m:den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29932"/>
                  </p:ext>
                </p:extLst>
              </p:nvPr>
            </p:nvGraphicFramePr>
            <p:xfrm>
              <a:off x="0" y="-14478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prism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450 cm³</a:t>
                          </a:r>
                          <a:endParaRPr lang="en-GB" sz="1600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prism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540 cm³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cylinder.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813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square based pyramid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120 cm³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solid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204 + 48.9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253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 solid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168 + 134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302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200533" r="-200851" b="-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200533" r="-100425" b="-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200533" r="-425" b="-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0" y="746199"/>
            <a:ext cx="267652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305" y="794939"/>
            <a:ext cx="215265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372" y="853298"/>
            <a:ext cx="2445865" cy="133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3391"/>
          <a:stretch/>
        </p:blipFill>
        <p:spPr>
          <a:xfrm>
            <a:off x="3407031" y="3399866"/>
            <a:ext cx="2781575" cy="1056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80837" t="12068" r="2658" b="9467"/>
          <a:stretch/>
        </p:blipFill>
        <p:spPr>
          <a:xfrm>
            <a:off x="2320121" y="5117910"/>
            <a:ext cx="982639" cy="1740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79312" t="6225" b="5057"/>
          <a:stretch/>
        </p:blipFill>
        <p:spPr>
          <a:xfrm>
            <a:off x="7647261" y="2874965"/>
            <a:ext cx="1402861" cy="1601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5901" r="10518" b="9403"/>
          <a:stretch/>
        </p:blipFill>
        <p:spPr>
          <a:xfrm>
            <a:off x="4843671" y="5613382"/>
            <a:ext cx="1062472" cy="113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4" y="5572624"/>
            <a:ext cx="1270898" cy="12708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86422" y="2874965"/>
            <a:ext cx="1501255" cy="1710373"/>
            <a:chOff x="1175362" y="2874965"/>
            <a:chExt cx="1501255" cy="17103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307" y="2874965"/>
              <a:ext cx="1460310" cy="1341263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175362" y="4269162"/>
              <a:ext cx="100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869744" y="2874965"/>
              <a:ext cx="0" cy="11101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16307" y="4262173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6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4111" y="3424757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10 </a:t>
              </a:r>
              <a:r>
                <a:rPr lang="en-GB" sz="1500" b="1" dirty="0" smtClean="0">
                  <a:latin typeface="Comic Sans MS" panose="030F0702030302020204" pitchFamily="66" charset="0"/>
                </a:rPr>
                <a:t>cm</a:t>
              </a:r>
              <a:endParaRPr lang="en-GB" sz="15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2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25792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prism.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a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sphere with radius 3 cm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cylinder.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of this hemisphere.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surface area of this cone.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 area of this pyramid.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10 cm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20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.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radius?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80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height?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sphere has 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is the radius?</a:t>
                          </a: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25792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prism.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a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sphere with radius 3 cm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cylinder.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of this hemisphere.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surface area of this cone.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100533" r="-4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20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.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radius?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80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height?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sphere has 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is the radius?</a:t>
                          </a: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27" y="723728"/>
            <a:ext cx="2676525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9279" b="11837"/>
          <a:stretch/>
        </p:blipFill>
        <p:spPr>
          <a:xfrm>
            <a:off x="7118132" y="2887129"/>
            <a:ext cx="1439014" cy="1542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132" y="5417918"/>
            <a:ext cx="1318331" cy="1307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8424" y="1915902"/>
            <a:ext cx="832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 cm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834" y="580879"/>
            <a:ext cx="1623113" cy="16096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400800" y="964754"/>
            <a:ext cx="2372938" cy="1225824"/>
            <a:chOff x="6400800" y="964754"/>
            <a:chExt cx="2372938" cy="1225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1286" y="964754"/>
              <a:ext cx="2252452" cy="12258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00800" y="1336352"/>
              <a:ext cx="7173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4 cm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82889" y="3064874"/>
            <a:ext cx="1540804" cy="1292359"/>
            <a:chOff x="1282889" y="3064874"/>
            <a:chExt cx="1540804" cy="12923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b="16599"/>
            <a:stretch/>
          </p:blipFill>
          <p:spPr>
            <a:xfrm>
              <a:off x="1282889" y="3064874"/>
              <a:ext cx="1540804" cy="12923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19618" y="3117139"/>
              <a:ext cx="6687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  <a:r>
                <a:rPr lang="en-GB" dirty="0" smtClean="0"/>
                <a:t> cm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6394" y="2838944"/>
            <a:ext cx="2216300" cy="1667987"/>
            <a:chOff x="3986394" y="2838944"/>
            <a:chExt cx="2216300" cy="16679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394" y="2838944"/>
              <a:ext cx="1962880" cy="144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420703" y="4137599"/>
              <a:ext cx="7833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 cm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9320" y="3190800"/>
              <a:ext cx="7833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 cm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5779" y="5673908"/>
            <a:ext cx="1720508" cy="1051446"/>
            <a:chOff x="1165779" y="5673908"/>
            <a:chExt cx="1720508" cy="105144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8" t="5901" r="10518" b="9403"/>
            <a:stretch/>
          </p:blipFill>
          <p:spPr>
            <a:xfrm>
              <a:off x="1165779" y="5701204"/>
              <a:ext cx="1418748" cy="102415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H="1" flipV="1">
              <a:off x="1888801" y="5673908"/>
              <a:ext cx="730353" cy="82778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217547" y="5807435"/>
              <a:ext cx="66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8 cm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56787" y="5673908"/>
            <a:ext cx="2351148" cy="968695"/>
            <a:chOff x="3856787" y="5673908"/>
            <a:chExt cx="2351148" cy="968695"/>
          </a:xfrm>
        </p:grpSpPr>
        <p:grpSp>
          <p:nvGrpSpPr>
            <p:cNvPr id="27" name="Group 26"/>
            <p:cNvGrpSpPr/>
            <p:nvPr/>
          </p:nvGrpSpPr>
          <p:grpSpPr>
            <a:xfrm>
              <a:off x="3856787" y="5673908"/>
              <a:ext cx="2351148" cy="968695"/>
              <a:chOff x="3856787" y="5673908"/>
              <a:chExt cx="2351148" cy="96869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8" t="5901" r="10518" b="9403"/>
              <a:stretch/>
            </p:blipFill>
            <p:spPr>
              <a:xfrm>
                <a:off x="3856787" y="5701204"/>
                <a:ext cx="2133167" cy="941399"/>
              </a:xfrm>
              <a:prstGeom prst="rect">
                <a:avLst/>
              </a:prstGeom>
            </p:spPr>
          </p:pic>
          <p:cxnSp>
            <p:nvCxnSpPr>
              <p:cNvPr id="30" name="Straight Arrow Connector 29"/>
              <p:cNvCxnSpPr/>
              <p:nvPr/>
            </p:nvCxnSpPr>
            <p:spPr>
              <a:xfrm>
                <a:off x="5001565" y="5673908"/>
                <a:ext cx="1038648" cy="7311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4950666" y="5745695"/>
                <a:ext cx="0" cy="75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446616" y="5788923"/>
                <a:ext cx="761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10 cm</a:t>
                </a:r>
                <a:endParaRPr lang="en-GB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417669" y="5981741"/>
              <a:ext cx="761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0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921065"/>
                  </p:ext>
                </p:extLst>
              </p:nvPr>
            </p:nvGraphicFramePr>
            <p:xfrm>
              <a:off x="-1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prism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24+24+120+90+150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408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cm²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sphere with radius 3 cm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36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cm²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113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cylinder.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+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56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64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201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of this hemisphere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18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 56.5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surface area of this cone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5 x 13 =  204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 area of this pyramid.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10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cm.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36 + (4 x 30) = 156cm²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20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.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radius?</a:t>
                          </a:r>
                        </a:p>
                        <a:p>
                          <a:pPr algn="ctr"/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 = 2.5 cm</a:t>
                          </a:r>
                          <a:endParaRPr lang="en-GB" sz="1600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80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height?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 = 8 cm   h = 6 cm</a:t>
                          </a: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sphere has 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radius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 algn="l"/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 = 5 cm</a:t>
                          </a:r>
                          <a:endParaRPr lang="en-GB" sz="1600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921065"/>
                  </p:ext>
                </p:extLst>
              </p:nvPr>
            </p:nvGraphicFramePr>
            <p:xfrm>
              <a:off x="-1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prism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24+24+120+90+150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408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cm²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sphere with radius 3 cm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36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cm²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113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surface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area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cylinder.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+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56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64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201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of this hemisphere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18</a:t>
                          </a: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 56.5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curved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surface area of this cone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5 x 13 =  204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cm²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8896" t="-100533" r="-637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20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.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radius?</a:t>
                          </a:r>
                        </a:p>
                        <a:p>
                          <a:pPr algn="ctr"/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 = 2.5 cm</a:t>
                          </a:r>
                          <a:endParaRPr lang="en-GB" sz="1600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curved surface area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80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height?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 = 8 cm   h = 6 cm</a:t>
                          </a: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sphere has a 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surface area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radius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 algn="l"/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 = 5 cm</a:t>
                          </a:r>
                          <a:endParaRPr lang="en-GB" sz="1600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9279" t="7376" b="11837"/>
          <a:stretch/>
        </p:blipFill>
        <p:spPr>
          <a:xfrm>
            <a:off x="7118132" y="3118936"/>
            <a:ext cx="1439014" cy="14131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87" y="3134564"/>
            <a:ext cx="2197100" cy="12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661" y="5354568"/>
            <a:ext cx="1415137" cy="14034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4274" y="963716"/>
            <a:ext cx="2518539" cy="1323968"/>
            <a:chOff x="674527" y="895476"/>
            <a:chExt cx="2676525" cy="1506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/>
            <a:srcRect b="6985"/>
            <a:stretch/>
          </p:blipFill>
          <p:spPr>
            <a:xfrm>
              <a:off x="674527" y="895476"/>
              <a:ext cx="2676525" cy="136437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82888" y="2032894"/>
              <a:ext cx="8325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 cm</a:t>
              </a:r>
              <a:endParaRPr lang="en-GB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556" y="925657"/>
            <a:ext cx="1318331" cy="130743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69522" y="1195861"/>
            <a:ext cx="2434001" cy="1037231"/>
            <a:chOff x="6469522" y="1195861"/>
            <a:chExt cx="2434001" cy="10372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t="8140" b="7245"/>
            <a:stretch/>
          </p:blipFill>
          <p:spPr>
            <a:xfrm>
              <a:off x="6651071" y="1195861"/>
              <a:ext cx="2252452" cy="103723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69522" y="1437128"/>
              <a:ext cx="7833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 cm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65779" y="3155382"/>
            <a:ext cx="1540804" cy="1292359"/>
            <a:chOff x="1282889" y="3280482"/>
            <a:chExt cx="1540804" cy="12923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/>
            <a:srcRect b="16599"/>
            <a:stretch/>
          </p:blipFill>
          <p:spPr>
            <a:xfrm>
              <a:off x="1282889" y="3280482"/>
              <a:ext cx="1540804" cy="12923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18921" y="3300609"/>
              <a:ext cx="6687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  <a:r>
                <a:rPr lang="en-GB" dirty="0" smtClean="0"/>
                <a:t> cm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35521" y="4217156"/>
            <a:ext cx="7779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10 cm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9320" y="3404732"/>
            <a:ext cx="783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12 cm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65779" y="5673908"/>
            <a:ext cx="1720508" cy="1051446"/>
            <a:chOff x="1165779" y="5673908"/>
            <a:chExt cx="1720508" cy="10514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8" t="5901" r="10518" b="9403"/>
            <a:stretch/>
          </p:blipFill>
          <p:spPr>
            <a:xfrm>
              <a:off x="1165779" y="5701204"/>
              <a:ext cx="1418748" cy="102415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H="1" flipV="1">
              <a:off x="1888801" y="5673908"/>
              <a:ext cx="730353" cy="82778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17547" y="5807435"/>
              <a:ext cx="66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8 cm</a:t>
              </a:r>
              <a:endParaRPr lang="en-GB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6787" y="5673908"/>
            <a:ext cx="2351148" cy="968695"/>
            <a:chOff x="3856787" y="5673908"/>
            <a:chExt cx="2351148" cy="968695"/>
          </a:xfrm>
        </p:grpSpPr>
        <p:grpSp>
          <p:nvGrpSpPr>
            <p:cNvPr id="38" name="Group 37"/>
            <p:cNvGrpSpPr/>
            <p:nvPr/>
          </p:nvGrpSpPr>
          <p:grpSpPr>
            <a:xfrm>
              <a:off x="3856787" y="5673908"/>
              <a:ext cx="2351148" cy="968695"/>
              <a:chOff x="3856787" y="5673908"/>
              <a:chExt cx="2351148" cy="96869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8" t="5901" r="10518" b="9403"/>
              <a:stretch/>
            </p:blipFill>
            <p:spPr>
              <a:xfrm>
                <a:off x="3856787" y="5701204"/>
                <a:ext cx="2133167" cy="941399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/>
              <p:nvPr/>
            </p:nvCxnSpPr>
            <p:spPr>
              <a:xfrm>
                <a:off x="5001565" y="5673908"/>
                <a:ext cx="1038648" cy="7311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4950666" y="5745695"/>
                <a:ext cx="0" cy="75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446616" y="5788923"/>
                <a:ext cx="761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10 cm</a:t>
                </a:r>
                <a:endParaRPr lang="en-GB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417669" y="5981741"/>
              <a:ext cx="761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4480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99cb297f9dabe6a9eefe6299495c9c1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3efdb9f672dd0b95e49d8b2842ea508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DA8DAC-062F-40D7-96BD-9EC328058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4E0C1-20B9-45DF-9EE7-FEA4AFBCE43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ea71102e-c2e2-43df-a20f-703c85d4b778"/>
    <ds:schemaRef ds:uri="http://purl.org/dc/dcmitype/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1283</TotalTime>
  <Words>1783</Words>
  <Application>Microsoft Office PowerPoint</Application>
  <PresentationFormat>On-screen Show (4:3)</PresentationFormat>
  <Paragraphs>407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4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Gilroy, Alison</cp:lastModifiedBy>
  <cp:revision>103</cp:revision>
  <dcterms:modified xsi:type="dcterms:W3CDTF">2019-07-07T22:26:14Z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