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sldIdLst>
    <p:sldId id="283" r:id="rId6"/>
    <p:sldId id="292" r:id="rId7"/>
    <p:sldId id="293" r:id="rId8"/>
    <p:sldId id="274" r:id="rId9"/>
    <p:sldId id="291" r:id="rId10"/>
    <p:sldId id="286" r:id="rId11"/>
    <p:sldId id="288" r:id="rId12"/>
    <p:sldId id="278" r:id="rId13"/>
    <p:sldId id="289" r:id="rId14"/>
    <p:sldId id="285" r:id="rId15"/>
    <p:sldId id="28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FFCC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74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34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449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69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629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728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0237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8518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756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277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4948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606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101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361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388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171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8540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4664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1700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F987216-9B47-45A7-8C0C-330BE167E6B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199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68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48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41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47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61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13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417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35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75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25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8103" y="1023345"/>
            <a:ext cx="7812339" cy="2550877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Test 5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Revision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38103" y="4055485"/>
            <a:ext cx="5917679" cy="861420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Year </a:t>
            </a:r>
            <a:r>
              <a:rPr lang="en-GB" sz="4000" dirty="0" smtClean="0">
                <a:latin typeface="Comic Sans MS" panose="030F0702030302020204" pitchFamily="66" charset="0"/>
              </a:rPr>
              <a:t>11 Higher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3092436"/>
                  </p:ext>
                </p:extLst>
              </p:nvPr>
            </p:nvGraphicFramePr>
            <p:xfrm>
              <a:off x="0" y="0"/>
              <a:ext cx="9144001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1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1687731847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Algebra:  Algebraic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fractions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	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20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Simplify</a:t>
                          </a:r>
                        </a:p>
                        <a:p>
                          <a:pPr marL="0" indent="0" algn="ctr">
                            <a:buNone/>
                          </a:pPr>
                          <a:endParaRPr lang="en-GB" sz="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+4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2400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Simplify</a:t>
                          </a:r>
                        </a:p>
                        <a:p>
                          <a:pPr marL="0" indent="0" algn="ctr">
                            <a:buNone/>
                          </a:pPr>
                          <a:endParaRPr lang="en-GB" sz="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8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24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52425" algn="l"/>
                            </a:tabLst>
                            <a:defRPr/>
                          </a:pP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Simplify</a:t>
                          </a: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8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24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52425" algn="l"/>
                            </a:tabLst>
                            <a:defRPr/>
                          </a:pP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</a:t>
                          </a:r>
                        </a:p>
                        <a:p>
                          <a:pPr marL="0" indent="0" algn="ctr">
                            <a:buNone/>
                          </a:pPr>
                          <a:endParaRPr lang="en-GB" sz="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8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24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</a:t>
                          </a: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8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</a:t>
                          </a: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+4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8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52425" algn="l"/>
                            </a:tabLst>
                            <a:defRPr/>
                          </a:pPr>
                          <a:endParaRPr lang="en-GB" sz="20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22633370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</a:t>
                          </a:r>
                        </a:p>
                        <a:p>
                          <a:pPr marL="0" indent="0" algn="ctr">
                            <a:buNone/>
                          </a:pPr>
                          <a:endParaRPr lang="en-GB" sz="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num>
                                  <m:den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+4</m:t>
                                    </m:r>
                                  </m:den>
                                </m:f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8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24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</a:t>
                          </a: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den>
                                </m:f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num>
                                  <m:den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8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</a:t>
                          </a: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den>
                                </m:f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</m:t>
                                </m:r>
                                <m:f>
                                  <m:fPr>
                                    <m:ctrlP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+4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8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3092436"/>
                  </p:ext>
                </p:extLst>
              </p:nvPr>
            </p:nvGraphicFramePr>
            <p:xfrm>
              <a:off x="0" y="0"/>
              <a:ext cx="9144001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1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1687731847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Algebra:  Algebraic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fractions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	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20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362" t="-533" r="-200851" b="-200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9108" t="-533" r="-100425" b="-200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9108" t="-533" r="-425" b="-2008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362" t="-100533" r="-200851" b="-100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9108" t="-100533" r="-100425" b="-100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9108" t="-100533" r="-425" b="-1008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2633370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362" t="-200533" r="-200851" b="-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9108" t="-200533" r="-100425" b="-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9108" t="-200533" r="-425" b="-8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SMARTInkShape-6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0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7990218"/>
                  </p:ext>
                </p:extLst>
              </p:nvPr>
            </p:nvGraphicFramePr>
            <p:xfrm>
              <a:off x="0" y="0"/>
              <a:ext cx="9144001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1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1687731847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Algebra:  Algebraic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fractions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	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20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Simplify</a:t>
                          </a:r>
                        </a:p>
                        <a:p>
                          <a:pPr marL="0" indent="0" algn="ctr">
                            <a:buNone/>
                          </a:pPr>
                          <a:endParaRPr lang="en-GB" sz="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+4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sz="24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+3)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en-GB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+3)</m:t>
                                  </m:r>
                                </m:den>
                              </m:f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oMath>
                          </a14:m>
                          <a:endParaRPr lang="en-GB" sz="2400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Simplify</a:t>
                          </a:r>
                        </a:p>
                        <a:p>
                          <a:pPr marL="0" indent="0" algn="ctr">
                            <a:buNone/>
                          </a:pPr>
                          <a:endParaRPr lang="en-GB" sz="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8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sz="24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−2)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en-GB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d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+5)</m:t>
                                  </m:r>
                                </m:den>
                              </m:f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+5</m:t>
                                  </m:r>
                                </m:den>
                              </m:f>
                            </m:oMath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52425" algn="l"/>
                            </a:tabLst>
                            <a:defRPr/>
                          </a:pP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Simplify</a:t>
                          </a: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8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sz="24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+1)(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+2)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en-GB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d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+2)</m:t>
                                  </m:r>
                                </m:den>
                              </m:f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den>
                              </m:f>
                            </m:oMath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52425" algn="l"/>
                            </a:tabLst>
                            <a:defRPr/>
                          </a:pP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</a:t>
                          </a:r>
                        </a:p>
                        <a:p>
                          <a:pPr marL="0" indent="0" algn="ctr">
                            <a:buNone/>
                          </a:pPr>
                          <a:endParaRPr lang="en-GB" sz="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7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7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7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GB" sz="17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7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+5</m:t>
                                    </m:r>
                                    <m:r>
                                      <a:rPr lang="en-GB" sz="17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7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+10</m:t>
                                    </m:r>
                                  </m:num>
                                  <m:den>
                                    <m:r>
                                      <a:rPr lang="en-GB" sz="17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7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(</m:t>
                                    </m:r>
                                    <m:r>
                                      <a:rPr lang="en-GB" sz="17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7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+2)</m:t>
                                    </m:r>
                                  </m:den>
                                </m:f>
                                <m:r>
                                  <a:rPr lang="en-GB" sz="17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7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7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2(4</m:t>
                                    </m:r>
                                    <m:r>
                                      <a:rPr lang="en-GB" sz="17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7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+5)</m:t>
                                    </m:r>
                                  </m:num>
                                  <m:den>
                                    <m:r>
                                      <a:rPr lang="en-GB" sz="17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7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sz="17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7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7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</a:t>
                          </a: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8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sz="20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−15+2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en-GB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−5)</m:t>
                                  </m:r>
                                </m:den>
                              </m:f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−13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+1)(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−5)</m:t>
                                  </m:r>
                                </m:den>
                              </m:f>
                            </m:oMath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</a:t>
                          </a: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+4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8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sz="20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−6−2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−8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en-GB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+4</m:t>
                                      </m:r>
                                    </m:e>
                                  </m:d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</m:den>
                              </m:f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2(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−7)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en-GB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+4</m:t>
                                      </m:r>
                                    </m:e>
                                  </m:d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</m:den>
                              </m:f>
                            </m:oMath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52425" algn="l"/>
                            </a:tabLst>
                            <a:defRPr/>
                          </a:pPr>
                          <a:endParaRPr lang="en-GB" sz="20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22633370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</a:t>
                          </a:r>
                        </a:p>
                        <a:p>
                          <a:pPr marL="0" indent="0" algn="ctr">
                            <a:buNone/>
                          </a:pPr>
                          <a:endParaRPr lang="en-GB" sz="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num>
                                  <m:den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+4</m:t>
                                    </m:r>
                                  </m:den>
                                </m:f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8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sz="24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+5)</m:t>
                                  </m:r>
                                </m:den>
                              </m:f>
                            </m:oMath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</a:t>
                          </a: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den>
                                </m:f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num>
                                  <m:den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8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sz="20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+1)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en-GB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</a:t>
                          </a: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den>
                                </m:f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</m:t>
                                </m:r>
                                <m:f>
                                  <m:fPr>
                                    <m:ctrlP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+4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8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sz="20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−1)(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+1)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en-GB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+3)</m:t>
                                  </m:r>
                                </m:den>
                              </m:f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+3)(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+1)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en-GB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+1)</m:t>
                                  </m:r>
                                </m:den>
                              </m:f>
                            </m:oMath>
                          </a14:m>
                          <a:endParaRPr lang="en-GB" sz="20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sz="20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1</a:t>
                          </a:r>
                          <a:endParaRPr lang="en-GB" sz="2000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7990218"/>
                  </p:ext>
                </p:extLst>
              </p:nvPr>
            </p:nvGraphicFramePr>
            <p:xfrm>
              <a:off x="0" y="0"/>
              <a:ext cx="9144001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1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1687731847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Algebra:  Algebraic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fractions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	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20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362" t="-533" r="-200851" b="-200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9108" t="-533" r="-100425" b="-200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9108" t="-533" r="-425" b="-2008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362" t="-100533" r="-200851" b="-100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9108" t="-100533" r="-100425" b="-100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9108" t="-100533" r="-425" b="-1008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2633370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362" t="-200533" r="-200851" b="-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9108" t="-200533" r="-100425" b="-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9108" t="-200533" r="-425" b="-8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SMARTInkShape-5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69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6506743"/>
                  </p:ext>
                </p:extLst>
              </p:nvPr>
            </p:nvGraphicFramePr>
            <p:xfrm>
              <a:off x="1" y="0"/>
              <a:ext cx="9144002" cy="68443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5221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122905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122905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122905">
                      <a:extLst>
                        <a:ext uri="{9D8B030D-6E8A-4147-A177-3AD203B41FA5}">
                          <a16:colId xmlns:a16="http://schemas.microsoft.com/office/drawing/2014/main" val="84728244"/>
                        </a:ext>
                      </a:extLst>
                    </a:gridCol>
                    <a:gridCol w="2310066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1451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 :  Graphs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	Topic 17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		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>
                            <a:tabLst/>
                          </a:pPr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	</a:t>
                          </a:r>
                          <a:endParaRPr lang="en-GB" sz="2400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>
                            <a:tabLst/>
                          </a:pPr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	</a:t>
                          </a:r>
                          <a:endParaRPr lang="en-GB" sz="2400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42913" algn="l"/>
                            </a:tabLst>
                            <a:defRPr/>
                          </a:pPr>
                          <a:r>
                            <a:rPr lang="en-US" sz="2000" b="0" i="0" u="none" strike="noStrike" kern="1200" dirty="0" smtClean="0">
                              <a:solidFill>
                                <a:srgbClr val="0070C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	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oMath>
                          </a14:m>
                          <a:endParaRPr lang="en-US" sz="2000" b="0" i="0" u="none" strike="noStrike" kern="1200" dirty="0" smtClean="0">
                            <a:solidFill>
                              <a:srgbClr val="0070C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endParaRPr lang="en-US" sz="2000" b="0" i="0" u="none" strike="noStrike" kern="1200" dirty="0" smtClean="0">
                            <a:solidFill>
                              <a:srgbClr val="0070C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42913" algn="l"/>
                            </a:tabLst>
                            <a:defRPr/>
                          </a:pPr>
                          <a:r>
                            <a:rPr lang="en-US" sz="2000" b="0" i="0" u="none" strike="noStrike" kern="1200" dirty="0" smtClean="0">
                              <a:solidFill>
                                <a:srgbClr val="0070C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	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GB" sz="2000" b="0" dirty="0" smtClean="0">
                            <a:solidFill>
                              <a:srgbClr val="0070C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endParaRPr lang="en-US" sz="2000" b="0" i="0" u="none" strike="noStrike" kern="1200" dirty="0" smtClean="0">
                            <a:solidFill>
                              <a:srgbClr val="0070C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42913" algn="l"/>
                            </a:tabLst>
                            <a:defRPr/>
                          </a:pPr>
                          <a:r>
                            <a:rPr lang="en-US" sz="2000" b="0" i="0" u="none" strike="noStrike" kern="1200" dirty="0" smtClean="0">
                              <a:solidFill>
                                <a:srgbClr val="0070C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	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=1−</m:t>
                              </m:r>
                              <m:box>
                                <m:boxPr>
                                  <m:ctrlP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box>
                            </m:oMath>
                          </a14:m>
                          <a:endParaRPr lang="en-US" sz="2000" b="0" i="0" u="none" strike="noStrike" kern="1200" dirty="0" smtClean="0">
                            <a:solidFill>
                              <a:srgbClr val="0070C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1451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/>
                          <a:r>
                            <a:rPr lang="en-US" sz="24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	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	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6	</a:t>
                          </a:r>
                          <a:endParaRPr lang="en-GB" sz="2400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442913" algn="l"/>
                            </a:tabLst>
                          </a:pPr>
                          <a:r>
                            <a:rPr lang="en-GB" sz="2000" b="0" dirty="0" smtClean="0">
                              <a:solidFill>
                                <a:srgbClr val="0070C0"/>
                              </a:solidFill>
                              <a:latin typeface="Comic Sans MS" panose="030F0702030302020204" pitchFamily="66" charset="0"/>
                            </a:rPr>
                            <a:t>A	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en-GB" sz="2000" b="0" dirty="0" smtClean="0">
                            <a:solidFill>
                              <a:srgbClr val="0070C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endParaRPr lang="en-GB" sz="2000" b="0" dirty="0" smtClean="0">
                            <a:solidFill>
                              <a:srgbClr val="0070C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352425" algn="l"/>
                            </a:tabLst>
                          </a:pPr>
                          <a:r>
                            <a:rPr lang="en-GB" sz="2000" b="0" dirty="0" smtClean="0">
                              <a:solidFill>
                                <a:srgbClr val="0070C0"/>
                              </a:solidFill>
                              <a:latin typeface="Comic Sans MS" panose="030F0702030302020204" pitchFamily="66" charset="0"/>
                            </a:rPr>
                            <a:t>B	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en-GB" sz="2000" b="0" dirty="0" smtClean="0">
                            <a:solidFill>
                              <a:srgbClr val="0070C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endParaRPr lang="en-GB" sz="2000" b="0" dirty="0" smtClean="0">
                            <a:solidFill>
                              <a:srgbClr val="0070C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352425" algn="l"/>
                            </a:tabLst>
                          </a:pPr>
                          <a:r>
                            <a:rPr lang="en-GB" sz="2000" b="0" dirty="0" smtClean="0">
                              <a:solidFill>
                                <a:srgbClr val="0070C0"/>
                              </a:solidFill>
                              <a:latin typeface="Comic Sans MS" panose="030F0702030302020204" pitchFamily="66" charset="0"/>
                            </a:rPr>
                            <a:t>C 	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GB" sz="2000" b="0" dirty="0" smtClean="0">
                            <a:solidFill>
                              <a:srgbClr val="0070C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1451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7</a:t>
                          </a:r>
                          <a:r>
                            <a:rPr lang="en-GB" sz="24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	</a:t>
                          </a:r>
                          <a:endParaRPr lang="en-GB" sz="240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8	</a:t>
                          </a:r>
                          <a:endParaRPr lang="en-GB" sz="240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9	</a:t>
                          </a:r>
                          <a:endParaRPr lang="en-GB" sz="240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i="0" u="none" strike="noStrike" kern="1200" dirty="0" smtClean="0">
                              <a:solidFill>
                                <a:srgbClr val="0070C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000" b="0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endParaRPr lang="en-US" sz="2000" b="0" i="0" u="none" strike="noStrike" kern="1200" dirty="0" smtClean="0">
                            <a:solidFill>
                              <a:srgbClr val="0070C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i="0" u="none" strike="noStrike" kern="1200" dirty="0" smtClean="0">
                            <a:solidFill>
                              <a:srgbClr val="0070C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rtl="0" fontAlgn="base">
                            <a:tabLst>
                              <a:tab pos="357188" algn="l"/>
                            </a:tabLst>
                          </a:pPr>
                          <a:r>
                            <a:rPr lang="en-US" sz="2000" b="0" i="0" u="none" strike="noStrike" kern="1200" dirty="0" smtClean="0">
                              <a:solidFill>
                                <a:srgbClr val="0070C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	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lang="en-US" sz="2000" b="0" i="0" u="none" strike="noStrike" kern="1200" dirty="0" smtClean="0">
                            <a:solidFill>
                              <a:srgbClr val="0070C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rtl="0" fontAlgn="base"/>
                          <a:endParaRPr lang="en-US" sz="2000" b="0" i="0" u="none" strike="noStrike" kern="1200" dirty="0" smtClean="0">
                            <a:solidFill>
                              <a:srgbClr val="0070C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52425" algn="l"/>
                            </a:tabLst>
                            <a:defRPr/>
                          </a:pPr>
                          <a:r>
                            <a:rPr lang="en-US" sz="2000" b="0" i="0" u="none" strike="noStrike" kern="1200" dirty="0" smtClean="0">
                              <a:solidFill>
                                <a:srgbClr val="0070C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	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GB" sz="2000" b="0" i="0" dirty="0" smtClean="0">
                                  <a:solidFill>
                                    <a:srgbClr val="0070C0"/>
                                  </a:solidFill>
                                  <a:latin typeface="Comic Sans MS" panose="030F0702030302020204" pitchFamily="66" charset="0"/>
                                </a:rPr>
                                <m:t> </m:t>
                              </m:r>
                            </m:oMath>
                          </a14:m>
                          <a:endParaRPr lang="en-GB" sz="2000" b="0" i="0" dirty="0" smtClean="0">
                            <a:solidFill>
                              <a:srgbClr val="0070C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6506743"/>
                  </p:ext>
                </p:extLst>
              </p:nvPr>
            </p:nvGraphicFramePr>
            <p:xfrm>
              <a:off x="1" y="0"/>
              <a:ext cx="9144002" cy="68443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5221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122905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122905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122905">
                      <a:extLst>
                        <a:ext uri="{9D8B030D-6E8A-4147-A177-3AD203B41FA5}">
                          <a16:colId xmlns:a16="http://schemas.microsoft.com/office/drawing/2014/main" val="84728244"/>
                        </a:ext>
                      </a:extLst>
                    </a:gridCol>
                    <a:gridCol w="2310066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1451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 :  Graphs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	Topic 17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		</a:t>
                          </a:r>
                          <a:endParaRPr lang="en-GB" sz="24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>
                            <a:tabLst/>
                          </a:pPr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	</a:t>
                          </a:r>
                          <a:endParaRPr lang="en-GB" sz="2400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>
                            <a:tabLst/>
                          </a:pPr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	</a:t>
                          </a:r>
                          <a:endParaRPr lang="en-GB" sz="2400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96570" t="-2139" r="-528" b="-2008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1451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/>
                          <a:r>
                            <a:rPr lang="en-US" sz="24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	</a:t>
                          </a:r>
                          <a:endParaRPr lang="en-US" sz="2400" b="0" i="0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	</a:t>
                          </a:r>
                          <a:endParaRPr lang="en-GB" sz="24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6	</a:t>
                          </a:r>
                          <a:endParaRPr lang="en-GB" sz="2400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96570" t="-101867" r="-528" b="-1002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1451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7</a:t>
                          </a:r>
                          <a:r>
                            <a:rPr lang="en-GB" sz="24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	</a:t>
                          </a:r>
                          <a:endParaRPr lang="en-GB" sz="240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8	</a:t>
                          </a:r>
                          <a:endParaRPr lang="en-GB" sz="240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9	</a:t>
                          </a:r>
                          <a:endParaRPr lang="en-GB" sz="240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96570" t="-202406" r="-528" b="-5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45" name="Group 44"/>
          <p:cNvGrpSpPr/>
          <p:nvPr/>
        </p:nvGrpSpPr>
        <p:grpSpPr>
          <a:xfrm>
            <a:off x="5094002" y="497915"/>
            <a:ext cx="1620000" cy="1620000"/>
            <a:chOff x="5067482" y="5013767"/>
            <a:chExt cx="1620000" cy="1620000"/>
          </a:xfrm>
        </p:grpSpPr>
        <p:grpSp>
          <p:nvGrpSpPr>
            <p:cNvPr id="25" name="Group 24"/>
            <p:cNvGrpSpPr/>
            <p:nvPr/>
          </p:nvGrpSpPr>
          <p:grpSpPr>
            <a:xfrm>
              <a:off x="5067482" y="5013767"/>
              <a:ext cx="1620000" cy="1620000"/>
              <a:chOff x="5080088" y="2842976"/>
              <a:chExt cx="1620000" cy="1620000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5080088" y="3652976"/>
                <a:ext cx="162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5890088" y="2842976"/>
                <a:ext cx="0" cy="162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/>
            <p:cNvCxnSpPr/>
            <p:nvPr/>
          </p:nvCxnSpPr>
          <p:spPr>
            <a:xfrm flipV="1">
              <a:off x="5187164" y="5084225"/>
              <a:ext cx="1317772" cy="114813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08303" y="497915"/>
            <a:ext cx="1620000" cy="1620000"/>
            <a:chOff x="5080088" y="2842976"/>
            <a:chExt cx="1620000" cy="162000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5080088" y="3652976"/>
              <a:ext cx="162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5890088" y="2842976"/>
              <a:ext cx="0" cy="162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/>
          <p:cNvCxnSpPr/>
          <p:nvPr/>
        </p:nvCxnSpPr>
        <p:spPr>
          <a:xfrm flipV="1">
            <a:off x="1235242" y="497916"/>
            <a:ext cx="770021" cy="16199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2951152" y="462367"/>
            <a:ext cx="1620000" cy="1620000"/>
            <a:chOff x="2951153" y="497915"/>
            <a:chExt cx="1620000" cy="1620000"/>
          </a:xfrm>
        </p:grpSpPr>
        <p:grpSp>
          <p:nvGrpSpPr>
            <p:cNvPr id="38" name="Group 37"/>
            <p:cNvGrpSpPr/>
            <p:nvPr/>
          </p:nvGrpSpPr>
          <p:grpSpPr>
            <a:xfrm>
              <a:off x="2951153" y="497915"/>
              <a:ext cx="1620000" cy="1620000"/>
              <a:chOff x="5080088" y="2842976"/>
              <a:chExt cx="1620000" cy="1620000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5080088" y="3652976"/>
                <a:ext cx="162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V="1">
                <a:off x="5890088" y="2842976"/>
                <a:ext cx="0" cy="162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Straight Connector 40"/>
            <p:cNvCxnSpPr/>
            <p:nvPr/>
          </p:nvCxnSpPr>
          <p:spPr>
            <a:xfrm>
              <a:off x="2972692" y="755682"/>
              <a:ext cx="1598461" cy="55223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744134" y="2861134"/>
            <a:ext cx="1620000" cy="1620000"/>
            <a:chOff x="5080088" y="2842976"/>
            <a:chExt cx="1620000" cy="1620000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5080088" y="3652976"/>
              <a:ext cx="162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5890088" y="2842976"/>
              <a:ext cx="0" cy="162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Freeform 50"/>
          <p:cNvSpPr/>
          <p:nvPr/>
        </p:nvSpPr>
        <p:spPr>
          <a:xfrm>
            <a:off x="883550" y="2862307"/>
            <a:ext cx="1501760" cy="1472994"/>
          </a:xfrm>
          <a:custGeom>
            <a:avLst/>
            <a:gdLst>
              <a:gd name="connsiteX0" fmla="*/ 0 w 1411705"/>
              <a:gd name="connsiteY0" fmla="*/ 1331495 h 1331495"/>
              <a:gd name="connsiteX1" fmla="*/ 304800 w 1411705"/>
              <a:gd name="connsiteY1" fmla="*/ 368969 h 1331495"/>
              <a:gd name="connsiteX2" fmla="*/ 946484 w 1411705"/>
              <a:gd name="connsiteY2" fmla="*/ 1122948 h 1331495"/>
              <a:gd name="connsiteX3" fmla="*/ 1411705 w 1411705"/>
              <a:gd name="connsiteY3" fmla="*/ 0 h 133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1705" h="1331495">
                <a:moveTo>
                  <a:pt x="0" y="1331495"/>
                </a:moveTo>
                <a:cubicBezTo>
                  <a:pt x="73526" y="867611"/>
                  <a:pt x="147053" y="403727"/>
                  <a:pt x="304800" y="368969"/>
                </a:cubicBezTo>
                <a:cubicBezTo>
                  <a:pt x="462547" y="334211"/>
                  <a:pt x="762000" y="1184443"/>
                  <a:pt x="946484" y="1122948"/>
                </a:cubicBezTo>
                <a:cubicBezTo>
                  <a:pt x="1130968" y="1061453"/>
                  <a:pt x="1271336" y="530726"/>
                  <a:pt x="1411705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2" name="Group 51"/>
          <p:cNvGrpSpPr/>
          <p:nvPr/>
        </p:nvGrpSpPr>
        <p:grpSpPr>
          <a:xfrm>
            <a:off x="2919069" y="2843360"/>
            <a:ext cx="1620000" cy="1620000"/>
            <a:chOff x="5080088" y="2842976"/>
            <a:chExt cx="1620000" cy="1620000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5080088" y="3652976"/>
              <a:ext cx="162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5890088" y="2842976"/>
              <a:ext cx="0" cy="162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reeform 54"/>
          <p:cNvSpPr/>
          <p:nvPr/>
        </p:nvSpPr>
        <p:spPr>
          <a:xfrm>
            <a:off x="2910648" y="2802501"/>
            <a:ext cx="1625049" cy="1604210"/>
          </a:xfrm>
          <a:custGeom>
            <a:avLst/>
            <a:gdLst>
              <a:gd name="connsiteX0" fmla="*/ 0 w 1459832"/>
              <a:gd name="connsiteY0" fmla="*/ 1604210 h 1604210"/>
              <a:gd name="connsiteX1" fmla="*/ 433137 w 1459832"/>
              <a:gd name="connsiteY1" fmla="*/ 930442 h 1604210"/>
              <a:gd name="connsiteX2" fmla="*/ 1155032 w 1459832"/>
              <a:gd name="connsiteY2" fmla="*/ 770021 h 1604210"/>
              <a:gd name="connsiteX3" fmla="*/ 1459832 w 1459832"/>
              <a:gd name="connsiteY3" fmla="*/ 0 h 160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9832" h="1604210">
                <a:moveTo>
                  <a:pt x="0" y="1604210"/>
                </a:moveTo>
                <a:cubicBezTo>
                  <a:pt x="120316" y="1336841"/>
                  <a:pt x="240632" y="1069473"/>
                  <a:pt x="433137" y="930442"/>
                </a:cubicBezTo>
                <a:cubicBezTo>
                  <a:pt x="625642" y="791411"/>
                  <a:pt x="983916" y="925095"/>
                  <a:pt x="1155032" y="770021"/>
                </a:cubicBezTo>
                <a:cubicBezTo>
                  <a:pt x="1326148" y="614947"/>
                  <a:pt x="1392990" y="307473"/>
                  <a:pt x="1459832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6" name="Group 55"/>
          <p:cNvGrpSpPr/>
          <p:nvPr/>
        </p:nvGrpSpPr>
        <p:grpSpPr>
          <a:xfrm>
            <a:off x="4911456" y="2843360"/>
            <a:ext cx="1620000" cy="1620000"/>
            <a:chOff x="5080088" y="2842976"/>
            <a:chExt cx="1620000" cy="1620000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5080088" y="3652976"/>
              <a:ext cx="162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5890088" y="2842976"/>
              <a:ext cx="0" cy="162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Freeform 58"/>
          <p:cNvSpPr/>
          <p:nvPr/>
        </p:nvSpPr>
        <p:spPr>
          <a:xfrm flipH="1">
            <a:off x="4906407" y="2796699"/>
            <a:ext cx="1625049" cy="1604210"/>
          </a:xfrm>
          <a:custGeom>
            <a:avLst/>
            <a:gdLst>
              <a:gd name="connsiteX0" fmla="*/ 0 w 1459832"/>
              <a:gd name="connsiteY0" fmla="*/ 1604210 h 1604210"/>
              <a:gd name="connsiteX1" fmla="*/ 433137 w 1459832"/>
              <a:gd name="connsiteY1" fmla="*/ 930442 h 1604210"/>
              <a:gd name="connsiteX2" fmla="*/ 1155032 w 1459832"/>
              <a:gd name="connsiteY2" fmla="*/ 770021 h 1604210"/>
              <a:gd name="connsiteX3" fmla="*/ 1459832 w 1459832"/>
              <a:gd name="connsiteY3" fmla="*/ 0 h 160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9832" h="1604210">
                <a:moveTo>
                  <a:pt x="0" y="1604210"/>
                </a:moveTo>
                <a:cubicBezTo>
                  <a:pt x="120316" y="1336841"/>
                  <a:pt x="240632" y="1069473"/>
                  <a:pt x="433137" y="930442"/>
                </a:cubicBezTo>
                <a:cubicBezTo>
                  <a:pt x="625642" y="791411"/>
                  <a:pt x="983916" y="925095"/>
                  <a:pt x="1155032" y="770021"/>
                </a:cubicBezTo>
                <a:cubicBezTo>
                  <a:pt x="1326148" y="614947"/>
                  <a:pt x="1392990" y="307473"/>
                  <a:pt x="1459832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0" name="Group 59"/>
          <p:cNvGrpSpPr/>
          <p:nvPr/>
        </p:nvGrpSpPr>
        <p:grpSpPr>
          <a:xfrm>
            <a:off x="744134" y="5111910"/>
            <a:ext cx="1620000" cy="1620000"/>
            <a:chOff x="5080088" y="2842976"/>
            <a:chExt cx="1620000" cy="1620000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5080088" y="3652976"/>
              <a:ext cx="162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5890088" y="2842976"/>
              <a:ext cx="0" cy="162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5008741" y="5111910"/>
            <a:ext cx="1620000" cy="1620000"/>
            <a:chOff x="5080088" y="2842976"/>
            <a:chExt cx="1620000" cy="1620000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5080088" y="3652976"/>
              <a:ext cx="162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5890088" y="2842976"/>
              <a:ext cx="0" cy="162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2679032" y="5111910"/>
            <a:ext cx="1817406" cy="1620000"/>
            <a:chOff x="4882682" y="2842976"/>
            <a:chExt cx="1817406" cy="1620000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4882682" y="3652976"/>
              <a:ext cx="181740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5087983" y="2842976"/>
              <a:ext cx="0" cy="162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Freeform 69"/>
          <p:cNvSpPr/>
          <p:nvPr/>
        </p:nvSpPr>
        <p:spPr>
          <a:xfrm>
            <a:off x="770021" y="5181600"/>
            <a:ext cx="1540042" cy="657726"/>
          </a:xfrm>
          <a:custGeom>
            <a:avLst/>
            <a:gdLst>
              <a:gd name="connsiteX0" fmla="*/ 0 w 1540042"/>
              <a:gd name="connsiteY0" fmla="*/ 657726 h 657726"/>
              <a:gd name="connsiteX1" fmla="*/ 1026695 w 1540042"/>
              <a:gd name="connsiteY1" fmla="*/ 497305 h 657726"/>
              <a:gd name="connsiteX2" fmla="*/ 1540042 w 1540042"/>
              <a:gd name="connsiteY2" fmla="*/ 0 h 65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0042" h="657726">
                <a:moveTo>
                  <a:pt x="0" y="657726"/>
                </a:moveTo>
                <a:cubicBezTo>
                  <a:pt x="385010" y="632326"/>
                  <a:pt x="770021" y="606926"/>
                  <a:pt x="1026695" y="497305"/>
                </a:cubicBezTo>
                <a:cubicBezTo>
                  <a:pt x="1283369" y="387684"/>
                  <a:pt x="1411705" y="193842"/>
                  <a:pt x="1540042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Freeform 71"/>
          <p:cNvSpPr/>
          <p:nvPr/>
        </p:nvSpPr>
        <p:spPr>
          <a:xfrm>
            <a:off x="2910648" y="5309924"/>
            <a:ext cx="1577894" cy="1219213"/>
          </a:xfrm>
          <a:custGeom>
            <a:avLst/>
            <a:gdLst>
              <a:gd name="connsiteX0" fmla="*/ 0 w 1684421"/>
              <a:gd name="connsiteY0" fmla="*/ 609613 h 1219213"/>
              <a:gd name="connsiteX1" fmla="*/ 417095 w 1684421"/>
              <a:gd name="connsiteY1" fmla="*/ 13 h 1219213"/>
              <a:gd name="connsiteX2" fmla="*/ 850231 w 1684421"/>
              <a:gd name="connsiteY2" fmla="*/ 593571 h 1219213"/>
              <a:gd name="connsiteX3" fmla="*/ 1283368 w 1684421"/>
              <a:gd name="connsiteY3" fmla="*/ 1219213 h 1219213"/>
              <a:gd name="connsiteX4" fmla="*/ 1684421 w 1684421"/>
              <a:gd name="connsiteY4" fmla="*/ 593571 h 121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4421" h="1219213">
                <a:moveTo>
                  <a:pt x="0" y="609613"/>
                </a:moveTo>
                <a:cubicBezTo>
                  <a:pt x="137695" y="306150"/>
                  <a:pt x="275390" y="2687"/>
                  <a:pt x="417095" y="13"/>
                </a:cubicBezTo>
                <a:cubicBezTo>
                  <a:pt x="558800" y="-2661"/>
                  <a:pt x="705852" y="390371"/>
                  <a:pt x="850231" y="593571"/>
                </a:cubicBezTo>
                <a:cubicBezTo>
                  <a:pt x="994610" y="796771"/>
                  <a:pt x="1144336" y="1219213"/>
                  <a:pt x="1283368" y="1219213"/>
                </a:cubicBezTo>
                <a:cubicBezTo>
                  <a:pt x="1422400" y="1219213"/>
                  <a:pt x="1553410" y="906392"/>
                  <a:pt x="1684421" y="593571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Freeform 73"/>
          <p:cNvSpPr/>
          <p:nvPr/>
        </p:nvSpPr>
        <p:spPr>
          <a:xfrm>
            <a:off x="5887453" y="5133474"/>
            <a:ext cx="705852" cy="706649"/>
          </a:xfrm>
          <a:custGeom>
            <a:avLst/>
            <a:gdLst>
              <a:gd name="connsiteX0" fmla="*/ 0 w 705852"/>
              <a:gd name="connsiteY0" fmla="*/ 0 h 706649"/>
              <a:gd name="connsiteX1" fmla="*/ 160421 w 705852"/>
              <a:gd name="connsiteY1" fmla="*/ 593558 h 706649"/>
              <a:gd name="connsiteX2" fmla="*/ 705852 w 705852"/>
              <a:gd name="connsiteY2" fmla="*/ 705852 h 70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5852" h="706649">
                <a:moveTo>
                  <a:pt x="0" y="0"/>
                </a:moveTo>
                <a:cubicBezTo>
                  <a:pt x="21389" y="237958"/>
                  <a:pt x="42779" y="475916"/>
                  <a:pt x="160421" y="593558"/>
                </a:cubicBezTo>
                <a:cubicBezTo>
                  <a:pt x="278063" y="711200"/>
                  <a:pt x="491957" y="708526"/>
                  <a:pt x="705852" y="705852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Freeform 74"/>
          <p:cNvSpPr/>
          <p:nvPr/>
        </p:nvSpPr>
        <p:spPr>
          <a:xfrm rot="10800000">
            <a:off x="5027283" y="5992307"/>
            <a:ext cx="705852" cy="706649"/>
          </a:xfrm>
          <a:custGeom>
            <a:avLst/>
            <a:gdLst>
              <a:gd name="connsiteX0" fmla="*/ 0 w 705852"/>
              <a:gd name="connsiteY0" fmla="*/ 0 h 706649"/>
              <a:gd name="connsiteX1" fmla="*/ 160421 w 705852"/>
              <a:gd name="connsiteY1" fmla="*/ 593558 h 706649"/>
              <a:gd name="connsiteX2" fmla="*/ 705852 w 705852"/>
              <a:gd name="connsiteY2" fmla="*/ 705852 h 70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5852" h="706649">
                <a:moveTo>
                  <a:pt x="0" y="0"/>
                </a:moveTo>
                <a:cubicBezTo>
                  <a:pt x="21389" y="237958"/>
                  <a:pt x="42779" y="475916"/>
                  <a:pt x="160421" y="593558"/>
                </a:cubicBezTo>
                <a:cubicBezTo>
                  <a:pt x="278063" y="711200"/>
                  <a:pt x="491957" y="708526"/>
                  <a:pt x="705852" y="705852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5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4156193"/>
                  </p:ext>
                </p:extLst>
              </p:nvPr>
            </p:nvGraphicFramePr>
            <p:xfrm>
              <a:off x="1" y="0"/>
              <a:ext cx="9144002" cy="68443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5221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122905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122905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122905">
                      <a:extLst>
                        <a:ext uri="{9D8B030D-6E8A-4147-A177-3AD203B41FA5}">
                          <a16:colId xmlns:a16="http://schemas.microsoft.com/office/drawing/2014/main" val="84728244"/>
                        </a:ext>
                      </a:extLst>
                    </a:gridCol>
                    <a:gridCol w="2310066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1451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 :  Graphs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	Topic 17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		</a:t>
                          </a:r>
                          <a:r>
                            <a:rPr lang="en-GB" sz="24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B</a:t>
                          </a:r>
                          <a:endParaRPr lang="en-GB" sz="24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>
                            <a:tabLst/>
                          </a:pPr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	</a:t>
                          </a:r>
                          <a:r>
                            <a:rPr lang="en-GB" sz="24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>
                            <a:tabLst/>
                          </a:pPr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	</a:t>
                          </a:r>
                          <a:r>
                            <a:rPr lang="en-GB" sz="24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42913" algn="l"/>
                            </a:tabLst>
                            <a:defRPr/>
                          </a:pPr>
                          <a:r>
                            <a:rPr lang="en-US" sz="2000" b="0" i="0" u="none" strike="noStrike" kern="1200" dirty="0" smtClean="0">
                              <a:solidFill>
                                <a:srgbClr val="0070C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	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oMath>
                          </a14:m>
                          <a:endParaRPr lang="en-US" sz="2000" b="0" i="0" u="none" strike="noStrike" kern="1200" dirty="0" smtClean="0">
                            <a:solidFill>
                              <a:srgbClr val="0070C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endParaRPr lang="en-US" sz="2000" b="0" i="0" u="none" strike="noStrike" kern="1200" dirty="0" smtClean="0">
                            <a:solidFill>
                              <a:srgbClr val="0070C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42913" algn="l"/>
                            </a:tabLst>
                            <a:defRPr/>
                          </a:pPr>
                          <a:r>
                            <a:rPr lang="en-US" sz="2000" b="0" i="0" u="none" strike="noStrike" kern="1200" dirty="0" smtClean="0">
                              <a:solidFill>
                                <a:srgbClr val="0070C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	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GB" sz="2000" b="0" dirty="0" smtClean="0">
                            <a:solidFill>
                              <a:srgbClr val="0070C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endParaRPr lang="en-US" sz="2000" b="0" i="0" u="none" strike="noStrike" kern="1200" dirty="0" smtClean="0">
                            <a:solidFill>
                              <a:srgbClr val="0070C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42913" algn="l"/>
                            </a:tabLst>
                            <a:defRPr/>
                          </a:pPr>
                          <a:r>
                            <a:rPr lang="en-US" sz="2000" b="0" i="0" u="none" strike="noStrike" kern="1200" dirty="0" smtClean="0">
                              <a:solidFill>
                                <a:srgbClr val="0070C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	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=1−</m:t>
                              </m:r>
                              <m:box>
                                <m:boxPr>
                                  <m:ctrlP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box>
                            </m:oMath>
                          </a14:m>
                          <a:endParaRPr lang="en-US" sz="2000" b="0" i="0" u="none" strike="noStrike" kern="1200" dirty="0" smtClean="0">
                            <a:solidFill>
                              <a:srgbClr val="0070C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1451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/>
                          <a:r>
                            <a:rPr lang="en-US" sz="24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	</a:t>
                          </a:r>
                          <a:r>
                            <a:rPr lang="en-US" sz="2400" b="0" i="0" u="none" strike="noStrike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</a:t>
                          </a:r>
                          <a:endParaRPr lang="en-US" sz="2400" b="0" i="0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	</a:t>
                          </a:r>
                          <a:r>
                            <a:rPr lang="en-GB" sz="24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A</a:t>
                          </a:r>
                          <a:endParaRPr lang="en-GB" sz="24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6	</a:t>
                          </a:r>
                          <a:r>
                            <a:rPr lang="en-GB" sz="24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442913" algn="l"/>
                            </a:tabLst>
                          </a:pPr>
                          <a:r>
                            <a:rPr lang="en-GB" sz="2000" b="0" dirty="0" smtClean="0">
                              <a:solidFill>
                                <a:srgbClr val="0070C0"/>
                              </a:solidFill>
                              <a:latin typeface="Comic Sans MS" panose="030F0702030302020204" pitchFamily="66" charset="0"/>
                            </a:rPr>
                            <a:t>A	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en-GB" sz="2000" b="0" dirty="0" smtClean="0">
                            <a:solidFill>
                              <a:srgbClr val="0070C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endParaRPr lang="en-GB" sz="2000" b="0" dirty="0" smtClean="0">
                            <a:solidFill>
                              <a:srgbClr val="0070C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352425" algn="l"/>
                            </a:tabLst>
                          </a:pPr>
                          <a:r>
                            <a:rPr lang="en-GB" sz="2000" b="0" dirty="0" smtClean="0">
                              <a:solidFill>
                                <a:srgbClr val="0070C0"/>
                              </a:solidFill>
                              <a:latin typeface="Comic Sans MS" panose="030F0702030302020204" pitchFamily="66" charset="0"/>
                            </a:rPr>
                            <a:t>B	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en-GB" sz="2000" b="0" dirty="0" smtClean="0">
                            <a:solidFill>
                              <a:srgbClr val="0070C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endParaRPr lang="en-GB" sz="2000" b="0" dirty="0" smtClean="0">
                            <a:solidFill>
                              <a:srgbClr val="0070C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352425" algn="l"/>
                            </a:tabLst>
                          </a:pPr>
                          <a:r>
                            <a:rPr lang="en-GB" sz="2000" b="0" dirty="0" smtClean="0">
                              <a:solidFill>
                                <a:srgbClr val="0070C0"/>
                              </a:solidFill>
                              <a:latin typeface="Comic Sans MS" panose="030F0702030302020204" pitchFamily="66" charset="0"/>
                            </a:rPr>
                            <a:t>C 	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GB" sz="2000" b="0" dirty="0" smtClean="0">
                            <a:solidFill>
                              <a:srgbClr val="0070C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1451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7</a:t>
                          </a:r>
                          <a:r>
                            <a:rPr lang="en-GB" sz="24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	B</a:t>
                          </a:r>
                          <a:endParaRPr lang="en-GB" sz="240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8	</a:t>
                          </a:r>
                          <a:r>
                            <a:rPr lang="en-GB" sz="24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A</a:t>
                          </a:r>
                          <a:endParaRPr lang="en-GB" sz="240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9	</a:t>
                          </a:r>
                          <a:r>
                            <a:rPr lang="en-GB" sz="24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C</a:t>
                          </a:r>
                          <a:endParaRPr lang="en-GB" sz="240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i="0" u="none" strike="noStrike" kern="1200" dirty="0" smtClean="0">
                              <a:solidFill>
                                <a:srgbClr val="0070C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000" b="0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endParaRPr lang="en-US" sz="2000" b="0" i="0" u="none" strike="noStrike" kern="1200" dirty="0" smtClean="0">
                            <a:solidFill>
                              <a:srgbClr val="0070C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i="0" u="none" strike="noStrike" kern="1200" dirty="0" smtClean="0">
                            <a:solidFill>
                              <a:srgbClr val="0070C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rtl="0" fontAlgn="base">
                            <a:tabLst>
                              <a:tab pos="357188" algn="l"/>
                            </a:tabLst>
                          </a:pPr>
                          <a:r>
                            <a:rPr lang="en-US" sz="2000" b="0" i="0" u="none" strike="noStrike" kern="1200" dirty="0" smtClean="0">
                              <a:solidFill>
                                <a:srgbClr val="0070C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	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lang="en-US" sz="2000" b="0" i="0" u="none" strike="noStrike" kern="1200" dirty="0" smtClean="0">
                            <a:solidFill>
                              <a:srgbClr val="0070C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rtl="0" fontAlgn="base"/>
                          <a:endParaRPr lang="en-US" sz="2000" b="0" i="0" u="none" strike="noStrike" kern="1200" dirty="0" smtClean="0">
                            <a:solidFill>
                              <a:srgbClr val="0070C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52425" algn="l"/>
                            </a:tabLst>
                            <a:defRPr/>
                          </a:pPr>
                          <a:r>
                            <a:rPr lang="en-US" sz="2000" b="0" i="0" u="none" strike="noStrike" kern="1200" dirty="0" smtClean="0">
                              <a:solidFill>
                                <a:srgbClr val="0070C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	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GB" sz="2000" b="0" i="0" dirty="0" smtClean="0">
                                  <a:solidFill>
                                    <a:srgbClr val="0070C0"/>
                                  </a:solidFill>
                                  <a:latin typeface="Comic Sans MS" panose="030F0702030302020204" pitchFamily="66" charset="0"/>
                                </a:rPr>
                                <m:t> </m:t>
                              </m:r>
                            </m:oMath>
                          </a14:m>
                          <a:endParaRPr lang="en-GB" sz="2000" b="0" i="0" dirty="0" smtClean="0">
                            <a:solidFill>
                              <a:srgbClr val="0070C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4156193"/>
                  </p:ext>
                </p:extLst>
              </p:nvPr>
            </p:nvGraphicFramePr>
            <p:xfrm>
              <a:off x="1" y="0"/>
              <a:ext cx="9144002" cy="68443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5221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122905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122905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122905">
                      <a:extLst>
                        <a:ext uri="{9D8B030D-6E8A-4147-A177-3AD203B41FA5}">
                          <a16:colId xmlns:a16="http://schemas.microsoft.com/office/drawing/2014/main" val="84728244"/>
                        </a:ext>
                      </a:extLst>
                    </a:gridCol>
                    <a:gridCol w="2310066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1451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 :  Graphs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	Topic 17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		</a:t>
                          </a:r>
                          <a:r>
                            <a:rPr lang="en-GB" sz="24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B</a:t>
                          </a:r>
                          <a:endParaRPr lang="en-GB" sz="24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>
                            <a:tabLst/>
                          </a:pPr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	</a:t>
                          </a:r>
                          <a:r>
                            <a:rPr lang="en-GB" sz="24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C</a:t>
                          </a:r>
                          <a:endParaRPr lang="en-GB" sz="2400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>
                            <a:tabLst/>
                          </a:pPr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	</a:t>
                          </a:r>
                          <a:r>
                            <a:rPr lang="en-GB" sz="24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A</a:t>
                          </a:r>
                          <a:endParaRPr lang="en-GB" sz="2400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96570" t="-2139" r="-528" b="-2008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1451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/>
                          <a:r>
                            <a:rPr lang="en-US" sz="24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	</a:t>
                          </a:r>
                          <a:r>
                            <a:rPr lang="en-US" sz="2400" b="0" i="0" u="none" strike="noStrike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</a:t>
                          </a:r>
                          <a:endParaRPr lang="en-US" sz="2400" b="0" i="0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	</a:t>
                          </a:r>
                          <a:r>
                            <a:rPr lang="en-GB" sz="24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A</a:t>
                          </a:r>
                          <a:endParaRPr lang="en-GB" sz="24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6	</a:t>
                          </a:r>
                          <a:r>
                            <a:rPr lang="en-GB" sz="24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B</a:t>
                          </a:r>
                          <a:endParaRPr lang="en-GB" sz="2400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96570" t="-101867" r="-528" b="-1002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1451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7</a:t>
                          </a:r>
                          <a:r>
                            <a:rPr lang="en-GB" sz="24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	B</a:t>
                          </a:r>
                          <a:endParaRPr lang="en-GB" sz="240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8	</a:t>
                          </a:r>
                          <a:r>
                            <a:rPr lang="en-GB" sz="24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A</a:t>
                          </a:r>
                          <a:endParaRPr lang="en-GB" sz="240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9	</a:t>
                          </a:r>
                          <a:r>
                            <a:rPr lang="en-GB" sz="24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C</a:t>
                          </a:r>
                          <a:endParaRPr lang="en-GB" sz="240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96570" t="-202406" r="-528" b="-5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45" name="Group 44"/>
          <p:cNvGrpSpPr/>
          <p:nvPr/>
        </p:nvGrpSpPr>
        <p:grpSpPr>
          <a:xfrm>
            <a:off x="5094002" y="497915"/>
            <a:ext cx="1620000" cy="1620000"/>
            <a:chOff x="5067482" y="5013767"/>
            <a:chExt cx="1620000" cy="1620000"/>
          </a:xfrm>
        </p:grpSpPr>
        <p:grpSp>
          <p:nvGrpSpPr>
            <p:cNvPr id="25" name="Group 24"/>
            <p:cNvGrpSpPr/>
            <p:nvPr/>
          </p:nvGrpSpPr>
          <p:grpSpPr>
            <a:xfrm>
              <a:off x="5067482" y="5013767"/>
              <a:ext cx="1620000" cy="1620000"/>
              <a:chOff x="5080088" y="2842976"/>
              <a:chExt cx="1620000" cy="1620000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5080088" y="3652976"/>
                <a:ext cx="162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5890088" y="2842976"/>
                <a:ext cx="0" cy="162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/>
            <p:cNvCxnSpPr/>
            <p:nvPr/>
          </p:nvCxnSpPr>
          <p:spPr>
            <a:xfrm flipV="1">
              <a:off x="5187164" y="5084225"/>
              <a:ext cx="1317772" cy="114813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08303" y="497915"/>
            <a:ext cx="1620000" cy="1620000"/>
            <a:chOff x="5080088" y="2842976"/>
            <a:chExt cx="1620000" cy="162000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5080088" y="3652976"/>
              <a:ext cx="162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5890088" y="2842976"/>
              <a:ext cx="0" cy="162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/>
          <p:cNvCxnSpPr/>
          <p:nvPr/>
        </p:nvCxnSpPr>
        <p:spPr>
          <a:xfrm flipV="1">
            <a:off x="1235242" y="497916"/>
            <a:ext cx="770021" cy="16199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2951152" y="462367"/>
            <a:ext cx="1620000" cy="1620000"/>
            <a:chOff x="2951153" y="497915"/>
            <a:chExt cx="1620000" cy="1620000"/>
          </a:xfrm>
        </p:grpSpPr>
        <p:grpSp>
          <p:nvGrpSpPr>
            <p:cNvPr id="38" name="Group 37"/>
            <p:cNvGrpSpPr/>
            <p:nvPr/>
          </p:nvGrpSpPr>
          <p:grpSpPr>
            <a:xfrm>
              <a:off x="2951153" y="497915"/>
              <a:ext cx="1620000" cy="1620000"/>
              <a:chOff x="5080088" y="2842976"/>
              <a:chExt cx="1620000" cy="1620000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5080088" y="3652976"/>
                <a:ext cx="162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V="1">
                <a:off x="5890088" y="2842976"/>
                <a:ext cx="0" cy="162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Straight Connector 40"/>
            <p:cNvCxnSpPr/>
            <p:nvPr/>
          </p:nvCxnSpPr>
          <p:spPr>
            <a:xfrm>
              <a:off x="2972692" y="755682"/>
              <a:ext cx="1598461" cy="55223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744134" y="2861134"/>
            <a:ext cx="1620000" cy="1620000"/>
            <a:chOff x="5080088" y="2842976"/>
            <a:chExt cx="1620000" cy="1620000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5080088" y="3652976"/>
              <a:ext cx="162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5890088" y="2842976"/>
              <a:ext cx="0" cy="162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Freeform 50"/>
          <p:cNvSpPr/>
          <p:nvPr/>
        </p:nvSpPr>
        <p:spPr>
          <a:xfrm>
            <a:off x="883550" y="2862307"/>
            <a:ext cx="1501760" cy="1472994"/>
          </a:xfrm>
          <a:custGeom>
            <a:avLst/>
            <a:gdLst>
              <a:gd name="connsiteX0" fmla="*/ 0 w 1411705"/>
              <a:gd name="connsiteY0" fmla="*/ 1331495 h 1331495"/>
              <a:gd name="connsiteX1" fmla="*/ 304800 w 1411705"/>
              <a:gd name="connsiteY1" fmla="*/ 368969 h 1331495"/>
              <a:gd name="connsiteX2" fmla="*/ 946484 w 1411705"/>
              <a:gd name="connsiteY2" fmla="*/ 1122948 h 1331495"/>
              <a:gd name="connsiteX3" fmla="*/ 1411705 w 1411705"/>
              <a:gd name="connsiteY3" fmla="*/ 0 h 133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1705" h="1331495">
                <a:moveTo>
                  <a:pt x="0" y="1331495"/>
                </a:moveTo>
                <a:cubicBezTo>
                  <a:pt x="73526" y="867611"/>
                  <a:pt x="147053" y="403727"/>
                  <a:pt x="304800" y="368969"/>
                </a:cubicBezTo>
                <a:cubicBezTo>
                  <a:pt x="462547" y="334211"/>
                  <a:pt x="762000" y="1184443"/>
                  <a:pt x="946484" y="1122948"/>
                </a:cubicBezTo>
                <a:cubicBezTo>
                  <a:pt x="1130968" y="1061453"/>
                  <a:pt x="1271336" y="530726"/>
                  <a:pt x="1411705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2" name="Group 51"/>
          <p:cNvGrpSpPr/>
          <p:nvPr/>
        </p:nvGrpSpPr>
        <p:grpSpPr>
          <a:xfrm>
            <a:off x="2919069" y="2843360"/>
            <a:ext cx="1620000" cy="1620000"/>
            <a:chOff x="5080088" y="2842976"/>
            <a:chExt cx="1620000" cy="1620000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5080088" y="3652976"/>
              <a:ext cx="162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5890088" y="2842976"/>
              <a:ext cx="0" cy="162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reeform 54"/>
          <p:cNvSpPr/>
          <p:nvPr/>
        </p:nvSpPr>
        <p:spPr>
          <a:xfrm>
            <a:off x="2910648" y="2802501"/>
            <a:ext cx="1625049" cy="1604210"/>
          </a:xfrm>
          <a:custGeom>
            <a:avLst/>
            <a:gdLst>
              <a:gd name="connsiteX0" fmla="*/ 0 w 1459832"/>
              <a:gd name="connsiteY0" fmla="*/ 1604210 h 1604210"/>
              <a:gd name="connsiteX1" fmla="*/ 433137 w 1459832"/>
              <a:gd name="connsiteY1" fmla="*/ 930442 h 1604210"/>
              <a:gd name="connsiteX2" fmla="*/ 1155032 w 1459832"/>
              <a:gd name="connsiteY2" fmla="*/ 770021 h 1604210"/>
              <a:gd name="connsiteX3" fmla="*/ 1459832 w 1459832"/>
              <a:gd name="connsiteY3" fmla="*/ 0 h 160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9832" h="1604210">
                <a:moveTo>
                  <a:pt x="0" y="1604210"/>
                </a:moveTo>
                <a:cubicBezTo>
                  <a:pt x="120316" y="1336841"/>
                  <a:pt x="240632" y="1069473"/>
                  <a:pt x="433137" y="930442"/>
                </a:cubicBezTo>
                <a:cubicBezTo>
                  <a:pt x="625642" y="791411"/>
                  <a:pt x="983916" y="925095"/>
                  <a:pt x="1155032" y="770021"/>
                </a:cubicBezTo>
                <a:cubicBezTo>
                  <a:pt x="1326148" y="614947"/>
                  <a:pt x="1392990" y="307473"/>
                  <a:pt x="1459832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6" name="Group 55"/>
          <p:cNvGrpSpPr/>
          <p:nvPr/>
        </p:nvGrpSpPr>
        <p:grpSpPr>
          <a:xfrm>
            <a:off x="4911456" y="2843360"/>
            <a:ext cx="1620000" cy="1620000"/>
            <a:chOff x="5080088" y="2842976"/>
            <a:chExt cx="1620000" cy="1620000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5080088" y="3652976"/>
              <a:ext cx="162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5890088" y="2842976"/>
              <a:ext cx="0" cy="162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Freeform 58"/>
          <p:cNvSpPr/>
          <p:nvPr/>
        </p:nvSpPr>
        <p:spPr>
          <a:xfrm flipH="1">
            <a:off x="4906407" y="2796699"/>
            <a:ext cx="1625049" cy="1604210"/>
          </a:xfrm>
          <a:custGeom>
            <a:avLst/>
            <a:gdLst>
              <a:gd name="connsiteX0" fmla="*/ 0 w 1459832"/>
              <a:gd name="connsiteY0" fmla="*/ 1604210 h 1604210"/>
              <a:gd name="connsiteX1" fmla="*/ 433137 w 1459832"/>
              <a:gd name="connsiteY1" fmla="*/ 930442 h 1604210"/>
              <a:gd name="connsiteX2" fmla="*/ 1155032 w 1459832"/>
              <a:gd name="connsiteY2" fmla="*/ 770021 h 1604210"/>
              <a:gd name="connsiteX3" fmla="*/ 1459832 w 1459832"/>
              <a:gd name="connsiteY3" fmla="*/ 0 h 160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9832" h="1604210">
                <a:moveTo>
                  <a:pt x="0" y="1604210"/>
                </a:moveTo>
                <a:cubicBezTo>
                  <a:pt x="120316" y="1336841"/>
                  <a:pt x="240632" y="1069473"/>
                  <a:pt x="433137" y="930442"/>
                </a:cubicBezTo>
                <a:cubicBezTo>
                  <a:pt x="625642" y="791411"/>
                  <a:pt x="983916" y="925095"/>
                  <a:pt x="1155032" y="770021"/>
                </a:cubicBezTo>
                <a:cubicBezTo>
                  <a:pt x="1326148" y="614947"/>
                  <a:pt x="1392990" y="307473"/>
                  <a:pt x="1459832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0" name="Group 59"/>
          <p:cNvGrpSpPr/>
          <p:nvPr/>
        </p:nvGrpSpPr>
        <p:grpSpPr>
          <a:xfrm>
            <a:off x="744134" y="5111910"/>
            <a:ext cx="1620000" cy="1620000"/>
            <a:chOff x="5080088" y="2842976"/>
            <a:chExt cx="1620000" cy="1620000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5080088" y="3652976"/>
              <a:ext cx="162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5890088" y="2842976"/>
              <a:ext cx="0" cy="162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5008741" y="5111910"/>
            <a:ext cx="1620000" cy="1620000"/>
            <a:chOff x="5080088" y="2842976"/>
            <a:chExt cx="1620000" cy="1620000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5080088" y="3652976"/>
              <a:ext cx="162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5890088" y="2842976"/>
              <a:ext cx="0" cy="162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2679032" y="5111910"/>
            <a:ext cx="1817406" cy="1620000"/>
            <a:chOff x="4882682" y="2842976"/>
            <a:chExt cx="1817406" cy="1620000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4882682" y="3652976"/>
              <a:ext cx="181740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5087983" y="2842976"/>
              <a:ext cx="0" cy="162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Freeform 69"/>
          <p:cNvSpPr/>
          <p:nvPr/>
        </p:nvSpPr>
        <p:spPr>
          <a:xfrm>
            <a:off x="770021" y="5181600"/>
            <a:ext cx="1540042" cy="657726"/>
          </a:xfrm>
          <a:custGeom>
            <a:avLst/>
            <a:gdLst>
              <a:gd name="connsiteX0" fmla="*/ 0 w 1540042"/>
              <a:gd name="connsiteY0" fmla="*/ 657726 h 657726"/>
              <a:gd name="connsiteX1" fmla="*/ 1026695 w 1540042"/>
              <a:gd name="connsiteY1" fmla="*/ 497305 h 657726"/>
              <a:gd name="connsiteX2" fmla="*/ 1540042 w 1540042"/>
              <a:gd name="connsiteY2" fmla="*/ 0 h 65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0042" h="657726">
                <a:moveTo>
                  <a:pt x="0" y="657726"/>
                </a:moveTo>
                <a:cubicBezTo>
                  <a:pt x="385010" y="632326"/>
                  <a:pt x="770021" y="606926"/>
                  <a:pt x="1026695" y="497305"/>
                </a:cubicBezTo>
                <a:cubicBezTo>
                  <a:pt x="1283369" y="387684"/>
                  <a:pt x="1411705" y="193842"/>
                  <a:pt x="1540042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Freeform 71"/>
          <p:cNvSpPr/>
          <p:nvPr/>
        </p:nvSpPr>
        <p:spPr>
          <a:xfrm>
            <a:off x="2910648" y="5309924"/>
            <a:ext cx="1577894" cy="1219213"/>
          </a:xfrm>
          <a:custGeom>
            <a:avLst/>
            <a:gdLst>
              <a:gd name="connsiteX0" fmla="*/ 0 w 1684421"/>
              <a:gd name="connsiteY0" fmla="*/ 609613 h 1219213"/>
              <a:gd name="connsiteX1" fmla="*/ 417095 w 1684421"/>
              <a:gd name="connsiteY1" fmla="*/ 13 h 1219213"/>
              <a:gd name="connsiteX2" fmla="*/ 850231 w 1684421"/>
              <a:gd name="connsiteY2" fmla="*/ 593571 h 1219213"/>
              <a:gd name="connsiteX3" fmla="*/ 1283368 w 1684421"/>
              <a:gd name="connsiteY3" fmla="*/ 1219213 h 1219213"/>
              <a:gd name="connsiteX4" fmla="*/ 1684421 w 1684421"/>
              <a:gd name="connsiteY4" fmla="*/ 593571 h 121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4421" h="1219213">
                <a:moveTo>
                  <a:pt x="0" y="609613"/>
                </a:moveTo>
                <a:cubicBezTo>
                  <a:pt x="137695" y="306150"/>
                  <a:pt x="275390" y="2687"/>
                  <a:pt x="417095" y="13"/>
                </a:cubicBezTo>
                <a:cubicBezTo>
                  <a:pt x="558800" y="-2661"/>
                  <a:pt x="705852" y="390371"/>
                  <a:pt x="850231" y="593571"/>
                </a:cubicBezTo>
                <a:cubicBezTo>
                  <a:pt x="994610" y="796771"/>
                  <a:pt x="1144336" y="1219213"/>
                  <a:pt x="1283368" y="1219213"/>
                </a:cubicBezTo>
                <a:cubicBezTo>
                  <a:pt x="1422400" y="1219213"/>
                  <a:pt x="1553410" y="906392"/>
                  <a:pt x="1684421" y="593571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Freeform 73"/>
          <p:cNvSpPr/>
          <p:nvPr/>
        </p:nvSpPr>
        <p:spPr>
          <a:xfrm>
            <a:off x="5887453" y="5133474"/>
            <a:ext cx="705852" cy="706649"/>
          </a:xfrm>
          <a:custGeom>
            <a:avLst/>
            <a:gdLst>
              <a:gd name="connsiteX0" fmla="*/ 0 w 705852"/>
              <a:gd name="connsiteY0" fmla="*/ 0 h 706649"/>
              <a:gd name="connsiteX1" fmla="*/ 160421 w 705852"/>
              <a:gd name="connsiteY1" fmla="*/ 593558 h 706649"/>
              <a:gd name="connsiteX2" fmla="*/ 705852 w 705852"/>
              <a:gd name="connsiteY2" fmla="*/ 705852 h 70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5852" h="706649">
                <a:moveTo>
                  <a:pt x="0" y="0"/>
                </a:moveTo>
                <a:cubicBezTo>
                  <a:pt x="21389" y="237958"/>
                  <a:pt x="42779" y="475916"/>
                  <a:pt x="160421" y="593558"/>
                </a:cubicBezTo>
                <a:cubicBezTo>
                  <a:pt x="278063" y="711200"/>
                  <a:pt x="491957" y="708526"/>
                  <a:pt x="705852" y="705852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Freeform 74"/>
          <p:cNvSpPr/>
          <p:nvPr/>
        </p:nvSpPr>
        <p:spPr>
          <a:xfrm rot="10800000">
            <a:off x="5027283" y="5992307"/>
            <a:ext cx="705852" cy="706649"/>
          </a:xfrm>
          <a:custGeom>
            <a:avLst/>
            <a:gdLst>
              <a:gd name="connsiteX0" fmla="*/ 0 w 705852"/>
              <a:gd name="connsiteY0" fmla="*/ 0 h 706649"/>
              <a:gd name="connsiteX1" fmla="*/ 160421 w 705852"/>
              <a:gd name="connsiteY1" fmla="*/ 593558 h 706649"/>
              <a:gd name="connsiteX2" fmla="*/ 705852 w 705852"/>
              <a:gd name="connsiteY2" fmla="*/ 705852 h 70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5852" h="706649">
                <a:moveTo>
                  <a:pt x="0" y="0"/>
                </a:moveTo>
                <a:cubicBezTo>
                  <a:pt x="21389" y="237958"/>
                  <a:pt x="42779" y="475916"/>
                  <a:pt x="160421" y="593558"/>
                </a:cubicBezTo>
                <a:cubicBezTo>
                  <a:pt x="278063" y="711200"/>
                  <a:pt x="491957" y="708526"/>
                  <a:pt x="705852" y="705852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MARTInkShape-3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97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2592208"/>
                  </p:ext>
                </p:extLst>
              </p:nvPr>
            </p:nvGraphicFramePr>
            <p:xfrm>
              <a:off x="1" y="0"/>
              <a:ext cx="9144002" cy="68443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5221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122905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122905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122905">
                      <a:extLst>
                        <a:ext uri="{9D8B030D-6E8A-4147-A177-3AD203B41FA5}">
                          <a16:colId xmlns:a16="http://schemas.microsoft.com/office/drawing/2014/main" val="84728244"/>
                        </a:ext>
                      </a:extLst>
                    </a:gridCol>
                    <a:gridCol w="2310066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1451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 :  Graphs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	Topic 17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>
                            <a:tabLst/>
                          </a:pPr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>
                            <a:tabLst/>
                          </a:pPr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42913" algn="l"/>
                            </a:tabLst>
                            <a:defRPr/>
                          </a:pPr>
                          <a:r>
                            <a:rPr lang="en-US" sz="2000" b="0" i="0" u="none" strike="noStrike" kern="1200" dirty="0" smtClean="0">
                              <a:solidFill>
                                <a:srgbClr val="0070C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	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2000" b="0" i="0" u="none" strike="noStrike" kern="1200" dirty="0" smtClean="0">
                            <a:solidFill>
                              <a:srgbClr val="0070C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endParaRPr lang="en-US" sz="2000" b="0" i="0" u="none" strike="noStrike" kern="1200" dirty="0" smtClean="0">
                            <a:solidFill>
                              <a:srgbClr val="0070C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42913" algn="l"/>
                            </a:tabLst>
                            <a:defRPr/>
                          </a:pPr>
                          <a:r>
                            <a:rPr lang="en-US" sz="2000" b="0" i="0" u="none" strike="noStrike" kern="1200" dirty="0" smtClean="0">
                              <a:solidFill>
                                <a:srgbClr val="0070C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GB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1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1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+1)</m:t>
                                  </m:r>
                                </m:e>
                                <m:sup>
                                  <m:r>
                                    <a:rPr lang="en-GB" sz="1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1800" b="0" dirty="0" smtClean="0">
                            <a:solidFill>
                              <a:srgbClr val="0070C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endParaRPr lang="en-US" sz="2000" b="0" i="0" u="none" strike="noStrike" kern="1200" dirty="0" smtClean="0">
                            <a:solidFill>
                              <a:srgbClr val="0070C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42913" algn="l"/>
                            </a:tabLst>
                            <a:defRPr/>
                          </a:pPr>
                          <a:r>
                            <a:rPr lang="en-US" sz="2000" b="0" i="0" u="none" strike="noStrike" kern="1200" dirty="0" smtClean="0">
                              <a:solidFill>
                                <a:srgbClr val="0070C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	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0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oMath>
                          </a14:m>
                          <a:endParaRPr lang="en-US" sz="2000" b="0" i="0" u="none" strike="noStrike" kern="1200" dirty="0" smtClean="0">
                            <a:solidFill>
                              <a:srgbClr val="0070C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l">
                            <a:tabLst>
                              <a:tab pos="442913" algn="l"/>
                            </a:tabLst>
                          </a:pPr>
                          <a:endParaRPr lang="en-GB" sz="2000" b="0" dirty="0" smtClean="0">
                            <a:solidFill>
                              <a:srgbClr val="0070C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442913" algn="l"/>
                            </a:tabLst>
                          </a:pPr>
                          <a:r>
                            <a:rPr lang="en-GB" sz="2000" b="0" dirty="0" smtClean="0">
                              <a:solidFill>
                                <a:srgbClr val="0070C0"/>
                              </a:solidFill>
                              <a:latin typeface="Comic Sans MS" panose="030F0702030302020204" pitchFamily="66" charset="0"/>
                            </a:rPr>
                            <a:t>D	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2000" b="0" dirty="0" smtClean="0">
                            <a:solidFill>
                              <a:srgbClr val="0070C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endParaRPr lang="en-GB" sz="2000" b="0" dirty="0" smtClean="0">
                            <a:solidFill>
                              <a:srgbClr val="0070C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352425" algn="l"/>
                            </a:tabLst>
                          </a:pPr>
                          <a:r>
                            <a:rPr lang="en-GB" sz="2000" b="0" dirty="0" smtClean="0">
                              <a:solidFill>
                                <a:srgbClr val="0070C0"/>
                              </a:solidFill>
                              <a:latin typeface="Comic Sans MS" panose="030F0702030302020204" pitchFamily="66" charset="0"/>
                            </a:rPr>
                            <a:t>E	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3−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2000" b="0" dirty="0" smtClean="0">
                            <a:solidFill>
                              <a:srgbClr val="0070C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endParaRPr lang="en-GB" sz="2000" b="0" dirty="0" smtClean="0">
                            <a:solidFill>
                              <a:srgbClr val="0070C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sz="2000" b="0" dirty="0" smtClean="0">
                              <a:solidFill>
                                <a:srgbClr val="0070C0"/>
                              </a:solidFill>
                              <a:latin typeface="Comic Sans MS" panose="030F0702030302020204" pitchFamily="66" charset="0"/>
                            </a:rPr>
                            <a:t>F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=(</m:t>
                              </m:r>
                              <m:r>
                                <a:rPr lang="en-GB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+3)(</m:t>
                              </m:r>
                              <m:r>
                                <a:rPr lang="en-GB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oMath>
                          </a14:m>
                          <a:endParaRPr lang="en-GB" sz="1800" b="0" dirty="0" smtClean="0">
                            <a:solidFill>
                              <a:srgbClr val="0070C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i="0" u="none" strike="noStrike" kern="1200" dirty="0" smtClean="0">
                            <a:solidFill>
                              <a:srgbClr val="0070C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i="0" u="none" strike="noStrike" kern="1200" dirty="0" smtClean="0">
                              <a:solidFill>
                                <a:srgbClr val="0070C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 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=(</m:t>
                              </m:r>
                              <m:r>
                                <a:rPr lang="en-GB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+1)(</m:t>
                              </m:r>
                              <m:r>
                                <a:rPr lang="en-GB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−3)</m:t>
                              </m:r>
                            </m:oMath>
                          </a14:m>
                          <a:endParaRPr lang="en-US" sz="1800" b="0" i="0" u="none" strike="noStrike" kern="1200" dirty="0" smtClean="0">
                            <a:solidFill>
                              <a:srgbClr val="0070C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rtl="0" fontAlgn="base"/>
                          <a:endParaRPr lang="en-US" sz="2000" b="0" i="0" u="none" strike="noStrike" kern="1200" dirty="0" smtClean="0">
                            <a:solidFill>
                              <a:srgbClr val="0070C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rtl="0" fontAlgn="base">
                            <a:tabLst>
                              <a:tab pos="357188" algn="l"/>
                            </a:tabLst>
                          </a:pPr>
                          <a:r>
                            <a:rPr lang="en-US" sz="2000" b="0" i="0" u="none" strike="noStrike" kern="1200" dirty="0" smtClean="0">
                              <a:solidFill>
                                <a:srgbClr val="0070C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	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0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oMath>
                          </a14:m>
                          <a:endParaRPr lang="en-US" sz="2000" b="0" i="0" u="none" strike="noStrike" kern="1200" dirty="0" smtClean="0">
                            <a:solidFill>
                              <a:srgbClr val="0070C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rtl="0" fontAlgn="base"/>
                          <a:endParaRPr lang="en-US" sz="2000" b="0" i="0" u="none" strike="noStrike" kern="1200" dirty="0" smtClean="0">
                            <a:solidFill>
                              <a:srgbClr val="0070C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52425" algn="l"/>
                            </a:tabLst>
                            <a:defRPr/>
                          </a:pPr>
                          <a:r>
                            <a:rPr lang="en-US" sz="2000" b="0" i="0" u="none" strike="noStrike" kern="1200" dirty="0" smtClean="0">
                              <a:solidFill>
                                <a:srgbClr val="0070C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	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</m:e>
                                <m:sup>
                                  <m: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2000" b="0" i="0" u="none" strike="noStrike" kern="1200" dirty="0" smtClean="0">
                            <a:solidFill>
                              <a:srgbClr val="0070C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1451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/>
                          <a:r>
                            <a:rPr lang="en-US" sz="24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tabLst>
                              <a:tab pos="442913" algn="l"/>
                            </a:tabLst>
                          </a:pPr>
                          <a:endParaRPr lang="en-GB" sz="1800" b="0" dirty="0" smtClean="0">
                            <a:solidFill>
                              <a:srgbClr val="0070C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1451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7</a:t>
                          </a:r>
                          <a:endParaRPr lang="en-GB" sz="240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8</a:t>
                          </a:r>
                          <a:endParaRPr lang="en-GB" sz="240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9</a:t>
                          </a:r>
                          <a:endParaRPr lang="en-GB" sz="240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i="0" u="none" strike="noStrike" kern="1200" dirty="0" smtClean="0">
                            <a:solidFill>
                              <a:srgbClr val="0070C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2592208"/>
                  </p:ext>
                </p:extLst>
              </p:nvPr>
            </p:nvGraphicFramePr>
            <p:xfrm>
              <a:off x="1" y="0"/>
              <a:ext cx="9144002" cy="68443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5221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122905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122905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122905">
                      <a:extLst>
                        <a:ext uri="{9D8B030D-6E8A-4147-A177-3AD203B41FA5}">
                          <a16:colId xmlns:a16="http://schemas.microsoft.com/office/drawing/2014/main" val="84728244"/>
                        </a:ext>
                      </a:extLst>
                    </a:gridCol>
                    <a:gridCol w="2310066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1451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 :  Graphs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	Topic 17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en-GB" sz="24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>
                            <a:tabLst/>
                          </a:pPr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</a:t>
                          </a:r>
                          <a:endParaRPr lang="en-GB" sz="24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>
                            <a:tabLst/>
                          </a:pPr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en-GB" sz="24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96570" t="-712" r="-528" b="-1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1451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/>
                          <a:r>
                            <a:rPr lang="en-US" sz="24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</a:t>
                          </a:r>
                          <a:endParaRPr lang="en-US" sz="2400" b="0" i="0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en-GB" sz="24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6</a:t>
                          </a:r>
                          <a:endParaRPr lang="en-GB" sz="24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tabLst>
                              <a:tab pos="442913" algn="l"/>
                            </a:tabLst>
                          </a:pPr>
                          <a:endParaRPr lang="en-GB" sz="1800" b="0" dirty="0" smtClean="0">
                            <a:solidFill>
                              <a:srgbClr val="0070C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1451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7</a:t>
                          </a:r>
                          <a:endParaRPr lang="en-GB" sz="240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8</a:t>
                          </a:r>
                          <a:endParaRPr lang="en-GB" sz="240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9</a:t>
                          </a:r>
                          <a:endParaRPr lang="en-GB" sz="240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i="0" u="none" strike="noStrike" kern="1200" dirty="0" smtClean="0">
                            <a:solidFill>
                              <a:srgbClr val="0070C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778" t="21168" r="78481" b="63189"/>
          <a:stretch/>
        </p:blipFill>
        <p:spPr>
          <a:xfrm>
            <a:off x="807244" y="395036"/>
            <a:ext cx="1471612" cy="1328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3789" t="20831" r="66375" b="63357"/>
          <a:stretch/>
        </p:blipFill>
        <p:spPr>
          <a:xfrm>
            <a:off x="2986089" y="221457"/>
            <a:ext cx="1485898" cy="1343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3317" t="76733" r="65524" b="8353"/>
          <a:stretch/>
        </p:blipFill>
        <p:spPr>
          <a:xfrm>
            <a:off x="2981074" y="2944522"/>
            <a:ext cx="1685925" cy="1266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1211" t="58823" r="77251" b="26184"/>
          <a:stretch/>
        </p:blipFill>
        <p:spPr>
          <a:xfrm>
            <a:off x="671512" y="2799053"/>
            <a:ext cx="1743075" cy="12735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4948" t="57670" r="54814" b="26519"/>
          <a:stretch/>
        </p:blipFill>
        <p:spPr>
          <a:xfrm>
            <a:off x="5030833" y="752513"/>
            <a:ext cx="1546702" cy="134302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908884" y="2729552"/>
            <a:ext cx="1741949" cy="1620000"/>
            <a:chOff x="4958139" y="2799053"/>
            <a:chExt cx="1741949" cy="1620000"/>
          </a:xfrm>
        </p:grpSpPr>
        <p:grpSp>
          <p:nvGrpSpPr>
            <p:cNvPr id="15" name="Group 14"/>
            <p:cNvGrpSpPr/>
            <p:nvPr/>
          </p:nvGrpSpPr>
          <p:grpSpPr>
            <a:xfrm>
              <a:off x="5080088" y="2799053"/>
              <a:ext cx="1620000" cy="1620000"/>
              <a:chOff x="5080088" y="2799053"/>
              <a:chExt cx="1620000" cy="1620000"/>
            </a:xfrm>
          </p:grpSpPr>
          <p:cxnSp>
            <p:nvCxnSpPr>
              <p:cNvPr id="3" name="Straight Connector 2"/>
              <p:cNvCxnSpPr/>
              <p:nvPr/>
            </p:nvCxnSpPr>
            <p:spPr>
              <a:xfrm>
                <a:off x="5080088" y="3863391"/>
                <a:ext cx="162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5926737" y="2799053"/>
                <a:ext cx="0" cy="162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Freeform 15"/>
            <p:cNvSpPr/>
            <p:nvPr/>
          </p:nvSpPr>
          <p:spPr>
            <a:xfrm>
              <a:off x="4958139" y="3213753"/>
              <a:ext cx="1503704" cy="1066989"/>
            </a:xfrm>
            <a:custGeom>
              <a:avLst/>
              <a:gdLst>
                <a:gd name="connsiteX0" fmla="*/ 0 w 3529263"/>
                <a:gd name="connsiteY0" fmla="*/ 16042 h 2582783"/>
                <a:gd name="connsiteX1" fmla="*/ 1748589 w 3529263"/>
                <a:gd name="connsiteY1" fmla="*/ 2582779 h 2582783"/>
                <a:gd name="connsiteX2" fmla="*/ 3529263 w 3529263"/>
                <a:gd name="connsiteY2" fmla="*/ 0 h 258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29263" h="2582783">
                  <a:moveTo>
                    <a:pt x="0" y="16042"/>
                  </a:moveTo>
                  <a:cubicBezTo>
                    <a:pt x="580189" y="1300747"/>
                    <a:pt x="1160379" y="2585453"/>
                    <a:pt x="1748589" y="2582779"/>
                  </a:cubicBezTo>
                  <a:cubicBezTo>
                    <a:pt x="2336799" y="2580105"/>
                    <a:pt x="2933031" y="1290052"/>
                    <a:pt x="3529263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33049" y="5069915"/>
            <a:ext cx="1620000" cy="1620000"/>
            <a:chOff x="5080088" y="2799053"/>
            <a:chExt cx="1620000" cy="1620000"/>
          </a:xfrm>
        </p:grpSpPr>
        <p:grpSp>
          <p:nvGrpSpPr>
            <p:cNvPr id="20" name="Group 19"/>
            <p:cNvGrpSpPr/>
            <p:nvPr/>
          </p:nvGrpSpPr>
          <p:grpSpPr>
            <a:xfrm>
              <a:off x="5080088" y="2799053"/>
              <a:ext cx="1620000" cy="1620000"/>
              <a:chOff x="5080088" y="2799053"/>
              <a:chExt cx="1620000" cy="1620000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5080088" y="3637680"/>
                <a:ext cx="162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5926737" y="2799053"/>
                <a:ext cx="0" cy="162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Freeform 20"/>
            <p:cNvSpPr/>
            <p:nvPr/>
          </p:nvSpPr>
          <p:spPr>
            <a:xfrm flipV="1">
              <a:off x="5338011" y="3104186"/>
              <a:ext cx="1227471" cy="1066989"/>
            </a:xfrm>
            <a:custGeom>
              <a:avLst/>
              <a:gdLst>
                <a:gd name="connsiteX0" fmla="*/ 0 w 3529263"/>
                <a:gd name="connsiteY0" fmla="*/ 16042 h 2582783"/>
                <a:gd name="connsiteX1" fmla="*/ 1748589 w 3529263"/>
                <a:gd name="connsiteY1" fmla="*/ 2582779 h 2582783"/>
                <a:gd name="connsiteX2" fmla="*/ 3529263 w 3529263"/>
                <a:gd name="connsiteY2" fmla="*/ 0 h 258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29263" h="2582783">
                  <a:moveTo>
                    <a:pt x="0" y="16042"/>
                  </a:moveTo>
                  <a:cubicBezTo>
                    <a:pt x="580189" y="1300747"/>
                    <a:pt x="1160379" y="2585453"/>
                    <a:pt x="1748589" y="2582779"/>
                  </a:cubicBezTo>
                  <a:cubicBezTo>
                    <a:pt x="2336799" y="2580105"/>
                    <a:pt x="2933031" y="1290052"/>
                    <a:pt x="3529263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128455" y="4856676"/>
            <a:ext cx="1620001" cy="1620000"/>
            <a:chOff x="5080087" y="2794850"/>
            <a:chExt cx="1620001" cy="1620000"/>
          </a:xfrm>
        </p:grpSpPr>
        <p:grpSp>
          <p:nvGrpSpPr>
            <p:cNvPr id="25" name="Group 24"/>
            <p:cNvGrpSpPr/>
            <p:nvPr/>
          </p:nvGrpSpPr>
          <p:grpSpPr>
            <a:xfrm>
              <a:off x="5080088" y="2794850"/>
              <a:ext cx="1620000" cy="1620000"/>
              <a:chOff x="5080088" y="2794850"/>
              <a:chExt cx="1620000" cy="1620000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5080088" y="3863391"/>
                <a:ext cx="162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6055074" y="2794850"/>
                <a:ext cx="0" cy="162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Freeform 25"/>
            <p:cNvSpPr/>
            <p:nvPr/>
          </p:nvSpPr>
          <p:spPr>
            <a:xfrm>
              <a:off x="5080087" y="2903815"/>
              <a:ext cx="1155855" cy="959576"/>
            </a:xfrm>
            <a:custGeom>
              <a:avLst/>
              <a:gdLst>
                <a:gd name="connsiteX0" fmla="*/ 0 w 3529263"/>
                <a:gd name="connsiteY0" fmla="*/ 16042 h 2582783"/>
                <a:gd name="connsiteX1" fmla="*/ 1748589 w 3529263"/>
                <a:gd name="connsiteY1" fmla="*/ 2582779 h 2582783"/>
                <a:gd name="connsiteX2" fmla="*/ 3529263 w 3529263"/>
                <a:gd name="connsiteY2" fmla="*/ 0 h 258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29263" h="2582783">
                  <a:moveTo>
                    <a:pt x="0" y="16042"/>
                  </a:moveTo>
                  <a:cubicBezTo>
                    <a:pt x="580189" y="1300747"/>
                    <a:pt x="1160379" y="2585453"/>
                    <a:pt x="1748589" y="2582779"/>
                  </a:cubicBezTo>
                  <a:cubicBezTo>
                    <a:pt x="2336799" y="2580105"/>
                    <a:pt x="2933031" y="1290052"/>
                    <a:pt x="3529263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740710" y="4856676"/>
            <a:ext cx="1815158" cy="1620000"/>
            <a:chOff x="5080088" y="2799053"/>
            <a:chExt cx="1815158" cy="1620000"/>
          </a:xfrm>
        </p:grpSpPr>
        <p:grpSp>
          <p:nvGrpSpPr>
            <p:cNvPr id="30" name="Group 29"/>
            <p:cNvGrpSpPr/>
            <p:nvPr/>
          </p:nvGrpSpPr>
          <p:grpSpPr>
            <a:xfrm>
              <a:off x="5080088" y="2799053"/>
              <a:ext cx="1746771" cy="1620000"/>
              <a:chOff x="5080088" y="2799053"/>
              <a:chExt cx="1746771" cy="162000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5080088" y="3863391"/>
                <a:ext cx="1746771" cy="420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5926737" y="2799053"/>
                <a:ext cx="0" cy="162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Freeform 30"/>
            <p:cNvSpPr/>
            <p:nvPr/>
          </p:nvSpPr>
          <p:spPr>
            <a:xfrm>
              <a:off x="5391542" y="3213153"/>
              <a:ext cx="1503704" cy="1066989"/>
            </a:xfrm>
            <a:custGeom>
              <a:avLst/>
              <a:gdLst>
                <a:gd name="connsiteX0" fmla="*/ 0 w 3529263"/>
                <a:gd name="connsiteY0" fmla="*/ 16042 h 2582783"/>
                <a:gd name="connsiteX1" fmla="*/ 1748589 w 3529263"/>
                <a:gd name="connsiteY1" fmla="*/ 2582779 h 2582783"/>
                <a:gd name="connsiteX2" fmla="*/ 3529263 w 3529263"/>
                <a:gd name="connsiteY2" fmla="*/ 0 h 258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29263" h="2582783">
                  <a:moveTo>
                    <a:pt x="0" y="16042"/>
                  </a:moveTo>
                  <a:cubicBezTo>
                    <a:pt x="580189" y="1300747"/>
                    <a:pt x="1160379" y="2585453"/>
                    <a:pt x="1748589" y="2582779"/>
                  </a:cubicBezTo>
                  <a:cubicBezTo>
                    <a:pt x="2336799" y="2580105"/>
                    <a:pt x="2933031" y="1290052"/>
                    <a:pt x="3529263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SMARTInkShape-5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86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9859233"/>
                  </p:ext>
                </p:extLst>
              </p:nvPr>
            </p:nvGraphicFramePr>
            <p:xfrm>
              <a:off x="1" y="0"/>
              <a:ext cx="9144002" cy="68443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5221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122905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122905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122905">
                      <a:extLst>
                        <a:ext uri="{9D8B030D-6E8A-4147-A177-3AD203B41FA5}">
                          <a16:colId xmlns:a16="http://schemas.microsoft.com/office/drawing/2014/main" val="84728244"/>
                        </a:ext>
                      </a:extLst>
                    </a:gridCol>
                    <a:gridCol w="2310066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1451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 :  Graphs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	Topic 17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		</a:t>
                          </a:r>
                          <a:r>
                            <a:rPr lang="en-GB" sz="24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D</a:t>
                          </a:r>
                          <a:endParaRPr lang="en-GB" sz="24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>
                            <a:tabLst/>
                          </a:pPr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	</a:t>
                          </a:r>
                          <a:r>
                            <a:rPr lang="en-GB" sz="24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H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>
                            <a:tabLst/>
                          </a:pPr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	</a:t>
                          </a:r>
                          <a:r>
                            <a:rPr lang="en-GB" sz="24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42913" algn="l"/>
                            </a:tabLst>
                            <a:defRPr/>
                          </a:pPr>
                          <a:endParaRPr lang="en-US" sz="2000" b="0" i="0" u="none" strike="noStrike" kern="1200" dirty="0" smtClean="0">
                            <a:solidFill>
                              <a:srgbClr val="0070C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42913" algn="l"/>
                            </a:tabLst>
                            <a:defRPr/>
                          </a:pPr>
                          <a:r>
                            <a:rPr lang="en-US" sz="2000" b="0" i="0" u="none" strike="noStrike" kern="1200" dirty="0" smtClean="0">
                              <a:solidFill>
                                <a:srgbClr val="0070C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	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2000" b="0" i="0" u="none" strike="noStrike" kern="1200" dirty="0" smtClean="0">
                            <a:solidFill>
                              <a:srgbClr val="0070C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endParaRPr lang="en-US" sz="2000" b="0" i="0" u="none" strike="noStrike" kern="1200" dirty="0" smtClean="0">
                            <a:solidFill>
                              <a:srgbClr val="0070C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42913" algn="l"/>
                            </a:tabLst>
                            <a:defRPr/>
                          </a:pPr>
                          <a:r>
                            <a:rPr lang="en-US" sz="2000" b="0" i="0" u="none" strike="noStrike" kern="1200" dirty="0" smtClean="0">
                              <a:solidFill>
                                <a:srgbClr val="0070C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GB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1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1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+1)</m:t>
                                  </m:r>
                                </m:e>
                                <m:sup>
                                  <m:r>
                                    <a:rPr lang="en-GB" sz="1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1800" b="0" dirty="0" smtClean="0">
                            <a:solidFill>
                              <a:srgbClr val="0070C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endParaRPr lang="en-US" sz="2000" b="0" i="0" u="none" strike="noStrike" kern="1200" dirty="0" smtClean="0">
                            <a:solidFill>
                              <a:srgbClr val="0070C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42913" algn="l"/>
                            </a:tabLst>
                            <a:defRPr/>
                          </a:pPr>
                          <a:r>
                            <a:rPr lang="en-US" sz="2000" b="0" i="0" u="none" strike="noStrike" kern="1200" dirty="0" smtClean="0">
                              <a:solidFill>
                                <a:srgbClr val="0070C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	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0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oMath>
                          </a14:m>
                          <a:endParaRPr lang="en-US" sz="2000" b="0" i="0" u="none" strike="noStrike" kern="1200" dirty="0" smtClean="0">
                            <a:solidFill>
                              <a:srgbClr val="0070C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l">
                            <a:tabLst>
                              <a:tab pos="442913" algn="l"/>
                            </a:tabLst>
                          </a:pPr>
                          <a:endParaRPr lang="en-GB" sz="2000" b="0" dirty="0" smtClean="0">
                            <a:solidFill>
                              <a:srgbClr val="0070C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442913" algn="l"/>
                            </a:tabLst>
                          </a:pPr>
                          <a:r>
                            <a:rPr lang="en-GB" sz="2000" b="0" dirty="0" smtClean="0">
                              <a:solidFill>
                                <a:srgbClr val="0070C0"/>
                              </a:solidFill>
                              <a:latin typeface="Comic Sans MS" panose="030F0702030302020204" pitchFamily="66" charset="0"/>
                            </a:rPr>
                            <a:t>D	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2000" b="0" dirty="0" smtClean="0">
                            <a:solidFill>
                              <a:srgbClr val="0070C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endParaRPr lang="en-GB" sz="2000" b="0" dirty="0" smtClean="0">
                            <a:solidFill>
                              <a:srgbClr val="0070C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352425" algn="l"/>
                            </a:tabLst>
                          </a:pPr>
                          <a:r>
                            <a:rPr lang="en-GB" sz="2000" b="0" dirty="0" smtClean="0">
                              <a:solidFill>
                                <a:srgbClr val="0070C0"/>
                              </a:solidFill>
                              <a:latin typeface="Comic Sans MS" panose="030F0702030302020204" pitchFamily="66" charset="0"/>
                            </a:rPr>
                            <a:t>E	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3−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2000" b="0" dirty="0" smtClean="0">
                            <a:solidFill>
                              <a:srgbClr val="0070C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endParaRPr lang="en-GB" sz="2000" b="0" dirty="0" smtClean="0">
                            <a:solidFill>
                              <a:srgbClr val="0070C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sz="2000" b="0" dirty="0" smtClean="0">
                              <a:solidFill>
                                <a:srgbClr val="0070C0"/>
                              </a:solidFill>
                              <a:latin typeface="Comic Sans MS" panose="030F0702030302020204" pitchFamily="66" charset="0"/>
                            </a:rPr>
                            <a:t>F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=(</m:t>
                              </m:r>
                              <m:r>
                                <a:rPr lang="en-GB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+3)(</m:t>
                              </m:r>
                              <m:r>
                                <a:rPr lang="en-GB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oMath>
                          </a14:m>
                          <a:endParaRPr lang="en-GB" sz="1800" b="0" dirty="0" smtClean="0">
                            <a:solidFill>
                              <a:srgbClr val="0070C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i="0" u="none" strike="noStrike" kern="1200" dirty="0" smtClean="0">
                            <a:solidFill>
                              <a:srgbClr val="0070C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i="0" u="none" strike="noStrike" kern="1200" dirty="0" smtClean="0">
                              <a:solidFill>
                                <a:srgbClr val="0070C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 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=(</m:t>
                              </m:r>
                              <m:r>
                                <a:rPr lang="en-GB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+1)(</m:t>
                              </m:r>
                              <m:r>
                                <a:rPr lang="en-GB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−3)</m:t>
                              </m:r>
                            </m:oMath>
                          </a14:m>
                          <a:endParaRPr lang="en-US" sz="1800" b="0" i="0" u="none" strike="noStrike" kern="1200" dirty="0" smtClean="0">
                            <a:solidFill>
                              <a:srgbClr val="0070C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rtl="0" fontAlgn="base"/>
                          <a:endParaRPr lang="en-US" sz="2000" b="0" i="0" u="none" strike="noStrike" kern="1200" dirty="0" smtClean="0">
                            <a:solidFill>
                              <a:srgbClr val="0070C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rtl="0" fontAlgn="base">
                            <a:tabLst>
                              <a:tab pos="357188" algn="l"/>
                            </a:tabLst>
                          </a:pPr>
                          <a:r>
                            <a:rPr lang="en-US" sz="2000" b="0" i="0" u="none" strike="noStrike" kern="1200" dirty="0" smtClean="0">
                              <a:solidFill>
                                <a:srgbClr val="0070C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	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0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oMath>
                          </a14:m>
                          <a:endParaRPr lang="en-US" sz="2000" b="0" i="0" u="none" strike="noStrike" kern="1200" dirty="0" smtClean="0">
                            <a:solidFill>
                              <a:srgbClr val="0070C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rtl="0" fontAlgn="base"/>
                          <a:endParaRPr lang="en-US" sz="2000" b="0" i="0" u="none" strike="noStrike" kern="1200" dirty="0" smtClean="0">
                            <a:solidFill>
                              <a:srgbClr val="0070C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52425" algn="l"/>
                            </a:tabLst>
                            <a:defRPr/>
                          </a:pPr>
                          <a:r>
                            <a:rPr lang="en-US" sz="2000" b="0" i="0" u="none" strike="noStrike" kern="1200" dirty="0" smtClean="0">
                              <a:solidFill>
                                <a:srgbClr val="0070C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	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</m:e>
                                <m:sup>
                                  <m:r>
                                    <a:rPr lang="en-GB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2000" b="0" i="0" u="none" strike="noStrike" kern="1200" dirty="0" smtClean="0">
                            <a:solidFill>
                              <a:srgbClr val="0070C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1451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/>
                          <a:r>
                            <a:rPr lang="en-US" sz="24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	</a:t>
                          </a:r>
                          <a:r>
                            <a:rPr lang="en-US" sz="2400" b="0" i="0" u="none" strike="noStrike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</a:t>
                          </a:r>
                          <a:endParaRPr lang="en-US" sz="2400" b="0" i="0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	</a:t>
                          </a:r>
                          <a:r>
                            <a:rPr lang="en-GB" sz="24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C</a:t>
                          </a:r>
                          <a:endParaRPr lang="en-GB" sz="24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6	</a:t>
                          </a:r>
                          <a:r>
                            <a:rPr lang="en-GB" sz="24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tabLst>
                              <a:tab pos="442913" algn="l"/>
                            </a:tabLst>
                          </a:pPr>
                          <a:endParaRPr lang="en-GB" sz="1800" b="0" dirty="0" smtClean="0">
                            <a:solidFill>
                              <a:srgbClr val="0070C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1451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7</a:t>
                          </a:r>
                          <a:r>
                            <a:rPr lang="en-GB" sz="24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	E</a:t>
                          </a:r>
                          <a:endParaRPr lang="en-GB" sz="240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8	</a:t>
                          </a:r>
                          <a:r>
                            <a:rPr lang="en-GB" sz="24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G</a:t>
                          </a:r>
                          <a:endParaRPr lang="en-GB" sz="240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9	</a:t>
                          </a:r>
                          <a:r>
                            <a:rPr lang="en-GB" sz="24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B</a:t>
                          </a:r>
                          <a:endParaRPr lang="en-GB" sz="240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i="0" u="none" strike="noStrike" kern="1200" dirty="0" smtClean="0">
                            <a:solidFill>
                              <a:srgbClr val="0070C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9859233"/>
                  </p:ext>
                </p:extLst>
              </p:nvPr>
            </p:nvGraphicFramePr>
            <p:xfrm>
              <a:off x="1" y="0"/>
              <a:ext cx="9144002" cy="68443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5221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122905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122905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122905">
                      <a:extLst>
                        <a:ext uri="{9D8B030D-6E8A-4147-A177-3AD203B41FA5}">
                          <a16:colId xmlns:a16="http://schemas.microsoft.com/office/drawing/2014/main" val="84728244"/>
                        </a:ext>
                      </a:extLst>
                    </a:gridCol>
                    <a:gridCol w="2310066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1451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 :  Graphs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	Topic 17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		</a:t>
                          </a:r>
                          <a:r>
                            <a:rPr lang="en-GB" sz="24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D</a:t>
                          </a:r>
                          <a:endParaRPr lang="en-GB" sz="24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>
                            <a:tabLst/>
                          </a:pPr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	</a:t>
                          </a:r>
                          <a:r>
                            <a:rPr lang="en-GB" sz="24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H</a:t>
                          </a:r>
                          <a:endParaRPr lang="en-GB" sz="2400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>
                            <a:tabLst/>
                          </a:pPr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	</a:t>
                          </a:r>
                          <a:r>
                            <a:rPr lang="en-GB" sz="24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A</a:t>
                          </a:r>
                          <a:endParaRPr lang="en-GB" sz="2400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96570" t="-712" r="-528" b="-1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1451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/>
                          <a:r>
                            <a:rPr lang="en-US" sz="24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	</a:t>
                          </a:r>
                          <a:r>
                            <a:rPr lang="en-US" sz="2400" b="0" i="0" u="none" strike="noStrike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</a:t>
                          </a:r>
                          <a:endParaRPr lang="en-US" sz="2400" b="0" i="0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	</a:t>
                          </a:r>
                          <a:r>
                            <a:rPr lang="en-GB" sz="24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C</a:t>
                          </a:r>
                          <a:endParaRPr lang="en-GB" sz="24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6	</a:t>
                          </a:r>
                          <a:r>
                            <a:rPr lang="en-GB" sz="24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F</a:t>
                          </a:r>
                          <a:endParaRPr lang="en-GB" sz="2400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tabLst>
                              <a:tab pos="442913" algn="l"/>
                            </a:tabLst>
                          </a:pPr>
                          <a:endParaRPr lang="en-GB" sz="1800" b="0" dirty="0" smtClean="0">
                            <a:solidFill>
                              <a:srgbClr val="0070C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1451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7</a:t>
                          </a:r>
                          <a:r>
                            <a:rPr lang="en-GB" sz="24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	E</a:t>
                          </a:r>
                          <a:endParaRPr lang="en-GB" sz="240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8	</a:t>
                          </a:r>
                          <a:r>
                            <a:rPr lang="en-GB" sz="24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G</a:t>
                          </a:r>
                          <a:endParaRPr lang="en-GB" sz="240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9	</a:t>
                          </a:r>
                          <a:r>
                            <a:rPr lang="en-GB" sz="24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B</a:t>
                          </a:r>
                          <a:endParaRPr lang="en-GB" sz="240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i="0" u="none" strike="noStrike" kern="1200" dirty="0" smtClean="0">
                            <a:solidFill>
                              <a:srgbClr val="0070C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778" t="21168" r="78481" b="63189"/>
          <a:stretch/>
        </p:blipFill>
        <p:spPr>
          <a:xfrm>
            <a:off x="807244" y="395036"/>
            <a:ext cx="1471612" cy="1328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3789" t="20831" r="66375" b="63357"/>
          <a:stretch/>
        </p:blipFill>
        <p:spPr>
          <a:xfrm>
            <a:off x="2988344" y="400217"/>
            <a:ext cx="1485898" cy="1343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3317" t="76733" r="65524" b="8353"/>
          <a:stretch/>
        </p:blipFill>
        <p:spPr>
          <a:xfrm>
            <a:off x="2981074" y="2944522"/>
            <a:ext cx="1685925" cy="1266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1211" t="58823" r="77251" b="26184"/>
          <a:stretch/>
        </p:blipFill>
        <p:spPr>
          <a:xfrm>
            <a:off x="671512" y="2799053"/>
            <a:ext cx="1743075" cy="12735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4948" t="57670" r="54814" b="26519"/>
          <a:stretch/>
        </p:blipFill>
        <p:spPr>
          <a:xfrm>
            <a:off x="5153386" y="700087"/>
            <a:ext cx="1546702" cy="134302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908884" y="2729552"/>
            <a:ext cx="1741949" cy="1620000"/>
            <a:chOff x="4958139" y="2799053"/>
            <a:chExt cx="1741949" cy="1620000"/>
          </a:xfrm>
        </p:grpSpPr>
        <p:grpSp>
          <p:nvGrpSpPr>
            <p:cNvPr id="15" name="Group 14"/>
            <p:cNvGrpSpPr/>
            <p:nvPr/>
          </p:nvGrpSpPr>
          <p:grpSpPr>
            <a:xfrm>
              <a:off x="5080088" y="2799053"/>
              <a:ext cx="1620000" cy="1620000"/>
              <a:chOff x="5080088" y="2799053"/>
              <a:chExt cx="1620000" cy="1620000"/>
            </a:xfrm>
          </p:grpSpPr>
          <p:cxnSp>
            <p:nvCxnSpPr>
              <p:cNvPr id="3" name="Straight Connector 2"/>
              <p:cNvCxnSpPr/>
              <p:nvPr/>
            </p:nvCxnSpPr>
            <p:spPr>
              <a:xfrm>
                <a:off x="5080088" y="3863391"/>
                <a:ext cx="162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5926737" y="2799053"/>
                <a:ext cx="0" cy="162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Freeform 15"/>
            <p:cNvSpPr/>
            <p:nvPr/>
          </p:nvSpPr>
          <p:spPr>
            <a:xfrm>
              <a:off x="4958139" y="3213753"/>
              <a:ext cx="1503704" cy="1066989"/>
            </a:xfrm>
            <a:custGeom>
              <a:avLst/>
              <a:gdLst>
                <a:gd name="connsiteX0" fmla="*/ 0 w 3529263"/>
                <a:gd name="connsiteY0" fmla="*/ 16042 h 2582783"/>
                <a:gd name="connsiteX1" fmla="*/ 1748589 w 3529263"/>
                <a:gd name="connsiteY1" fmla="*/ 2582779 h 2582783"/>
                <a:gd name="connsiteX2" fmla="*/ 3529263 w 3529263"/>
                <a:gd name="connsiteY2" fmla="*/ 0 h 258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29263" h="2582783">
                  <a:moveTo>
                    <a:pt x="0" y="16042"/>
                  </a:moveTo>
                  <a:cubicBezTo>
                    <a:pt x="580189" y="1300747"/>
                    <a:pt x="1160379" y="2585453"/>
                    <a:pt x="1748589" y="2582779"/>
                  </a:cubicBezTo>
                  <a:cubicBezTo>
                    <a:pt x="2336799" y="2580105"/>
                    <a:pt x="2933031" y="1290052"/>
                    <a:pt x="3529263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33049" y="5167729"/>
            <a:ext cx="1620000" cy="1620000"/>
            <a:chOff x="5080088" y="2799053"/>
            <a:chExt cx="1620000" cy="1620000"/>
          </a:xfrm>
        </p:grpSpPr>
        <p:grpSp>
          <p:nvGrpSpPr>
            <p:cNvPr id="20" name="Group 19"/>
            <p:cNvGrpSpPr/>
            <p:nvPr/>
          </p:nvGrpSpPr>
          <p:grpSpPr>
            <a:xfrm>
              <a:off x="5080088" y="2799053"/>
              <a:ext cx="1620000" cy="1620000"/>
              <a:chOff x="5080088" y="2799053"/>
              <a:chExt cx="1620000" cy="1620000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5080088" y="3637680"/>
                <a:ext cx="162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5926737" y="2799053"/>
                <a:ext cx="0" cy="162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Freeform 20"/>
            <p:cNvSpPr/>
            <p:nvPr/>
          </p:nvSpPr>
          <p:spPr>
            <a:xfrm flipV="1">
              <a:off x="5338011" y="3104186"/>
              <a:ext cx="1227471" cy="1066989"/>
            </a:xfrm>
            <a:custGeom>
              <a:avLst/>
              <a:gdLst>
                <a:gd name="connsiteX0" fmla="*/ 0 w 3529263"/>
                <a:gd name="connsiteY0" fmla="*/ 16042 h 2582783"/>
                <a:gd name="connsiteX1" fmla="*/ 1748589 w 3529263"/>
                <a:gd name="connsiteY1" fmla="*/ 2582779 h 2582783"/>
                <a:gd name="connsiteX2" fmla="*/ 3529263 w 3529263"/>
                <a:gd name="connsiteY2" fmla="*/ 0 h 258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29263" h="2582783">
                  <a:moveTo>
                    <a:pt x="0" y="16042"/>
                  </a:moveTo>
                  <a:cubicBezTo>
                    <a:pt x="580189" y="1300747"/>
                    <a:pt x="1160379" y="2585453"/>
                    <a:pt x="1748589" y="2582779"/>
                  </a:cubicBezTo>
                  <a:cubicBezTo>
                    <a:pt x="2336799" y="2580105"/>
                    <a:pt x="2933031" y="1290052"/>
                    <a:pt x="3529263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67481" y="4965641"/>
            <a:ext cx="1620001" cy="1620000"/>
            <a:chOff x="5080087" y="2794850"/>
            <a:chExt cx="1620001" cy="1620000"/>
          </a:xfrm>
        </p:grpSpPr>
        <p:grpSp>
          <p:nvGrpSpPr>
            <p:cNvPr id="25" name="Group 24"/>
            <p:cNvGrpSpPr/>
            <p:nvPr/>
          </p:nvGrpSpPr>
          <p:grpSpPr>
            <a:xfrm>
              <a:off x="5080088" y="2794850"/>
              <a:ext cx="1620000" cy="1620000"/>
              <a:chOff x="5080088" y="2794850"/>
              <a:chExt cx="1620000" cy="1620000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5080088" y="3863391"/>
                <a:ext cx="162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6055074" y="2794850"/>
                <a:ext cx="0" cy="162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Freeform 25"/>
            <p:cNvSpPr/>
            <p:nvPr/>
          </p:nvSpPr>
          <p:spPr>
            <a:xfrm>
              <a:off x="5080087" y="2903815"/>
              <a:ext cx="1155855" cy="959576"/>
            </a:xfrm>
            <a:custGeom>
              <a:avLst/>
              <a:gdLst>
                <a:gd name="connsiteX0" fmla="*/ 0 w 3529263"/>
                <a:gd name="connsiteY0" fmla="*/ 16042 h 2582783"/>
                <a:gd name="connsiteX1" fmla="*/ 1748589 w 3529263"/>
                <a:gd name="connsiteY1" fmla="*/ 2582779 h 2582783"/>
                <a:gd name="connsiteX2" fmla="*/ 3529263 w 3529263"/>
                <a:gd name="connsiteY2" fmla="*/ 0 h 258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29263" h="2582783">
                  <a:moveTo>
                    <a:pt x="0" y="16042"/>
                  </a:moveTo>
                  <a:cubicBezTo>
                    <a:pt x="580189" y="1300747"/>
                    <a:pt x="1160379" y="2585453"/>
                    <a:pt x="1748589" y="2582779"/>
                  </a:cubicBezTo>
                  <a:cubicBezTo>
                    <a:pt x="2336799" y="2580105"/>
                    <a:pt x="2933031" y="1290052"/>
                    <a:pt x="3529263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740710" y="4965641"/>
            <a:ext cx="1815158" cy="1620000"/>
            <a:chOff x="5080088" y="2799053"/>
            <a:chExt cx="1815158" cy="1620000"/>
          </a:xfrm>
        </p:grpSpPr>
        <p:grpSp>
          <p:nvGrpSpPr>
            <p:cNvPr id="30" name="Group 29"/>
            <p:cNvGrpSpPr/>
            <p:nvPr/>
          </p:nvGrpSpPr>
          <p:grpSpPr>
            <a:xfrm>
              <a:off x="5080088" y="2799053"/>
              <a:ext cx="1746771" cy="1620000"/>
              <a:chOff x="5080088" y="2799053"/>
              <a:chExt cx="1746771" cy="162000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5080088" y="3863391"/>
                <a:ext cx="1746771" cy="420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5926737" y="2799053"/>
                <a:ext cx="0" cy="162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Freeform 30"/>
            <p:cNvSpPr/>
            <p:nvPr/>
          </p:nvSpPr>
          <p:spPr>
            <a:xfrm>
              <a:off x="5391542" y="3213153"/>
              <a:ext cx="1503704" cy="1066989"/>
            </a:xfrm>
            <a:custGeom>
              <a:avLst/>
              <a:gdLst>
                <a:gd name="connsiteX0" fmla="*/ 0 w 3529263"/>
                <a:gd name="connsiteY0" fmla="*/ 16042 h 2582783"/>
                <a:gd name="connsiteX1" fmla="*/ 1748589 w 3529263"/>
                <a:gd name="connsiteY1" fmla="*/ 2582779 h 2582783"/>
                <a:gd name="connsiteX2" fmla="*/ 3529263 w 3529263"/>
                <a:gd name="connsiteY2" fmla="*/ 0 h 258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29263" h="2582783">
                  <a:moveTo>
                    <a:pt x="0" y="16042"/>
                  </a:moveTo>
                  <a:cubicBezTo>
                    <a:pt x="580189" y="1300747"/>
                    <a:pt x="1160379" y="2585453"/>
                    <a:pt x="1748589" y="2582779"/>
                  </a:cubicBezTo>
                  <a:cubicBezTo>
                    <a:pt x="2336799" y="2580105"/>
                    <a:pt x="2933031" y="1290052"/>
                    <a:pt x="3529263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SMARTInkShape-6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14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798587"/>
                  </p:ext>
                </p:extLst>
              </p:nvPr>
            </p:nvGraphicFramePr>
            <p:xfrm>
              <a:off x="0" y="0"/>
              <a:ext cx="9144001" cy="68489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967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1451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 :  Inequalities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	Topic 18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List the integer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solutions.</a:t>
                          </a: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the inequality shown.</a:t>
                          </a:r>
                        </a:p>
                        <a:p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Solve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these inequalities:</a:t>
                          </a:r>
                        </a:p>
                        <a:p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d>
                                  <m:dPr>
                                    <m:ctrlP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&gt;2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+6</m:t>
                                </m:r>
                              </m:oMath>
                            </m:oMathPara>
                          </a14:m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−1≤5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+11</m:t>
                                </m:r>
                              </m:oMath>
                            </m:oMathPara>
                          </a14:m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Solve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these inequalities:</a:t>
                          </a:r>
                        </a:p>
                        <a:p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3≤2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&lt;11</m:t>
                                </m:r>
                              </m:oMath>
                            </m:oMathPara>
                          </a14:m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2≤3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−4&lt;17</m:t>
                                </m:r>
                              </m:oMath>
                            </m:oMathPara>
                          </a14:m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1451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Use inequalities to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describe the region</a:t>
                          </a: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shown.</a:t>
                          </a:r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800" b="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Solve</a:t>
                          </a: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800" b="0" i="1" kern="1200" baseline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0" i="1" kern="1200" baseline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800" b="0" i="1" kern="1200" baseline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800" b="0" i="1" kern="1200" baseline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en-GB" sz="1800" b="0" i="1" kern="1200" baseline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en-GB" sz="1800" b="0" i="1" kern="1200" baseline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−6&lt;0</m:t>
                                </m:r>
                              </m:oMath>
                            </m:oMathPara>
                          </a14:m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19059"/>
                      </a:ext>
                    </a:extLst>
                  </a:tr>
                  <a:tr h="2281451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Use inequalities to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describe the region</a:t>
                          </a: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shown.</a:t>
                          </a:r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800" b="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Solve</a:t>
                          </a: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800" b="0" i="1" kern="1200" baseline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0" i="1" kern="1200" baseline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800" b="0" i="1" kern="1200" baseline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800" b="0" i="1" kern="1200" baseline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−5</m:t>
                                </m:r>
                                <m:r>
                                  <a:rPr lang="en-GB" sz="1800" b="0" i="1" kern="1200" baseline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en-GB" sz="1800" b="0" i="1" kern="1200" baseline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+4≥0</m:t>
                                </m:r>
                              </m:oMath>
                            </m:oMathPara>
                          </a14:m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800" b="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038642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798587"/>
                  </p:ext>
                </p:extLst>
              </p:nvPr>
            </p:nvGraphicFramePr>
            <p:xfrm>
              <a:off x="0" y="0"/>
              <a:ext cx="9144001" cy="68489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967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 :  Inequalities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	Topic 18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List the integer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solutions.</a:t>
                          </a: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the inequality shown.</a:t>
                          </a:r>
                        </a:p>
                        <a:p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8220" t="-3200" r="-100636" b="-2002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7759" t="-3200" r="-423" b="-2002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1451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Use inequalities to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describe the region</a:t>
                          </a: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shown.</a:t>
                          </a:r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800" b="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7759" t="-103200" r="-423" b="-1002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8319059"/>
                      </a:ext>
                    </a:extLst>
                  </a:tr>
                  <a:tr h="2281451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Use inequalities to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describe the region</a:t>
                          </a: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shown.</a:t>
                          </a:r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800" b="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7759" t="-203743" r="-423" b="-5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386427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139" y="1186873"/>
            <a:ext cx="2112044" cy="99533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695117" y="4649147"/>
            <a:ext cx="2519428" cy="2138647"/>
            <a:chOff x="3470527" y="2355127"/>
            <a:chExt cx="2519428" cy="213864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/>
            <a:srcRect b="15336"/>
            <a:stretch/>
          </p:blipFill>
          <p:spPr>
            <a:xfrm>
              <a:off x="3470527" y="2355127"/>
              <a:ext cx="2519428" cy="2138647"/>
            </a:xfrm>
            <a:prstGeom prst="rect">
              <a:avLst/>
            </a:prstGeom>
          </p:spPr>
        </p:pic>
        <p:sp>
          <p:nvSpPr>
            <p:cNvPr id="3" name="Right Triangle 2"/>
            <p:cNvSpPr/>
            <p:nvPr/>
          </p:nvSpPr>
          <p:spPr>
            <a:xfrm flipH="1" flipV="1">
              <a:off x="4083928" y="2949676"/>
              <a:ext cx="1296000" cy="1296000"/>
            </a:xfrm>
            <a:prstGeom prst="rtTriangle">
              <a:avLst/>
            </a:prstGeom>
            <a:solidFill>
              <a:schemeClr val="bg1">
                <a:lumMod val="7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13257" b="13536"/>
          <a:stretch/>
        </p:blipFill>
        <p:spPr>
          <a:xfrm>
            <a:off x="3000017" y="2405777"/>
            <a:ext cx="3214528" cy="20373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06537" y="2405777"/>
            <a:ext cx="809897" cy="2037348"/>
          </a:xfrm>
          <a:prstGeom prst="rect">
            <a:avLst/>
          </a:prstGeom>
          <a:solidFill>
            <a:srgbClr val="BFBFB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MARTInkShape-7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26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0702677"/>
                  </p:ext>
                </p:extLst>
              </p:nvPr>
            </p:nvGraphicFramePr>
            <p:xfrm>
              <a:off x="0" y="0"/>
              <a:ext cx="9144001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967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1451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 :  Inequalities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	Topic 18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List the integer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solutions. 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-2, -1,0, 1, 2</a:t>
                          </a: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the inequality shown.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kern="1200" baseline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−2</m:t>
                              </m:r>
                              <m:r>
                                <a:rPr lang="en-GB" sz="1800" b="0" i="1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≤</m:t>
                              </m:r>
                              <m:r>
                                <a:rPr lang="en-GB" sz="1800" b="0" i="1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GB" sz="1800" b="0" i="1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&lt;3</m:t>
                              </m:r>
                            </m:oMath>
                          </a14:m>
                          <a:endParaRPr lang="en-GB" sz="1800" b="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buNone/>
                          </a:pP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Solve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these inequalities: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d>
                                  <m:dPr>
                                    <m:ctrlP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&gt;2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+6</m:t>
                                </m:r>
                              </m:oMath>
                            </m:oMathPara>
                          </a14:m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&gt;5</m:t>
                                </m:r>
                              </m:oMath>
                            </m:oMathPara>
                          </a14:m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−1≤5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+11</m:t>
                                </m:r>
                              </m:oMath>
                            </m:oMathPara>
                          </a14:m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−4≤</m:t>
                                </m:r>
                                <m:r>
                                  <a:rPr lang="en-GB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≥−4</m:t>
                                </m:r>
                              </m:oMath>
                            </m:oMathPara>
                          </a14:m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Solve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these inequalities: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3≤2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&lt;11</m:t>
                                </m:r>
                              </m:oMath>
                            </m:oMathPara>
                          </a14:m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GB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f>
                                  <m:fPr>
                                    <m:ctrlPr>
                                      <a:rPr lang="en-GB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11</m:t>
                                    </m:r>
                                  </m:num>
                                  <m:den>
                                    <m:r>
                                      <a:rPr lang="en-GB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2≤3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−4&lt;17</m:t>
                                </m:r>
                              </m:oMath>
                            </m:oMathPara>
                          </a14:m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2≤</m:t>
                                </m:r>
                                <m:r>
                                  <a:rPr lang="en-GB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&lt;7</m:t>
                                </m:r>
                              </m:oMath>
                            </m:oMathPara>
                          </a14:m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1451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Use inequalities to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describe the region</a:t>
                          </a: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shown.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≤</m:t>
                                </m:r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≤</m:t>
                                </m:r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sz="1800" b="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800" b="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Solve</a:t>
                          </a: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800" b="0" i="1" kern="1200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0" i="1" kern="1200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800" b="0" i="1" kern="1200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800" b="0" i="1" kern="1200" baseline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lang="en-GB" sz="1800" b="0" i="1" kern="1200" baseline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GB" sz="1800" b="0" i="1" kern="1200" baseline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−6&lt;0</m:t>
                              </m:r>
                            </m:oMath>
                          </a14:m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+2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−3</m:t>
                                    </m:r>
                                  </m:e>
                                </m:d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lang="en-GB" sz="1800" b="0" i="1" kern="1200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i="1" kern="1200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i="1" kern="1200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i="1" kern="1200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i="1" kern="1200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i="1" kern="1200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−2&lt;</m:t>
                                </m:r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&lt;3</m:t>
                                </m:r>
                              </m:oMath>
                            </m:oMathPara>
                          </a14:m>
                          <a:endParaRPr lang="en-GB" sz="1800" b="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19059"/>
                      </a:ext>
                    </a:extLst>
                  </a:tr>
                  <a:tr h="2281451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Use inequalities to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describe the region</a:t>
                          </a: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shown.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≤</m:t>
                                </m:r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sz="1800" b="0" i="1" kern="1200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≤</m:t>
                                </m:r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sz="1800" b="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≥</m:t>
                                </m:r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+2</m:t>
                                </m:r>
                              </m:oMath>
                            </m:oMathPara>
                          </a14:m>
                          <a:endParaRPr lang="en-GB" sz="1800" b="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800" b="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Solve</a:t>
                          </a: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800" b="0" i="1" kern="1200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0" i="1" kern="1200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800" b="0" i="1" kern="1200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800" b="0" i="1" kern="1200" baseline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−5</m:t>
                              </m:r>
                              <m:r>
                                <a:rPr lang="en-GB" sz="1800" b="0" i="1" kern="1200" baseline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GB" sz="1800" b="0" i="1" kern="1200" baseline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+4≥0</m:t>
                              </m:r>
                            </m:oMath>
                          </a14:m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−4</m:t>
                                    </m:r>
                                  </m:e>
                                </m:d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lang="en-GB" sz="1800" b="0" i="1" kern="1200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i="1" kern="1200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i="1" kern="1200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i="1" kern="1200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i="1" kern="1200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i="1" kern="1200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≤</m:t>
                                </m:r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1 </m:t>
                                </m:r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𝑜𝑟</m:t>
                                </m:r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≥</m:t>
                                </m:r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sz="1800" b="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038642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0702677"/>
                  </p:ext>
                </p:extLst>
              </p:nvPr>
            </p:nvGraphicFramePr>
            <p:xfrm>
              <a:off x="0" y="0"/>
              <a:ext cx="9144001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967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 :  Inequalities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	Topic 18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970" t="-3200" r="-200211" b="-200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8220" t="-3200" r="-100636" b="-200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7759" t="-3200" r="-423" b="-2008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995" t="-103200" r="-50265" b="-1008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800" b="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7759" t="-103200" r="-423" b="-1008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8319059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995" t="-203200" r="-50265" b="-8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800" b="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7759" t="-203200" r="-423" b="-8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386427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139" y="1186873"/>
            <a:ext cx="2112044" cy="99533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695117" y="4649147"/>
            <a:ext cx="2519428" cy="2138647"/>
            <a:chOff x="3470527" y="2355127"/>
            <a:chExt cx="2519428" cy="213864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/>
            <a:srcRect b="15336"/>
            <a:stretch/>
          </p:blipFill>
          <p:spPr>
            <a:xfrm>
              <a:off x="3470527" y="2355127"/>
              <a:ext cx="2519428" cy="2138647"/>
            </a:xfrm>
            <a:prstGeom prst="rect">
              <a:avLst/>
            </a:prstGeom>
          </p:spPr>
        </p:pic>
        <p:sp>
          <p:nvSpPr>
            <p:cNvPr id="3" name="Right Triangle 2"/>
            <p:cNvSpPr/>
            <p:nvPr/>
          </p:nvSpPr>
          <p:spPr>
            <a:xfrm flipH="1" flipV="1">
              <a:off x="4083928" y="2949676"/>
              <a:ext cx="1296000" cy="1296000"/>
            </a:xfrm>
            <a:prstGeom prst="rtTriangle">
              <a:avLst/>
            </a:prstGeom>
            <a:solidFill>
              <a:schemeClr val="bg1">
                <a:lumMod val="7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13257" b="13536"/>
          <a:stretch/>
        </p:blipFill>
        <p:spPr>
          <a:xfrm>
            <a:off x="3000017" y="2405777"/>
            <a:ext cx="3214528" cy="20373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06537" y="2405777"/>
            <a:ext cx="809897" cy="2037348"/>
          </a:xfrm>
          <a:prstGeom prst="rect">
            <a:avLst/>
          </a:prstGeom>
          <a:solidFill>
            <a:srgbClr val="BFBFB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601097" y="3788228"/>
            <a:ext cx="207264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601097" y="5926182"/>
            <a:ext cx="207264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6780688" y="3100249"/>
            <a:ext cx="1680754" cy="1036323"/>
          </a:xfrm>
          <a:custGeom>
            <a:avLst/>
            <a:gdLst>
              <a:gd name="connsiteX0" fmla="*/ 0 w 1262743"/>
              <a:gd name="connsiteY0" fmla="*/ 8709 h 1036323"/>
              <a:gd name="connsiteX1" fmla="*/ 653143 w 1262743"/>
              <a:gd name="connsiteY1" fmla="*/ 1036320 h 1036323"/>
              <a:gd name="connsiteX2" fmla="*/ 1262743 w 1262743"/>
              <a:gd name="connsiteY2" fmla="*/ 0 h 1036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2743" h="1036323">
                <a:moveTo>
                  <a:pt x="0" y="8709"/>
                </a:moveTo>
                <a:cubicBezTo>
                  <a:pt x="221343" y="523240"/>
                  <a:pt x="442686" y="1037771"/>
                  <a:pt x="653143" y="1036320"/>
                </a:cubicBezTo>
                <a:cubicBezTo>
                  <a:pt x="863600" y="1034869"/>
                  <a:pt x="1063171" y="517434"/>
                  <a:pt x="1262743" y="0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>
            <a:off x="7075714" y="5243696"/>
            <a:ext cx="1680754" cy="1036323"/>
          </a:xfrm>
          <a:custGeom>
            <a:avLst/>
            <a:gdLst>
              <a:gd name="connsiteX0" fmla="*/ 0 w 1262743"/>
              <a:gd name="connsiteY0" fmla="*/ 8709 h 1036323"/>
              <a:gd name="connsiteX1" fmla="*/ 653143 w 1262743"/>
              <a:gd name="connsiteY1" fmla="*/ 1036320 h 1036323"/>
              <a:gd name="connsiteX2" fmla="*/ 1262743 w 1262743"/>
              <a:gd name="connsiteY2" fmla="*/ 0 h 1036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2743" h="1036323">
                <a:moveTo>
                  <a:pt x="0" y="8709"/>
                </a:moveTo>
                <a:cubicBezTo>
                  <a:pt x="221343" y="523240"/>
                  <a:pt x="442686" y="1037771"/>
                  <a:pt x="653143" y="1036320"/>
                </a:cubicBezTo>
                <a:cubicBezTo>
                  <a:pt x="863600" y="1034869"/>
                  <a:pt x="1063171" y="517434"/>
                  <a:pt x="1262743" y="0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428411" y="2963091"/>
            <a:ext cx="0" cy="131064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971211" y="5229055"/>
            <a:ext cx="0" cy="131064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MARTInkShape-8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77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0" y="517654"/>
            <a:ext cx="3818904" cy="1702662"/>
            <a:chOff x="1451048" y="5163548"/>
            <a:chExt cx="3512718" cy="1411152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1048" y="5163548"/>
              <a:ext cx="3512718" cy="141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928938" y="5163548"/>
              <a:ext cx="571500" cy="15140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4831595"/>
                  </p:ext>
                </p:extLst>
              </p:nvPr>
            </p:nvGraphicFramePr>
            <p:xfrm>
              <a:off x="0" y="0"/>
              <a:ext cx="9144001" cy="68648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1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1687731847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Geometry: 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Loci + vectors		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	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19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800" b="0" i="1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18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GB" sz="18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GB" sz="18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GB" sz="18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  <m:e>
                                        <m:r>
                                          <a:rPr lang="en-GB" sz="18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eqArr>
                                  </m:e>
                                </m:d>
                                <m:r>
                                  <a:rPr lang="en-GB" sz="1800" b="0" i="0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a:rPr lang="en-GB" sz="18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GB" sz="18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GB" sz="18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GB" sz="18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GB" sz="18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−4</m:t>
                                        </m:r>
                                      </m:e>
                                      <m:e>
                                        <m:r>
                                          <a:rPr lang="en-GB" sz="18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pPr marL="457200" indent="-457200" algn="l">
                            <a:buAutoNum type="alphaLcParenR"/>
                            <a:tabLst>
                              <a:tab pos="449263" algn="l"/>
                            </a:tabLst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+ b</a:t>
                          </a:r>
                        </a:p>
                        <a:p>
                          <a:pPr marL="457200" indent="-457200" algn="l">
                            <a:buAutoNum type="alphaLcParenR"/>
                            <a:tabLst>
                              <a:tab pos="449263" algn="l"/>
                            </a:tabLst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2b</a:t>
                          </a:r>
                        </a:p>
                        <a:p>
                          <a:pPr marL="457200" indent="-457200" algn="l">
                            <a:buAutoNum type="alphaLcParenR"/>
                            <a:tabLst>
                              <a:tab pos="449263" algn="l"/>
                            </a:tabLst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- 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Write vector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sz="18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en-GB" sz="18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𝐷𝐶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in terms of a</a:t>
                          </a:r>
                          <a:r>
                            <a:rPr lang="en-US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and b.</a:t>
                          </a:r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l"/>
                          <a:endParaRPr lang="en-GB" sz="1800" dirty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/>
                          </a:r>
                          <a:b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</a:br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52425" algn="l"/>
                            </a:tabLst>
                            <a:defRPr/>
                          </a:pPr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52425" algn="l"/>
                            </a:tabLst>
                            <a:defRPr/>
                          </a:pP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52425" algn="l"/>
                            </a:tabLst>
                            <a:defRPr/>
                          </a:pPr>
                          <a:endParaRPr lang="en-US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52425" algn="l"/>
                            </a:tabLst>
                            <a:defRPr/>
                          </a:pPr>
                          <a:endParaRPr lang="en-US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52425" algn="l"/>
                            </a:tabLst>
                            <a:defRPr/>
                          </a:pPr>
                          <a:endParaRPr lang="en-US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52425" algn="l"/>
                            </a:tabLst>
                            <a:defRPr/>
                          </a:pPr>
                          <a:endParaRPr lang="en-US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52425" algn="l"/>
                            </a:tabLst>
                            <a:defRPr/>
                          </a:pPr>
                          <a:endParaRPr lang="en-US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52425" algn="l"/>
                            </a:tabLst>
                            <a:defRPr/>
                          </a:pP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Write down a vector that is</a:t>
                          </a: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same size</a:t>
                          </a:r>
                          <a:r>
                            <a:rPr lang="en-US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as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sz="18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en-GB" sz="18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𝑋𝑌</m:t>
                                  </m:r>
                                </m:e>
                              </m:acc>
                              <m:r>
                                <a:rPr lang="en-GB" sz="1800" b="0" i="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and perpendicular to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sz="18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en-GB" sz="18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𝑋𝑌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</a:t>
                          </a:r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 is the midpoint of AB.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Write vector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sz="18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en-GB" sz="18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𝐴𝐶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in terms of a</a:t>
                          </a:r>
                          <a:r>
                            <a:rPr lang="en-US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and b.</a:t>
                          </a:r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marL="342900" indent="-342900">
                            <a:buAutoNum type="alphaLcParenR"/>
                          </a:pP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Write vector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sz="18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en-GB" sz="18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𝐴𝐵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in terms of </a:t>
                          </a:r>
                          <a:r>
                            <a:rPr lang="en-US" sz="1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and </a:t>
                          </a:r>
                          <a:r>
                            <a:rPr lang="en-US" sz="1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 </a:t>
                          </a: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point </a:t>
                          </a:r>
                          <a:r>
                            <a:rPr lang="en-US" sz="180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divides</a:t>
                          </a:r>
                        </a:p>
                        <a:p>
                          <a:pPr marL="0" indent="0">
                            <a:buNone/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sz="18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en-GB" sz="18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𝐴𝐶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in the ratio 2 : 3</a:t>
                          </a:r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vector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sz="18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en-GB" sz="18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𝐴𝐶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in terms of </a:t>
                          </a:r>
                          <a:r>
                            <a:rPr lang="en-US" sz="1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and </a:t>
                          </a:r>
                          <a:r>
                            <a:rPr lang="en-US" sz="1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52425" algn="l"/>
                            </a:tabLst>
                            <a:defRPr/>
                          </a:pPr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22633370"/>
                      </a:ext>
                    </a:extLst>
                  </a:tr>
                  <a:tr h="1951956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1800" b="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WXYZ</a:t>
                          </a: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is a trapezium.</a:t>
                          </a:r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sz="18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en-GB" sz="18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𝑊𝑋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= s</a:t>
                          </a: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sz="18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en-GB" sz="18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𝑊𝑍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 = t</a:t>
                          </a:r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800" b="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ZY : WX </a:t>
                          </a: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= 3 : 2</a:t>
                          </a:r>
                        </a:p>
                        <a:p>
                          <a:endParaRPr lang="en-US" sz="22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a)     Write vector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sz="18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en-GB" sz="18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𝑍𝑌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in terms of s</a:t>
                          </a:r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b)     Work out vector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sz="18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en-GB" sz="18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𝑋𝑌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in terms of s and t</a:t>
                          </a:r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600" baseline="0" dirty="0" smtClean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sz="1600" dirty="0" smtClean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4831595"/>
                  </p:ext>
                </p:extLst>
              </p:nvPr>
            </p:nvGraphicFramePr>
            <p:xfrm>
              <a:off x="0" y="0"/>
              <a:ext cx="9144001" cy="68648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1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1687731847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Geometry: 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Loci + vectors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	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	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19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362" t="-533" r="-200851" b="-202400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9554" t="-533" r="-212" b="-2024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52425" algn="l"/>
                            </a:tabLst>
                            <a:defRPr/>
                          </a:pP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626868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362" t="-87269" r="-200851" b="-756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9108" t="-87269" r="-100425" b="-75694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9108" t="-50133" r="-425" b="-9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2633370"/>
                      </a:ext>
                    </a:extLst>
                  </a:tr>
                  <a:tr h="1951956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671" t="-252813" r="-50266" b="-218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600" baseline="0" dirty="0" smtClean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sz="1600" dirty="0" smtClean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6" t="26757" r="25886" b="38624"/>
          <a:stretch/>
        </p:blipFill>
        <p:spPr bwMode="auto">
          <a:xfrm>
            <a:off x="1098939" y="2441246"/>
            <a:ext cx="1494740" cy="107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996" y="4949961"/>
            <a:ext cx="2807713" cy="126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030" y="4051362"/>
            <a:ext cx="2563300" cy="267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7" b="29077"/>
          <a:stretch/>
        </p:blipFill>
        <p:spPr bwMode="auto">
          <a:xfrm>
            <a:off x="3466531" y="3136389"/>
            <a:ext cx="2712179" cy="139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MARTInkShape-9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72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0" y="517654"/>
            <a:ext cx="3818904" cy="1702662"/>
            <a:chOff x="1451048" y="5163548"/>
            <a:chExt cx="3512718" cy="1411152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1048" y="5163548"/>
              <a:ext cx="3512718" cy="141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928938" y="5163548"/>
              <a:ext cx="571500" cy="15140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7852773"/>
                  </p:ext>
                </p:extLst>
              </p:nvPr>
            </p:nvGraphicFramePr>
            <p:xfrm>
              <a:off x="0" y="1"/>
              <a:ext cx="9144001" cy="68579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7095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90526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1687731847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325896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Geometry: 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Loci + vectors		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	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19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18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GB" sz="18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GB" sz="18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GB" sz="18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  <m:e>
                                        <m:r>
                                          <a:rPr lang="en-GB" sz="18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eqArr>
                                  </m:e>
                                </m:d>
                                <m:r>
                                  <a:rPr lang="en-GB" sz="1800" b="0" i="0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a:rPr lang="en-GB" sz="18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GB" sz="18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GB" sz="18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GB" sz="18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GB" sz="18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−4</m:t>
                                        </m:r>
                                      </m:e>
                                      <m:e>
                                        <m:r>
                                          <a:rPr lang="en-GB" sz="18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pPr marL="457200" indent="-457200" algn="l">
                            <a:buAutoNum type="alphaLcParenR"/>
                            <a:tabLst>
                              <a:tab pos="449263" algn="l"/>
                            </a:tabLst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+ b	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sz="1800" b="0" i="1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GB" sz="1800" b="0" i="1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  <m:e>
                                      <m:r>
                                        <a:rPr lang="en-GB" sz="1800" b="0" i="1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eqArr>
                                </m:e>
                              </m:d>
                            </m:oMath>
                          </a14:m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457200" indent="-457200" algn="l">
                            <a:buAutoNum type="alphaLcParenR"/>
                            <a:tabLst>
                              <a:tab pos="449263" algn="l"/>
                            </a:tabLst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2b		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sz="1800" b="0" i="1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GB" sz="1800" b="0" i="1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−8</m:t>
                                      </m:r>
                                    </m:e>
                                    <m:e>
                                      <m:r>
                                        <a:rPr lang="en-GB" sz="1800" b="0" i="1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e>
                                  </m:eqArr>
                                </m:e>
                              </m:d>
                            </m:oMath>
                          </a14:m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457200" indent="-457200" algn="l">
                            <a:buAutoNum type="alphaLcParenR"/>
                            <a:tabLst>
                              <a:tab pos="449263" algn="l"/>
                            </a:tabLst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– b	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sz="1800" b="0" i="1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GB" sz="1800" b="0" i="1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e>
                                    <m:e>
                                      <m:r>
                                        <a:rPr lang="en-GB" sz="1800" b="0" i="1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−5</m:t>
                                      </m:r>
                                    </m:e>
                                  </m:eqArr>
                                </m:e>
                              </m:d>
                            </m:oMath>
                          </a14:m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Write vector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sz="18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en-GB" sz="18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𝐷𝐶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in terms of a</a:t>
                          </a:r>
                          <a:r>
                            <a:rPr lang="en-US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and b.       </a:t>
                          </a:r>
                          <a:r>
                            <a:rPr lang="en-US" sz="18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11a - 4b</a:t>
                          </a:r>
                          <a:endParaRPr lang="en-GB" sz="1800" b="1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l"/>
                          <a:endParaRPr lang="en-GB" sz="1800" dirty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/>
                          </a:r>
                          <a:b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</a:br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52425" algn="l"/>
                            </a:tabLst>
                            <a:defRPr/>
                          </a:pPr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52425" algn="l"/>
                            </a:tabLst>
                            <a:defRPr/>
                          </a:pP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546081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52425" algn="l"/>
                            </a:tabLst>
                            <a:defRPr/>
                          </a:pPr>
                          <a:endParaRPr lang="en-US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52425" algn="l"/>
                            </a:tabLst>
                            <a:defRPr/>
                          </a:pPr>
                          <a:endParaRPr lang="en-US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52425" algn="l"/>
                            </a:tabLst>
                            <a:defRPr/>
                          </a:pPr>
                          <a:endParaRPr lang="en-US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52425" algn="l"/>
                            </a:tabLst>
                            <a:defRPr/>
                          </a:pPr>
                          <a:endParaRPr lang="en-US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52425" algn="l"/>
                            </a:tabLst>
                            <a:defRPr/>
                          </a:pP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Write down a vector that is</a:t>
                          </a: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same size</a:t>
                          </a:r>
                          <a:r>
                            <a:rPr lang="en-US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as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sz="18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en-GB" sz="18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𝑋𝑌</m:t>
                                  </m:r>
                                </m:e>
                              </m:acc>
                              <m:r>
                                <a:rPr lang="en-GB" sz="1800" b="0" i="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and perpendicular to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sz="18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en-GB" sz="18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𝑋𝑌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52425" algn="l"/>
                            </a:tabLst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sz="1800" b="0" i="1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GB" sz="1800" b="0" i="1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GB" sz="1800" b="0" i="1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</m:e>
                                  </m:eqArr>
                                </m:e>
                              </m:d>
                            </m:oMath>
                          </a14:m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</a:t>
                          </a:r>
                          <a:r>
                            <a:rPr lang="en-GB" sz="1800" b="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or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sz="1800" b="0" i="1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GB" sz="1800" b="0" i="1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  <m:e>
                                      <m:r>
                                        <a:rPr lang="en-GB" sz="1800" b="0" i="1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eqArr>
                                </m:e>
                              </m:d>
                            </m:oMath>
                          </a14:m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 is the midpoint of AB.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Write vector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en-GB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𝐴𝐶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in terms of a</a:t>
                          </a:r>
                          <a:r>
                            <a:rPr lang="en-US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and b. </a:t>
                          </a:r>
                          <a:endParaRPr lang="en-GB" sz="1800" b="0" i="1" kern="1200" baseline="0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kern="1200" baseline="0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½ (−</m:t>
                                </m:r>
                                <m:r>
                                  <a:rPr lang="en-US" sz="1800" b="0" i="1" kern="1200" baseline="0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𝑎</m:t>
                                </m:r>
                                <m:r>
                                  <a:rPr lang="en-US" sz="1800" b="0" i="1" kern="1200" baseline="0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+ </m:t>
                                </m:r>
                                <m:r>
                                  <a:rPr lang="en-US" sz="1800" b="0" i="1" kern="1200" baseline="0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𝑏</m:t>
                                </m:r>
                                <m:r>
                                  <a:rPr lang="en-US" sz="1800" b="0" i="1" kern="1200" baseline="0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800" b="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marL="342900" indent="-342900">
                            <a:buAutoNum type="alphaLcParenR"/>
                          </a:pPr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Write vector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en-GB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𝐴𝐵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</a:t>
                          </a:r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in terms of </a:t>
                          </a:r>
                          <a:r>
                            <a:rPr lang="en-US" sz="16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</a:t>
                          </a:r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and </a:t>
                          </a:r>
                          <a:r>
                            <a:rPr lang="en-US" sz="16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</a:t>
                          </a:r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 </a:t>
                          </a:r>
                          <a:r>
                            <a:rPr lang="en-US" sz="18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– a</a:t>
                          </a:r>
                          <a:r>
                            <a:rPr lang="en-US" sz="180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+ b</a:t>
                          </a:r>
                          <a:endParaRPr lang="en-US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point </a:t>
                          </a:r>
                          <a:r>
                            <a:rPr lang="en-US" sz="160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</a:t>
                          </a:r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divides</a:t>
                          </a:r>
                        </a:p>
                        <a:p>
                          <a:pPr marL="0" indent="0">
                            <a:buNone/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en-GB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𝐴𝐶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</a:t>
                          </a:r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in the ratio 2 : 3</a:t>
                          </a:r>
                          <a:endParaRPr lang="en-GB" sz="16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vector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en-GB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𝐴𝐶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</a:t>
                          </a:r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in terms of </a:t>
                          </a:r>
                          <a:r>
                            <a:rPr lang="en-US" sz="16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</a:t>
                          </a:r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and </a:t>
                          </a:r>
                          <a:r>
                            <a:rPr lang="en-US" sz="16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</a:t>
                          </a:r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b="1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1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GB" sz="1600" b="1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GB" sz="1600" b="1" i="1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(−</m:t>
                              </m:r>
                              <m:r>
                                <a:rPr lang="en-GB" sz="1600" b="1" i="1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</m:t>
                              </m:r>
                              <m:r>
                                <a:rPr lang="en-GB" sz="1600" b="1" i="1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lang="en-GB" sz="1600" b="1" i="1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𝒃</m:t>
                              </m:r>
                              <m:r>
                                <a:rPr lang="en-GB" sz="1600" b="1" i="1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endParaRPr lang="en-GB" sz="1600" b="1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52425" algn="l"/>
                            </a:tabLst>
                            <a:defRPr/>
                          </a:pPr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22633370"/>
                      </a:ext>
                    </a:extLst>
                  </a:tr>
                  <a:tr h="1986022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1800" b="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WXYZ</a:t>
                          </a: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is a trapezium.</a:t>
                          </a:r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sz="18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en-GB" sz="18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𝑊𝑋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= s</a:t>
                          </a: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sz="18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en-GB" sz="18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𝑊𝑍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 = t</a:t>
                          </a:r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800" b="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ZY : WX </a:t>
                          </a: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= 3 : 2</a:t>
                          </a:r>
                        </a:p>
                        <a:p>
                          <a:endParaRPr lang="en-US" sz="22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a)  Write vector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sz="18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en-GB" sz="18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𝑍𝑌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in terms of s  </a:t>
                          </a:r>
                          <a:r>
                            <a:rPr lang="en-US" sz="1800" b="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1.5 s</a:t>
                          </a:r>
                          <a:endParaRPr lang="en-GB" sz="1800" b="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b)  Work out vector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sz="18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en-GB" sz="18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𝑋𝑌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in terms of s and t   </a:t>
                          </a:r>
                          <a:r>
                            <a:rPr lang="en-US" sz="1800" b="0" kern="1200" dirty="0" err="1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</a:t>
                          </a:r>
                          <a:r>
                            <a:rPr lang="en-US" sz="18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+ 0</a:t>
                          </a:r>
                          <a:r>
                            <a:rPr lang="en-US" sz="1800" b="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.5 s</a:t>
                          </a:r>
                          <a:endParaRPr lang="en-GB" sz="1800" b="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600" baseline="0" dirty="0" smtClean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sz="1600" dirty="0" smtClean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7852773"/>
                  </p:ext>
                </p:extLst>
              </p:nvPr>
            </p:nvGraphicFramePr>
            <p:xfrm>
              <a:off x="0" y="1"/>
              <a:ext cx="9144001" cy="68579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7095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90526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1687731847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325896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Geometry: 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Loci + vectors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	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	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19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257" t="-524" r="-192261" b="-195288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9554" t="-524" r="-212" b="-19528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52425" algn="l"/>
                            </a:tabLst>
                            <a:defRPr/>
                          </a:pP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546081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257" t="-92086" r="-192261" b="-78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9108" t="-92086" r="-100425" b="-78897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9108" t="-51682" r="-425" b="-4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2633370"/>
                      </a:ext>
                    </a:extLst>
                  </a:tr>
                  <a:tr h="1986022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277" t="-245706" r="-49168" b="-92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600" baseline="0" dirty="0" smtClean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sz="1600" dirty="0" smtClean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6" t="26757" r="25886" b="38624"/>
          <a:stretch/>
        </p:blipFill>
        <p:spPr bwMode="auto">
          <a:xfrm>
            <a:off x="1098939" y="2344994"/>
            <a:ext cx="1494740" cy="107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367" y="4122984"/>
            <a:ext cx="2563300" cy="267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7" b="29077"/>
          <a:stretch/>
        </p:blipFill>
        <p:spPr bwMode="auto">
          <a:xfrm>
            <a:off x="3466530" y="3423167"/>
            <a:ext cx="2712179" cy="139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996" y="4909017"/>
            <a:ext cx="2807713" cy="126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52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046BBD967B24DA3F10E1FCF165E29" ma:contentTypeVersion="7" ma:contentTypeDescription="Create a new document." ma:contentTypeScope="" ma:versionID="d7b52fcc39a21cae59564284f963d9e8">
  <xsd:schema xmlns:xsd="http://www.w3.org/2001/XMLSchema" xmlns:xs="http://www.w3.org/2001/XMLSchema" xmlns:p="http://schemas.microsoft.com/office/2006/metadata/properties" xmlns:ns2="ea71102e-c2e2-43df-a20f-703c85d4b778" xmlns:ns3="ac2b899c-feaf-4902-9f78-83816e525775" targetNamespace="http://schemas.microsoft.com/office/2006/metadata/properties" ma:root="true" ma:fieldsID="5d7617c5bd55b74e57e105ac927ef962" ns2:_="" ns3:_="">
    <xsd:import namespace="ea71102e-c2e2-43df-a20f-703c85d4b778"/>
    <xsd:import namespace="ac2b899c-feaf-4902-9f78-83816e5257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1102e-c2e2-43df-a20f-703c85d4b7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2b899c-feaf-4902-9f78-83816e5257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D44502-5C21-4717-B9A5-16AF29C12F52}"/>
</file>

<file path=customXml/itemProps2.xml><?xml version="1.0" encoding="utf-8"?>
<ds:datastoreItem xmlns:ds="http://schemas.openxmlformats.org/officeDocument/2006/customXml" ds:itemID="{7654E0C1-20B9-45DF-9EE7-FEA4AFBCE433}">
  <ds:schemaRefs>
    <ds:schemaRef ds:uri="http://schemas.microsoft.com/office/2006/documentManagement/types"/>
    <ds:schemaRef ds:uri="http://purl.org/dc/terms/"/>
    <ds:schemaRef ds:uri="ea71102e-c2e2-43df-a20f-703c85d4b778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ac2b899c-feaf-4902-9f78-83816e52577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8B9D3C5-88F0-4767-98BE-FD5D04A7C8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2431</TotalTime>
  <Words>293</Words>
  <Application>Microsoft Office PowerPoint</Application>
  <PresentationFormat>On-screen Show (4:3)</PresentationFormat>
  <Paragraphs>322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Century Gothic</vt:lpstr>
      <vt:lpstr>Comic Sans MS</vt:lpstr>
      <vt:lpstr>Wingdings 3</vt:lpstr>
      <vt:lpstr>Office Theme</vt:lpstr>
      <vt:lpstr>Ion Boardroom</vt:lpstr>
      <vt:lpstr>Test 5 Revision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3 Revision</dc:title>
  <dc:creator>Tim Gledhill</dc:creator>
  <cp:lastModifiedBy>Gilroy, Alison</cp:lastModifiedBy>
  <cp:revision>152</cp:revision>
  <dcterms:modified xsi:type="dcterms:W3CDTF">2019-12-17T09:44:12Z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0x010100D91046BBD967B24DA3F10E1FCF165E29</vt:lpwstr>
  </property>
  <property fmtid="{D5CDD505-2E9C-101B-9397-08002B2CF9AE}" pid="3" name="AuthorIds_UIVersion_3584">
    <vt:lpwstr>12</vt:lpwstr>
  </property>
</Properties>
</file>