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8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5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1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57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9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85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3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4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37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58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32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02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6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2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10 Higher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32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perimeter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arc length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area is 100 cm².</a:t>
                      </a: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the radius to 1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d.p.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missing length.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missing length.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triangle.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this triangle right angled?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 x.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 your answer to 1 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d.p.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distance between these co-ordinates.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(4, -7)  and (-2, -1)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190625" y="1102302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86225" y="835524"/>
            <a:ext cx="1829209" cy="1800000"/>
            <a:chOff x="4086225" y="835524"/>
            <a:chExt cx="1829209" cy="1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4086225" y="835524"/>
              <a:ext cx="1829209" cy="1800000"/>
              <a:chOff x="1190625" y="838571"/>
              <a:chExt cx="1829209" cy="1800000"/>
            </a:xfrm>
          </p:grpSpPr>
          <p:sp>
            <p:nvSpPr>
              <p:cNvPr id="18" name="Pie 17"/>
              <p:cNvSpPr/>
              <p:nvPr/>
            </p:nvSpPr>
            <p:spPr>
              <a:xfrm>
                <a:off x="1219834" y="838571"/>
                <a:ext cx="1800000" cy="1800000"/>
              </a:xfrm>
              <a:prstGeom prst="pie">
                <a:avLst>
                  <a:gd name="adj1" fmla="val 10800000"/>
                  <a:gd name="adj2" fmla="val 1461511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190625" y="1857375"/>
                <a:ext cx="914400" cy="30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90625" y="181829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289332" y="144705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60</a:t>
              </a:r>
              <a:r>
                <a:rPr lang="en-GB" sz="16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29450" y="835524"/>
            <a:ext cx="1829209" cy="1800000"/>
            <a:chOff x="4086225" y="835524"/>
            <a:chExt cx="1829209" cy="180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4086225" y="835524"/>
              <a:ext cx="1829209" cy="1800000"/>
              <a:chOff x="1190625" y="838571"/>
              <a:chExt cx="1829209" cy="1800000"/>
            </a:xfrm>
          </p:grpSpPr>
          <p:sp>
            <p:nvSpPr>
              <p:cNvPr id="27" name="Pie 26"/>
              <p:cNvSpPr/>
              <p:nvPr/>
            </p:nvSpPr>
            <p:spPr>
              <a:xfrm>
                <a:off x="1219834" y="838571"/>
                <a:ext cx="1800000" cy="1800000"/>
              </a:xfrm>
              <a:prstGeom prst="pie">
                <a:avLst>
                  <a:gd name="adj1" fmla="val 10800000"/>
                  <a:gd name="adj2" fmla="val 18294009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190625" y="1857375"/>
                <a:ext cx="914400" cy="30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190625" y="181829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r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403632" y="1429748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120</a:t>
              </a:r>
              <a:r>
                <a:rPr lang="en-GB" sz="16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1620" y="3292418"/>
            <a:ext cx="2533651" cy="1065270"/>
            <a:chOff x="-66676" y="3228975"/>
            <a:chExt cx="2533651" cy="1065270"/>
          </a:xfrm>
        </p:grpSpPr>
        <p:sp>
          <p:nvSpPr>
            <p:cNvPr id="30" name="Right Triangle 29"/>
            <p:cNvSpPr/>
            <p:nvPr/>
          </p:nvSpPr>
          <p:spPr>
            <a:xfrm>
              <a:off x="1114425" y="3228975"/>
              <a:ext cx="1352550" cy="711357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4424" y="3955691"/>
              <a:ext cx="1352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10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66676" y="3399987"/>
              <a:ext cx="1685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7.5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14424" y="3796332"/>
              <a:ext cx="144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96620" y="3292418"/>
            <a:ext cx="2747508" cy="711357"/>
            <a:chOff x="-66676" y="3228975"/>
            <a:chExt cx="2747508" cy="711357"/>
          </a:xfrm>
        </p:grpSpPr>
        <p:sp>
          <p:nvSpPr>
            <p:cNvPr id="36" name="Right Triangle 35"/>
            <p:cNvSpPr/>
            <p:nvPr/>
          </p:nvSpPr>
          <p:spPr>
            <a:xfrm flipV="1">
              <a:off x="1114425" y="3228975"/>
              <a:ext cx="1352550" cy="711357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8281" y="3569264"/>
              <a:ext cx="1352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19.5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66676" y="3399987"/>
              <a:ext cx="1685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7.5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22839" y="3240628"/>
              <a:ext cx="144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34176" y="3282619"/>
            <a:ext cx="2424482" cy="1180831"/>
            <a:chOff x="6434176" y="3282619"/>
            <a:chExt cx="2424482" cy="1180831"/>
          </a:xfrm>
        </p:grpSpPr>
        <p:sp>
          <p:nvSpPr>
            <p:cNvPr id="40" name="Isosceles Triangle 39"/>
            <p:cNvSpPr/>
            <p:nvPr/>
          </p:nvSpPr>
          <p:spPr>
            <a:xfrm>
              <a:off x="6766412" y="3291529"/>
              <a:ext cx="2092246" cy="828108"/>
            </a:xfrm>
            <a:prstGeom prst="triangle">
              <a:avLst>
                <a:gd name="adj" fmla="val 4874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66411" y="4124896"/>
              <a:ext cx="2092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48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34176" y="3282619"/>
              <a:ext cx="955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25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162721" y="3560883"/>
              <a:ext cx="236758" cy="289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8252548" y="3557365"/>
              <a:ext cx="236758" cy="289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3406" y="5382053"/>
            <a:ext cx="2703214" cy="1369912"/>
            <a:chOff x="393406" y="5382053"/>
            <a:chExt cx="2703214" cy="1369912"/>
          </a:xfrm>
        </p:grpSpPr>
        <p:sp>
          <p:nvSpPr>
            <p:cNvPr id="47" name="Isosceles Triangle 46"/>
            <p:cNvSpPr/>
            <p:nvPr/>
          </p:nvSpPr>
          <p:spPr>
            <a:xfrm>
              <a:off x="853150" y="5382053"/>
              <a:ext cx="2243470" cy="1031358"/>
            </a:xfrm>
            <a:prstGeom prst="triangle">
              <a:avLst>
                <a:gd name="adj" fmla="val 1682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0444" y="6413411"/>
              <a:ext cx="2236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11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3406" y="5609829"/>
              <a:ext cx="79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6</a:t>
              </a:r>
              <a:r>
                <a:rPr lang="en-GB" sz="1600" dirty="0" smtClean="0">
                  <a:latin typeface="Comic Sans MS" panose="030F0702030302020204" pitchFamily="66" charset="0"/>
                </a:rPr>
                <a:t>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84032" y="5556954"/>
              <a:ext cx="1352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9</a:t>
              </a:r>
              <a:r>
                <a:rPr lang="en-GB" sz="1600" dirty="0" smtClean="0">
                  <a:latin typeface="Comic Sans MS" panose="030F0702030302020204" pitchFamily="66" charset="0"/>
                </a:rPr>
                <a:t>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45858" y="5249040"/>
            <a:ext cx="2444097" cy="1214381"/>
            <a:chOff x="3545858" y="5249040"/>
            <a:chExt cx="2444097" cy="1214381"/>
          </a:xfrm>
        </p:grpSpPr>
        <p:grpSp>
          <p:nvGrpSpPr>
            <p:cNvPr id="55" name="Group 54"/>
            <p:cNvGrpSpPr/>
            <p:nvPr/>
          </p:nvGrpSpPr>
          <p:grpSpPr>
            <a:xfrm>
              <a:off x="3556365" y="5563421"/>
              <a:ext cx="2273554" cy="900000"/>
              <a:chOff x="3667465" y="5726231"/>
              <a:chExt cx="2027813" cy="900000"/>
            </a:xfrm>
          </p:grpSpPr>
          <p:sp>
            <p:nvSpPr>
              <p:cNvPr id="52" name="Right Triangle 51"/>
              <p:cNvSpPr/>
              <p:nvPr/>
            </p:nvSpPr>
            <p:spPr>
              <a:xfrm flipV="1">
                <a:off x="5127444" y="5726231"/>
                <a:ext cx="567834" cy="9000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121421" y="5737479"/>
                <a:ext cx="144000" cy="14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ight Triangle 53"/>
              <p:cNvSpPr/>
              <p:nvPr/>
            </p:nvSpPr>
            <p:spPr>
              <a:xfrm flipH="1" flipV="1">
                <a:off x="3667465" y="5726231"/>
                <a:ext cx="1456968" cy="9000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45858" y="5948383"/>
              <a:ext cx="1352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14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39582" y="5249040"/>
              <a:ext cx="1352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11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03733" y="5253048"/>
              <a:ext cx="6261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5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58154" y="5912352"/>
              <a:ext cx="631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x</a:t>
              </a:r>
            </a:p>
          </p:txBody>
        </p:sp>
      </p:grpSp>
      <p:sp>
        <p:nvSpPr>
          <p:cNvPr id="5" name="SMARTInkShape-3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perimeter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a) 30.8 cm  b)  56.5 cm²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arc length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a) 5.24 cm  b)  13.1 cm²</a:t>
                      </a:r>
                      <a:endParaRPr lang="en-GB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area is 100 cm².</a:t>
                      </a: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Work out the radius to 1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d.p.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9.8 cm </a:t>
                      </a:r>
                      <a:endParaRPr lang="en-GB" sz="16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missing length.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12.5 cm 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missing length.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 cm 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of this triangle.</a:t>
                      </a: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Height= 7 cm Area= 168 cm²  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this triangle right angled?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121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 36 + 81  No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length of x.</a:t>
                      </a:r>
                    </a:p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Give your answer to 1 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d.p.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Height =5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3  x = 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10 cm 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distance between these co-ordinates.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(4, -7)  and (-2, -1)</a:t>
                      </a:r>
                    </a:p>
                    <a:p>
                      <a:pPr algn="ctr"/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2 = 8.49</a:t>
                      </a:r>
                      <a:r>
                        <a:rPr lang="en-GB" sz="16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190625" y="1102302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anose="030F0702030302020204" pitchFamily="66" charset="0"/>
                </a:rPr>
                <a:t>12 cm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52639" y="862162"/>
            <a:ext cx="1829209" cy="1800000"/>
            <a:chOff x="4086225" y="835524"/>
            <a:chExt cx="1829209" cy="1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4086225" y="835524"/>
              <a:ext cx="1829209" cy="1800000"/>
              <a:chOff x="1190625" y="838571"/>
              <a:chExt cx="1829209" cy="1800000"/>
            </a:xfrm>
          </p:grpSpPr>
          <p:sp>
            <p:nvSpPr>
              <p:cNvPr id="18" name="Pie 17"/>
              <p:cNvSpPr/>
              <p:nvPr/>
            </p:nvSpPr>
            <p:spPr>
              <a:xfrm>
                <a:off x="1219834" y="838571"/>
                <a:ext cx="1800000" cy="1800000"/>
              </a:xfrm>
              <a:prstGeom prst="pie">
                <a:avLst>
                  <a:gd name="adj1" fmla="val 10800000"/>
                  <a:gd name="adj2" fmla="val 1461511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1190625" y="1857375"/>
                <a:ext cx="914400" cy="30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90625" y="181829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r>
                  <a:rPr lang="en-GB" dirty="0" smtClean="0">
                    <a:latin typeface="Comic Sans MS" panose="030F0702030302020204" pitchFamily="66" charset="0"/>
                  </a:rPr>
                  <a:t> cm</a:t>
                </a:r>
                <a:endParaRPr lang="en-GB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289332" y="144705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60</a:t>
              </a:r>
              <a:r>
                <a:rPr lang="en-GB" sz="16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29450" y="835524"/>
            <a:ext cx="1829209" cy="1800000"/>
            <a:chOff x="4086225" y="835524"/>
            <a:chExt cx="1829209" cy="180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4086225" y="835524"/>
              <a:ext cx="1829209" cy="1800000"/>
              <a:chOff x="1190625" y="838571"/>
              <a:chExt cx="1829209" cy="1800000"/>
            </a:xfrm>
          </p:grpSpPr>
          <p:sp>
            <p:nvSpPr>
              <p:cNvPr id="27" name="Pie 26"/>
              <p:cNvSpPr/>
              <p:nvPr/>
            </p:nvSpPr>
            <p:spPr>
              <a:xfrm>
                <a:off x="1219834" y="838571"/>
                <a:ext cx="1800000" cy="1800000"/>
              </a:xfrm>
              <a:prstGeom prst="pie">
                <a:avLst>
                  <a:gd name="adj1" fmla="val 10800000"/>
                  <a:gd name="adj2" fmla="val 18294009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190625" y="1857375"/>
                <a:ext cx="914400" cy="30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190625" y="181829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r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403632" y="1429748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120</a:t>
              </a:r>
              <a:r>
                <a:rPr lang="en-GB" sz="1600" dirty="0" smtClean="0">
                  <a:latin typeface="Comic Sans MS" panose="030F0702030302020204" pitchFamily="66" charset="0"/>
                  <a:sym typeface="Symbol" panose="05050102010706020507" pitchFamily="18" charset="2"/>
                </a:rPr>
                <a:t>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1620" y="3292418"/>
            <a:ext cx="2533651" cy="1065270"/>
            <a:chOff x="-66676" y="3228975"/>
            <a:chExt cx="2533651" cy="1065270"/>
          </a:xfrm>
        </p:grpSpPr>
        <p:sp>
          <p:nvSpPr>
            <p:cNvPr id="30" name="Right Triangle 29"/>
            <p:cNvSpPr/>
            <p:nvPr/>
          </p:nvSpPr>
          <p:spPr>
            <a:xfrm>
              <a:off x="1114425" y="3228975"/>
              <a:ext cx="1352550" cy="711357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14424" y="3955691"/>
              <a:ext cx="1352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10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66676" y="3399987"/>
              <a:ext cx="1685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7.5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14424" y="3796332"/>
              <a:ext cx="144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96620" y="3292418"/>
            <a:ext cx="2747508" cy="711357"/>
            <a:chOff x="-66676" y="3228975"/>
            <a:chExt cx="2747508" cy="711357"/>
          </a:xfrm>
        </p:grpSpPr>
        <p:sp>
          <p:nvSpPr>
            <p:cNvPr id="36" name="Right Triangle 35"/>
            <p:cNvSpPr/>
            <p:nvPr/>
          </p:nvSpPr>
          <p:spPr>
            <a:xfrm flipV="1">
              <a:off x="1114425" y="3228975"/>
              <a:ext cx="1352550" cy="711357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28281" y="3569264"/>
              <a:ext cx="1352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19.5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66676" y="3399987"/>
              <a:ext cx="1685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7.5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22839" y="3240628"/>
              <a:ext cx="144000" cy="144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34176" y="3282619"/>
            <a:ext cx="2424482" cy="1180831"/>
            <a:chOff x="6434176" y="3282619"/>
            <a:chExt cx="2424482" cy="1180831"/>
          </a:xfrm>
        </p:grpSpPr>
        <p:sp>
          <p:nvSpPr>
            <p:cNvPr id="40" name="Isosceles Triangle 39"/>
            <p:cNvSpPr/>
            <p:nvPr/>
          </p:nvSpPr>
          <p:spPr>
            <a:xfrm>
              <a:off x="6766412" y="3291529"/>
              <a:ext cx="2092246" cy="828108"/>
            </a:xfrm>
            <a:prstGeom prst="triangle">
              <a:avLst>
                <a:gd name="adj" fmla="val 4874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66411" y="4124896"/>
              <a:ext cx="2092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48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34176" y="3282619"/>
              <a:ext cx="955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25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7162721" y="3560883"/>
              <a:ext cx="236758" cy="289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8252548" y="3557365"/>
              <a:ext cx="236758" cy="289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93406" y="5382053"/>
            <a:ext cx="2703214" cy="1369912"/>
            <a:chOff x="393406" y="5382053"/>
            <a:chExt cx="2703214" cy="1369912"/>
          </a:xfrm>
        </p:grpSpPr>
        <p:sp>
          <p:nvSpPr>
            <p:cNvPr id="47" name="Isosceles Triangle 46"/>
            <p:cNvSpPr/>
            <p:nvPr/>
          </p:nvSpPr>
          <p:spPr>
            <a:xfrm>
              <a:off x="853150" y="5382053"/>
              <a:ext cx="2243470" cy="1031358"/>
            </a:xfrm>
            <a:prstGeom prst="triangle">
              <a:avLst>
                <a:gd name="adj" fmla="val 1682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0444" y="6413411"/>
              <a:ext cx="2236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omic Sans MS" panose="030F0702030302020204" pitchFamily="66" charset="0"/>
                </a:rPr>
                <a:t>11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3406" y="5609829"/>
              <a:ext cx="797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6</a:t>
              </a:r>
              <a:r>
                <a:rPr lang="en-GB" sz="1600" dirty="0" smtClean="0">
                  <a:latin typeface="Comic Sans MS" panose="030F0702030302020204" pitchFamily="66" charset="0"/>
                </a:rPr>
                <a:t>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84032" y="5556954"/>
              <a:ext cx="1352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9</a:t>
              </a:r>
              <a:r>
                <a:rPr lang="en-GB" sz="1600" dirty="0" smtClean="0">
                  <a:latin typeface="Comic Sans MS" panose="030F0702030302020204" pitchFamily="66" charset="0"/>
                </a:rPr>
                <a:t> cm</a:t>
              </a:r>
              <a:endParaRPr lang="en-GB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45858" y="5537584"/>
            <a:ext cx="2444097" cy="1214381"/>
            <a:chOff x="3545858" y="5249040"/>
            <a:chExt cx="2444097" cy="1214381"/>
          </a:xfrm>
        </p:grpSpPr>
        <p:grpSp>
          <p:nvGrpSpPr>
            <p:cNvPr id="55" name="Group 54"/>
            <p:cNvGrpSpPr/>
            <p:nvPr/>
          </p:nvGrpSpPr>
          <p:grpSpPr>
            <a:xfrm>
              <a:off x="3556365" y="5563421"/>
              <a:ext cx="2273554" cy="900000"/>
              <a:chOff x="3667465" y="5726231"/>
              <a:chExt cx="2027813" cy="900000"/>
            </a:xfrm>
          </p:grpSpPr>
          <p:sp>
            <p:nvSpPr>
              <p:cNvPr id="52" name="Right Triangle 51"/>
              <p:cNvSpPr/>
              <p:nvPr/>
            </p:nvSpPr>
            <p:spPr>
              <a:xfrm flipV="1">
                <a:off x="5127444" y="5726231"/>
                <a:ext cx="567834" cy="9000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121421" y="5737479"/>
                <a:ext cx="144000" cy="14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ight Triangle 53"/>
              <p:cNvSpPr/>
              <p:nvPr/>
            </p:nvSpPr>
            <p:spPr>
              <a:xfrm flipH="1" flipV="1">
                <a:off x="3667465" y="5726231"/>
                <a:ext cx="1456968" cy="9000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545858" y="5948383"/>
              <a:ext cx="1352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14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39582" y="5249040"/>
              <a:ext cx="1352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11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03733" y="5253048"/>
              <a:ext cx="62618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latin typeface="Comic Sans MS" panose="030F0702030302020204" pitchFamily="66" charset="0"/>
                </a:rPr>
                <a:t>5 cm</a:t>
              </a:r>
              <a:endParaRPr lang="en-GB" sz="1500" dirty="0">
                <a:latin typeface="Comic Sans MS" panose="030F0702030302020204" pitchFamily="66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58154" y="5912352"/>
              <a:ext cx="631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x</a:t>
              </a:r>
            </a:p>
          </p:txBody>
        </p:sp>
      </p:grpSp>
      <p:sp>
        <p:nvSpPr>
          <p:cNvPr id="5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speed 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30 km/h into m/s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statue has a volume of 1.5 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a mass of 2.4 tonnes.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its density in   kg/m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box puts a pressure of 50 N/m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an area of 0.25 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force of the box on the floor.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cuboid has a mass of 88 g.</a:t>
                          </a: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density in g/cm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𝑉𝑜𝑙𝑢𝑚𝑒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𝑠𝑝h𝑒𝑟𝑒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5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GB" sz="15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5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Earth has a radius of 6378 km.</a:t>
                          </a:r>
                        </a:p>
                        <a:p>
                          <a:pPr algn="ctr"/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It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has a mass of 5.98 x 10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kg.</a:t>
                          </a:r>
                        </a:p>
                        <a:p>
                          <a:pPr algn="ctr"/>
                          <a:endParaRPr lang="en-GB" sz="15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density of Earth in kg/km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When r = 4, A = 6.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Find the formula linking A and r.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Find the value of A when r = 12,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Find the value of r when A = 30.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is inversely proportional to V.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= 4.3 when V = 9.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involving P and V.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y is inversely proportional to x.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1½ when x = 3.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Write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involving y and x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What is the value of y when x = 9?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8208480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speed 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30 km/h into m/s</a:t>
                          </a:r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statue has a volume of 1.5 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a mass of 2.4 tonnes.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its density in   kg/m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box puts a pressure of 50 N/m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an area of 0.25 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force of the box on the floor.</a:t>
                          </a:r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cuboid has a mass of 88 g.</a:t>
                          </a: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density in g/cm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333" r="-625" b="-104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When r = 4, A = 6.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Find the formula linking A and r.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Find the value of A when r = 12,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Find the value of r when A = 30.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is inversely proportional to V.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= 4.3 when V = 9.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involving P and V.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y is inversely proportional to x.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1½ when x = 3.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Write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involving y and x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What is the value of y when x = 9?</a:t>
                          </a:r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3415645" y="3098042"/>
            <a:ext cx="2712199" cy="1446662"/>
            <a:chOff x="-73377" y="0"/>
            <a:chExt cx="1886785" cy="913208"/>
          </a:xfrm>
        </p:grpSpPr>
        <p:grpSp>
          <p:nvGrpSpPr>
            <p:cNvPr id="6" name="Group 5"/>
            <p:cNvGrpSpPr/>
            <p:nvPr/>
          </p:nvGrpSpPr>
          <p:grpSpPr>
            <a:xfrm>
              <a:off x="437322" y="0"/>
              <a:ext cx="1049351" cy="707666"/>
              <a:chOff x="7951" y="0"/>
              <a:chExt cx="1049351" cy="707666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79513" y="0"/>
                <a:ext cx="937757" cy="651510"/>
              </a:xfrm>
              <a:prstGeom prst="cube">
                <a:avLst>
                  <a:gd name="adj" fmla="val 6690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3611" y="707666"/>
                <a:ext cx="53213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95451" y="254442"/>
                <a:ext cx="461851" cy="4203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7951" y="437322"/>
                <a:ext cx="0" cy="2070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0"/>
            <p:cNvSpPr txBox="1"/>
            <p:nvPr/>
          </p:nvSpPr>
          <p:spPr>
            <a:xfrm>
              <a:off x="-73377" y="437322"/>
              <a:ext cx="540385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0.4cm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"/>
            <p:cNvSpPr txBox="1"/>
            <p:nvPr/>
          </p:nvSpPr>
          <p:spPr>
            <a:xfrm>
              <a:off x="492842" y="675718"/>
              <a:ext cx="531980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3.5cm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2"/>
            <p:cNvSpPr txBox="1"/>
            <p:nvPr/>
          </p:nvSpPr>
          <p:spPr>
            <a:xfrm>
              <a:off x="1200649" y="389613"/>
              <a:ext cx="612759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6.0cm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76196" y="3363233"/>
          <a:ext cx="2744772" cy="9416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7187232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315531452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64880224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396907347"/>
                    </a:ext>
                  </a:extLst>
                </a:gridCol>
              </a:tblGrid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696"/>
                  </a:ext>
                </a:extLst>
              </a:tr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90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1387"/>
                  </a:ext>
                </a:extLst>
              </a:tr>
            </a:tbl>
          </a:graphicData>
        </a:graphic>
      </p:graphicFrame>
      <p:sp>
        <p:nvSpPr>
          <p:cNvPr id="2" name="SMARTInkShape-1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speed </a:t>
                          </a:r>
                        </a:p>
                        <a:p>
                          <a:pPr algn="ctr"/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30 km/h into m/s</a:t>
                          </a:r>
                        </a:p>
                        <a:p>
                          <a:pPr algn="ctr"/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ea typeface="+mn-ea"/>
                              <a:cs typeface="+mn-cs"/>
                            </a:rPr>
                            <a:t>30 km/h</a:t>
                          </a:r>
                          <a:endParaRPr lang="en-GB" sz="2000" b="0" i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=30000 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=500 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=8.3 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sz="20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statue has a volume of 1.5 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a mass of 2.4 tonnes.</a:t>
                          </a:r>
                        </a:p>
                        <a:p>
                          <a:endParaRPr lang="en-GB" sz="18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its density in   kg/m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𝐷</m:t>
                                </m:r>
                                <m:r>
                                  <a:rPr lang="en-GB" sz="16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den>
                                </m:f>
                                <m:r>
                                  <a:rPr lang="en-GB" sz="16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2400</m:t>
                                    </m:r>
                                  </m:num>
                                  <m:den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1.5</m:t>
                                    </m:r>
                                  </m:den>
                                </m:f>
                                <m:r>
                                  <a:rPr lang="en-GB" sz="16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=1600</m:t>
                                </m:r>
                                <m:r>
                                  <a:rPr lang="en-GB" sz="16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𝑘𝑔</m:t>
                                </m:r>
                                <m:r>
                                  <a:rPr lang="en-GB" sz="16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GB" sz="16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box puts a pressure of 50 N/m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on an area of 0.25 m</a:t>
                          </a:r>
                          <a:r>
                            <a:rPr lang="en-GB" sz="18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</a:t>
                          </a:r>
                        </a:p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force of the box on the floor.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GB" sz="1800" b="0" i="1" kern="1200" baseline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=50×0.25=12.5</m:t>
                                </m:r>
                              </m:oMath>
                            </m:oMathPara>
                          </a14:m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cuboid has a mass of 88 g.</a:t>
                          </a: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density in g/cm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V=8.4  D = 10.5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𝑉𝑜𝑙𝑢𝑚𝑒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𝑜𝑓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𝑠𝑝h𝑒𝑟𝑒</m:t>
                                </m:r>
                                <m:r>
                                  <a:rPr lang="en-GB" sz="15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5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GB" sz="15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sz="15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5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5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Earth has a radius of 6378 km.</a:t>
                          </a:r>
                        </a:p>
                        <a:p>
                          <a:pPr algn="ctr"/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It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has a mass of 5.98 x 10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24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kg.</a:t>
                          </a: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density of Earth in kg/km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V =1.09 x 10</a:t>
                          </a:r>
                          <a:r>
                            <a:rPr lang="en-GB" sz="15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D = 5.5 x 10</a:t>
                          </a:r>
                          <a:r>
                            <a:rPr lang="en-GB" sz="1500" b="0" baseline="3000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When r = 4, A = 6.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Find the formula linking A and r.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1.5r </a:t>
                          </a:r>
                          <a:endParaRPr lang="en-GB" sz="1800" b="1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Find the value of A when r = 12,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18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Find the value of r when A = 30.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 = 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is inversely proportional to V. 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 = 4 when V = 9.</a:t>
                          </a:r>
                        </a:p>
                        <a:p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involving P and V.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GB" sz="18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8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GB" sz="18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If y is inversely proportional to x.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y = 1½ when x = 3.</a:t>
                          </a: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	Write a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formula 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involving y and x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GB" sz="18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y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4.5</m:t>
                                  </m:r>
                                </m:num>
                                <m:den>
                                  <m: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lang="en-GB" sz="18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What is the value of y when x = 9? </a:t>
                          </a:r>
                          <a:r>
                            <a:rPr lang="en-GB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8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y</m:t>
                              </m:r>
                              <m:r>
                                <a:rPr lang="en-GB" sz="1800" b="0" i="1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18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218189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333" r="-200625" b="-2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333" r="-100625" b="-20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333" r="-625" b="-204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and b are directly proportional.  </a:t>
                          </a:r>
                        </a:p>
                        <a:p>
                          <a:pPr algn="ctr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the table:</a:t>
                          </a:r>
                        </a:p>
                        <a:p>
                          <a:pPr algn="ctr"/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 marT="36000" marB="3600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cuboid has a mass of 88 g.</a:t>
                          </a:r>
                        </a:p>
                        <a:p>
                          <a:pPr algn="ctr"/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What is the density in g/cm</a:t>
                          </a:r>
                          <a:r>
                            <a:rPr lang="en-GB" sz="1500" b="0" baseline="3000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r>
                            <a:rPr lang="en-GB" sz="15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?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V=8.4  D = 10.5</a:t>
                          </a:r>
                          <a:endParaRPr lang="en-GB" sz="20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333" r="-625" b="-104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is proportional to r.   When r = 4, A = 6. 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  Find the formula linking A and r.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1.5r </a:t>
                          </a:r>
                          <a:endParaRPr lang="en-GB" sz="1800" b="1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	Find the value of A when r = 12,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= 18</a:t>
                          </a:r>
                        </a:p>
                        <a:p>
                          <a:pPr marL="0" indent="0">
                            <a:tabLst>
                              <a:tab pos="273050" algn="l"/>
                            </a:tabLs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c)	Find the value of r when A = 30. </a:t>
                          </a:r>
                          <a:r>
                            <a:rPr lang="en-GB" sz="18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 = 20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1333" r="-100625" b="-4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1333" r="-625" b="-4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3415645" y="3098042"/>
            <a:ext cx="2712199" cy="1446662"/>
            <a:chOff x="-73377" y="0"/>
            <a:chExt cx="1886785" cy="913208"/>
          </a:xfrm>
        </p:grpSpPr>
        <p:grpSp>
          <p:nvGrpSpPr>
            <p:cNvPr id="6" name="Group 5"/>
            <p:cNvGrpSpPr/>
            <p:nvPr/>
          </p:nvGrpSpPr>
          <p:grpSpPr>
            <a:xfrm>
              <a:off x="437322" y="0"/>
              <a:ext cx="1049351" cy="707666"/>
              <a:chOff x="7951" y="0"/>
              <a:chExt cx="1049351" cy="707666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79513" y="0"/>
                <a:ext cx="937757" cy="651510"/>
              </a:xfrm>
              <a:prstGeom prst="cube">
                <a:avLst>
                  <a:gd name="adj" fmla="val 66908"/>
                </a:avLst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3611" y="707666"/>
                <a:ext cx="53213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95451" y="254442"/>
                <a:ext cx="461851" cy="4203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7951" y="437322"/>
                <a:ext cx="0" cy="2070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0"/>
            <p:cNvSpPr txBox="1"/>
            <p:nvPr/>
          </p:nvSpPr>
          <p:spPr>
            <a:xfrm>
              <a:off x="-73377" y="437322"/>
              <a:ext cx="540385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0.4cm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"/>
            <p:cNvSpPr txBox="1"/>
            <p:nvPr/>
          </p:nvSpPr>
          <p:spPr>
            <a:xfrm>
              <a:off x="492842" y="675718"/>
              <a:ext cx="531980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3.5cm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2"/>
            <p:cNvSpPr txBox="1"/>
            <p:nvPr/>
          </p:nvSpPr>
          <p:spPr>
            <a:xfrm>
              <a:off x="1200649" y="389613"/>
              <a:ext cx="612759" cy="23749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6.0cm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76196" y="3363233"/>
          <a:ext cx="2744772" cy="9416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6193">
                  <a:extLst>
                    <a:ext uri="{9D8B030D-6E8A-4147-A177-3AD203B41FA5}">
                      <a16:colId xmlns:a16="http://schemas.microsoft.com/office/drawing/2014/main" val="27187232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1315531452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648802247"/>
                    </a:ext>
                  </a:extLst>
                </a:gridCol>
                <a:gridCol w="686193">
                  <a:extLst>
                    <a:ext uri="{9D8B030D-6E8A-4147-A177-3AD203B41FA5}">
                      <a16:colId xmlns:a16="http://schemas.microsoft.com/office/drawing/2014/main" val="396907347"/>
                    </a:ext>
                  </a:extLst>
                </a:gridCol>
              </a:tblGrid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20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90696"/>
                  </a:ext>
                </a:extLst>
              </a:tr>
              <a:tr h="470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18</a:t>
                      </a:r>
                      <a:endParaRPr lang="en-GB" sz="2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54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90</a:t>
                      </a:r>
                      <a:endParaRPr lang="en-GB" sz="2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011387"/>
                  </a:ext>
                </a:extLst>
              </a:tr>
            </a:tbl>
          </a:graphicData>
        </a:graphic>
      </p:graphicFrame>
      <p:sp>
        <p:nvSpPr>
          <p:cNvPr id="3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next two terms for this geometric sequence:  </a:t>
                      </a:r>
                    </a:p>
                    <a:p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a,  2a,  4a,  8a,  …  , 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3, 5, 8, 13, …  is a Fibonacci sequence.</a:t>
                      </a:r>
                    </a:p>
                    <a:p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value of the 6</a:t>
                      </a:r>
                      <a:r>
                        <a:rPr lang="en-GB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</a:t>
                      </a: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next two terms for this geometric sequence:  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3a, 6a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12a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 …… , ……</a:t>
                      </a:r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-3, 2, -1, …  is a Fibonacci sequence.</a:t>
                      </a:r>
                    </a:p>
                    <a:p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value of the 7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…, 2,  3,  4.5,  6.75,  …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Is a geometric sequence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6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the sequence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Work out the 1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the sequence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2a, -3, 2a - 3, 2a - 6, …  is a Fibonacci sequence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value of the 6</a:t>
                      </a:r>
                      <a:r>
                        <a:rPr lang="en-GB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term.</a:t>
                      </a:r>
                    </a:p>
                    <a:p>
                      <a:pPr algn="ctr"/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next two terms for this geometric sequence:  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a,  2a,  4a,  8a,  …  ,  …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16a, 32a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5, 8, 13, …  is a Fibonacci sequence.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44</a:t>
                          </a:r>
                          <a:endParaRPr lang="en-GB" sz="20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term of a sequence is 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+ 50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first three terms of the sequence.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51, 54, 59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next two terms for this geometric sequence:  </a:t>
                          </a: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3a, 6a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 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12a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 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,  …… , ……</a:t>
                          </a:r>
                        </a:p>
                        <a:p>
                          <a:endParaRPr lang="en-GB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0" i="1" kern="120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24</m:t>
                                </m:r>
                                <m:sSup>
                                  <m:sSupPr>
                                    <m:ctrlP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2000" b="0" i="1" kern="1200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48</m:t>
                                </m:r>
                                <m:sSup>
                                  <m:sSupPr>
                                    <m:ctrlP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-3, 2, -1, …  is a Fibonacci sequence.</a:t>
                          </a:r>
                        </a:p>
                        <a:p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7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0, 1</a:t>
                          </a:r>
                          <a:endParaRPr lang="en-GB" sz="20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8,   13,  20,  29,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+ 4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7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…, 2,  3,  4.5,  6.75,  …</a:t>
                          </a: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Is a geometric sequence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6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the sequence</a:t>
                          </a: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US" sz="18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10.125</a:t>
                          </a:r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 Work out the 1</a:t>
                          </a:r>
                          <a:r>
                            <a:rPr lang="en-US" sz="18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the sequence</a:t>
                          </a:r>
                          <a:r>
                            <a:rPr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800" b="0" i="1" kern="1200" dirty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180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2a, -3, 2a - 3, 2a - 6, …  is a Fibonacci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4a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-9, 6a -15, 10a -24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9,  15, 23,  33,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n + 3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590494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next two terms for this geometric sequence:  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a,  2a,  4a,  8a,  …  ,  …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16a, 32a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3, 5, 8, 13, …  is a Fibonacci sequence.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44</a:t>
                          </a:r>
                          <a:endParaRPr lang="en-GB" sz="2000" b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term of a sequence is  </a:t>
                          </a:r>
                          <a:r>
                            <a:rPr lang="en-US" sz="20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kern="1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 </a:t>
                          </a:r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+ 50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20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first three terms of the sequence.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51, 54, 59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1333" r="-200625" b="-10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-3, 2, -1, …  is a Fibonacci sequence.</a:t>
                          </a:r>
                        </a:p>
                        <a:p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7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1,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0, 1</a:t>
                          </a:r>
                          <a:endParaRPr lang="en-GB" sz="20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20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8,   13,  20,  29,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+ 4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7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1333" r="-200625" b="-2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2a, -3, 2a - 3, 2a - 6, …  is a Fibonacci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value of the 6</a:t>
                          </a:r>
                          <a:r>
                            <a:rPr lang="en-GB" sz="200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term.</a:t>
                          </a:r>
                        </a:p>
                        <a:p>
                          <a:endParaRPr lang="en-GB" sz="20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en-GB" sz="20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4a</a:t>
                          </a:r>
                          <a:r>
                            <a:rPr lang="en-GB" sz="20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-9, 6a -15, 10a -24</a:t>
                          </a:r>
                          <a:endParaRPr lang="en-GB" sz="20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5,  9,  15, 23,  33,  ……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i="0" kern="1200" baseline="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Find the rule for the n</a:t>
                          </a:r>
                          <a:r>
                            <a:rPr lang="en-US" sz="2000" b="0" i="0" kern="1200" baseline="300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US" sz="2000" b="0" i="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term of this quadratic sequence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en-US" sz="2000" b="0" i="0" kern="1200" baseline="300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000" b="0" i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+ n + 3</a:t>
                          </a:r>
                          <a:endParaRPr lang="en-GB" sz="2000" b="0" i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83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drink.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that they orders tea is 0.42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orders either tea or coffee.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 roses and white roses in the ratio </a:t>
                          </a: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3.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 red?</a:t>
                          </a:r>
                          <a:r>
                            <a:rPr lang="en-US" sz="16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it is </a:t>
                          </a:r>
                          <a:r>
                            <a:rPr lang="en-GB" sz="1600" b="1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rock</a:t>
                          </a:r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is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7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      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720 boys and 700 girls in a school.</a:t>
                          </a:r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boy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girl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7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that a student chosen at random from the whole school does </a:t>
                          </a:r>
                          <a:r>
                            <a:rPr lang="en-GB" sz="17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not </a:t>
                          </a:r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study French.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7 mints, 3 toffees.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Sam chooses two sweets from the bag at random.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that she chooses one mint</a:t>
                          </a:r>
                          <a:r>
                            <a:rPr lang="en-US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one toffee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032496"/>
                  </p:ext>
                </p:extLst>
              </p:nvPr>
            </p:nvGraphicFramePr>
            <p:xfrm>
              <a:off x="0" y="0"/>
              <a:ext cx="9144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533" r="-2006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 roses and white roses in the ratio </a:t>
                          </a: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3.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 red?</a:t>
                          </a:r>
                          <a:r>
                            <a:rPr lang="en-US" sz="16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533" r="-6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7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      </a:t>
                          </a: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58" t="-200533" r="-50313" b="-8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7 mints, 3 toffees.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Sam chooses two sweets from the bag at random.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US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that she chooses one mint</a:t>
                          </a:r>
                          <a:r>
                            <a:rPr lang="en-US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one toffee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6728" y="3429000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425589" y="2732964"/>
            <a:ext cx="2634017" cy="1392072"/>
            <a:chOff x="3425589" y="2732964"/>
            <a:chExt cx="2634017" cy="1392072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816136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F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80248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4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264540" y="1406689"/>
          <a:ext cx="2879461" cy="72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000">
                  <a:extLst>
                    <a:ext uri="{9D8B030D-6E8A-4147-A177-3AD203B41FA5}">
                      <a16:colId xmlns:a16="http://schemas.microsoft.com/office/drawing/2014/main" val="1822884135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138214913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781710690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3391017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Type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Jazz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6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Number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2x + 5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74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529410"/>
                  </p:ext>
                </p:extLst>
              </p:nvPr>
            </p:nvGraphicFramePr>
            <p:xfrm>
              <a:off x="0" y="0"/>
              <a:ext cx="9144000" cy="6887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drink.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that they orders tea is 0.42</a:t>
                          </a:r>
                          <a:r>
                            <a:rPr lang="en-US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6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orders either tea or coffee.  		</a:t>
                          </a:r>
                          <a:r>
                            <a:rPr lang="en-US" sz="1600" b="1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0.72</a:t>
                          </a:r>
                          <a:endParaRPr lang="en-GB" sz="16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 roses and white roses in the ratio </a:t>
                          </a: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3.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 red?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2400" b="0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0" i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it is </a:t>
                          </a:r>
                          <a:r>
                            <a:rPr lang="en-GB" sz="1500" b="1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rock</a:t>
                          </a:r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is 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5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Total</a:t>
                          </a:r>
                          <a:r>
                            <a:rPr lang="en-GB" sz="1600" b="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40  x = 11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jazz</m:t>
                                  </m:r>
                                </m:e>
                              </m:d>
                              <m:r>
                                <a:rPr lang="en-GB" sz="1600" b="0" i="0" kern="1200" baseline="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16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40</m:t>
                                  </m:r>
                                </m:den>
                              </m:f>
                            </m:oMath>
                          </a14:m>
                          <a:endParaRPr lang="en-GB" sz="1600" b="0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  </a:t>
                          </a:r>
                          <a:r>
                            <a:rPr lang="en-GB" sz="17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</a:t>
                          </a:r>
                          <a:endParaRPr lang="en-GB" sz="17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a)  Write down the probability that this student is in  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endParaRPr lang="en-GB" sz="1800" b="1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b)  Write down the probability that this student is in  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F 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S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𝟏𝟗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	</a:t>
                          </a:r>
                          <a:endParaRPr lang="en-GB" sz="20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720 boys and 700 girls in a school.</a:t>
                          </a:r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boy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 probability a girl chosen at random studies French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 </a:t>
                          </a:r>
                        </a:p>
                        <a:p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that a student chosen at random from the whole school does </a:t>
                          </a:r>
                          <a:r>
                            <a:rPr lang="en-GB" sz="1700" b="1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not </a:t>
                          </a:r>
                          <a:r>
                            <a:rPr lang="en-GB" sz="17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study French</a:t>
                          </a:r>
                          <a:r>
                            <a:rPr lang="en-GB" sz="17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r>
                            <a:rPr lang="en-GB" sz="17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Boys French =  480	Girls French = 420</a:t>
                          </a:r>
                          <a:r>
                            <a:rPr lang="en-GB" sz="17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r>
                            <a:rPr lang="en-GB" sz="1700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P(not French)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520</m:t>
                                  </m:r>
                                </m:num>
                                <m:den>
                                  <m:r>
                                    <a:rPr lang="en-GB" sz="1700" b="0" i="1" kern="1200" baseline="0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1420</m:t>
                                  </m:r>
                                </m:den>
                              </m:f>
                            </m:oMath>
                          </a14:m>
                          <a:endParaRPr lang="en-GB" sz="17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bag contains 7 mints, 3 toffees.</a:t>
                          </a:r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Sam chooses two sweets from the bag at random.</a:t>
                          </a:r>
                        </a:p>
                        <a:p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Calculate the probability that she chooses one mint</a:t>
                          </a:r>
                          <a:r>
                            <a:rPr lang="en-US" sz="16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one toffee</a:t>
                          </a: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160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16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  +   </m:t>
                                </m:r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160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160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1600" b="0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42</m:t>
                                    </m:r>
                                  </m:num>
                                  <m:den>
                                    <m:r>
                                      <a:rPr lang="en-GB" sz="1600" b="0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kern="1200" dirty="0" smtClean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4529410"/>
                  </p:ext>
                </p:extLst>
              </p:nvPr>
            </p:nvGraphicFramePr>
            <p:xfrm>
              <a:off x="0" y="0"/>
              <a:ext cx="9144000" cy="68877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157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526" r="-200625" b="-1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526" r="-100625" b="-19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526" r="-625" b="-19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7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7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  </a:t>
                          </a:r>
                          <a:r>
                            <a:rPr lang="en-GB" sz="1700" b="1" kern="1200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120</a:t>
                          </a:r>
                          <a:endParaRPr lang="en-GB" sz="17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7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18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1867" r="-625" b="-100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458" t="-201867" r="-50313" b="-5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201867" r="-625" b="-5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6728" y="3429000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8708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425589" y="2732964"/>
            <a:ext cx="2634017" cy="1392072"/>
            <a:chOff x="3425589" y="2732964"/>
            <a:chExt cx="2634017" cy="1392072"/>
          </a:xfrm>
        </p:grpSpPr>
        <p:sp>
          <p:nvSpPr>
            <p:cNvPr id="3" name="Rectangle 2"/>
            <p:cNvSpPr/>
            <p:nvPr/>
          </p:nvSpPr>
          <p:spPr>
            <a:xfrm>
              <a:off x="3425589" y="2732964"/>
              <a:ext cx="2634017" cy="13920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684896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287672" y="3000802"/>
              <a:ext cx="1596788" cy="8563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7795" y="2816136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F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8481" y="2802488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28298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5632" y="3244334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9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15235" y="3241133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450" y="3694405"/>
              <a:ext cx="36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omic Sans MS" panose="030F0702030302020204" pitchFamily="66" charset="0"/>
                </a:rPr>
                <a:t>1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264539" y="1474928"/>
          <a:ext cx="2879461" cy="72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000">
                  <a:extLst>
                    <a:ext uri="{9D8B030D-6E8A-4147-A177-3AD203B41FA5}">
                      <a16:colId xmlns:a16="http://schemas.microsoft.com/office/drawing/2014/main" val="1822884135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138214913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2781710690"/>
                    </a:ext>
                  </a:extLst>
                </a:gridCol>
                <a:gridCol w="691487">
                  <a:extLst>
                    <a:ext uri="{9D8B030D-6E8A-4147-A177-3AD203B41FA5}">
                      <a16:colId xmlns:a16="http://schemas.microsoft.com/office/drawing/2014/main" val="3391017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Type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Rock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Pop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Jazz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6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Number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CDs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9370"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2x + 5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74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99cb297f9dabe6a9eefe6299495c9c18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3efdb9f672dd0b95e49d8b2842ea508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47F52-25D1-4C10-BACD-A993D5FBF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C64E76-327B-416E-B78E-7163AD6894E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ea71102e-c2e2-43df-a20f-703c85d4b77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444731B-898D-4E58-9287-54DA9A168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1452</TotalTime>
  <Words>1424</Words>
  <Application>Microsoft Office PowerPoint</Application>
  <PresentationFormat>On-screen Show (4:3)</PresentationFormat>
  <Paragraphs>364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72</cp:revision>
  <dcterms:created xsi:type="dcterms:W3CDTF">2018-05-22T09:25:02Z</dcterms:created>
  <dcterms:modified xsi:type="dcterms:W3CDTF">2019-06-20T11:35:18Z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