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4" r:id="rId5"/>
  </p:sldMasterIdLst>
  <p:sldIdLst>
    <p:sldId id="261" r:id="rId6"/>
    <p:sldId id="256" r:id="rId7"/>
    <p:sldId id="262" r:id="rId8"/>
    <p:sldId id="264" r:id="rId9"/>
    <p:sldId id="268" r:id="rId10"/>
    <p:sldId id="266" r:id="rId11"/>
    <p:sldId id="269" r:id="rId12"/>
    <p:sldId id="257" r:id="rId13"/>
    <p:sldId id="263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6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02/11/2018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743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02/11/2018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349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02/11/2018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449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F987216-9B47-45A7-8C0C-330BE167E6BC}" type="datetimeFigureOut">
              <a:rPr lang="en-GB" smtClean="0"/>
              <a:t>02/11/2018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5893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02/11/2018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3490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02/11/2018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6514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02/11/2018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1197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02/11/2018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6578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02/11/2018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93956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02/11/2018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7856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02/11/2018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236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02/11/2018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6064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02/11/2018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31302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02/11/2018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42785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02/11/2018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0456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02/11/2018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7376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02/11/2018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8587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02/11/2018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2787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02/11/2018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326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1F987216-9B47-45A7-8C0C-330BE167E6BC}" type="datetimeFigureOut">
              <a:rPr lang="en-GB" smtClean="0"/>
              <a:t>02/11/2018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8021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02/11/2018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446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02/11/2018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481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02/11/2018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414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02/11/2018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474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02/11/2018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610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02/11/2018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136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02/11/2018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417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02/11/2018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352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87216-9B47-45A7-8C0C-330BE167E6BC}" type="datetimeFigureOut">
              <a:rPr lang="en-GB" smtClean="0"/>
              <a:t>02/11/2018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752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1F987216-9B47-45A7-8C0C-330BE167E6BC}" type="datetimeFigureOut">
              <a:rPr lang="en-GB" smtClean="0"/>
              <a:t>02/11/2018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964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38103" y="1023345"/>
            <a:ext cx="7812339" cy="2550877"/>
          </a:xfrm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Test 1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Revision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38103" y="4055485"/>
            <a:ext cx="5917679" cy="861420"/>
          </a:xfrm>
        </p:spPr>
        <p:txBody>
          <a:bodyPr>
            <a:normAutofit/>
          </a:bodyPr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>YEAR 10 </a:t>
            </a:r>
            <a:r>
              <a:rPr lang="en-GB" sz="4000" dirty="0" smtClean="0">
                <a:latin typeface="Comic Sans MS" panose="030F0702030302020204" pitchFamily="66" charset="0"/>
              </a:rPr>
              <a:t>Higher</a:t>
            </a:r>
            <a:endParaRPr lang="en-GB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11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78970068"/>
                  </p:ext>
                </p:extLst>
              </p:nvPr>
            </p:nvGraphicFramePr>
            <p:xfrm>
              <a:off x="0" y="0"/>
              <a:ext cx="9144001" cy="68997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5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3277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1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</a:t>
                          </a:r>
                          <a:r>
                            <a:rPr lang="en-GB" sz="19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piece of wood measures </a:t>
                          </a:r>
                          <a:endParaRPr lang="en-GB" sz="19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19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2.65cm </a:t>
                          </a:r>
                          <a:endParaRPr lang="en-GB" sz="19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19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(3 </a:t>
                          </a:r>
                          <a:r>
                            <a:rPr lang="en-GB" sz="1900" b="0" baseline="0" dirty="0" err="1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s.f</a:t>
                          </a:r>
                          <a:r>
                            <a:rPr lang="en-GB" sz="19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). </a:t>
                          </a:r>
                        </a:p>
                        <a:p>
                          <a:pPr algn="ctr"/>
                          <a:endParaRPr lang="en-GB" sz="19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19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Write down the error interval.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 field measures </a:t>
                          </a:r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20.5m 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(1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b="0" baseline="0" dirty="0" err="1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d.p.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) by </a:t>
                          </a:r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58.25m 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(2 </a:t>
                          </a:r>
                          <a:r>
                            <a:rPr lang="en-GB" b="0" baseline="0" dirty="0" err="1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d.p.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). </a:t>
                          </a:r>
                        </a:p>
                        <a:p>
                          <a:pPr algn="ctr"/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What is the maximum area of the field?</a:t>
                          </a:r>
                        </a:p>
                        <a:p>
                          <a:pPr algn="ctr"/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The mass of a gold bar is 760g (2 </a:t>
                          </a:r>
                          <a:r>
                            <a:rPr lang="en-GB" b="0" baseline="0" dirty="0" err="1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s.f.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). </a:t>
                          </a:r>
                        </a:p>
                        <a:p>
                          <a:pPr algn="ctr"/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The volume of the gold bar is 458cm</a:t>
                          </a:r>
                          <a:r>
                            <a:rPr lang="en-GB" b="0" baseline="300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(3 </a:t>
                          </a:r>
                          <a:r>
                            <a:rPr lang="en-GB" b="0" baseline="0" dirty="0" err="1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s.f.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).</a:t>
                          </a:r>
                        </a:p>
                        <a:p>
                          <a:pPr algn="ctr"/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Find the lower bound of the density of the gold bar in kg/m</a:t>
                          </a:r>
                          <a:r>
                            <a:rPr lang="en-GB" b="0" baseline="300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1939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1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 = 5.3 (1 </a:t>
                          </a:r>
                          <a:r>
                            <a:rPr lang="en-GB" b="0" dirty="0" err="1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d.p.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)</a:t>
                          </a:r>
                        </a:p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 = 15.7 (3 </a:t>
                          </a:r>
                          <a:r>
                            <a:rPr lang="en-GB" b="0" dirty="0" err="1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s.f.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)</a:t>
                          </a:r>
                        </a:p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 = 120 (2 </a:t>
                          </a:r>
                          <a:r>
                            <a:rPr lang="en-GB" b="0" dirty="0" err="1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s.f.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)</a:t>
                          </a:r>
                        </a:p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Find the maximum value of</a:t>
                          </a:r>
                        </a:p>
                        <a:p>
                          <a:pPr algn="ctr"/>
                          <a:endParaRPr lang="en-GB" sz="12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𝑎𝑏</m:t>
                                    </m:r>
                                  </m:num>
                                  <m:den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 = 5.3 (1 </a:t>
                          </a:r>
                          <a:r>
                            <a:rPr lang="en-GB" b="0" dirty="0" err="1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d.p.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)</a:t>
                          </a:r>
                        </a:p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 = 15.7 (3 </a:t>
                          </a:r>
                          <a:r>
                            <a:rPr lang="en-GB" b="0" dirty="0" err="1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s.f.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)</a:t>
                          </a:r>
                        </a:p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 = 120 (2 </a:t>
                          </a:r>
                          <a:r>
                            <a:rPr lang="en-GB" b="0" dirty="0" err="1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s.f.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)</a:t>
                          </a:r>
                        </a:p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Find the maximum value of</a:t>
                          </a:r>
                        </a:p>
                        <a:p>
                          <a:pPr algn="ctr"/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num>
                                  <m:den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 = 5.3 (1 </a:t>
                          </a:r>
                          <a:r>
                            <a:rPr lang="en-GB" b="0" dirty="0" err="1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d.p.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)</a:t>
                          </a:r>
                        </a:p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 = 15.7 (3 </a:t>
                          </a:r>
                          <a:r>
                            <a:rPr lang="en-GB" b="0" dirty="0" err="1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s.f.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)</a:t>
                          </a:r>
                        </a:p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 = 120 (2 </a:t>
                          </a:r>
                          <a:r>
                            <a:rPr lang="en-GB" b="0" dirty="0" err="1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s.f.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)</a:t>
                          </a:r>
                        </a:p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Find the minimum value of</a:t>
                          </a:r>
                        </a:p>
                        <a:p>
                          <a:pPr algn="ctr"/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num>
                                  <m:den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336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1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Convert  </a:t>
                          </a:r>
                          <a:endParaRPr lang="en-GB" sz="2800" b="0" i="1" baseline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acc>
                                  <m:accPr>
                                    <m:chr m:val="̇"/>
                                    <m:ctrlPr>
                                      <a:rPr lang="en-GB" sz="2800" b="0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2800" b="0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GB" sz="28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into a fraction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Convert  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acc>
                                  <m:accPr>
                                    <m:chr m:val="̇"/>
                                    <m:ctrlPr>
                                      <a:rPr lang="en-GB" sz="2800" b="0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2800" b="0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acc>
                                <m:acc>
                                  <m:accPr>
                                    <m:chr m:val="̇"/>
                                    <m:ctrlPr>
                                      <a:rPr lang="en-GB" sz="2800" b="0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2800" b="0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GB" sz="28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into a 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fraction in its simplest form</a:t>
                          </a:r>
                        </a:p>
                        <a:p>
                          <a:pPr algn="ctr"/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Convert  </a:t>
                          </a:r>
                          <a:endParaRPr lang="en-GB" b="0" i="1" baseline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0.4</m:t>
                                </m:r>
                                <m:acc>
                                  <m:accPr>
                                    <m:chr m:val="̇"/>
                                    <m:ctrlPr>
                                      <a:rPr lang="en-GB" sz="2800" b="0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2800" b="0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acc>
                                <m:acc>
                                  <m:accPr>
                                    <m:chr m:val="̇"/>
                                    <m:ctrlPr>
                                      <a:rPr lang="en-GB" sz="2800" b="0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2800" b="0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GB" sz="28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into a fraction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78970068"/>
                  </p:ext>
                </p:extLst>
              </p:nvPr>
            </p:nvGraphicFramePr>
            <p:xfrm>
              <a:off x="0" y="0"/>
              <a:ext cx="9144001" cy="68997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5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3277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1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</a:t>
                          </a:r>
                          <a:r>
                            <a:rPr lang="en-GB" sz="19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piece of wood measures </a:t>
                          </a:r>
                          <a:endParaRPr lang="en-GB" sz="19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19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2.65cm </a:t>
                          </a:r>
                          <a:endParaRPr lang="en-GB" sz="19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19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(3 </a:t>
                          </a:r>
                          <a:r>
                            <a:rPr lang="en-GB" sz="1900" b="0" baseline="0" dirty="0" err="1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s.f</a:t>
                          </a:r>
                          <a:r>
                            <a:rPr lang="en-GB" sz="19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). </a:t>
                          </a:r>
                        </a:p>
                        <a:p>
                          <a:pPr algn="ctr"/>
                          <a:endParaRPr lang="en-GB" sz="19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19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Write down the error interval.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 field measures </a:t>
                          </a:r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20.5m 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(1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b="0" baseline="0" dirty="0" err="1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d.p.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) by </a:t>
                          </a:r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58.25m 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(2 </a:t>
                          </a:r>
                          <a:r>
                            <a:rPr lang="en-GB" b="0" baseline="0" dirty="0" err="1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d.p.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). </a:t>
                          </a:r>
                        </a:p>
                        <a:p>
                          <a:pPr algn="ctr"/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What is the maximum area of the field?</a:t>
                          </a:r>
                        </a:p>
                        <a:p>
                          <a:pPr algn="ctr"/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The mass of a gold bar is 760g (2 </a:t>
                          </a:r>
                          <a:r>
                            <a:rPr lang="en-GB" b="0" baseline="0" dirty="0" err="1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s.f.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). </a:t>
                          </a:r>
                        </a:p>
                        <a:p>
                          <a:pPr algn="ctr"/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The volume of the gold bar is 458cm</a:t>
                          </a:r>
                          <a:r>
                            <a:rPr lang="en-GB" b="0" baseline="300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(3 </a:t>
                          </a:r>
                          <a:r>
                            <a:rPr lang="en-GB" b="0" baseline="0" dirty="0" err="1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s.f.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).</a:t>
                          </a:r>
                        </a:p>
                        <a:p>
                          <a:pPr algn="ctr"/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Find the lower bound of the density of the gold bar in kg/m</a:t>
                          </a:r>
                          <a:r>
                            <a:rPr lang="en-GB" b="0" baseline="300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2356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1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17" t="-105450" r="-200625" b="-104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2682" t="-105450" r="-100208" b="-104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3125" t="-105450" r="-417" b="-1049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336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1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17" t="-196867" r="-200625" b="-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2682" t="-196867" r="-100208" b="-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3125" t="-196867" r="-417" b="-5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4593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68255399"/>
                  </p:ext>
                </p:extLst>
              </p:nvPr>
            </p:nvGraphicFramePr>
            <p:xfrm>
              <a:off x="0" y="1"/>
              <a:ext cx="9144001" cy="69072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5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32017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1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</a:t>
                          </a:r>
                          <a:r>
                            <a:rPr lang="en-GB" sz="19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piece of wood measures 2.65cm </a:t>
                          </a:r>
                        </a:p>
                        <a:p>
                          <a:pPr algn="ctr"/>
                          <a:r>
                            <a:rPr lang="en-GB" sz="19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(3 </a:t>
                          </a:r>
                          <a:r>
                            <a:rPr lang="en-GB" sz="1900" b="0" baseline="0" dirty="0" err="1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s.f</a:t>
                          </a:r>
                          <a:r>
                            <a:rPr lang="en-GB" sz="19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). </a:t>
                          </a:r>
                        </a:p>
                        <a:p>
                          <a:pPr algn="ctr"/>
                          <a:endParaRPr lang="en-GB" sz="19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19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Write down the error interval.</a:t>
                          </a:r>
                        </a:p>
                        <a:p>
                          <a:pPr algn="ctr"/>
                          <a:r>
                            <a:rPr lang="en-GB" sz="19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2.645 ≤ x &lt; 2.655</a:t>
                          </a:r>
                          <a:endParaRPr lang="en-GB" sz="1900" b="0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 field measures 20.5m (1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b="0" baseline="0" dirty="0" err="1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d.p.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) by 58.25m (2 </a:t>
                          </a:r>
                          <a:r>
                            <a:rPr lang="en-GB" b="0" baseline="0" dirty="0" err="1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d.p.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). </a:t>
                          </a:r>
                        </a:p>
                        <a:p>
                          <a:pPr algn="ctr"/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What is the maximum area of the field?</a:t>
                          </a:r>
                        </a:p>
                        <a:p>
                          <a:pPr algn="ctr"/>
                          <a:r>
                            <a:rPr lang="en-GB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1197cm</a:t>
                          </a:r>
                          <a:r>
                            <a:rPr lang="en-GB" b="0" baseline="3000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2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The mass of a gold bar is 760g (2 </a:t>
                          </a:r>
                          <a:r>
                            <a:rPr lang="en-GB" b="0" baseline="0" dirty="0" err="1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s.f.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). </a:t>
                          </a:r>
                        </a:p>
                        <a:p>
                          <a:pPr algn="ctr"/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The volume of the gold bar is 458cm</a:t>
                          </a:r>
                          <a:r>
                            <a:rPr lang="en-GB" b="0" baseline="300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(3 </a:t>
                          </a:r>
                          <a:r>
                            <a:rPr lang="en-GB" b="0" baseline="0" dirty="0" err="1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s.f.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).</a:t>
                          </a:r>
                        </a:p>
                        <a:p>
                          <a:pPr algn="ctr"/>
                          <a:r>
                            <a:rPr lang="en-GB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1646kg/m</a:t>
                          </a:r>
                          <a:r>
                            <a:rPr lang="en-GB" b="0" baseline="3000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endParaRPr lang="en-GB" b="0" baseline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Find the lower bound of the density of the gold bar in kg/m</a:t>
                          </a:r>
                          <a:r>
                            <a:rPr lang="en-GB" b="0" baseline="300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2090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1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 = 5.3 (1 </a:t>
                          </a:r>
                          <a:r>
                            <a:rPr lang="en-GB" b="0" dirty="0" err="1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d.p.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)</a:t>
                          </a:r>
                        </a:p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 = 15.7 (3 </a:t>
                          </a:r>
                          <a:r>
                            <a:rPr lang="en-GB" b="0" dirty="0" err="1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s.f.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)</a:t>
                          </a:r>
                        </a:p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 = 120 (2 </a:t>
                          </a:r>
                          <a:r>
                            <a:rPr lang="en-GB" b="0" dirty="0" err="1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s.f.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)</a:t>
                          </a:r>
                        </a:p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Find the maximum value of</a:t>
                          </a:r>
                        </a:p>
                        <a:p>
                          <a:pPr algn="ctr"/>
                          <a:endParaRPr lang="en-GB" sz="12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𝑎𝑏</m:t>
                                    </m:r>
                                  </m:num>
                                  <m:den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den>
                                </m:f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GB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5.35</m:t>
                                    </m:r>
                                    <m:r>
                                      <a:rPr lang="en-GB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×15.75</m:t>
                                    </m:r>
                                  </m:num>
                                  <m:den>
                                    <m:r>
                                      <a:rPr lang="en-GB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 = 5.3 (1 </a:t>
                          </a:r>
                          <a:r>
                            <a:rPr lang="en-GB" b="0" dirty="0" err="1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d.p.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)</a:t>
                          </a:r>
                        </a:p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 = 15.7 (3 </a:t>
                          </a:r>
                          <a:r>
                            <a:rPr lang="en-GB" b="0" dirty="0" err="1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s.f.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)</a:t>
                          </a:r>
                        </a:p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 = 120 (2 </a:t>
                          </a:r>
                          <a:r>
                            <a:rPr lang="en-GB" b="0" dirty="0" err="1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s.f.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)</a:t>
                          </a:r>
                        </a:p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Find the maximum value of</a:t>
                          </a:r>
                        </a:p>
                        <a:p>
                          <a:pPr algn="ctr"/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num>
                                  <m:den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den>
                                </m:f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GB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125+5.35</m:t>
                                    </m:r>
                                  </m:num>
                                  <m:den>
                                    <m:r>
                                      <a:rPr lang="en-GB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15.65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 = 5.3 (1 </a:t>
                          </a:r>
                          <a:r>
                            <a:rPr lang="en-GB" b="0" dirty="0" err="1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d.p.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)</a:t>
                          </a:r>
                        </a:p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 = 15.7 (3 </a:t>
                          </a:r>
                          <a:r>
                            <a:rPr lang="en-GB" b="0" dirty="0" err="1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s.f.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)</a:t>
                          </a:r>
                        </a:p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 = 120 (2 </a:t>
                          </a:r>
                          <a:r>
                            <a:rPr lang="en-GB" b="0" dirty="0" err="1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s.f.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)</a:t>
                          </a:r>
                        </a:p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Find the minimum value of</a:t>
                          </a:r>
                        </a:p>
                        <a:p>
                          <a:pPr algn="ctr"/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num>
                                  <m:den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den>
                                </m:f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GB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115−5.35</m:t>
                                    </m:r>
                                  </m:num>
                                  <m:den>
                                    <m:r>
                                      <a:rPr lang="en-GB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15.75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3287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1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Convert  </a:t>
                          </a:r>
                          <a:endParaRPr lang="en-GB" sz="2800" b="0" i="1" baseline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acc>
                                  <m:accPr>
                                    <m:chr m:val="̇"/>
                                    <m:ctrlPr>
                                      <a:rPr lang="en-GB" sz="2800" b="0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2800" b="0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GB" sz="28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into a 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fraction</a:t>
                          </a:r>
                        </a:p>
                        <a:p>
                          <a:pPr algn="ctr"/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800" b="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800" b="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GB" sz="2800" b="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8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Convert  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acc>
                                  <m:accPr>
                                    <m:chr m:val="̇"/>
                                    <m:ctrlPr>
                                      <a:rPr lang="en-GB" sz="2800" b="0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2800" b="0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acc>
                                <m:acc>
                                  <m:accPr>
                                    <m:chr m:val="̇"/>
                                    <m:ctrlPr>
                                      <a:rPr lang="en-GB" sz="2800" b="0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2800" b="0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GB" sz="28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into a fraction in its simplest form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800" b="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800" b="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num>
                                  <m:den>
                                    <m:r>
                                      <a:rPr lang="en-GB" sz="2800" b="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8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Convert  </a:t>
                          </a:r>
                          <a:endParaRPr lang="en-GB" b="0" i="1" baseline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en-GB" sz="2800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acc>
                                  <m:accPr>
                                    <m:chr m:val="̇"/>
                                    <m:ctrlPr>
                                      <a:rPr lang="en-GB" sz="2800" b="0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2800" b="0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acc>
                                <m:acc>
                                  <m:accPr>
                                    <m:chr m:val="̇"/>
                                    <m:ctrlPr>
                                      <a:rPr lang="en-GB" sz="2800" b="0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2800" b="0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GB" sz="28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into a fraction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in its simplest form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800" b="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800" b="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166</m:t>
                                    </m:r>
                                  </m:num>
                                  <m:den>
                                    <m:r>
                                      <a:rPr lang="en-GB" sz="2800" b="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495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8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68255399"/>
                  </p:ext>
                </p:extLst>
              </p:nvPr>
            </p:nvGraphicFramePr>
            <p:xfrm>
              <a:off x="0" y="1"/>
              <a:ext cx="9144001" cy="69072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5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32017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1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</a:t>
                          </a:r>
                          <a:r>
                            <a:rPr lang="en-GB" sz="19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piece of wood measures 2.65cm </a:t>
                          </a:r>
                        </a:p>
                        <a:p>
                          <a:pPr algn="ctr"/>
                          <a:r>
                            <a:rPr lang="en-GB" sz="19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(3 </a:t>
                          </a:r>
                          <a:r>
                            <a:rPr lang="en-GB" sz="1900" b="0" baseline="0" dirty="0" err="1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s.f</a:t>
                          </a:r>
                          <a:r>
                            <a:rPr lang="en-GB" sz="19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). </a:t>
                          </a:r>
                        </a:p>
                        <a:p>
                          <a:pPr algn="ctr"/>
                          <a:endParaRPr lang="en-GB" sz="19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19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Write down the error interval.</a:t>
                          </a:r>
                        </a:p>
                        <a:p>
                          <a:pPr algn="ctr"/>
                          <a:r>
                            <a:rPr lang="en-GB" sz="19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2.645 ≤ x &lt; 2.655</a:t>
                          </a:r>
                          <a:endParaRPr lang="en-GB" sz="1900" b="0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 field measures 20.5m (1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b="0" baseline="0" dirty="0" err="1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d.p.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) by 58.25m (2 </a:t>
                          </a:r>
                          <a:r>
                            <a:rPr lang="en-GB" b="0" baseline="0" dirty="0" err="1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d.p.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). </a:t>
                          </a:r>
                        </a:p>
                        <a:p>
                          <a:pPr algn="ctr"/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What is the maximum area of the field?</a:t>
                          </a:r>
                        </a:p>
                        <a:p>
                          <a:pPr algn="ctr"/>
                          <a:r>
                            <a:rPr lang="en-GB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1197cm</a:t>
                          </a:r>
                          <a:r>
                            <a:rPr lang="en-GB" b="0" baseline="3000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2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The mass of a gold bar is 760g (2 </a:t>
                          </a:r>
                          <a:r>
                            <a:rPr lang="en-GB" b="0" baseline="0" dirty="0" err="1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s.f.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). </a:t>
                          </a:r>
                        </a:p>
                        <a:p>
                          <a:pPr algn="ctr"/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The volume of the gold bar is 458cm</a:t>
                          </a:r>
                          <a:r>
                            <a:rPr lang="en-GB" b="0" baseline="300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(3 </a:t>
                          </a:r>
                          <a:r>
                            <a:rPr lang="en-GB" b="0" baseline="0" dirty="0" err="1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s.f.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).</a:t>
                          </a:r>
                        </a:p>
                        <a:p>
                          <a:pPr algn="ctr"/>
                          <a:r>
                            <a:rPr lang="en-GB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1646kg/m</a:t>
                          </a:r>
                          <a:r>
                            <a:rPr lang="en-GB" b="0" baseline="3000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endParaRPr lang="en-GB" b="0" baseline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Find the lower bound of the density of the gold bar in kg/m</a:t>
                          </a:r>
                          <a:r>
                            <a:rPr lang="en-GB" b="0" baseline="300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2583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1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17" t="-104043" r="-200625" b="-1035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2682" t="-104043" r="-100208" b="-1035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3125" t="-104043" r="-417" b="-10350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3287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1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17" t="-198168" r="-200625" b="-5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2682" t="-198168" r="-100208" b="-5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3125" t="-198168" r="-417" b="-5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02808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123820"/>
              </p:ext>
            </p:extLst>
          </p:nvPr>
        </p:nvGraphicFramePr>
        <p:xfrm>
          <a:off x="0" y="0"/>
          <a:ext cx="9144001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35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31841475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41231608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2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Factorise: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x</a:t>
                      </a:r>
                      <a:r>
                        <a:rPr lang="en-GB" b="0" baseline="30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+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9</a:t>
                      </a: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x </a:t>
                      </a: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+ </a:t>
                      </a: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20</a:t>
                      </a:r>
                      <a:endParaRPr lang="en-GB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Solve </a:t>
                      </a: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this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equation:</a:t>
                      </a:r>
                      <a:endParaRPr lang="en-GB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x</a:t>
                      </a:r>
                      <a:r>
                        <a:rPr lang="en-GB" b="0" baseline="30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+ </a:t>
                      </a: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8x + 15 = </a:t>
                      </a: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0</a:t>
                      </a:r>
                      <a:endParaRPr lang="en-GB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Sketch: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y = x</a:t>
                      </a:r>
                      <a:r>
                        <a:rPr lang="en-GB" b="0" baseline="30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+ 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3x 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10</a:t>
                      </a:r>
                      <a:endParaRPr lang="en-GB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Show the roots</a:t>
                      </a:r>
                      <a:endParaRPr lang="en-GB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2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Factorise: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x</a:t>
                      </a:r>
                      <a:r>
                        <a:rPr lang="en-GB" b="0" baseline="30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- 8x + </a:t>
                      </a: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15</a:t>
                      </a:r>
                      <a:endParaRPr lang="en-GB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Solve this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equation:</a:t>
                      </a:r>
                    </a:p>
                    <a:p>
                      <a:pPr algn="ctr"/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x</a:t>
                      </a:r>
                      <a:r>
                        <a:rPr lang="en-GB" b="0" baseline="30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- </a:t>
                      </a: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x -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12</a:t>
                      </a: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= </a:t>
                      </a: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0</a:t>
                      </a:r>
                      <a:endParaRPr lang="en-GB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Sketch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: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y = x</a:t>
                      </a:r>
                      <a:r>
                        <a:rPr lang="en-GB" b="0" baseline="30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+ 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8x + 12</a:t>
                      </a:r>
                      <a:endParaRPr lang="en-GB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Show 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the roots</a:t>
                      </a:r>
                      <a:endParaRPr lang="en-GB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561586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2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Factorise: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2x</a:t>
                      </a:r>
                      <a:r>
                        <a:rPr lang="en-GB" b="0" baseline="30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+ 9x + </a:t>
                      </a: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4</a:t>
                      </a:r>
                      <a:endParaRPr lang="en-GB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Solve this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equation:</a:t>
                      </a:r>
                    </a:p>
                    <a:p>
                      <a:pPr algn="ctr"/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x</a:t>
                      </a:r>
                      <a:r>
                        <a:rPr lang="en-GB" b="0" baseline="30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- </a:t>
                      </a: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11x </a:t>
                      </a: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+ </a:t>
                      </a: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24 </a:t>
                      </a: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= </a:t>
                      </a: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0</a:t>
                      </a:r>
                      <a:endParaRPr lang="en-GB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Sketch: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y = x</a:t>
                      </a:r>
                      <a:r>
                        <a:rPr lang="en-GB" b="0" baseline="30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- 2x – 24</a:t>
                      </a:r>
                      <a:endParaRPr lang="en-GB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Show the roots</a:t>
                      </a:r>
                      <a:endParaRPr lang="en-GB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1543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983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5449349"/>
              </p:ext>
            </p:extLst>
          </p:nvPr>
        </p:nvGraphicFramePr>
        <p:xfrm>
          <a:off x="0" y="0"/>
          <a:ext cx="9144001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35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31841475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41231608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2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Factorise: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x</a:t>
                      </a:r>
                      <a:r>
                        <a:rPr lang="en-GB" b="0" baseline="30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+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9</a:t>
                      </a: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x </a:t>
                      </a: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+ </a:t>
                      </a: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20</a:t>
                      </a:r>
                    </a:p>
                    <a:p>
                      <a:pPr marL="0" indent="0" algn="ctr">
                        <a:buNone/>
                      </a:pPr>
                      <a:endParaRPr lang="en-GB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en-GB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= (x + 4)(x</a:t>
                      </a:r>
                      <a:r>
                        <a:rPr lang="en-GB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+ 5)</a:t>
                      </a:r>
                      <a:endParaRPr lang="en-GB" b="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Solve </a:t>
                      </a: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this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equation:</a:t>
                      </a:r>
                      <a:endParaRPr lang="en-GB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x</a:t>
                      </a:r>
                      <a:r>
                        <a:rPr lang="en-GB" b="0" baseline="30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+ </a:t>
                      </a: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8x + 15 = </a:t>
                      </a: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0</a:t>
                      </a:r>
                    </a:p>
                    <a:p>
                      <a:pPr algn="ctr"/>
                      <a:endParaRPr lang="en-GB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(x + 3)(x</a:t>
                      </a:r>
                      <a:r>
                        <a:rPr lang="en-GB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+ 5) = 0</a:t>
                      </a:r>
                    </a:p>
                    <a:p>
                      <a:pPr algn="ctr"/>
                      <a:endParaRPr lang="en-GB" b="0" baseline="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x = -3   or x = -5</a:t>
                      </a:r>
                      <a:endParaRPr lang="en-GB" b="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Sketch: y 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= x</a:t>
                      </a:r>
                      <a:r>
                        <a:rPr lang="en-GB" b="0" baseline="30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+ 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3x 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10</a:t>
                      </a:r>
                      <a:endParaRPr lang="en-GB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Show the 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roots</a:t>
                      </a:r>
                    </a:p>
                    <a:p>
                      <a:pPr algn="ctr"/>
                      <a:r>
                        <a:rPr lang="en-GB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y = (x +</a:t>
                      </a:r>
                      <a:r>
                        <a:rPr lang="en-GB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5</a:t>
                      </a:r>
                      <a:r>
                        <a:rPr lang="en-GB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)(x</a:t>
                      </a:r>
                      <a:r>
                        <a:rPr lang="en-GB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- 2) </a:t>
                      </a:r>
                    </a:p>
                    <a:p>
                      <a:pPr algn="ctr"/>
                      <a:r>
                        <a:rPr lang="en-GB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x = -5   or x = 2</a:t>
                      </a:r>
                      <a:endParaRPr lang="en-GB" b="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2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Factorise: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x</a:t>
                      </a:r>
                      <a:r>
                        <a:rPr lang="en-GB" b="0" baseline="30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- 8x + </a:t>
                      </a: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15</a:t>
                      </a:r>
                    </a:p>
                    <a:p>
                      <a:pPr marL="0" indent="0" algn="ctr">
                        <a:buNone/>
                      </a:pPr>
                      <a:endParaRPr lang="en-GB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= (x -</a:t>
                      </a:r>
                      <a:r>
                        <a:rPr lang="en-GB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3</a:t>
                      </a:r>
                      <a:r>
                        <a:rPr lang="en-GB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)(x</a:t>
                      </a:r>
                      <a:r>
                        <a:rPr lang="en-GB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- 5)</a:t>
                      </a:r>
                      <a:endParaRPr lang="en-GB" b="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 algn="ctr">
                        <a:buNone/>
                      </a:pPr>
                      <a:endParaRPr lang="en-GB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Solve this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equation:</a:t>
                      </a:r>
                    </a:p>
                    <a:p>
                      <a:pPr algn="ctr"/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x</a:t>
                      </a:r>
                      <a:r>
                        <a:rPr lang="en-GB" b="0" baseline="30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- </a:t>
                      </a: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x -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12</a:t>
                      </a: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= </a:t>
                      </a: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0</a:t>
                      </a:r>
                    </a:p>
                    <a:p>
                      <a:pPr algn="ctr"/>
                      <a:endParaRPr lang="en-GB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(x + 3)(x</a:t>
                      </a:r>
                      <a:r>
                        <a:rPr lang="en-GB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- 4) = 0</a:t>
                      </a:r>
                    </a:p>
                    <a:p>
                      <a:pPr algn="ctr"/>
                      <a:endParaRPr lang="en-GB" b="0" baseline="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x = -3   or x = 4</a:t>
                      </a:r>
                      <a:endParaRPr lang="en-GB" b="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Sketch: y 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= x</a:t>
                      </a:r>
                      <a:r>
                        <a:rPr lang="en-GB" b="0" baseline="30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+ 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8x + 12</a:t>
                      </a:r>
                      <a:endParaRPr lang="en-GB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Show 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the roots</a:t>
                      </a:r>
                    </a:p>
                    <a:p>
                      <a:pPr algn="ctr"/>
                      <a:r>
                        <a:rPr lang="en-GB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y = (x +</a:t>
                      </a:r>
                      <a:r>
                        <a:rPr lang="en-GB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3</a:t>
                      </a:r>
                      <a:r>
                        <a:rPr lang="en-GB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)(x</a:t>
                      </a:r>
                      <a:r>
                        <a:rPr lang="en-GB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+ 4) </a:t>
                      </a:r>
                    </a:p>
                    <a:p>
                      <a:pPr algn="ctr"/>
                      <a:r>
                        <a:rPr lang="en-GB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x = -3   or x = -4</a:t>
                      </a:r>
                      <a:endParaRPr lang="en-GB" b="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561586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2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Factorise: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2x</a:t>
                      </a:r>
                      <a:r>
                        <a:rPr lang="en-GB" b="0" baseline="30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+ 9x + </a:t>
                      </a: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4</a:t>
                      </a:r>
                    </a:p>
                    <a:p>
                      <a:pPr marL="0" indent="0" algn="ctr">
                        <a:buNone/>
                      </a:pPr>
                      <a:endParaRPr lang="en-GB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= (2x + 1)(x</a:t>
                      </a:r>
                      <a:r>
                        <a:rPr lang="en-GB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+ 4)</a:t>
                      </a:r>
                      <a:endParaRPr lang="en-GB" b="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 algn="ctr">
                        <a:buNone/>
                      </a:pPr>
                      <a:endParaRPr lang="en-GB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Solve this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equation:</a:t>
                      </a:r>
                    </a:p>
                    <a:p>
                      <a:pPr algn="ctr"/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x</a:t>
                      </a:r>
                      <a:r>
                        <a:rPr lang="en-GB" b="0" baseline="30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- </a:t>
                      </a: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11x </a:t>
                      </a: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+ </a:t>
                      </a: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24 </a:t>
                      </a: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= </a:t>
                      </a: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0</a:t>
                      </a:r>
                    </a:p>
                    <a:p>
                      <a:pPr algn="ctr"/>
                      <a:endParaRPr lang="en-GB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(x - 3)(x</a:t>
                      </a:r>
                      <a:r>
                        <a:rPr lang="en-GB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- 8) = 0</a:t>
                      </a:r>
                    </a:p>
                    <a:p>
                      <a:pPr algn="ctr"/>
                      <a:endParaRPr lang="en-GB" b="0" baseline="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x = 3   or x = 8</a:t>
                      </a:r>
                      <a:endParaRPr lang="en-GB" b="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Sketch: y 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= x</a:t>
                      </a:r>
                      <a:r>
                        <a:rPr lang="en-GB" b="0" baseline="30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- 2x – 24</a:t>
                      </a:r>
                      <a:endParaRPr lang="en-GB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Show the 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roots</a:t>
                      </a:r>
                    </a:p>
                    <a:p>
                      <a:pPr algn="ctr"/>
                      <a:r>
                        <a:rPr lang="en-GB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y = (x -</a:t>
                      </a:r>
                      <a:r>
                        <a:rPr lang="en-GB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6</a:t>
                      </a:r>
                      <a:r>
                        <a:rPr lang="en-GB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)(x</a:t>
                      </a:r>
                      <a:r>
                        <a:rPr lang="en-GB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+ 4) </a:t>
                      </a:r>
                    </a:p>
                    <a:p>
                      <a:pPr algn="ctr"/>
                      <a:r>
                        <a:rPr lang="en-GB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x = 6   or x = -4</a:t>
                      </a:r>
                      <a:endParaRPr lang="en-GB" b="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154384"/>
                  </a:ext>
                </a:extLst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6660107" y="1132760"/>
            <a:ext cx="2033517" cy="1080000"/>
            <a:chOff x="6660107" y="1132760"/>
            <a:chExt cx="2033517" cy="1080000"/>
          </a:xfrm>
        </p:grpSpPr>
        <p:grpSp>
          <p:nvGrpSpPr>
            <p:cNvPr id="9" name="Group 8"/>
            <p:cNvGrpSpPr/>
            <p:nvPr/>
          </p:nvGrpSpPr>
          <p:grpSpPr>
            <a:xfrm>
              <a:off x="6660107" y="1132760"/>
              <a:ext cx="2033517" cy="1080000"/>
              <a:chOff x="6660107" y="1132760"/>
              <a:chExt cx="2033517" cy="1080000"/>
            </a:xfrm>
          </p:grpSpPr>
          <p:sp>
            <p:nvSpPr>
              <p:cNvPr id="2" name="Freeform 1"/>
              <p:cNvSpPr/>
              <p:nvPr/>
            </p:nvSpPr>
            <p:spPr>
              <a:xfrm>
                <a:off x="6673755" y="1228297"/>
                <a:ext cx="1678675" cy="914408"/>
              </a:xfrm>
              <a:custGeom>
                <a:avLst/>
                <a:gdLst>
                  <a:gd name="connsiteX0" fmla="*/ 0 w 1678675"/>
                  <a:gd name="connsiteY0" fmla="*/ 0 h 914408"/>
                  <a:gd name="connsiteX1" fmla="*/ 900752 w 1678675"/>
                  <a:gd name="connsiteY1" fmla="*/ 914400 h 914408"/>
                  <a:gd name="connsiteX2" fmla="*/ 1678675 w 1678675"/>
                  <a:gd name="connsiteY2" fmla="*/ 13648 h 914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78675" h="914408">
                    <a:moveTo>
                      <a:pt x="0" y="0"/>
                    </a:moveTo>
                    <a:cubicBezTo>
                      <a:pt x="310486" y="456062"/>
                      <a:pt x="620973" y="912125"/>
                      <a:pt x="900752" y="914400"/>
                    </a:cubicBezTo>
                    <a:cubicBezTo>
                      <a:pt x="1180531" y="916675"/>
                      <a:pt x="1429603" y="465161"/>
                      <a:pt x="1678675" y="13648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5" name="Straight Arrow Connector 4"/>
              <p:cNvCxnSpPr/>
              <p:nvPr/>
            </p:nvCxnSpPr>
            <p:spPr>
              <a:xfrm flipV="1">
                <a:off x="6660107" y="1760561"/>
                <a:ext cx="203351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Arrow Connector 5"/>
              <p:cNvCxnSpPr/>
              <p:nvPr/>
            </p:nvCxnSpPr>
            <p:spPr>
              <a:xfrm flipH="1" flipV="1">
                <a:off x="7792872" y="1132760"/>
                <a:ext cx="0" cy="10800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/>
            <p:cNvSpPr txBox="1"/>
            <p:nvPr/>
          </p:nvSpPr>
          <p:spPr>
            <a:xfrm>
              <a:off x="6762464" y="1712797"/>
              <a:ext cx="4230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-5</a:t>
              </a:r>
              <a:endParaRPr lang="en-GB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956644" y="1712797"/>
              <a:ext cx="4230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2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581627" y="3429000"/>
            <a:ext cx="2067643" cy="1080000"/>
            <a:chOff x="6625981" y="1117811"/>
            <a:chExt cx="2067643" cy="1080000"/>
          </a:xfrm>
        </p:grpSpPr>
        <p:grpSp>
          <p:nvGrpSpPr>
            <p:cNvPr id="14" name="Group 13"/>
            <p:cNvGrpSpPr/>
            <p:nvPr/>
          </p:nvGrpSpPr>
          <p:grpSpPr>
            <a:xfrm>
              <a:off x="6660107" y="1117811"/>
              <a:ext cx="2033517" cy="1080000"/>
              <a:chOff x="6660107" y="1117811"/>
              <a:chExt cx="2033517" cy="1080000"/>
            </a:xfrm>
          </p:grpSpPr>
          <p:sp>
            <p:nvSpPr>
              <p:cNvPr id="17" name="Freeform 16"/>
              <p:cNvSpPr/>
              <p:nvPr/>
            </p:nvSpPr>
            <p:spPr>
              <a:xfrm>
                <a:off x="6673756" y="1228297"/>
                <a:ext cx="1207826" cy="914408"/>
              </a:xfrm>
              <a:custGeom>
                <a:avLst/>
                <a:gdLst>
                  <a:gd name="connsiteX0" fmla="*/ 0 w 1678675"/>
                  <a:gd name="connsiteY0" fmla="*/ 0 h 914408"/>
                  <a:gd name="connsiteX1" fmla="*/ 900752 w 1678675"/>
                  <a:gd name="connsiteY1" fmla="*/ 914400 h 914408"/>
                  <a:gd name="connsiteX2" fmla="*/ 1678675 w 1678675"/>
                  <a:gd name="connsiteY2" fmla="*/ 13648 h 914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78675" h="914408">
                    <a:moveTo>
                      <a:pt x="0" y="0"/>
                    </a:moveTo>
                    <a:cubicBezTo>
                      <a:pt x="310486" y="456062"/>
                      <a:pt x="620973" y="912125"/>
                      <a:pt x="900752" y="914400"/>
                    </a:cubicBezTo>
                    <a:cubicBezTo>
                      <a:pt x="1180531" y="916675"/>
                      <a:pt x="1429603" y="465161"/>
                      <a:pt x="1678675" y="13648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8" name="Straight Arrow Connector 17"/>
              <p:cNvCxnSpPr/>
              <p:nvPr/>
            </p:nvCxnSpPr>
            <p:spPr>
              <a:xfrm flipV="1">
                <a:off x="6660107" y="1760561"/>
                <a:ext cx="203351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 flipH="1" flipV="1">
                <a:off x="8396784" y="1117811"/>
                <a:ext cx="0" cy="10800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TextBox 14"/>
            <p:cNvSpPr txBox="1"/>
            <p:nvPr/>
          </p:nvSpPr>
          <p:spPr>
            <a:xfrm>
              <a:off x="6625981" y="1702346"/>
              <a:ext cx="4230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-4</a:t>
              </a:r>
              <a:endParaRPr lang="en-GB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642746" y="1712797"/>
              <a:ext cx="7369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-3</a:t>
              </a:r>
              <a:endParaRPr lang="en-GB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762464" y="5709658"/>
            <a:ext cx="2033517" cy="1080000"/>
            <a:chOff x="6660107" y="1172797"/>
            <a:chExt cx="2033517" cy="1080000"/>
          </a:xfrm>
        </p:grpSpPr>
        <p:grpSp>
          <p:nvGrpSpPr>
            <p:cNvPr id="21" name="Group 20"/>
            <p:cNvGrpSpPr/>
            <p:nvPr/>
          </p:nvGrpSpPr>
          <p:grpSpPr>
            <a:xfrm>
              <a:off x="6660107" y="1172797"/>
              <a:ext cx="2033517" cy="1080000"/>
              <a:chOff x="6660107" y="1172797"/>
              <a:chExt cx="2033517" cy="1080000"/>
            </a:xfrm>
          </p:grpSpPr>
          <p:sp>
            <p:nvSpPr>
              <p:cNvPr id="24" name="Freeform 23"/>
              <p:cNvSpPr/>
              <p:nvPr/>
            </p:nvSpPr>
            <p:spPr>
              <a:xfrm>
                <a:off x="6673755" y="1228297"/>
                <a:ext cx="1678675" cy="914408"/>
              </a:xfrm>
              <a:custGeom>
                <a:avLst/>
                <a:gdLst>
                  <a:gd name="connsiteX0" fmla="*/ 0 w 1678675"/>
                  <a:gd name="connsiteY0" fmla="*/ 0 h 914408"/>
                  <a:gd name="connsiteX1" fmla="*/ 900752 w 1678675"/>
                  <a:gd name="connsiteY1" fmla="*/ 914400 h 914408"/>
                  <a:gd name="connsiteX2" fmla="*/ 1678675 w 1678675"/>
                  <a:gd name="connsiteY2" fmla="*/ 13648 h 914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78675" h="914408">
                    <a:moveTo>
                      <a:pt x="0" y="0"/>
                    </a:moveTo>
                    <a:cubicBezTo>
                      <a:pt x="310486" y="456062"/>
                      <a:pt x="620973" y="912125"/>
                      <a:pt x="900752" y="914400"/>
                    </a:cubicBezTo>
                    <a:cubicBezTo>
                      <a:pt x="1180531" y="916675"/>
                      <a:pt x="1429603" y="465161"/>
                      <a:pt x="1678675" y="13648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5" name="Straight Arrow Connector 24"/>
              <p:cNvCxnSpPr/>
              <p:nvPr/>
            </p:nvCxnSpPr>
            <p:spPr>
              <a:xfrm flipV="1">
                <a:off x="6660107" y="1760561"/>
                <a:ext cx="203351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 flipH="1" flipV="1">
                <a:off x="7342496" y="1172797"/>
                <a:ext cx="0" cy="10800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TextBox 21"/>
            <p:cNvSpPr txBox="1"/>
            <p:nvPr/>
          </p:nvSpPr>
          <p:spPr>
            <a:xfrm>
              <a:off x="6762464" y="1712797"/>
              <a:ext cx="4230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-4</a:t>
              </a:r>
              <a:endParaRPr lang="en-GB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956644" y="1712797"/>
              <a:ext cx="4230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6</a:t>
              </a:r>
              <a:endParaRPr lang="en-GB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128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7843972"/>
              </p:ext>
            </p:extLst>
          </p:nvPr>
        </p:nvGraphicFramePr>
        <p:xfrm>
          <a:off x="0" y="0"/>
          <a:ext cx="9144001" cy="6857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35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31841475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41231608"/>
                    </a:ext>
                  </a:extLst>
                </a:gridCol>
              </a:tblGrid>
              <a:tr h="2371947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3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 the median, lower quartile and upper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quartile for this set of data:</a:t>
                      </a:r>
                    </a:p>
                    <a:p>
                      <a:pPr algn="ctr"/>
                      <a:endParaRPr lang="en-GB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1, 3, 6, 10, 12, 13, 15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 the median, lower quartile and upper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quartile for this set of data:</a:t>
                      </a:r>
                    </a:p>
                    <a:p>
                      <a:pPr algn="ctr"/>
                      <a:endParaRPr lang="en-GB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1, 3, 6, 9, 12, 17, 19, 21, 22 ,24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the lower quartile: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 the minimum</a:t>
                      </a:r>
                      <a:endParaRPr lang="en-GB" sz="18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17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2105296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3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 the inter quartile range.</a:t>
                      </a:r>
                    </a:p>
                    <a:p>
                      <a:pPr algn="ctr"/>
                      <a:endParaRPr lang="en-GB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How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many items weighed more than 20 kg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?</a:t>
                      </a:r>
                      <a:endParaRPr lang="en-GB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The box plot displays the heights of 80 plants.  </a:t>
                      </a:r>
                    </a:p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How many plants were shorter than 18 cm?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561586"/>
                  </a:ext>
                </a:extLst>
              </a:tr>
              <a:tr h="2380756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3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Complete the cumulative frequency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table</a:t>
                      </a:r>
                      <a:endParaRPr lang="en-GB" sz="18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Complete this table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to draw a histogram:</a:t>
                      </a: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Complete</a:t>
                      </a:r>
                      <a:r>
                        <a:rPr lang="en-GB" sz="15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the histogram table:</a:t>
                      </a:r>
                    </a:p>
                    <a:p>
                      <a:pPr algn="ctr"/>
                      <a:endParaRPr lang="en-GB" sz="1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154384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8183432" y="5582219"/>
            <a:ext cx="850522" cy="1498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313103" y="5786439"/>
            <a:ext cx="767886" cy="100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311592" y="6152744"/>
            <a:ext cx="767886" cy="1099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8224750" y="6343652"/>
            <a:ext cx="767886" cy="1381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8158532" y="5957889"/>
            <a:ext cx="834104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8142433" y="6148795"/>
            <a:ext cx="682482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9297791"/>
              </p:ext>
            </p:extLst>
          </p:nvPr>
        </p:nvGraphicFramePr>
        <p:xfrm>
          <a:off x="6377619" y="625523"/>
          <a:ext cx="2656335" cy="1694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0996">
                  <a:extLst>
                    <a:ext uri="{9D8B030D-6E8A-4147-A177-3AD203B41FA5}">
                      <a16:colId xmlns:a16="http://schemas.microsoft.com/office/drawing/2014/main" val="575230497"/>
                    </a:ext>
                  </a:extLst>
                </a:gridCol>
                <a:gridCol w="1105339">
                  <a:extLst>
                    <a:ext uri="{9D8B030D-6E8A-4147-A177-3AD203B41FA5}">
                      <a16:colId xmlns:a16="http://schemas.microsoft.com/office/drawing/2014/main" val="1950064927"/>
                    </a:ext>
                  </a:extLst>
                </a:gridCol>
              </a:tblGrid>
              <a:tr h="353279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Median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32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0704466"/>
                  </a:ext>
                </a:extLst>
              </a:tr>
              <a:tr h="327185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IQR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15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1465"/>
                  </a:ext>
                </a:extLst>
              </a:tr>
              <a:tr h="327185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UQ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40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6357748"/>
                  </a:ext>
                </a:extLst>
              </a:tr>
              <a:tr h="327185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Maximum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45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0778266"/>
                  </a:ext>
                </a:extLst>
              </a:tr>
              <a:tr h="327185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Range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35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4399317"/>
                  </a:ext>
                </a:extLst>
              </a:tr>
            </a:tbl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6135891" y="3663978"/>
            <a:ext cx="3300209" cy="874387"/>
            <a:chOff x="0" y="0"/>
            <a:chExt cx="2639695" cy="64998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966" t="78985" r="35647" b="9728"/>
            <a:stretch/>
          </p:blipFill>
          <p:spPr bwMode="auto">
            <a:xfrm>
              <a:off x="119270" y="0"/>
              <a:ext cx="2067339" cy="42937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17" name="Group 16"/>
            <p:cNvGrpSpPr/>
            <p:nvPr/>
          </p:nvGrpSpPr>
          <p:grpSpPr>
            <a:xfrm>
              <a:off x="365759" y="7951"/>
              <a:ext cx="1624084" cy="395605"/>
              <a:chOff x="0" y="0"/>
              <a:chExt cx="1624084" cy="396000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>
                <a:off x="0" y="61415"/>
                <a:ext cx="0" cy="26581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1624084" y="61415"/>
                <a:ext cx="0" cy="26543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573201" y="0"/>
                <a:ext cx="0" cy="39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ctangle 21"/>
              <p:cNvSpPr/>
              <p:nvPr/>
            </p:nvSpPr>
            <p:spPr>
              <a:xfrm>
                <a:off x="307075" y="0"/>
                <a:ext cx="917114" cy="388961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 flipH="1">
                <a:off x="1536" y="204716"/>
                <a:ext cx="305539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H="1">
                <a:off x="1224189" y="204716"/>
                <a:ext cx="37433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Text Box 92"/>
            <p:cNvSpPr txBox="1"/>
            <p:nvPr/>
          </p:nvSpPr>
          <p:spPr>
            <a:xfrm>
              <a:off x="0" y="403556"/>
              <a:ext cx="2639695" cy="24642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300" dirty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0         </a:t>
              </a:r>
              <a:r>
                <a:rPr lang="en-GB" sz="1300" dirty="0" smtClean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5       10       15       </a:t>
              </a:r>
              <a:r>
                <a:rPr lang="en-GB" sz="1300" dirty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20      </a:t>
              </a:r>
              <a:r>
                <a:rPr lang="en-GB" sz="1300" dirty="0" smtClean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25cm</a:t>
              </a:r>
              <a:endParaRPr lang="en-GB" sz="13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117671" y="2295182"/>
            <a:ext cx="3459522" cy="2243183"/>
            <a:chOff x="-25387" y="25304"/>
            <a:chExt cx="2891142" cy="1779810"/>
          </a:xfrm>
        </p:grpSpPr>
        <p:grpSp>
          <p:nvGrpSpPr>
            <p:cNvPr id="26" name="Group 25"/>
            <p:cNvGrpSpPr/>
            <p:nvPr/>
          </p:nvGrpSpPr>
          <p:grpSpPr>
            <a:xfrm>
              <a:off x="-25387" y="25304"/>
              <a:ext cx="2891142" cy="1728763"/>
              <a:chOff x="-25395" y="25313"/>
              <a:chExt cx="2891720" cy="1729325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111254" y="25313"/>
                <a:ext cx="2755071" cy="1703084"/>
                <a:chOff x="-19123" y="0"/>
                <a:chExt cx="2957555" cy="1774829"/>
              </a:xfrm>
            </p:grpSpPr>
            <p:grpSp>
              <p:nvGrpSpPr>
                <p:cNvPr id="30" name="Group 29"/>
                <p:cNvGrpSpPr/>
                <p:nvPr/>
              </p:nvGrpSpPr>
              <p:grpSpPr>
                <a:xfrm>
                  <a:off x="130318" y="71252"/>
                  <a:ext cx="2808114" cy="1703577"/>
                  <a:chOff x="-310" y="0"/>
                  <a:chExt cx="2808114" cy="1703577"/>
                </a:xfrm>
              </p:grpSpPr>
              <p:grpSp>
                <p:nvGrpSpPr>
                  <p:cNvPr id="32" name="Group 31"/>
                  <p:cNvGrpSpPr/>
                  <p:nvPr/>
                </p:nvGrpSpPr>
                <p:grpSpPr>
                  <a:xfrm>
                    <a:off x="-310" y="0"/>
                    <a:ext cx="2808114" cy="1703577"/>
                    <a:chOff x="-310" y="0"/>
                    <a:chExt cx="2808114" cy="1703577"/>
                  </a:xfrm>
                </p:grpSpPr>
                <p:grpSp>
                  <p:nvGrpSpPr>
                    <p:cNvPr id="34" name="Group 33"/>
                    <p:cNvGrpSpPr/>
                    <p:nvPr/>
                  </p:nvGrpSpPr>
                  <p:grpSpPr>
                    <a:xfrm>
                      <a:off x="136567" y="0"/>
                      <a:ext cx="2155190" cy="1471930"/>
                      <a:chOff x="0" y="0"/>
                      <a:chExt cx="2155371" cy="1472540"/>
                    </a:xfrm>
                  </p:grpSpPr>
                  <p:pic>
                    <p:nvPicPr>
                      <p:cNvPr id="36" name="Picture 35"/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1978" t="46202" r="41758" b="9728"/>
                      <a:stretch/>
                    </p:blipFill>
                    <p:spPr bwMode="auto">
                      <a:xfrm>
                        <a:off x="0" y="0"/>
                        <a:ext cx="2155371" cy="1472540"/>
                      </a:xfrm>
                      <a:prstGeom prst="rect">
                        <a:avLst/>
                      </a:prstGeom>
                      <a:ln>
                        <a:noFill/>
                      </a:ln>
                      <a:extLst>
                        <a:ext uri="{53640926-AAD7-44D8-BBD7-CCE9431645EC}">
                          <a14:shadowObscured xmlns:a14="http://schemas.microsoft.com/office/drawing/2010/main"/>
                        </a:ext>
                      </a:extLst>
                    </p:spPr>
                  </p:pic>
                  <p:cxnSp>
                    <p:nvCxnSpPr>
                      <p:cNvPr id="37" name="Straight Arrow Connector 36"/>
                      <p:cNvCxnSpPr/>
                      <p:nvPr/>
                    </p:nvCxnSpPr>
                    <p:spPr>
                      <a:xfrm>
                        <a:off x="0" y="1454727"/>
                        <a:ext cx="2155371" cy="0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tx1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8" name="Straight Arrow Connector 37"/>
                      <p:cNvCxnSpPr/>
                      <p:nvPr/>
                    </p:nvCxnSpPr>
                    <p:spPr>
                      <a:xfrm flipV="1">
                        <a:off x="0" y="0"/>
                        <a:ext cx="0" cy="1454150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tx1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35" name="Text Box 38"/>
                    <p:cNvSpPr txBox="1"/>
                    <p:nvPr/>
                  </p:nvSpPr>
                  <p:spPr>
                    <a:xfrm>
                      <a:off x="-310" y="1412631"/>
                      <a:ext cx="2808114" cy="290946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  <a:effectLst/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            </a:t>
                      </a:r>
                      <a:r>
                        <a:rPr lang="en-GB" sz="14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          </a:t>
                      </a:r>
                      <a:r>
                        <a:rPr lang="en-GB" sz="1400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          </a:t>
                      </a:r>
                      <a:r>
                        <a:rPr lang="en-GB" sz="14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GB" sz="1400" dirty="0"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sp>
                <p:nvSpPr>
                  <p:cNvPr id="33" name="Freeform 32"/>
                  <p:cNvSpPr/>
                  <p:nvPr/>
                </p:nvSpPr>
                <p:spPr>
                  <a:xfrm>
                    <a:off x="136567" y="17813"/>
                    <a:ext cx="2155190" cy="1442852"/>
                  </a:xfrm>
                  <a:custGeom>
                    <a:avLst/>
                    <a:gdLst>
                      <a:gd name="connsiteX0" fmla="*/ 0 w 1787236"/>
                      <a:gd name="connsiteY0" fmla="*/ 1442852 h 1442852"/>
                      <a:gd name="connsiteX1" fmla="*/ 581890 w 1787236"/>
                      <a:gd name="connsiteY1" fmla="*/ 1371600 h 1442852"/>
                      <a:gd name="connsiteX2" fmla="*/ 1003464 w 1787236"/>
                      <a:gd name="connsiteY2" fmla="*/ 1145969 h 1442852"/>
                      <a:gd name="connsiteX3" fmla="*/ 1318161 w 1787236"/>
                      <a:gd name="connsiteY3" fmla="*/ 617517 h 1442852"/>
                      <a:gd name="connsiteX4" fmla="*/ 1430976 w 1787236"/>
                      <a:gd name="connsiteY4" fmla="*/ 356260 h 1442852"/>
                      <a:gd name="connsiteX5" fmla="*/ 1585355 w 1787236"/>
                      <a:gd name="connsiteY5" fmla="*/ 100940 h 1442852"/>
                      <a:gd name="connsiteX6" fmla="*/ 1787236 w 1787236"/>
                      <a:gd name="connsiteY6" fmla="*/ 0 h 14428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787236" h="1442852">
                        <a:moveTo>
                          <a:pt x="0" y="1442852"/>
                        </a:moveTo>
                        <a:cubicBezTo>
                          <a:pt x="207323" y="1431966"/>
                          <a:pt x="414646" y="1421080"/>
                          <a:pt x="581890" y="1371600"/>
                        </a:cubicBezTo>
                        <a:cubicBezTo>
                          <a:pt x="749134" y="1322120"/>
                          <a:pt x="880752" y="1271649"/>
                          <a:pt x="1003464" y="1145969"/>
                        </a:cubicBezTo>
                        <a:cubicBezTo>
                          <a:pt x="1126176" y="1020289"/>
                          <a:pt x="1246909" y="749135"/>
                          <a:pt x="1318161" y="617517"/>
                        </a:cubicBezTo>
                        <a:cubicBezTo>
                          <a:pt x="1389413" y="485899"/>
                          <a:pt x="1386444" y="442356"/>
                          <a:pt x="1430976" y="356260"/>
                        </a:cubicBezTo>
                        <a:cubicBezTo>
                          <a:pt x="1475508" y="270164"/>
                          <a:pt x="1525978" y="160317"/>
                          <a:pt x="1585355" y="100940"/>
                        </a:cubicBezTo>
                        <a:cubicBezTo>
                          <a:pt x="1644732" y="41563"/>
                          <a:pt x="1715984" y="20781"/>
                          <a:pt x="1787236" y="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GB"/>
                  </a:p>
                </p:txBody>
              </p:sp>
            </p:grpSp>
            <p:sp>
              <p:nvSpPr>
                <p:cNvPr id="31" name="Text Box 41"/>
                <p:cNvSpPr txBox="1"/>
                <p:nvPr/>
              </p:nvSpPr>
              <p:spPr>
                <a:xfrm>
                  <a:off x="-19123" y="0"/>
                  <a:ext cx="396489" cy="1543182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en-GB" sz="1200" dirty="0">
                      <a:effectLst/>
                      <a:latin typeface="Comic Sans MS" panose="030F0702030302020204" pitchFamily="66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80</a:t>
                  </a:r>
                  <a:endParaRPr lang="en-GB" sz="12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en-GB" sz="1200" dirty="0">
                      <a:effectLst/>
                      <a:latin typeface="Comic Sans MS" panose="030F0702030302020204" pitchFamily="66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  <a:endParaRPr lang="en-GB" sz="12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en-GB" sz="1200" dirty="0" smtClean="0">
                      <a:effectLst/>
                      <a:latin typeface="Comic Sans MS" panose="030F0702030302020204" pitchFamily="66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60</a:t>
                  </a:r>
                  <a:endParaRPr lang="en-GB" sz="12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en-GB" sz="1200" dirty="0">
                      <a:effectLst/>
                      <a:latin typeface="Comic Sans MS" panose="030F0702030302020204" pitchFamily="66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  <a:endParaRPr lang="en-GB" sz="12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en-GB" sz="1200" dirty="0">
                      <a:effectLst/>
                      <a:latin typeface="Comic Sans MS" panose="030F0702030302020204" pitchFamily="66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40</a:t>
                  </a:r>
                  <a:endParaRPr lang="en-GB" sz="12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en-GB" sz="1200" dirty="0">
                      <a:effectLst/>
                      <a:latin typeface="Comic Sans MS" panose="030F0702030302020204" pitchFamily="66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  <a:endParaRPr lang="en-GB" sz="12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en-GB" sz="1200" dirty="0">
                      <a:effectLst/>
                      <a:latin typeface="Comic Sans MS" panose="030F0702030302020204" pitchFamily="66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20</a:t>
                  </a:r>
                  <a:endParaRPr lang="en-GB" sz="12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9" name="Text Box 43"/>
              <p:cNvSpPr txBox="1"/>
              <p:nvPr/>
            </p:nvSpPr>
            <p:spPr>
              <a:xfrm rot="16200000">
                <a:off x="-697481" y="704581"/>
                <a:ext cx="1722143" cy="377971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400" dirty="0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Cumulative frequency</a:t>
                </a:r>
                <a:endParaRPr lang="en-GB" sz="1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7" name="Text Box 45"/>
            <p:cNvSpPr txBox="1"/>
            <p:nvPr/>
          </p:nvSpPr>
          <p:spPr>
            <a:xfrm>
              <a:off x="1028454" y="1573974"/>
              <a:ext cx="706120" cy="23114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GB" sz="1000" dirty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Weight kg</a:t>
              </a:r>
              <a:endParaRPr lang="en-GB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4170839"/>
              </p:ext>
            </p:extLst>
          </p:nvPr>
        </p:nvGraphicFramePr>
        <p:xfrm>
          <a:off x="3349391" y="5151528"/>
          <a:ext cx="2793465" cy="153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1155">
                  <a:extLst>
                    <a:ext uri="{9D8B030D-6E8A-4147-A177-3AD203B41FA5}">
                      <a16:colId xmlns:a16="http://schemas.microsoft.com/office/drawing/2014/main" val="4170433551"/>
                    </a:ext>
                  </a:extLst>
                </a:gridCol>
                <a:gridCol w="931155">
                  <a:extLst>
                    <a:ext uri="{9D8B030D-6E8A-4147-A177-3AD203B41FA5}">
                      <a16:colId xmlns:a16="http://schemas.microsoft.com/office/drawing/2014/main" val="3468064626"/>
                    </a:ext>
                  </a:extLst>
                </a:gridCol>
                <a:gridCol w="931155">
                  <a:extLst>
                    <a:ext uri="{9D8B030D-6E8A-4147-A177-3AD203B41FA5}">
                      <a16:colId xmlns:a16="http://schemas.microsoft.com/office/drawing/2014/main" val="28249404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Time</a:t>
                      </a:r>
                      <a:endParaRPr lang="en-GB" sz="11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Frequency</a:t>
                      </a:r>
                      <a:endParaRPr lang="en-GB" sz="11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Frequency density</a:t>
                      </a:r>
                      <a:endParaRPr lang="en-GB" sz="11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7435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0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&lt; t 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 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10</a:t>
                      </a:r>
                      <a:endParaRPr lang="en-GB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25</a:t>
                      </a:r>
                      <a:endParaRPr lang="en-GB" sz="16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5805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10 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&lt; t 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 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15</a:t>
                      </a:r>
                      <a:endParaRPr lang="en-GB" sz="140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10</a:t>
                      </a:r>
                      <a:endParaRPr lang="en-GB" sz="16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17646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15 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&lt; t 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 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35</a:t>
                      </a:r>
                      <a:endParaRPr lang="en-GB" sz="140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30</a:t>
                      </a:r>
                      <a:endParaRPr lang="en-GB" sz="16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656457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3649839"/>
              </p:ext>
            </p:extLst>
          </p:nvPr>
        </p:nvGraphicFramePr>
        <p:xfrm>
          <a:off x="6342206" y="4931313"/>
          <a:ext cx="2727159" cy="176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9053">
                  <a:extLst>
                    <a:ext uri="{9D8B030D-6E8A-4147-A177-3AD203B41FA5}">
                      <a16:colId xmlns:a16="http://schemas.microsoft.com/office/drawing/2014/main" val="589612276"/>
                    </a:ext>
                  </a:extLst>
                </a:gridCol>
                <a:gridCol w="909053">
                  <a:extLst>
                    <a:ext uri="{9D8B030D-6E8A-4147-A177-3AD203B41FA5}">
                      <a16:colId xmlns:a16="http://schemas.microsoft.com/office/drawing/2014/main" val="265782551"/>
                    </a:ext>
                  </a:extLst>
                </a:gridCol>
                <a:gridCol w="909053">
                  <a:extLst>
                    <a:ext uri="{9D8B030D-6E8A-4147-A177-3AD203B41FA5}">
                      <a16:colId xmlns:a16="http://schemas.microsoft.com/office/drawing/2014/main" val="3606546446"/>
                    </a:ext>
                  </a:extLst>
                </a:gridCol>
              </a:tblGrid>
              <a:tr h="324084"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Time</a:t>
                      </a:r>
                      <a:endParaRPr lang="en-GB" sz="11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Frequency</a:t>
                      </a:r>
                      <a:endParaRPr lang="en-GB" sz="11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Frequency density</a:t>
                      </a:r>
                      <a:endParaRPr lang="en-GB" sz="11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5333514"/>
                  </a:ext>
                </a:extLst>
              </a:tr>
              <a:tr h="324084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0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&lt; t 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 4</a:t>
                      </a:r>
                      <a:endParaRPr lang="en-GB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</a:t>
                      </a:r>
                      <a:endParaRPr lang="en-GB" sz="16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7203082"/>
                  </a:ext>
                </a:extLst>
              </a:tr>
              <a:tr h="3240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4 &lt; t 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 6</a:t>
                      </a:r>
                      <a:endParaRPr lang="en-GB" sz="140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16</a:t>
                      </a:r>
                      <a:endParaRPr lang="en-GB" sz="16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9736753"/>
                  </a:ext>
                </a:extLst>
              </a:tr>
              <a:tr h="3240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6 &lt; t 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 8</a:t>
                      </a:r>
                      <a:endParaRPr lang="en-GB" sz="140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11</a:t>
                      </a:r>
                      <a:endParaRPr lang="en-GB" sz="16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9805693"/>
                  </a:ext>
                </a:extLst>
              </a:tr>
              <a:tr h="3240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8 &lt; t 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 12</a:t>
                      </a:r>
                      <a:endParaRPr lang="en-GB" sz="140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24</a:t>
                      </a:r>
                      <a:endParaRPr lang="en-GB" sz="16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8309220"/>
                  </a:ext>
                </a:extLst>
              </a:tr>
            </a:tbl>
          </a:graphicData>
        </a:graphic>
      </p:graphicFrame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1334067"/>
              </p:ext>
            </p:extLst>
          </p:nvPr>
        </p:nvGraphicFramePr>
        <p:xfrm>
          <a:off x="522557" y="5090628"/>
          <a:ext cx="2727159" cy="1665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9053">
                  <a:extLst>
                    <a:ext uri="{9D8B030D-6E8A-4147-A177-3AD203B41FA5}">
                      <a16:colId xmlns:a16="http://schemas.microsoft.com/office/drawing/2014/main" val="589612276"/>
                    </a:ext>
                  </a:extLst>
                </a:gridCol>
                <a:gridCol w="909053">
                  <a:extLst>
                    <a:ext uri="{9D8B030D-6E8A-4147-A177-3AD203B41FA5}">
                      <a16:colId xmlns:a16="http://schemas.microsoft.com/office/drawing/2014/main" val="265782551"/>
                    </a:ext>
                  </a:extLst>
                </a:gridCol>
                <a:gridCol w="909053">
                  <a:extLst>
                    <a:ext uri="{9D8B030D-6E8A-4147-A177-3AD203B41FA5}">
                      <a16:colId xmlns:a16="http://schemas.microsoft.com/office/drawing/2014/main" val="3606546446"/>
                    </a:ext>
                  </a:extLst>
                </a:gridCol>
              </a:tblGrid>
              <a:tr h="324084"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Time</a:t>
                      </a:r>
                      <a:endParaRPr lang="en-GB" sz="11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Frequency</a:t>
                      </a:r>
                      <a:endParaRPr lang="en-GB" sz="11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Cum</a:t>
                      </a:r>
                      <a:r>
                        <a:rPr lang="en-GB" sz="11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100" b="0" baseline="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Freq</a:t>
                      </a:r>
                      <a:endParaRPr lang="en-GB" sz="11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5333514"/>
                  </a:ext>
                </a:extLst>
              </a:tr>
              <a:tr h="324084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0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&lt; t 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 5</a:t>
                      </a:r>
                      <a:endParaRPr lang="en-GB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</a:t>
                      </a:r>
                      <a:endParaRPr lang="en-GB" sz="16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7203082"/>
                  </a:ext>
                </a:extLst>
              </a:tr>
              <a:tr h="3240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5 &lt; t 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 10</a:t>
                      </a:r>
                      <a:endParaRPr lang="en-GB" sz="140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15</a:t>
                      </a:r>
                      <a:endParaRPr lang="en-GB" sz="16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9736753"/>
                  </a:ext>
                </a:extLst>
              </a:tr>
              <a:tr h="3240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10 &lt; t 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 15</a:t>
                      </a:r>
                      <a:endParaRPr lang="en-GB" sz="140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12</a:t>
                      </a:r>
                      <a:endParaRPr lang="en-GB" sz="16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9805693"/>
                  </a:ext>
                </a:extLst>
              </a:tr>
              <a:tr h="3240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15 &lt; t 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 20</a:t>
                      </a:r>
                      <a:endParaRPr lang="en-GB" sz="140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  <a:endParaRPr lang="en-GB" sz="16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83092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325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2154583"/>
              </p:ext>
            </p:extLst>
          </p:nvPr>
        </p:nvGraphicFramePr>
        <p:xfrm>
          <a:off x="0" y="0"/>
          <a:ext cx="9144001" cy="6857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35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31841475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41231608"/>
                    </a:ext>
                  </a:extLst>
                </a:gridCol>
              </a:tblGrid>
              <a:tr h="2371947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3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 the median, lower quartile and upper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quartile for this set of data:</a:t>
                      </a:r>
                    </a:p>
                    <a:p>
                      <a:pPr algn="ctr"/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1, 3, 6, 10, 12, 13, 15</a:t>
                      </a:r>
                      <a:endParaRPr lang="en-GB" b="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l"/>
                      <a:r>
                        <a:rPr lang="en-GB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Median = 10</a:t>
                      </a:r>
                    </a:p>
                    <a:p>
                      <a:pPr algn="l"/>
                      <a:r>
                        <a:rPr lang="en-GB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LQ = 3</a:t>
                      </a:r>
                    </a:p>
                    <a:p>
                      <a:pPr algn="l"/>
                      <a:r>
                        <a:rPr lang="en-GB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UQ =13</a:t>
                      </a:r>
                      <a:endParaRPr lang="en-GB" b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 the median, lower quartile and upper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quartile for this set of data: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1, 3, 6, 9, 12, 17, 19, 21, 22 ,24</a:t>
                      </a:r>
                    </a:p>
                    <a:p>
                      <a:pPr algn="l"/>
                      <a:endParaRPr lang="en-GB" b="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l"/>
                      <a:r>
                        <a:rPr lang="en-GB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Median = 14.5</a:t>
                      </a:r>
                    </a:p>
                    <a:p>
                      <a:pPr algn="l"/>
                      <a:r>
                        <a:rPr lang="en-GB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LQ = 6</a:t>
                      </a:r>
                    </a:p>
                    <a:p>
                      <a:pPr algn="l"/>
                      <a:r>
                        <a:rPr lang="en-GB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UQ = 21</a:t>
                      </a:r>
                      <a:endParaRPr lang="en-GB" b="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the lower quartile: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 the minimum</a:t>
                      </a:r>
                      <a:endParaRPr lang="en-GB" sz="18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17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2105296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3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 the inter quartile range.</a:t>
                      </a:r>
                    </a:p>
                    <a:p>
                      <a:pPr algn="ctr"/>
                      <a:r>
                        <a:rPr lang="en-GB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24 – 18 = 6</a:t>
                      </a:r>
                    </a:p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How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many items weighed more than 20 kg?</a:t>
                      </a:r>
                    </a:p>
                    <a:p>
                      <a:pPr algn="ctr"/>
                      <a:r>
                        <a:rPr lang="en-GB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80 – 32 = 48</a:t>
                      </a:r>
                      <a:endParaRPr lang="en-GB" b="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The box plot displays the heights of 80 plants.  </a:t>
                      </a:r>
                    </a:p>
                    <a:p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How many plants were shorter than 18 cm?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561586"/>
                  </a:ext>
                </a:extLst>
              </a:tr>
              <a:tr h="2380756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3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Complete the cumulative frequency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table</a:t>
                      </a:r>
                      <a:endParaRPr lang="en-GB" sz="18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Complete this table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to draw a histogram:</a:t>
                      </a: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Complete</a:t>
                      </a:r>
                      <a:r>
                        <a:rPr lang="en-GB" sz="15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the histogram table:</a:t>
                      </a:r>
                    </a:p>
                    <a:p>
                      <a:pPr algn="ctr"/>
                      <a:endParaRPr lang="en-GB" sz="1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154384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8183432" y="5582219"/>
            <a:ext cx="850522" cy="1498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313103" y="5786439"/>
            <a:ext cx="767886" cy="100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311592" y="6152744"/>
            <a:ext cx="767886" cy="1099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8224750" y="6343652"/>
            <a:ext cx="767886" cy="1381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8158532" y="5957889"/>
            <a:ext cx="834104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8142433" y="6148795"/>
            <a:ext cx="682482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9297791"/>
              </p:ext>
            </p:extLst>
          </p:nvPr>
        </p:nvGraphicFramePr>
        <p:xfrm>
          <a:off x="6377619" y="625523"/>
          <a:ext cx="2656335" cy="1694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0996">
                  <a:extLst>
                    <a:ext uri="{9D8B030D-6E8A-4147-A177-3AD203B41FA5}">
                      <a16:colId xmlns:a16="http://schemas.microsoft.com/office/drawing/2014/main" val="575230497"/>
                    </a:ext>
                  </a:extLst>
                </a:gridCol>
                <a:gridCol w="1105339">
                  <a:extLst>
                    <a:ext uri="{9D8B030D-6E8A-4147-A177-3AD203B41FA5}">
                      <a16:colId xmlns:a16="http://schemas.microsoft.com/office/drawing/2014/main" val="1950064927"/>
                    </a:ext>
                  </a:extLst>
                </a:gridCol>
              </a:tblGrid>
              <a:tr h="353279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Median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32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0704466"/>
                  </a:ext>
                </a:extLst>
              </a:tr>
              <a:tr h="327185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IQR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15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1465"/>
                  </a:ext>
                </a:extLst>
              </a:tr>
              <a:tr h="327185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UQ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40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6357748"/>
                  </a:ext>
                </a:extLst>
              </a:tr>
              <a:tr h="327185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Maximum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45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0778266"/>
                  </a:ext>
                </a:extLst>
              </a:tr>
              <a:tr h="327185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Range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35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4399317"/>
                  </a:ext>
                </a:extLst>
              </a:tr>
            </a:tbl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6135891" y="3663978"/>
            <a:ext cx="3300209" cy="874387"/>
            <a:chOff x="0" y="0"/>
            <a:chExt cx="2639695" cy="64998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966" t="78985" r="35647" b="9728"/>
            <a:stretch/>
          </p:blipFill>
          <p:spPr bwMode="auto">
            <a:xfrm>
              <a:off x="119270" y="0"/>
              <a:ext cx="2067339" cy="42937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17" name="Group 16"/>
            <p:cNvGrpSpPr/>
            <p:nvPr/>
          </p:nvGrpSpPr>
          <p:grpSpPr>
            <a:xfrm>
              <a:off x="365759" y="7951"/>
              <a:ext cx="1624084" cy="395605"/>
              <a:chOff x="0" y="0"/>
              <a:chExt cx="1624084" cy="396000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>
                <a:off x="0" y="61415"/>
                <a:ext cx="0" cy="26581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1624084" y="61415"/>
                <a:ext cx="0" cy="26543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573201" y="0"/>
                <a:ext cx="0" cy="39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ctangle 21"/>
              <p:cNvSpPr/>
              <p:nvPr/>
            </p:nvSpPr>
            <p:spPr>
              <a:xfrm>
                <a:off x="307075" y="0"/>
                <a:ext cx="917114" cy="388961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 flipH="1">
                <a:off x="1536" y="204716"/>
                <a:ext cx="305539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H="1">
                <a:off x="1224189" y="204716"/>
                <a:ext cx="37433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Text Box 92"/>
            <p:cNvSpPr txBox="1"/>
            <p:nvPr/>
          </p:nvSpPr>
          <p:spPr>
            <a:xfrm>
              <a:off x="0" y="403556"/>
              <a:ext cx="2639695" cy="24642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300" dirty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0         </a:t>
              </a:r>
              <a:r>
                <a:rPr lang="en-GB" sz="1300" dirty="0" smtClean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5       10       15       </a:t>
              </a:r>
              <a:r>
                <a:rPr lang="en-GB" sz="1300" dirty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20      </a:t>
              </a:r>
              <a:r>
                <a:rPr lang="en-GB" sz="1300" dirty="0" smtClean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25cm</a:t>
              </a:r>
              <a:endParaRPr lang="en-GB" sz="13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117671" y="2295182"/>
            <a:ext cx="3459522" cy="2243183"/>
            <a:chOff x="-25387" y="25304"/>
            <a:chExt cx="2891142" cy="1779810"/>
          </a:xfrm>
        </p:grpSpPr>
        <p:grpSp>
          <p:nvGrpSpPr>
            <p:cNvPr id="26" name="Group 25"/>
            <p:cNvGrpSpPr/>
            <p:nvPr/>
          </p:nvGrpSpPr>
          <p:grpSpPr>
            <a:xfrm>
              <a:off x="-25387" y="25304"/>
              <a:ext cx="2891142" cy="1728763"/>
              <a:chOff x="-25395" y="25313"/>
              <a:chExt cx="2891720" cy="1729325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111254" y="25313"/>
                <a:ext cx="2755071" cy="1703084"/>
                <a:chOff x="-19123" y="0"/>
                <a:chExt cx="2957555" cy="1774829"/>
              </a:xfrm>
            </p:grpSpPr>
            <p:grpSp>
              <p:nvGrpSpPr>
                <p:cNvPr id="30" name="Group 29"/>
                <p:cNvGrpSpPr/>
                <p:nvPr/>
              </p:nvGrpSpPr>
              <p:grpSpPr>
                <a:xfrm>
                  <a:off x="130318" y="71252"/>
                  <a:ext cx="2808114" cy="1703577"/>
                  <a:chOff x="-310" y="0"/>
                  <a:chExt cx="2808114" cy="1703577"/>
                </a:xfrm>
              </p:grpSpPr>
              <p:grpSp>
                <p:nvGrpSpPr>
                  <p:cNvPr id="32" name="Group 31"/>
                  <p:cNvGrpSpPr/>
                  <p:nvPr/>
                </p:nvGrpSpPr>
                <p:grpSpPr>
                  <a:xfrm>
                    <a:off x="-310" y="0"/>
                    <a:ext cx="2808114" cy="1703577"/>
                    <a:chOff x="-310" y="0"/>
                    <a:chExt cx="2808114" cy="1703577"/>
                  </a:xfrm>
                </p:grpSpPr>
                <p:grpSp>
                  <p:nvGrpSpPr>
                    <p:cNvPr id="34" name="Group 33"/>
                    <p:cNvGrpSpPr/>
                    <p:nvPr/>
                  </p:nvGrpSpPr>
                  <p:grpSpPr>
                    <a:xfrm>
                      <a:off x="136567" y="0"/>
                      <a:ext cx="2155190" cy="1471930"/>
                      <a:chOff x="0" y="0"/>
                      <a:chExt cx="2155371" cy="1472540"/>
                    </a:xfrm>
                  </p:grpSpPr>
                  <p:pic>
                    <p:nvPicPr>
                      <p:cNvPr id="36" name="Picture 35"/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1978" t="46202" r="41758" b="9728"/>
                      <a:stretch/>
                    </p:blipFill>
                    <p:spPr bwMode="auto">
                      <a:xfrm>
                        <a:off x="0" y="0"/>
                        <a:ext cx="2155371" cy="1472540"/>
                      </a:xfrm>
                      <a:prstGeom prst="rect">
                        <a:avLst/>
                      </a:prstGeom>
                      <a:ln>
                        <a:noFill/>
                      </a:ln>
                      <a:extLst>
                        <a:ext uri="{53640926-AAD7-44D8-BBD7-CCE9431645EC}">
                          <a14:shadowObscured xmlns:a14="http://schemas.microsoft.com/office/drawing/2010/main"/>
                        </a:ext>
                      </a:extLst>
                    </p:spPr>
                  </p:pic>
                  <p:cxnSp>
                    <p:nvCxnSpPr>
                      <p:cNvPr id="37" name="Straight Arrow Connector 36"/>
                      <p:cNvCxnSpPr/>
                      <p:nvPr/>
                    </p:nvCxnSpPr>
                    <p:spPr>
                      <a:xfrm>
                        <a:off x="0" y="1454727"/>
                        <a:ext cx="2155371" cy="0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tx1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8" name="Straight Arrow Connector 37"/>
                      <p:cNvCxnSpPr/>
                      <p:nvPr/>
                    </p:nvCxnSpPr>
                    <p:spPr>
                      <a:xfrm flipV="1">
                        <a:off x="0" y="0"/>
                        <a:ext cx="0" cy="1454150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tx1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35" name="Text Box 38"/>
                    <p:cNvSpPr txBox="1"/>
                    <p:nvPr/>
                  </p:nvSpPr>
                  <p:spPr>
                    <a:xfrm>
                      <a:off x="-310" y="1412631"/>
                      <a:ext cx="2808114" cy="290946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  <a:effectLst/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            </a:t>
                      </a:r>
                      <a:r>
                        <a:rPr lang="en-GB" sz="14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          </a:t>
                      </a:r>
                      <a:r>
                        <a:rPr lang="en-GB" sz="1400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          </a:t>
                      </a:r>
                      <a:r>
                        <a:rPr lang="en-GB" sz="14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GB" sz="1400" dirty="0"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sp>
                <p:nvSpPr>
                  <p:cNvPr id="33" name="Freeform 32"/>
                  <p:cNvSpPr/>
                  <p:nvPr/>
                </p:nvSpPr>
                <p:spPr>
                  <a:xfrm>
                    <a:off x="136567" y="17813"/>
                    <a:ext cx="2155190" cy="1442852"/>
                  </a:xfrm>
                  <a:custGeom>
                    <a:avLst/>
                    <a:gdLst>
                      <a:gd name="connsiteX0" fmla="*/ 0 w 1787236"/>
                      <a:gd name="connsiteY0" fmla="*/ 1442852 h 1442852"/>
                      <a:gd name="connsiteX1" fmla="*/ 581890 w 1787236"/>
                      <a:gd name="connsiteY1" fmla="*/ 1371600 h 1442852"/>
                      <a:gd name="connsiteX2" fmla="*/ 1003464 w 1787236"/>
                      <a:gd name="connsiteY2" fmla="*/ 1145969 h 1442852"/>
                      <a:gd name="connsiteX3" fmla="*/ 1318161 w 1787236"/>
                      <a:gd name="connsiteY3" fmla="*/ 617517 h 1442852"/>
                      <a:gd name="connsiteX4" fmla="*/ 1430976 w 1787236"/>
                      <a:gd name="connsiteY4" fmla="*/ 356260 h 1442852"/>
                      <a:gd name="connsiteX5" fmla="*/ 1585355 w 1787236"/>
                      <a:gd name="connsiteY5" fmla="*/ 100940 h 1442852"/>
                      <a:gd name="connsiteX6" fmla="*/ 1787236 w 1787236"/>
                      <a:gd name="connsiteY6" fmla="*/ 0 h 14428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787236" h="1442852">
                        <a:moveTo>
                          <a:pt x="0" y="1442852"/>
                        </a:moveTo>
                        <a:cubicBezTo>
                          <a:pt x="207323" y="1431966"/>
                          <a:pt x="414646" y="1421080"/>
                          <a:pt x="581890" y="1371600"/>
                        </a:cubicBezTo>
                        <a:cubicBezTo>
                          <a:pt x="749134" y="1322120"/>
                          <a:pt x="880752" y="1271649"/>
                          <a:pt x="1003464" y="1145969"/>
                        </a:cubicBezTo>
                        <a:cubicBezTo>
                          <a:pt x="1126176" y="1020289"/>
                          <a:pt x="1246909" y="749135"/>
                          <a:pt x="1318161" y="617517"/>
                        </a:cubicBezTo>
                        <a:cubicBezTo>
                          <a:pt x="1389413" y="485899"/>
                          <a:pt x="1386444" y="442356"/>
                          <a:pt x="1430976" y="356260"/>
                        </a:cubicBezTo>
                        <a:cubicBezTo>
                          <a:pt x="1475508" y="270164"/>
                          <a:pt x="1525978" y="160317"/>
                          <a:pt x="1585355" y="100940"/>
                        </a:cubicBezTo>
                        <a:cubicBezTo>
                          <a:pt x="1644732" y="41563"/>
                          <a:pt x="1715984" y="20781"/>
                          <a:pt x="1787236" y="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GB"/>
                  </a:p>
                </p:txBody>
              </p:sp>
            </p:grpSp>
            <p:sp>
              <p:nvSpPr>
                <p:cNvPr id="31" name="Text Box 41"/>
                <p:cNvSpPr txBox="1"/>
                <p:nvPr/>
              </p:nvSpPr>
              <p:spPr>
                <a:xfrm>
                  <a:off x="-19123" y="0"/>
                  <a:ext cx="396489" cy="1543182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en-GB" sz="1200" dirty="0">
                      <a:effectLst/>
                      <a:latin typeface="Comic Sans MS" panose="030F0702030302020204" pitchFamily="66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80</a:t>
                  </a:r>
                  <a:endParaRPr lang="en-GB" sz="12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en-GB" sz="1200" dirty="0">
                      <a:effectLst/>
                      <a:latin typeface="Comic Sans MS" panose="030F0702030302020204" pitchFamily="66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  <a:endParaRPr lang="en-GB" sz="12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en-GB" sz="1200" dirty="0" smtClean="0">
                      <a:effectLst/>
                      <a:latin typeface="Comic Sans MS" panose="030F0702030302020204" pitchFamily="66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60</a:t>
                  </a:r>
                  <a:endParaRPr lang="en-GB" sz="12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en-GB" sz="1200" dirty="0">
                      <a:effectLst/>
                      <a:latin typeface="Comic Sans MS" panose="030F0702030302020204" pitchFamily="66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  <a:endParaRPr lang="en-GB" sz="12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en-GB" sz="1200" dirty="0">
                      <a:effectLst/>
                      <a:latin typeface="Comic Sans MS" panose="030F0702030302020204" pitchFamily="66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40</a:t>
                  </a:r>
                  <a:endParaRPr lang="en-GB" sz="12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en-GB" sz="1200" dirty="0">
                      <a:effectLst/>
                      <a:latin typeface="Comic Sans MS" panose="030F0702030302020204" pitchFamily="66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  <a:endParaRPr lang="en-GB" sz="12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en-GB" sz="1200" dirty="0">
                      <a:effectLst/>
                      <a:latin typeface="Comic Sans MS" panose="030F0702030302020204" pitchFamily="66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20</a:t>
                  </a:r>
                  <a:endParaRPr lang="en-GB" sz="12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9" name="Text Box 43"/>
              <p:cNvSpPr txBox="1"/>
              <p:nvPr/>
            </p:nvSpPr>
            <p:spPr>
              <a:xfrm rot="16200000">
                <a:off x="-697481" y="704581"/>
                <a:ext cx="1722143" cy="377971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400" dirty="0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Cumulative frequency</a:t>
                </a:r>
                <a:endParaRPr lang="en-GB" sz="1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7" name="Text Box 45"/>
            <p:cNvSpPr txBox="1"/>
            <p:nvPr/>
          </p:nvSpPr>
          <p:spPr>
            <a:xfrm>
              <a:off x="1028454" y="1573974"/>
              <a:ext cx="706120" cy="23114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GB" sz="1000" dirty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Weight kg</a:t>
              </a:r>
              <a:endParaRPr lang="en-GB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5731822"/>
              </p:ext>
            </p:extLst>
          </p:nvPr>
        </p:nvGraphicFramePr>
        <p:xfrm>
          <a:off x="3349391" y="5151528"/>
          <a:ext cx="2793465" cy="153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1155">
                  <a:extLst>
                    <a:ext uri="{9D8B030D-6E8A-4147-A177-3AD203B41FA5}">
                      <a16:colId xmlns:a16="http://schemas.microsoft.com/office/drawing/2014/main" val="4170433551"/>
                    </a:ext>
                  </a:extLst>
                </a:gridCol>
                <a:gridCol w="931155">
                  <a:extLst>
                    <a:ext uri="{9D8B030D-6E8A-4147-A177-3AD203B41FA5}">
                      <a16:colId xmlns:a16="http://schemas.microsoft.com/office/drawing/2014/main" val="3468064626"/>
                    </a:ext>
                  </a:extLst>
                </a:gridCol>
                <a:gridCol w="931155">
                  <a:extLst>
                    <a:ext uri="{9D8B030D-6E8A-4147-A177-3AD203B41FA5}">
                      <a16:colId xmlns:a16="http://schemas.microsoft.com/office/drawing/2014/main" val="28249404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Time</a:t>
                      </a:r>
                      <a:endParaRPr lang="en-GB" sz="11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Frequency</a:t>
                      </a:r>
                      <a:endParaRPr lang="en-GB" sz="11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Frequency density</a:t>
                      </a:r>
                      <a:endParaRPr lang="en-GB" sz="11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7435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0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&lt; t 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 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10</a:t>
                      </a:r>
                      <a:endParaRPr lang="en-GB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25</a:t>
                      </a:r>
                      <a:endParaRPr lang="en-GB" sz="16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2.5</a:t>
                      </a:r>
                      <a:endParaRPr lang="en-GB" sz="18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5805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10 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&lt; t 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 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15</a:t>
                      </a:r>
                      <a:endParaRPr lang="en-GB" sz="140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10</a:t>
                      </a:r>
                      <a:endParaRPr lang="en-GB" sz="16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  <a:endParaRPr lang="en-GB" sz="18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17646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15 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&lt; t 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 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35</a:t>
                      </a:r>
                      <a:endParaRPr lang="en-GB" sz="140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30</a:t>
                      </a:r>
                      <a:endParaRPr lang="en-GB" sz="16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1.5</a:t>
                      </a:r>
                      <a:endParaRPr lang="en-GB" sz="18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656457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5527812"/>
              </p:ext>
            </p:extLst>
          </p:nvPr>
        </p:nvGraphicFramePr>
        <p:xfrm>
          <a:off x="6342206" y="4931313"/>
          <a:ext cx="2727159" cy="176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9053">
                  <a:extLst>
                    <a:ext uri="{9D8B030D-6E8A-4147-A177-3AD203B41FA5}">
                      <a16:colId xmlns:a16="http://schemas.microsoft.com/office/drawing/2014/main" val="589612276"/>
                    </a:ext>
                  </a:extLst>
                </a:gridCol>
                <a:gridCol w="909053">
                  <a:extLst>
                    <a:ext uri="{9D8B030D-6E8A-4147-A177-3AD203B41FA5}">
                      <a16:colId xmlns:a16="http://schemas.microsoft.com/office/drawing/2014/main" val="265782551"/>
                    </a:ext>
                  </a:extLst>
                </a:gridCol>
                <a:gridCol w="909053">
                  <a:extLst>
                    <a:ext uri="{9D8B030D-6E8A-4147-A177-3AD203B41FA5}">
                      <a16:colId xmlns:a16="http://schemas.microsoft.com/office/drawing/2014/main" val="3606546446"/>
                    </a:ext>
                  </a:extLst>
                </a:gridCol>
              </a:tblGrid>
              <a:tr h="324084"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Time</a:t>
                      </a:r>
                      <a:endParaRPr lang="en-GB" sz="11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Frequency</a:t>
                      </a:r>
                      <a:endParaRPr lang="en-GB" sz="11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Frequency density</a:t>
                      </a:r>
                      <a:endParaRPr lang="en-GB" sz="11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5333514"/>
                  </a:ext>
                </a:extLst>
              </a:tr>
              <a:tr h="324084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0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&lt; t 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 4</a:t>
                      </a:r>
                      <a:endParaRPr lang="en-GB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12</a:t>
                      </a:r>
                      <a:endParaRPr lang="en-GB" sz="16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</a:t>
                      </a:r>
                      <a:endParaRPr lang="en-GB" sz="16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7203082"/>
                  </a:ext>
                </a:extLst>
              </a:tr>
              <a:tr h="3240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4 &lt; t 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 6</a:t>
                      </a:r>
                      <a:endParaRPr lang="en-GB" sz="140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16</a:t>
                      </a:r>
                      <a:endParaRPr lang="en-GB" sz="16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8</a:t>
                      </a:r>
                      <a:endParaRPr lang="en-GB" sz="16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9736753"/>
                  </a:ext>
                </a:extLst>
              </a:tr>
              <a:tr h="3240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6 &lt; t 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 8</a:t>
                      </a:r>
                      <a:endParaRPr lang="en-GB" sz="140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22</a:t>
                      </a:r>
                      <a:endParaRPr lang="en-GB" sz="16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11</a:t>
                      </a:r>
                      <a:endParaRPr lang="en-GB" sz="16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9805693"/>
                  </a:ext>
                </a:extLst>
              </a:tr>
              <a:tr h="3240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8 &lt; t 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 12</a:t>
                      </a:r>
                      <a:endParaRPr lang="en-GB" sz="140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24</a:t>
                      </a:r>
                      <a:endParaRPr lang="en-GB" sz="16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6</a:t>
                      </a:r>
                      <a:endParaRPr lang="en-GB" sz="16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8309220"/>
                  </a:ext>
                </a:extLst>
              </a:tr>
            </a:tbl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6345280" y="-7706"/>
            <a:ext cx="2656335" cy="6155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700" dirty="0">
                <a:solidFill>
                  <a:srgbClr val="FF0000"/>
                </a:solidFill>
                <a:latin typeface="Comic Sans MS" panose="030F0702030302020204" pitchFamily="66" charset="0"/>
              </a:rPr>
              <a:t>L</a:t>
            </a:r>
            <a:r>
              <a:rPr lang="en-GB" sz="17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Q = 40 </a:t>
            </a:r>
            <a:r>
              <a:rPr lang="en-GB" sz="1700" dirty="0">
                <a:solidFill>
                  <a:srgbClr val="FF0000"/>
                </a:solidFill>
                <a:latin typeface="Comic Sans MS" panose="030F0702030302020204" pitchFamily="66" charset="0"/>
              </a:rPr>
              <a:t>-</a:t>
            </a:r>
            <a:r>
              <a:rPr lang="en-GB" sz="17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15 = 25</a:t>
            </a:r>
          </a:p>
          <a:p>
            <a:r>
              <a:rPr lang="en-GB" sz="17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Min = 45 </a:t>
            </a:r>
            <a:r>
              <a:rPr lang="en-GB" sz="1700" dirty="0">
                <a:solidFill>
                  <a:srgbClr val="FF0000"/>
                </a:solidFill>
                <a:latin typeface="Comic Sans MS" panose="030F0702030302020204" pitchFamily="66" charset="0"/>
              </a:rPr>
              <a:t>-</a:t>
            </a:r>
            <a:r>
              <a:rPr lang="en-GB" sz="17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35 = 10</a:t>
            </a:r>
            <a:endParaRPr lang="en-GB" sz="17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547343" y="3323172"/>
            <a:ext cx="161184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¾ of 80 = 60</a:t>
            </a:r>
            <a:endParaRPr lang="en-GB" sz="17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045823"/>
              </p:ext>
            </p:extLst>
          </p:nvPr>
        </p:nvGraphicFramePr>
        <p:xfrm>
          <a:off x="522557" y="5090628"/>
          <a:ext cx="2727159" cy="1730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9053">
                  <a:extLst>
                    <a:ext uri="{9D8B030D-6E8A-4147-A177-3AD203B41FA5}">
                      <a16:colId xmlns:a16="http://schemas.microsoft.com/office/drawing/2014/main" val="589612276"/>
                    </a:ext>
                  </a:extLst>
                </a:gridCol>
                <a:gridCol w="909053">
                  <a:extLst>
                    <a:ext uri="{9D8B030D-6E8A-4147-A177-3AD203B41FA5}">
                      <a16:colId xmlns:a16="http://schemas.microsoft.com/office/drawing/2014/main" val="265782551"/>
                    </a:ext>
                  </a:extLst>
                </a:gridCol>
                <a:gridCol w="909053">
                  <a:extLst>
                    <a:ext uri="{9D8B030D-6E8A-4147-A177-3AD203B41FA5}">
                      <a16:colId xmlns:a16="http://schemas.microsoft.com/office/drawing/2014/main" val="3606546446"/>
                    </a:ext>
                  </a:extLst>
                </a:gridCol>
              </a:tblGrid>
              <a:tr h="267435"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Time</a:t>
                      </a:r>
                      <a:endParaRPr lang="en-GB" sz="11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Frequency</a:t>
                      </a:r>
                      <a:endParaRPr lang="en-GB" sz="11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Cum</a:t>
                      </a:r>
                      <a:r>
                        <a:rPr lang="en-GB" sz="11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100" b="0" baseline="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Freq</a:t>
                      </a:r>
                      <a:endParaRPr lang="en-GB" sz="11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5333514"/>
                  </a:ext>
                </a:extLst>
              </a:tr>
              <a:tr h="324084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0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&lt; t 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 5</a:t>
                      </a:r>
                      <a:endParaRPr lang="en-GB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</a:t>
                      </a:r>
                      <a:endParaRPr lang="en-GB" sz="16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</a:t>
                      </a:r>
                      <a:endParaRPr lang="en-GB" sz="18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7203082"/>
                  </a:ext>
                </a:extLst>
              </a:tr>
              <a:tr h="3240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5 &lt; t 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 10</a:t>
                      </a:r>
                      <a:endParaRPr lang="en-GB" sz="140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15</a:t>
                      </a:r>
                      <a:endParaRPr lang="en-GB" sz="16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16</a:t>
                      </a:r>
                      <a:endParaRPr lang="en-GB" sz="18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9736753"/>
                  </a:ext>
                </a:extLst>
              </a:tr>
              <a:tr h="3240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10 &lt; t 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 15</a:t>
                      </a:r>
                      <a:endParaRPr lang="en-GB" sz="140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12</a:t>
                      </a:r>
                      <a:endParaRPr lang="en-GB" sz="16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28</a:t>
                      </a:r>
                      <a:endParaRPr lang="en-GB" sz="18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9805693"/>
                  </a:ext>
                </a:extLst>
              </a:tr>
              <a:tr h="3240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15 &lt; t 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 20</a:t>
                      </a:r>
                      <a:endParaRPr lang="en-GB" sz="140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  <a:endParaRPr lang="en-GB" sz="16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30</a:t>
                      </a:r>
                      <a:endParaRPr lang="en-GB" sz="18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83092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751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53268661"/>
                  </p:ext>
                </p:extLst>
              </p:nvPr>
            </p:nvGraphicFramePr>
            <p:xfrm>
              <a:off x="0" y="-1"/>
              <a:ext cx="9144000" cy="690132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4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20769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4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Evaluate</a:t>
                          </a:r>
                        </a:p>
                        <a:p>
                          <a:pPr algn="ctr"/>
                          <a:endParaRPr lang="en-GB" sz="2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e>
                                  <m:sup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2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sz="2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GB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GB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  <m:sup>
                                            <m:r>
                                              <a:rPr lang="en-GB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5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  <m:sup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2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Evaluate</a:t>
                          </a:r>
                        </a:p>
                        <a:p>
                          <a:pPr algn="ctr"/>
                          <a:endParaRPr lang="en-GB" sz="2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sup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2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sz="2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  <m:sup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20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Evaluate</a:t>
                          </a:r>
                        </a:p>
                        <a:p>
                          <a:pPr algn="ctr"/>
                          <a:endParaRPr lang="en-GB" sz="24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36</m:t>
                                    </m:r>
                                  </m:e>
                                  <m:sup>
                                    <m:f>
                                      <m:fPr>
                                        <m:ctrlPr>
                                          <a:rPr lang="en-GB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GB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sup>
                                </m:sSup>
                              </m:oMath>
                            </m:oMathPara>
                          </a14:m>
                          <a:endParaRPr lang="en-GB" sz="24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sz="24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27</m:t>
                                    </m:r>
                                  </m:e>
                                  <m:sup>
                                    <m:f>
                                      <m:fPr>
                                        <m:ctrlPr>
                                          <a:rPr lang="en-GB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num>
                                      <m:den>
                                        <m:r>
                                          <a:rPr lang="en-GB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sup>
                                </m:sSup>
                                <m:r>
                                  <a:rPr lang="en-GB" sz="2200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GB" sz="22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1879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Write in standard form:</a:t>
                          </a:r>
                        </a:p>
                        <a:p>
                          <a:pPr algn="ctr"/>
                          <a:endParaRPr lang="en-GB" sz="2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42000000</a:t>
                          </a:r>
                        </a:p>
                        <a:p>
                          <a:pPr algn="ctr"/>
                          <a:endParaRPr lang="en-GB" sz="2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0.00065</a:t>
                          </a:r>
                          <a:endParaRPr lang="en-GB" sz="2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Write in standard form:</a:t>
                          </a:r>
                        </a:p>
                        <a:p>
                          <a:pPr algn="ctr"/>
                          <a:endParaRPr lang="en-GB" sz="2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35 x 10</a:t>
                          </a:r>
                          <a:r>
                            <a:rPr lang="en-GB" sz="2000" b="0" baseline="300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5</a:t>
                          </a:r>
                        </a:p>
                        <a:p>
                          <a:pPr algn="ctr"/>
                          <a:endParaRPr lang="en-GB" sz="20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0.4 </a:t>
                          </a: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x 10</a:t>
                          </a:r>
                          <a:r>
                            <a:rPr lang="en-GB" sz="2000" b="0" baseline="300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-3</a:t>
                          </a:r>
                        </a:p>
                        <a:p>
                          <a:pPr algn="ctr"/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endParaRPr lang="en-GB" sz="20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Simplify</a:t>
                          </a:r>
                        </a:p>
                        <a:p>
                          <a:pPr algn="ctr"/>
                          <a:endParaRPr lang="en-GB" sz="20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√40</m:t>
                                </m:r>
                              </m:oMath>
                            </m:oMathPara>
                          </a14:m>
                          <a:endParaRPr lang="en-GB" sz="20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GB" sz="2000" b="0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sz="2000" b="0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20</m:t>
                                    </m:r>
                                  </m:e>
                                </m:rad>
                                <m:r>
                                  <a:rPr lang="en-GB" sz="2000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2000" b="0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sz="2000" b="0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18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GB" sz="20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endParaRPr lang="en-GB" sz="2000" b="0" i="1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4624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Write in normal notation</a:t>
                          </a:r>
                        </a:p>
                        <a:p>
                          <a:pPr algn="ctr"/>
                          <a:endParaRPr lang="en-GB" sz="2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3.5 x 10</a:t>
                          </a:r>
                          <a:r>
                            <a:rPr lang="en-GB" sz="2000" b="0" baseline="300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6</a:t>
                          </a:r>
                        </a:p>
                        <a:p>
                          <a:pPr algn="ctr"/>
                          <a:endParaRPr lang="en-GB" sz="20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5.1 </a:t>
                          </a: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x 10</a:t>
                          </a:r>
                          <a:r>
                            <a:rPr lang="en-GB" sz="2000" b="0" baseline="300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-1</a:t>
                          </a: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Calculate:</a:t>
                          </a:r>
                        </a:p>
                        <a:p>
                          <a:pPr algn="ctr"/>
                          <a:endParaRPr lang="en-GB" sz="2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4.1 x 10</a:t>
                          </a:r>
                          <a:r>
                            <a:rPr lang="en-GB" sz="2000" b="0" baseline="300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</a:t>
                          </a: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+   5 x 10</a:t>
                          </a:r>
                          <a:r>
                            <a:rPr lang="en-GB" sz="2000" b="0" baseline="300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5</a:t>
                          </a: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</a:p>
                        <a:p>
                          <a:pPr algn="ctr"/>
                          <a:endParaRPr lang="en-GB" sz="2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 x 10</a:t>
                          </a:r>
                          <a:r>
                            <a:rPr lang="en-GB" sz="2000" b="0" baseline="300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</a:t>
                          </a: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x   2 x 10</a:t>
                          </a:r>
                          <a:r>
                            <a:rPr lang="en-GB" sz="2000" b="0" baseline="300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Rationalise the denominator:</a:t>
                          </a:r>
                        </a:p>
                        <a:p>
                          <a:pPr marL="0" indent="0" algn="ctr">
                            <a:buNone/>
                          </a:pPr>
                          <a:endParaRPr lang="en-GB" sz="2000" b="0" i="1" baseline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000" b="0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GB" sz="2000" b="0" i="1" baseline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GB" sz="2000" b="0" i="1" baseline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8</m:t>
                                        </m:r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lang="en-GB" sz="20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endParaRPr lang="en-GB" sz="20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53268661"/>
                  </p:ext>
                </p:extLst>
              </p:nvPr>
            </p:nvGraphicFramePr>
            <p:xfrm>
              <a:off x="0" y="-1"/>
              <a:ext cx="9144000" cy="690132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4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25101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4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17" t="-1892" r="-200625" b="-2070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2917" t="-1892" r="-100625" b="-2070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2917" t="-1892" r="-625" b="-2070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1879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Write in standard form:</a:t>
                          </a:r>
                        </a:p>
                        <a:p>
                          <a:pPr algn="ctr"/>
                          <a:endParaRPr lang="en-GB" sz="2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42000000</a:t>
                          </a:r>
                        </a:p>
                        <a:p>
                          <a:pPr algn="ctr"/>
                          <a:endParaRPr lang="en-GB" sz="2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0.00065</a:t>
                          </a:r>
                          <a:endParaRPr lang="en-GB" sz="2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Write in standard form:</a:t>
                          </a:r>
                        </a:p>
                        <a:p>
                          <a:pPr algn="ctr"/>
                          <a:endParaRPr lang="en-GB" sz="2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35 x 10</a:t>
                          </a:r>
                          <a:r>
                            <a:rPr lang="en-GB" sz="2000" b="0" baseline="300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5</a:t>
                          </a:r>
                        </a:p>
                        <a:p>
                          <a:pPr algn="ctr"/>
                          <a:endParaRPr lang="en-GB" sz="20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0.4 </a:t>
                          </a: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x 10</a:t>
                          </a:r>
                          <a:r>
                            <a:rPr lang="en-GB" sz="2000" b="0" baseline="300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-3</a:t>
                          </a:r>
                        </a:p>
                        <a:p>
                          <a:pPr algn="ctr"/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endParaRPr lang="en-GB" sz="20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2917" t="-105014" r="-625" b="-1133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4624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Write in normal notation</a:t>
                          </a:r>
                        </a:p>
                        <a:p>
                          <a:pPr algn="ctr"/>
                          <a:endParaRPr lang="en-GB" sz="2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3.5 x 10</a:t>
                          </a:r>
                          <a:r>
                            <a:rPr lang="en-GB" sz="2000" b="0" baseline="300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6</a:t>
                          </a:r>
                        </a:p>
                        <a:p>
                          <a:pPr algn="ctr"/>
                          <a:endParaRPr lang="en-GB" sz="20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5.1 </a:t>
                          </a: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x 10</a:t>
                          </a:r>
                          <a:r>
                            <a:rPr lang="en-GB" sz="2000" b="0" baseline="300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-1</a:t>
                          </a: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Calculate:</a:t>
                          </a:r>
                        </a:p>
                        <a:p>
                          <a:pPr algn="ctr"/>
                          <a:endParaRPr lang="en-GB" sz="2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4.1 x 10</a:t>
                          </a:r>
                          <a:r>
                            <a:rPr lang="en-GB" sz="2000" b="0" baseline="300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</a:t>
                          </a: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+   5 x 10</a:t>
                          </a:r>
                          <a:r>
                            <a:rPr lang="en-GB" sz="2000" b="0" baseline="300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5</a:t>
                          </a: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</a:p>
                        <a:p>
                          <a:pPr algn="ctr"/>
                          <a:endParaRPr lang="en-GB" sz="2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 x 10</a:t>
                          </a:r>
                          <a:r>
                            <a:rPr lang="en-GB" sz="2000" b="0" baseline="300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</a:t>
                          </a: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x   2 x 10</a:t>
                          </a:r>
                          <a:r>
                            <a:rPr lang="en-GB" sz="2000" b="0" baseline="300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2917" t="-181728" r="-625" b="-4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78628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6638642"/>
                  </p:ext>
                </p:extLst>
              </p:nvPr>
            </p:nvGraphicFramePr>
            <p:xfrm>
              <a:off x="0" y="-1"/>
              <a:ext cx="9144000" cy="689949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4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1095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4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Evaluate</a:t>
                          </a:r>
                        </a:p>
                        <a:p>
                          <a:pPr algn="ctr"/>
                          <a:endParaRPr lang="en-GB" sz="2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e>
                                <m:sup>
                                  <m:r>
                                    <a:rPr lang="en-GB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sz="20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</a:t>
                          </a:r>
                          <a:r>
                            <a:rPr lang="en-GB" sz="20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1</a:t>
                          </a:r>
                          <a:endParaRPr lang="en-GB" sz="2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sz="2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GB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GB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e>
                                        <m:sup>
                                          <m:r>
                                            <a:rPr lang="en-GB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5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GB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sz="20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1</a:t>
                          </a:r>
                          <a:endParaRPr lang="en-GB" sz="2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Evaluate</a:t>
                          </a:r>
                        </a:p>
                        <a:p>
                          <a:pPr algn="ctr"/>
                          <a:endParaRPr lang="en-GB" sz="2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sup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p>
                                </m:sSup>
                                <m:r>
                                  <a:rPr lang="en-GB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GB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sz="2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  <m:sup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sup>
                                </m:sSup>
                                <m:r>
                                  <a:rPr lang="en-GB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GB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0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Evaluate</a:t>
                          </a:r>
                        </a:p>
                        <a:p>
                          <a:pPr algn="ctr"/>
                          <a:endParaRPr lang="en-GB" sz="2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36</m:t>
                                    </m:r>
                                  </m:e>
                                  <m:sup>
                                    <m:f>
                                      <m:fPr>
                                        <m:ctrlPr>
                                          <a:rPr lang="en-GB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GB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sup>
                                </m:sSup>
                                <m:r>
                                  <a:rPr lang="en-GB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=6</m:t>
                                </m:r>
                              </m:oMath>
                            </m:oMathPara>
                          </a14:m>
                          <a:endParaRPr lang="en-GB" sz="2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sz="2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27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GB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lang="en-GB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en-GB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=9</m:t>
                              </m:r>
                            </m:oMath>
                          </a14:m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endParaRPr lang="en-GB" sz="20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2340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Write in standard form:</a:t>
                          </a:r>
                        </a:p>
                        <a:p>
                          <a:pPr algn="ctr"/>
                          <a:endParaRPr lang="en-GB" sz="2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42000000</a:t>
                          </a:r>
                        </a:p>
                        <a:p>
                          <a:pPr algn="ctr"/>
                          <a:r>
                            <a:rPr lang="en-GB" sz="20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</a:t>
                          </a:r>
                          <a:r>
                            <a:rPr lang="en-GB" sz="20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4.2 x 10</a:t>
                          </a:r>
                          <a:r>
                            <a:rPr lang="en-GB" sz="2000" b="0" baseline="3000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7</a:t>
                          </a:r>
                        </a:p>
                        <a:p>
                          <a:pPr algn="ctr"/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0.00065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</a:t>
                          </a:r>
                          <a:r>
                            <a:rPr lang="en-GB" sz="20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6.5 x 10</a:t>
                          </a:r>
                          <a:r>
                            <a:rPr lang="en-GB" sz="2000" b="0" baseline="3000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-4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Write in standard form:</a:t>
                          </a:r>
                        </a:p>
                        <a:p>
                          <a:pPr algn="ctr"/>
                          <a:endParaRPr lang="en-GB" sz="2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35 x 10</a:t>
                          </a:r>
                          <a:r>
                            <a:rPr lang="en-GB" sz="2000" b="0" baseline="300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5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</a:t>
                          </a:r>
                          <a:r>
                            <a:rPr lang="en-GB" sz="20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3.5 x 10</a:t>
                          </a:r>
                          <a:r>
                            <a:rPr lang="en-GB" sz="2000" b="0" baseline="3000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6</a:t>
                          </a:r>
                          <a:endParaRPr lang="en-GB" sz="20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0.4 x 10</a:t>
                          </a:r>
                          <a:r>
                            <a:rPr lang="en-GB" sz="2000" b="0" baseline="300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-3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</a:t>
                          </a:r>
                          <a:r>
                            <a:rPr lang="en-GB" sz="20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4 x 10</a:t>
                          </a:r>
                          <a:r>
                            <a:rPr lang="en-GB" sz="2000" b="0" baseline="3000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-4</a:t>
                          </a:r>
                        </a:p>
                        <a:p>
                          <a:pPr algn="ctr"/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Simplify</a:t>
                          </a:r>
                        </a:p>
                        <a:p>
                          <a:pPr algn="ctr"/>
                          <a:endParaRPr lang="en-GB" sz="20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GB" sz="2000" b="0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sz="2000" b="0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40</m:t>
                                    </m:r>
                                  </m:e>
                                </m:rad>
                                <m:r>
                                  <a:rPr lang="en-GB" sz="2000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sz="2000" b="0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2000" b="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sz="2000" b="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GB" sz="20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2000" b="0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sz="2000" b="0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20</m:t>
                                    </m:r>
                                  </m:e>
                                </m:rad>
                                <m:r>
                                  <a:rPr lang="en-GB" sz="2000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2000" b="0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sz="2000" b="0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18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GB" sz="2000" b="0" i="1" baseline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=2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2000" b="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sz="2000" b="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</m:rad>
                                <m:r>
                                  <a:rPr lang="en-GB" sz="2000" b="0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×3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2000" b="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sz="2000" b="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  <m:r>
                                  <a:rPr lang="en-GB" sz="2000" b="0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=6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2000" b="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sz="2000" b="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GB" sz="20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51435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Write in normal notation</a:t>
                          </a:r>
                        </a:p>
                        <a:p>
                          <a:pPr algn="ctr"/>
                          <a:endParaRPr lang="en-GB" sz="2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3.5 x 10</a:t>
                          </a:r>
                          <a:r>
                            <a:rPr lang="en-GB" sz="2000" b="0" baseline="300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6</a:t>
                          </a:r>
                        </a:p>
                        <a:p>
                          <a:pPr algn="ctr"/>
                          <a:r>
                            <a:rPr lang="en-GB" sz="20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3 500 000</a:t>
                          </a:r>
                        </a:p>
                        <a:p>
                          <a:pPr algn="ctr"/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5.1 x 10</a:t>
                          </a:r>
                          <a:r>
                            <a:rPr lang="en-GB" sz="2000" b="0" baseline="300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-1</a:t>
                          </a: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GB" sz="20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0.51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Calculate:</a:t>
                          </a:r>
                        </a:p>
                        <a:p>
                          <a:pPr algn="ctr"/>
                          <a:endParaRPr lang="en-GB" sz="2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4.1 x 10</a:t>
                          </a:r>
                          <a:r>
                            <a:rPr lang="en-GB" sz="2000" b="0" baseline="300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</a:t>
                          </a: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+   5 x 10</a:t>
                          </a:r>
                          <a:r>
                            <a:rPr lang="en-GB" sz="2000" b="0" baseline="300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5</a:t>
                          </a: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</a:t>
                          </a:r>
                          <a:r>
                            <a:rPr lang="en-GB" sz="20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5.41 x 10</a:t>
                          </a:r>
                          <a:r>
                            <a:rPr lang="en-GB" sz="2000" b="0" baseline="3000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5</a:t>
                          </a:r>
                          <a:endParaRPr lang="en-GB" sz="2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 x 10</a:t>
                          </a:r>
                          <a:r>
                            <a:rPr lang="en-GB" sz="2000" b="0" baseline="300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</a:t>
                          </a: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x   2 x 10</a:t>
                          </a:r>
                          <a:r>
                            <a:rPr lang="en-GB" sz="2000" b="0" baseline="300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</a:t>
                          </a:r>
                          <a:r>
                            <a:rPr lang="en-GB" sz="20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8 x 10</a:t>
                          </a:r>
                          <a:r>
                            <a:rPr lang="en-GB" sz="2000" b="0" baseline="3000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7</a:t>
                          </a:r>
                          <a:endParaRPr lang="en-GB" sz="2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Simplify or rationalise the denominator:</a:t>
                          </a:r>
                        </a:p>
                        <a:p>
                          <a:pPr marL="0" indent="0"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GB" sz="1800" b="0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 2√10</m:t>
                                </m:r>
                              </m:oMath>
                            </m:oMathPara>
                          </a14:m>
                          <a:endParaRPr lang="en-GB" sz="1800" b="0" baseline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b)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√3√8</m:t>
                                  </m:r>
                                </m:num>
                                <m:den>
                                  <m:r>
                                    <a:rPr lang="en-GB" sz="18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endParaRPr lang="en-GB" sz="1800" b="0" baseline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c) -</a:t>
                          </a:r>
                          <a14:m>
                            <m:oMath xmlns:m="http://schemas.openxmlformats.org/officeDocument/2006/math">
                              <m:r>
                                <a:rPr lang="en-GB" sz="1800" b="0" i="1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√3</m:t>
                              </m:r>
                            </m:oMath>
                          </a14:m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- 2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6638642"/>
                  </p:ext>
                </p:extLst>
              </p:nvPr>
            </p:nvGraphicFramePr>
            <p:xfrm>
              <a:off x="0" y="-1"/>
              <a:ext cx="9144000" cy="689949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4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1510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4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17" t="-1133" r="-200625" b="-2215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2917" t="-1133" r="-100625" b="-2215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2917" t="-1133" r="-625" b="-2215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2340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Write in standard form:</a:t>
                          </a:r>
                        </a:p>
                        <a:p>
                          <a:pPr algn="ctr"/>
                          <a:endParaRPr lang="en-GB" sz="2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42000000</a:t>
                          </a:r>
                        </a:p>
                        <a:p>
                          <a:pPr algn="ctr"/>
                          <a:r>
                            <a:rPr lang="en-GB" sz="20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</a:t>
                          </a:r>
                          <a:r>
                            <a:rPr lang="en-GB" sz="20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4.2 x 10</a:t>
                          </a:r>
                          <a:r>
                            <a:rPr lang="en-GB" sz="2000" b="0" baseline="3000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7</a:t>
                          </a:r>
                        </a:p>
                        <a:p>
                          <a:pPr algn="ctr"/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0.00065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</a:t>
                          </a:r>
                          <a:r>
                            <a:rPr lang="en-GB" sz="20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6.5 x 10</a:t>
                          </a:r>
                          <a:r>
                            <a:rPr lang="en-GB" sz="2000" b="0" baseline="3000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-4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Write in standard form:</a:t>
                          </a:r>
                        </a:p>
                        <a:p>
                          <a:pPr algn="ctr"/>
                          <a:endParaRPr lang="en-GB" sz="2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35 x 10</a:t>
                          </a:r>
                          <a:r>
                            <a:rPr lang="en-GB" sz="2000" b="0" baseline="300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5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</a:t>
                          </a:r>
                          <a:r>
                            <a:rPr lang="en-GB" sz="20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3.5 x 10</a:t>
                          </a:r>
                          <a:r>
                            <a:rPr lang="en-GB" sz="2000" b="0" baseline="3000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6</a:t>
                          </a:r>
                          <a:endParaRPr lang="en-GB" sz="20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0.4 x 10</a:t>
                          </a:r>
                          <a:r>
                            <a:rPr lang="en-GB" sz="2000" b="0" baseline="300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-3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</a:t>
                          </a:r>
                          <a:r>
                            <a:rPr lang="en-GB" sz="20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4 x 10</a:t>
                          </a:r>
                          <a:r>
                            <a:rPr lang="en-GB" sz="2000" b="0" baseline="3000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-4</a:t>
                          </a:r>
                        </a:p>
                        <a:p>
                          <a:pPr algn="ctr"/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2917" t="-97275" r="-625" b="-1130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51435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Write in normal notation</a:t>
                          </a:r>
                        </a:p>
                        <a:p>
                          <a:pPr algn="ctr"/>
                          <a:endParaRPr lang="en-GB" sz="2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3.5 x 10</a:t>
                          </a:r>
                          <a:r>
                            <a:rPr lang="en-GB" sz="2000" b="0" baseline="300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6</a:t>
                          </a:r>
                        </a:p>
                        <a:p>
                          <a:pPr algn="ctr"/>
                          <a:r>
                            <a:rPr lang="en-GB" sz="20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3 500 000</a:t>
                          </a:r>
                        </a:p>
                        <a:p>
                          <a:pPr algn="ctr"/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5.1 x 10</a:t>
                          </a:r>
                          <a:r>
                            <a:rPr lang="en-GB" sz="2000" b="0" baseline="300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-1</a:t>
                          </a: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GB" sz="20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0.51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Calculate:</a:t>
                          </a:r>
                        </a:p>
                        <a:p>
                          <a:pPr algn="ctr"/>
                          <a:endParaRPr lang="en-GB" sz="2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4.1 x 10</a:t>
                          </a:r>
                          <a:r>
                            <a:rPr lang="en-GB" sz="2000" b="0" baseline="300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</a:t>
                          </a: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+   5 x 10</a:t>
                          </a:r>
                          <a:r>
                            <a:rPr lang="en-GB" sz="2000" b="0" baseline="300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5</a:t>
                          </a: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</a:t>
                          </a:r>
                          <a:r>
                            <a:rPr lang="en-GB" sz="20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5.41 x 10</a:t>
                          </a:r>
                          <a:r>
                            <a:rPr lang="en-GB" sz="2000" b="0" baseline="3000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5</a:t>
                          </a:r>
                          <a:endParaRPr lang="en-GB" sz="2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 x 10</a:t>
                          </a:r>
                          <a:r>
                            <a:rPr lang="en-GB" sz="2000" b="0" baseline="300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</a:t>
                          </a: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x   2 x 10</a:t>
                          </a:r>
                          <a:r>
                            <a:rPr lang="en-GB" sz="2000" b="0" baseline="300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</a:t>
                          </a:r>
                          <a:r>
                            <a:rPr lang="en-GB" sz="20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8 x 10</a:t>
                          </a:r>
                          <a:r>
                            <a:rPr lang="en-GB" sz="2000" b="0" baseline="3000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7</a:t>
                          </a:r>
                          <a:endParaRPr lang="en-GB" sz="2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2917" t="-175303" r="-625" b="-4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9894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1046BBD967B24DA3F10E1FCF165E29" ma:contentTypeVersion="6" ma:contentTypeDescription="Create a new document." ma:contentTypeScope="" ma:versionID="8ff96f7cb17ea50bec713b587b889de8">
  <xsd:schema xmlns:xsd="http://www.w3.org/2001/XMLSchema" xmlns:xs="http://www.w3.org/2001/XMLSchema" xmlns:p="http://schemas.microsoft.com/office/2006/metadata/properties" xmlns:ns2="ea71102e-c2e2-43df-a20f-703c85d4b778" xmlns:ns3="ac2b899c-feaf-4902-9f78-83816e525775" targetNamespace="http://schemas.microsoft.com/office/2006/metadata/properties" ma:root="true" ma:fieldsID="6e56dddd321ccf415ac2978085ab6f25" ns2:_="" ns3:_="">
    <xsd:import namespace="ea71102e-c2e2-43df-a20f-703c85d4b778"/>
    <xsd:import namespace="ac2b899c-feaf-4902-9f78-83816e52577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71102e-c2e2-43df-a20f-703c85d4b77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2b899c-feaf-4902-9f78-83816e5257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7C64E76-327B-416E-B78E-7163AD6894E0}">
  <ds:schemaRefs>
    <ds:schemaRef ds:uri="http://purl.org/dc/elements/1.1/"/>
    <ds:schemaRef ds:uri="http://schemas.microsoft.com/office/2006/metadata/properties"/>
    <ds:schemaRef ds:uri="http://purl.org/dc/terms/"/>
    <ds:schemaRef ds:uri="ea71102e-c2e2-43df-a20f-703c85d4b778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ac2b899c-feaf-4902-9f78-83816e52577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F447F52-25D1-4C10-BACD-A993D5FBF6C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AFE898-672F-4E53-9C3F-7AB280D92B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71102e-c2e2-43df-a20f-703c85d4b778"/>
    <ds:schemaRef ds:uri="ac2b899c-feaf-4902-9f78-83816e52577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1252</TotalTime>
  <Words>1393</Words>
  <Application>Microsoft Office PowerPoint</Application>
  <PresentationFormat>On-screen Show (4:3)</PresentationFormat>
  <Paragraphs>440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Century Gothic</vt:lpstr>
      <vt:lpstr>Comic Sans MS</vt:lpstr>
      <vt:lpstr>Symbol</vt:lpstr>
      <vt:lpstr>Times New Roman</vt:lpstr>
      <vt:lpstr>Wingdings 3</vt:lpstr>
      <vt:lpstr>Office Theme</vt:lpstr>
      <vt:lpstr>Ion Boardroom</vt:lpstr>
      <vt:lpstr>Test 1 Revision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Morton, Joanne</dc:creator>
  <cp:lastModifiedBy>Gilroy, Alison</cp:lastModifiedBy>
  <cp:revision>64</cp:revision>
  <dcterms:created xsi:type="dcterms:W3CDTF">2018-05-22T09:25:02Z</dcterms:created>
  <dcterms:modified xsi:type="dcterms:W3CDTF">2018-11-02T17:14:55Z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0x010100D91046BBD967B24DA3F10E1FCF165E29</vt:lpwstr>
  </property>
</Properties>
</file>