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26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3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</a:t>
            </a:r>
            <a:r>
              <a:rPr lang="en-GB" dirty="0" smtClean="0">
                <a:latin typeface="Comic Sans MS" panose="030F0702030302020204" pitchFamily="66" charset="0"/>
              </a:rPr>
              <a:t>4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859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72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88776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88776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888776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 Solving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Equations  	Topic 15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these equations.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7a – 11 = 24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3x + 7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these equations.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= 3a + 7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 – 5x = 34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these equations.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8y – 5 = 9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= 6x + 9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these equations.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2(3e + 1) = -8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-7 = 4(2f – 3)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these equations.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3a – 4 = 2a + 9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5b + 7 = 5 + 2b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these equations.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3(a + 4) = 2(a + 1)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3(1 – 2a) = 2(a + 3)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value of x.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7063" algn="l"/>
                          <a:tab pos="1427163" algn="l"/>
                          <a:tab pos="2149475" algn="l"/>
                          <a:tab pos="2871788" algn="l"/>
                          <a:tab pos="3673475" algn="l"/>
                          <a:tab pos="4395788" algn="l"/>
                          <a:tab pos="5118100" algn="l"/>
                          <a:tab pos="5822950" algn="l"/>
                          <a:tab pos="6464300" algn="l"/>
                          <a:tab pos="7170738" algn="l"/>
                          <a:tab pos="7893050" algn="l"/>
                          <a:tab pos="8518525" algn="l"/>
                        </a:tabLst>
                      </a:pPr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Area = 8 m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².</a:t>
                      </a:r>
                    </a:p>
                    <a:p>
                      <a:pPr>
                        <a:tabLst>
                          <a:tab pos="627063" algn="l"/>
                          <a:tab pos="1427163" algn="l"/>
                          <a:tab pos="2149475" algn="l"/>
                          <a:tab pos="2871788" algn="l"/>
                          <a:tab pos="3673475" algn="l"/>
                          <a:tab pos="4395788" algn="l"/>
                          <a:tab pos="5118100" algn="l"/>
                          <a:tab pos="5822950" algn="l"/>
                          <a:tab pos="6464300" algn="l"/>
                          <a:tab pos="7170738" algn="l"/>
                          <a:tab pos="7893050" algn="l"/>
                          <a:tab pos="8518525" algn="l"/>
                        </a:tabLst>
                      </a:pP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Find the value of 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has a value between 9 and 10. Use trial and improvement to find a value of x to 1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d.p.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>
            <a:off x="561703" y="4950823"/>
            <a:ext cx="2599508" cy="1282684"/>
          </a:xfrm>
          <a:prstGeom prst="triangle">
            <a:avLst>
              <a:gd name="adj" fmla="val 7792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46810" y="5107577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170" y="5892580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96" y="5878378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464" y="5407065"/>
            <a:ext cx="1972491" cy="874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22914" y="5659481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2451" y="5107577"/>
            <a:ext cx="9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2a - 7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90197"/>
              </p:ext>
            </p:extLst>
          </p:nvPr>
        </p:nvGraphicFramePr>
        <p:xfrm>
          <a:off x="6284504" y="5657304"/>
          <a:ext cx="280057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46">
                  <a:extLst>
                    <a:ext uri="{9D8B030D-6E8A-4147-A177-3AD203B41FA5}">
                      <a16:colId xmlns:a16="http://schemas.microsoft.com/office/drawing/2014/main" val="2514582780"/>
                    </a:ext>
                  </a:extLst>
                </a:gridCol>
                <a:gridCol w="1138142">
                  <a:extLst>
                    <a:ext uri="{9D8B030D-6E8A-4147-A177-3AD203B41FA5}">
                      <a16:colId xmlns:a16="http://schemas.microsoft.com/office/drawing/2014/main" val="1019451670"/>
                    </a:ext>
                  </a:extLst>
                </a:gridCol>
                <a:gridCol w="1390090">
                  <a:extLst>
                    <a:ext uri="{9D8B030D-6E8A-4147-A177-3AD203B41FA5}">
                      <a16:colId xmlns:a16="http://schemas.microsoft.com/office/drawing/2014/main" val="3867690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Answer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Comment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9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4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8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132836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Solving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7a – 11 = 24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 = 5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3x + 7 = 16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= 3a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 = -2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 – 5x = 34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equations.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 – 5 = 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= 6x + 9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2(3e + 1) = -8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-7 = 4(2f – 3)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f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 – 4 = 2a + 9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 = 13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5b + 7 = 5 + 2b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equations.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3(a + 4) = 2(a + 1)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 = -10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3(1 – 2a) = 2(a + 3)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value of x.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Area = 8 m</a:t>
                          </a: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².</a:t>
                          </a: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Find the value of a.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132836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Solving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Equations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Topic 15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these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equations.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7a – 11 = 24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 = 5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3x + 7 = 16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these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equations.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= 3a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 = -2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14 – 5x = 34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67" r="-633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878" t="-101067" r="-200633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101067" r="-100633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878" t="-101067" r="-633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value of x.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dirty="0" smtClean="0">
                              <a:latin typeface="Comic Sans MS" panose="030F0702030302020204" pitchFamily="66" charset="0"/>
                            </a:rPr>
                            <a:t>Area = 8 m</a:t>
                          </a: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².</a:t>
                          </a:r>
                        </a:p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Find the value of a.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>
            <a:off x="561703" y="4950823"/>
            <a:ext cx="2599508" cy="1282684"/>
          </a:xfrm>
          <a:prstGeom prst="triangle">
            <a:avLst>
              <a:gd name="adj" fmla="val 7792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46810" y="5107577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170" y="5892580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96" y="5878378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464" y="5407065"/>
            <a:ext cx="1972491" cy="874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22914" y="5659481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2451" y="5107577"/>
            <a:ext cx="9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2a - 7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12620"/>
              </p:ext>
            </p:extLst>
          </p:nvPr>
        </p:nvGraphicFramePr>
        <p:xfrm>
          <a:off x="6301671" y="4585579"/>
          <a:ext cx="280057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392">
                  <a:extLst>
                    <a:ext uri="{9D8B030D-6E8A-4147-A177-3AD203B41FA5}">
                      <a16:colId xmlns:a16="http://schemas.microsoft.com/office/drawing/2014/main" val="2514582780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1019451670"/>
                    </a:ext>
                  </a:extLst>
                </a:gridCol>
                <a:gridCol w="1329849">
                  <a:extLst>
                    <a:ext uri="{9D8B030D-6E8A-4147-A177-3AD203B41FA5}">
                      <a16:colId xmlns:a16="http://schemas.microsoft.com/office/drawing/2014/main" val="3867690863"/>
                    </a:ext>
                  </a:extLst>
                </a:gridCol>
              </a:tblGrid>
              <a:tr h="2725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Answer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Comment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93027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Too small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9424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97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Too big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20731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9.5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87.25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Too small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92184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9.6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89.16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Too small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12496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9.7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91.09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Too big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6369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9.65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90.1225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Too big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4221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9969" y="6247710"/>
            <a:ext cx="166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3x + 45 = 180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x = 45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17465" y="5986332"/>
                <a:ext cx="1988822" cy="76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4(2a – 7) = 8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65" y="5986332"/>
                <a:ext cx="1988822" cy="761042"/>
              </a:xfrm>
              <a:prstGeom prst="rect">
                <a:avLst/>
              </a:prstGeom>
              <a:blipFill>
                <a:blip r:embed="rId3"/>
                <a:stretch>
                  <a:fillRect l="-2454" t="-3200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302870" y="6488668"/>
            <a:ext cx="198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= 9.6 to 1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d.p.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035897"/>
                  </p:ext>
                </p:extLst>
              </p:nvPr>
            </p:nvGraphicFramePr>
            <p:xfrm>
              <a:off x="0" y="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01167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Percentages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 following to decimals: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76%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115%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Without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15% of 65g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23% of £86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38% of £78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53% of £75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Bryan gets a pay rise of 12%. His original salary is £25000 per annum. Calculate his new salary.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544197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car is worth £9500. After 1 year the price has depreciated by 8%. Calculate the value of the car after 1 year.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On two similar science tests, Sophie gets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Harry gets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Who performs better?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Adam buys a broken bike for £25. He fixes it and sells it on for £64. What is his percentage profit?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Gerry buys a stereo for £80. He sells it after 3 years for £36. What is his percentage loss?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04219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Millie puts £600 into a bank account. It pays 2% compound interest per annum.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much is in the account after 3 years?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There are 860 bacteria on a petri dish. An antibiotic is applied. After 1 day 44% of the bacteria are killed. After each subsequent day 15% are killed. How many are left after 5 days?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Rail fares increase by 5%. A new ticket costs £120. What did it cost before the increase?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035897"/>
                  </p:ext>
                </p:extLst>
              </p:nvPr>
            </p:nvGraphicFramePr>
            <p:xfrm>
              <a:off x="0" y="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01168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Percentages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 following to decimals: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76%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0.4%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115%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Without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15% of 65g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23% of £86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38% of £78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53% of £75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Bryan gets a pay rise of 12%. His original salary is £25000 per annum. Calculate his new salary.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56032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car is worth £9500. After 1 year the price has depreciated by 8%. Calculate the value of the car after 1 year.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79335" r="-100633" b="-92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Adam buys a broken bike for £25. He fixes it and sells it on for £64. What is his percentage profit?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Gerry buys a stereo for £80. He sells it after 3 years for £36. What is his percentage loss?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Millie puts £600 into a bank account. It pays 2% compound interest per annum.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much is in the account after 3 years?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There are 860 bacteria on a petri dish. An antibiotic is applied. After 1 day 44% of the bacteria are killed. After each subsequent day 15% are killed. How many are left after 5 days?</a:t>
                          </a:r>
                          <a:endParaRPr lang="en-US" sz="1800" baseline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Rail fares increase by 5%. A new ticket costs £120. What did it cost before the increase?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256398"/>
                  </p:ext>
                </p:extLst>
              </p:nvPr>
            </p:nvGraphicFramePr>
            <p:xfrm>
              <a:off x="0" y="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01167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Percentages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 following to decimals: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76%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0.76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0.2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0.08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0.004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115%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Without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15% of 65g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9.75g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23% of £86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£19.78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38% of 78m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29.64m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53% of £75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£39.75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Bryan gets a pay rise of 12%. His original salary is £25000 per annum. Calculate his new salary.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£28000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544197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car is worth £9500. After 1 year the price has depreciated by 8%. Calculate the value of the car after 1 year.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£8740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On two similar science tests, Sophie gets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Harry gets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Who performs better?</a:t>
                          </a: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den>
                                </m:f>
                                <m:r>
                                  <a:rPr lang="en-GB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=46.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acc>
                                <m:r>
                                  <a:rPr lang="en-GB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%, </m:t>
                                </m:r>
                                <m:f>
                                  <m:fPr>
                                    <m:ctrlP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  <m:r>
                                  <a:rPr lang="en-GB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=42.5%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Sophie did better.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Adam buys a broken bike for £25. He fixes it and sells it on for £64. What is his percentage profit?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156%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Gerry buys a stereo for £80. He sells it after 3 years for £36. What is his percentage loss?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04219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Millie puts £600 into a bank account. It pays 2% compound interest per annum.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much is in the account after 3 years?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£636.72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There are 860 bacteria on a petri dish. An antibiotic is applied. After 1 day 44% of the bacteria are killed. After each subsequent day 15% are killed. How many are left after 5 days? 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251.4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Rail fares increase by 5%. A new ticket costs £120. What did it cost before the increase?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£114.29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256398"/>
                  </p:ext>
                </p:extLst>
              </p:nvPr>
            </p:nvGraphicFramePr>
            <p:xfrm>
              <a:off x="0" y="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67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88776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01168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Percentages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	Topic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 following to decimals: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76%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0.76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0.2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0.08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0.004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115%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Without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15% of 65g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9.75g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23% of £86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£19.78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 a calculator,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38% of 78m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29.64m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53% of £75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£39.75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Bryan gets a pay rise of 12%. His original salary is £25000 per annum. Calculate his new salary.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£28000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56032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car is worth £9500. After 1 year the price has depreciated by 8%. Calculate the value of the car after 1 year.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£8740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878" t="-79335" r="-100633" b="-92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Adam buys a broken bike for £25. He fixes it and sells it on for £64. What is his percentage profit?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156%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Gerry buys a stereo for £80. He sells it after 3 years for £36. What is his percentage loss?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55%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Millie puts £600 into a bank account. It pays 2% compound interest per annum.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much is in the account after 3 years?</a:t>
                          </a:r>
                        </a:p>
                        <a:p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£636.72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627063" algn="l"/>
                              <a:tab pos="1427163" algn="l"/>
                              <a:tab pos="2149475" algn="l"/>
                              <a:tab pos="2871788" algn="l"/>
                              <a:tab pos="3673475" algn="l"/>
                              <a:tab pos="4395788" algn="l"/>
                              <a:tab pos="5118100" algn="l"/>
                              <a:tab pos="5822950" algn="l"/>
                              <a:tab pos="6464300" algn="l"/>
                              <a:tab pos="7170738" algn="l"/>
                              <a:tab pos="7893050" algn="l"/>
                              <a:tab pos="8518525" algn="l"/>
                            </a:tabLst>
                          </a:pPr>
                          <a:r>
                            <a:rPr lang="en-US" sz="1800" baseline="0" dirty="0" smtClean="0">
                              <a:latin typeface="Comic Sans MS" panose="030F0702030302020204" pitchFamily="66" charset="0"/>
                            </a:rPr>
                            <a:t>There are 860 bacteria on a petri dish. An antibiotic is applied. After 1 day 44% of the bacteria are killed. After each subsequent day 15% are killed. How many are left after 5 days? 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251.4</a:t>
                          </a:r>
                          <a:endParaRPr lang="en-US" sz="180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Rail fares increase by 5%. A new ticket costs £120. What did it cost before the increase?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£114.29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75365"/>
              </p:ext>
            </p:extLst>
          </p:nvPr>
        </p:nvGraphicFramePr>
        <p:xfrm>
          <a:off x="-8514" y="4782"/>
          <a:ext cx="9144001" cy="68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3625223194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384904892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Shape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&amp; Measure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Compound Measures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Topic 13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Dave travels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miles in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hours.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his speed?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runner ran a 400 m race in 1 min 40 sec. Calculate his average speed in m/sec.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Tiah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travels 15 miles in 40 minutes.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her speed?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Convert 20 mph to km/h.</a:t>
                      </a:r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Convert 28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km/h to mph.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girl has a weight of 450 N and her feet have a total area of 300 cm². Calculate the pressure her feet put on the ground.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68723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area of a dart which hits the dartboard with a force of 10 N and pressure of 2000 N/cm².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density of a stone with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Mass = 45 g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V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olume = 5 cm³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Lead has a density of 11.5 g/cm³.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cuboid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block of lead measures 7 × 5 × 2 cm.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a)Find the volume of the block of lead.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b)Find the mass of the block of lead </a:t>
                      </a: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96435"/>
                  </a:ext>
                </a:extLst>
              </a:tr>
            </a:tbl>
          </a:graphicData>
        </a:graphic>
      </p:graphicFrame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47473"/>
              </p:ext>
            </p:extLst>
          </p:nvPr>
        </p:nvGraphicFramePr>
        <p:xfrm>
          <a:off x="-8514" y="4782"/>
          <a:ext cx="9144001" cy="68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3625223194"/>
                    </a:ext>
                  </a:extLst>
                </a:gridCol>
                <a:gridCol w="2868190">
                  <a:extLst>
                    <a:ext uri="{9D8B030D-6E8A-4147-A177-3AD203B41FA5}">
                      <a16:colId xmlns:a16="http://schemas.microsoft.com/office/drawing/2014/main" val="1384904892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Shape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&amp; Measure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Compound Measures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Topic 13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Dave travels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miles in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hours.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his speed?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 mph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runner ran a 400 m race in 1 min 40 sec. Calculate his average speed in m/sec.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20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m/sec</a:t>
                      </a:r>
                      <a:endParaRPr lang="en-GB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Tiah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travels 15 miles in 40 minutes.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her speed?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22.5 mph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Convert 20 mph to km/h</a:t>
                      </a:r>
                      <a:r>
                        <a:rPr lang="en-GB" sz="2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5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32 km/h</a:t>
                      </a:r>
                      <a:endParaRPr lang="en-GB" sz="25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Convert 28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km/h to mph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17.5 mph</a:t>
                      </a:r>
                      <a:endParaRPr lang="en-GB" sz="24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girl has a weight of 450 N and her feet have a total area of 300 cm². Calculate the pressure her feet put on the ground.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450 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÷ 300 = 1.5 N/</a:t>
                      </a:r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cm²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68723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area of a dart which hits the dartboard with a force of 10 N and pressure of 2000 N/cm²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÷ 2000 = 0.005 </a:t>
                      </a: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cm²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density of a stone with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Mass = 45 g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V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olume = 5 cm³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lang="en-GB" sz="24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45 </a:t>
                      </a:r>
                      <a:r>
                        <a:rPr lang="en-GB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÷ 5 = 9 g/</a:t>
                      </a:r>
                      <a:r>
                        <a:rPr lang="en-GB" sz="24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cm³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Lead density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11.5 g/cm³.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cuboid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block of lead measures 7 × 5 × 2 cm.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a)Volume of block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7 × 5 × 2  =      70  cm³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b)Mass of block of lead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11.5 x 70 = 805 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96435"/>
                  </a:ext>
                </a:extLst>
              </a:tr>
            </a:tbl>
          </a:graphicData>
        </a:graphic>
      </p:graphicFrame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1548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Distance Time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4" y="1690689"/>
            <a:ext cx="5452127" cy="442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646" y="1449977"/>
            <a:ext cx="35400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graph shows Sian’s journey from home to the library and back again.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What time does Sian stop for a break?</a:t>
            </a:r>
          </a:p>
          <a:p>
            <a:pPr marL="342900" indent="-342900">
              <a:buAutoNum type="arabicParenR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2) How long does Sian spend at the library?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3) What is </a:t>
            </a:r>
            <a:r>
              <a:rPr lang="en-GB" dirty="0" err="1" smtClean="0">
                <a:latin typeface="Comic Sans MS" panose="030F0702030302020204" pitchFamily="66" charset="0"/>
              </a:rPr>
              <a:t>Sians</a:t>
            </a:r>
            <a:r>
              <a:rPr lang="en-GB" dirty="0" smtClean="0">
                <a:latin typeface="Comic Sans MS" panose="030F0702030302020204" pitchFamily="66" charset="0"/>
              </a:rPr>
              <a:t> speed for the first part of the journey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4) What is </a:t>
            </a:r>
            <a:r>
              <a:rPr lang="en-GB" dirty="0" err="1" smtClean="0">
                <a:latin typeface="Comic Sans MS" panose="030F0702030302020204" pitchFamily="66" charset="0"/>
              </a:rPr>
              <a:t>Sians</a:t>
            </a:r>
            <a:r>
              <a:rPr lang="en-GB" dirty="0" smtClean="0">
                <a:latin typeface="Comic Sans MS" panose="030F0702030302020204" pitchFamily="66" charset="0"/>
              </a:rPr>
              <a:t> speed for the return journey?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1548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Distance Time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4" y="1690689"/>
            <a:ext cx="5452127" cy="442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646" y="1449977"/>
            <a:ext cx="35400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graph shows Sian’s journey from home to the library and back again.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What time does Sian stop for a break?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09 30</a:t>
            </a:r>
          </a:p>
          <a:p>
            <a:pPr marL="342900" indent="-342900">
              <a:buAutoNum type="arabicParenR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2) How long does Sian spend at the library?     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mins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3) What is </a:t>
            </a:r>
            <a:r>
              <a:rPr lang="en-GB" dirty="0" err="1" smtClean="0">
                <a:latin typeface="Comic Sans MS" panose="030F0702030302020204" pitchFamily="66" charset="0"/>
              </a:rPr>
              <a:t>Sians</a:t>
            </a:r>
            <a:r>
              <a:rPr lang="en-GB" dirty="0" smtClean="0">
                <a:latin typeface="Comic Sans MS" panose="030F0702030302020204" pitchFamily="66" charset="0"/>
              </a:rPr>
              <a:t> speed for the first part of the journey?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 km/h</a:t>
            </a:r>
          </a:p>
          <a:p>
            <a:r>
              <a:rPr lang="en-GB" dirty="0">
                <a:latin typeface="Comic Sans MS" panose="030F0702030302020204" pitchFamily="66" charset="0"/>
              </a:rPr>
              <a:t>4) What is </a:t>
            </a:r>
            <a:r>
              <a:rPr lang="en-GB" dirty="0" err="1">
                <a:latin typeface="Comic Sans MS" panose="030F0702030302020204" pitchFamily="66" charset="0"/>
              </a:rPr>
              <a:t>Sians</a:t>
            </a:r>
            <a:r>
              <a:rPr lang="en-GB" dirty="0">
                <a:latin typeface="Comic Sans MS" panose="030F0702030302020204" pitchFamily="66" charset="0"/>
              </a:rPr>
              <a:t> speed for the return journey</a:t>
            </a:r>
            <a:r>
              <a:rPr lang="en-GB" dirty="0" smtClean="0">
                <a:latin typeface="Comic Sans MS" panose="030F0702030302020204" pitchFamily="66" charset="0"/>
              </a:rPr>
              <a:t>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 km/h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5126"/>
            <a:ext cx="5014913" cy="6492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Velocity Time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7132" y="1302328"/>
            <a:ext cx="3708218" cy="3769735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The graph shows the speed of a car in metres per second.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a)     For how many seconds is the car at a </a:t>
            </a:r>
            <a:r>
              <a:rPr lang="en-GB" sz="6400" dirty="0" smtClean="0">
                <a:latin typeface="Comic Sans MS" panose="030F0702030302020204" pitchFamily="66" charset="0"/>
              </a:rPr>
              <a:t>constant speed</a:t>
            </a:r>
            <a:r>
              <a:rPr lang="en-GB" sz="6400" dirty="0">
                <a:latin typeface="Comic Sans MS" panose="030F0702030302020204" pitchFamily="66" charset="0"/>
              </a:rPr>
              <a:t>?            </a:t>
            </a:r>
            <a:r>
              <a:rPr lang="en-GB" sz="6400" dirty="0" smtClean="0">
                <a:latin typeface="Comic Sans MS" panose="030F0702030302020204" pitchFamily="66" charset="0"/>
              </a:rPr>
              <a:t>           </a:t>
            </a:r>
            <a:r>
              <a:rPr lang="en-GB" sz="6400" dirty="0">
                <a:latin typeface="Comic Sans MS" panose="030F0702030302020204" pitchFamily="66" charset="0"/>
              </a:rPr>
              <a:t>………………… sec </a:t>
            </a:r>
          </a:p>
          <a:p>
            <a:pPr mar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b</a:t>
            </a:r>
            <a:r>
              <a:rPr lang="en-GB" sz="6400" dirty="0">
                <a:latin typeface="Comic Sans MS" panose="030F0702030302020204" pitchFamily="66" charset="0"/>
              </a:rPr>
              <a:t>)     Work out the total distance travelled by the car.       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 </a:t>
            </a:r>
            <a:r>
              <a:rPr lang="en-GB" sz="6400" dirty="0" smtClean="0">
                <a:latin typeface="Comic Sans MS" panose="030F0702030302020204" pitchFamily="66" charset="0"/>
              </a:rPr>
              <a:t>                                   ………………… </a:t>
            </a:r>
            <a:r>
              <a:rPr lang="en-GB" sz="6400" dirty="0">
                <a:latin typeface="Comic Sans MS" panose="030F0702030302020204" pitchFamily="66" charset="0"/>
              </a:rPr>
              <a:t>m   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c)     Work out the gradient of the graph during the first 5 </a:t>
            </a:r>
            <a:r>
              <a:rPr lang="en-GB" sz="6400" dirty="0" smtClean="0">
                <a:latin typeface="Comic Sans MS" panose="030F0702030302020204" pitchFamily="66" charset="0"/>
              </a:rPr>
              <a:t>seconds.  </a:t>
            </a:r>
          </a:p>
          <a:p>
            <a:pPr mar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							                   ……………… m/s</a:t>
            </a:r>
            <a:r>
              <a:rPr lang="en-GB" sz="6400" baseline="30000" dirty="0" smtClean="0">
                <a:latin typeface="Comic Sans MS" panose="030F0702030302020204" pitchFamily="66" charset="0"/>
              </a:rPr>
              <a:t>2</a:t>
            </a:r>
            <a:endParaRPr lang="en-GB" sz="6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d</a:t>
            </a:r>
            <a:r>
              <a:rPr lang="en-GB" sz="6400" dirty="0">
                <a:latin typeface="Comic Sans MS" panose="030F0702030302020204" pitchFamily="66" charset="0"/>
              </a:rPr>
              <a:t>)     What does the gradient in part </a:t>
            </a:r>
            <a:r>
              <a:rPr lang="en-GB" sz="6400" dirty="0" smtClean="0">
                <a:latin typeface="Comic Sans MS" panose="030F0702030302020204" pitchFamily="66" charset="0"/>
              </a:rPr>
              <a:t>  (</a:t>
            </a:r>
            <a:r>
              <a:rPr lang="en-GB" sz="6400" dirty="0">
                <a:latin typeface="Comic Sans MS" panose="030F0702030302020204" pitchFamily="66" charset="0"/>
              </a:rPr>
              <a:t>c) represent?  Circle your answer.     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         time                 speed                 distance                 acceleration 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e)    Work out the gradient of the graph during the last 3 seconds. </a:t>
            </a:r>
          </a:p>
          <a:p>
            <a:pPr mar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                              ………………. </a:t>
            </a:r>
            <a:r>
              <a:rPr lang="en-GB" sz="6400" dirty="0">
                <a:latin typeface="Comic Sans MS" panose="030F0702030302020204" pitchFamily="66" charset="0"/>
              </a:rPr>
              <a:t>m/s</a:t>
            </a:r>
            <a:r>
              <a:rPr lang="en-GB" sz="6400" baseline="30000" dirty="0">
                <a:latin typeface="Comic Sans MS" panose="030F0702030302020204" pitchFamily="66" charset="0"/>
              </a:rPr>
              <a:t>2</a:t>
            </a:r>
            <a:endParaRPr lang="en-GB" sz="6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f)     What does the gradient in part (e) represent? Circle your answer.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         speed             distance              acceleration           deceleration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6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" y="0"/>
            <a:ext cx="5386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Velocity Time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7132" y="1114425"/>
            <a:ext cx="3708218" cy="460750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a</a:t>
            </a:r>
            <a:r>
              <a:rPr lang="en-GB" sz="6400" dirty="0">
                <a:latin typeface="Comic Sans MS" panose="030F0702030302020204" pitchFamily="66" charset="0"/>
              </a:rPr>
              <a:t>)     For how many seconds is the car at a </a:t>
            </a:r>
            <a:r>
              <a:rPr lang="en-GB" sz="6400" dirty="0" smtClean="0">
                <a:latin typeface="Comic Sans MS" panose="030F0702030302020204" pitchFamily="66" charset="0"/>
              </a:rPr>
              <a:t>constant speed</a:t>
            </a:r>
            <a:r>
              <a:rPr lang="en-GB" sz="6400" dirty="0">
                <a:latin typeface="Comic Sans MS" panose="030F0702030302020204" pitchFamily="66" charset="0"/>
              </a:rPr>
              <a:t>?            </a:t>
            </a:r>
            <a:r>
              <a:rPr lang="en-GB" sz="6400" dirty="0" smtClean="0">
                <a:latin typeface="Comic Sans MS" panose="030F0702030302020204" pitchFamily="66" charset="0"/>
              </a:rPr>
              <a:t>                         </a:t>
            </a:r>
            <a:r>
              <a:rPr lang="en-GB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GB" sz="6400" dirty="0">
                <a:solidFill>
                  <a:srgbClr val="FF0000"/>
                </a:solidFill>
                <a:latin typeface="Comic Sans MS" panose="030F0702030302020204" pitchFamily="66" charset="0"/>
              </a:rPr>
              <a:t>sec </a:t>
            </a:r>
            <a:endParaRPr lang="en-GB" sz="6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6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b</a:t>
            </a:r>
            <a:r>
              <a:rPr lang="en-GB" sz="6400" dirty="0">
                <a:latin typeface="Comic Sans MS" panose="030F0702030302020204" pitchFamily="66" charset="0"/>
              </a:rPr>
              <a:t>)     Work out the total distance travelled by the car.       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 </a:t>
            </a:r>
            <a:r>
              <a:rPr lang="en-GB" sz="6400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GB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+ 6 = 12 m</a:t>
            </a:r>
            <a:r>
              <a:rPr lang="en-GB" sz="6400" dirty="0">
                <a:latin typeface="Comic Sans MS" panose="030F0702030302020204" pitchFamily="66" charset="0"/>
              </a:rPr>
              <a:t>   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c)     Work out the gradient of the graph during the first 5 seconds.  								</a:t>
            </a:r>
            <a:r>
              <a:rPr lang="en-GB" sz="6400" dirty="0" smtClean="0">
                <a:latin typeface="Comic Sans MS" panose="030F0702030302020204" pitchFamily="66" charset="0"/>
              </a:rPr>
              <a:t>  </a:t>
            </a:r>
            <a:r>
              <a:rPr lang="en-GB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÷ 5 = 1.2  </a:t>
            </a:r>
            <a:r>
              <a:rPr lang="en-GB" sz="6400" dirty="0">
                <a:solidFill>
                  <a:srgbClr val="FF0000"/>
                </a:solidFill>
                <a:latin typeface="Comic Sans MS" panose="030F0702030302020204" pitchFamily="66" charset="0"/>
              </a:rPr>
              <a:t>m/s</a:t>
            </a:r>
            <a:r>
              <a:rPr lang="en-GB" sz="6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6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d)     What does the gradient in part (c) represent?  Circle your answer.     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         time                 speed                 distance                 </a:t>
            </a:r>
            <a:r>
              <a:rPr lang="en-GB" sz="6400" dirty="0">
                <a:solidFill>
                  <a:srgbClr val="FF0000"/>
                </a:solidFill>
                <a:latin typeface="Comic Sans MS" panose="030F0702030302020204" pitchFamily="66" charset="0"/>
              </a:rPr>
              <a:t>acceleration</a:t>
            </a:r>
            <a:r>
              <a:rPr lang="en-GB" sz="6400" dirty="0">
                <a:latin typeface="Comic Sans MS" panose="030F0702030302020204" pitchFamily="66" charset="0"/>
              </a:rPr>
              <a:t> </a:t>
            </a:r>
            <a:endParaRPr lang="en-GB" sz="6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6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e)    Work out the gradient of the graph during the last 3 seconds. </a:t>
            </a:r>
          </a:p>
          <a:p>
            <a:pPr marL="0" indent="0">
              <a:buNone/>
            </a:pPr>
            <a:r>
              <a:rPr lang="en-GB" sz="6400" dirty="0" smtClean="0">
                <a:latin typeface="Comic Sans MS" panose="030F0702030302020204" pitchFamily="66" charset="0"/>
              </a:rPr>
              <a:t>                                 </a:t>
            </a:r>
            <a:r>
              <a:rPr lang="en-GB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÷ 4 = 1.5 </a:t>
            </a:r>
            <a:r>
              <a:rPr lang="en-GB" sz="6400" dirty="0">
                <a:solidFill>
                  <a:srgbClr val="FF0000"/>
                </a:solidFill>
                <a:latin typeface="Comic Sans MS" panose="030F0702030302020204" pitchFamily="66" charset="0"/>
              </a:rPr>
              <a:t>m/s</a:t>
            </a:r>
            <a:r>
              <a:rPr lang="en-GB" sz="6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6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f)     What does the gradient in part (e) represent? Circle your answer.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         speed             distance              acceleration           </a:t>
            </a:r>
            <a:r>
              <a:rPr lang="en-GB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deceleration</a:t>
            </a:r>
            <a:endParaRPr lang="en-GB" sz="6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8850" y="2686050"/>
            <a:ext cx="28575" cy="3035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4662" y="2677608"/>
            <a:ext cx="28575" cy="3044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85763" y="2686050"/>
            <a:ext cx="19859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00512" y="2677608"/>
            <a:ext cx="21432" cy="3044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71925" y="3529013"/>
            <a:ext cx="28575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28950" y="2686050"/>
            <a:ext cx="1071562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3021330"/>
            <a:ext cx="2571750" cy="182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220621"/>
                  </p:ext>
                </p:extLst>
              </p:nvPr>
            </p:nvGraphicFramePr>
            <p:xfrm>
              <a:off x="0" y="-6662"/>
              <a:ext cx="9144001" cy="6956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46184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Nets,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Plans &amp; Elevations Volume Area    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14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faces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vertices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edges =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Planes of symmetry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net is folded to make the cube.</a:t>
                          </a:r>
                          <a:b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Two other vertices meet at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(a)Mark each of them with the letter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(b)Work out the volume of the cube.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plan view.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180 m²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Height =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 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(in terms of </a:t>
                          </a:r>
                          <a:r>
                            <a:rPr lang="el-GR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Total surface area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(leave your answers in terms of </a:t>
                          </a:r>
                          <a:r>
                            <a:rPr lang="el-GR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Curved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surface area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𝑟𝑙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marT="468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220621"/>
                  </p:ext>
                </p:extLst>
              </p:nvPr>
            </p:nvGraphicFramePr>
            <p:xfrm>
              <a:off x="0" y="-6662"/>
              <a:ext cx="9144001" cy="6956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560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Nets,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Plans &amp; Elevations Volume Area    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14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faces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vertices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edges =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Planes of symmetry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net is folded to make the cube.</a:t>
                          </a:r>
                          <a:b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Two other vertices meet at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(a)Mark each of them with the letter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(b)Work out the volume of the cube.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plan view.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180 m²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Height =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 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(in terms of </a:t>
                          </a:r>
                          <a:r>
                            <a:rPr lang="el-GR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468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108" t="-217729" r="-425" b="-5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66" y="2608141"/>
            <a:ext cx="2666667" cy="1510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473" y="142166"/>
            <a:ext cx="2879922" cy="2323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66" y="142166"/>
            <a:ext cx="2485714" cy="1257143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 rot="5400000">
            <a:off x="1146628" y="5043716"/>
            <a:ext cx="1168398" cy="1966686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88142" y="6611258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20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6337" y="5857782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  <a:r>
              <a:rPr lang="en-GB" sz="1600" dirty="0" smtClean="0">
                <a:latin typeface="Comic Sans MS" panose="030F0702030302020204" pitchFamily="66" charset="0"/>
              </a:rPr>
              <a:t>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4514" y="5442860"/>
            <a:ext cx="29029" cy="11683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be 15"/>
          <p:cNvSpPr/>
          <p:nvPr/>
        </p:nvSpPr>
        <p:spPr>
          <a:xfrm>
            <a:off x="3541484" y="3471575"/>
            <a:ext cx="1640114" cy="1059542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18856" y="4232593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15 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1554" y="4361840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3</a:t>
            </a:r>
            <a:r>
              <a:rPr lang="en-GB" sz="1600" dirty="0" smtClean="0">
                <a:latin typeface="Comic Sans MS" panose="030F0702030302020204" pitchFamily="66" charset="0"/>
              </a:rPr>
              <a:t> 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766" y="3747431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height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3838373" y="6106914"/>
            <a:ext cx="1931705" cy="5149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04225" y="5118995"/>
            <a:ext cx="1" cy="1190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</p:cNvCxnSpPr>
          <p:nvPr/>
        </p:nvCxnSpPr>
        <p:spPr>
          <a:xfrm flipV="1">
            <a:off x="3838373" y="5050971"/>
            <a:ext cx="965852" cy="1313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6"/>
          </p:cNvCxnSpPr>
          <p:nvPr/>
        </p:nvCxnSpPr>
        <p:spPr>
          <a:xfrm flipH="1" flipV="1">
            <a:off x="4804225" y="5057879"/>
            <a:ext cx="965853" cy="1306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97681" y="5427319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7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65389" y="5594389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  <a:r>
              <a:rPr lang="en-GB" sz="1600" dirty="0" smtClean="0">
                <a:latin typeface="Comic Sans MS" panose="030F0702030302020204" pitchFamily="66" charset="0"/>
              </a:rPr>
              <a:t>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>
            <a:endCxn id="20" idx="6"/>
          </p:cNvCxnSpPr>
          <p:nvPr/>
        </p:nvCxnSpPr>
        <p:spPr>
          <a:xfrm>
            <a:off x="4804224" y="6337765"/>
            <a:ext cx="965854" cy="26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10119" y="6323839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6</a:t>
            </a:r>
            <a:r>
              <a:rPr lang="en-GB" sz="1600" dirty="0" smtClean="0">
                <a:latin typeface="Comic Sans MS" panose="030F0702030302020204" pitchFamily="66" charset="0"/>
              </a:rPr>
              <a:t>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3021330"/>
            <a:ext cx="2571750" cy="182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268794"/>
                  </p:ext>
                </p:extLst>
              </p:nvPr>
            </p:nvGraphicFramePr>
            <p:xfrm>
              <a:off x="0" y="-6662"/>
              <a:ext cx="9144001" cy="6956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46184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Nets,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Plans &amp; Elevations Volume Area    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14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faces 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vertices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edges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Planes of symmetry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net is folded to make the cube.</a:t>
                          </a:r>
                          <a:b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Two other vertices meet at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(a)Mark each of them with the letter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(b)Work out the volume of the cube.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x 2 x 2 = 8 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180 m²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Height =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m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234 m²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4 ÷ 2 x 6 = 36 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84 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320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³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SA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192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²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108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cm³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Total SA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78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²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(leave your answers in terms of </a:t>
                          </a:r>
                          <a:r>
                            <a:rPr lang="el-GR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Curved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surface area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𝑟𝑙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 marT="468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268794"/>
                  </p:ext>
                </p:extLst>
              </p:nvPr>
            </p:nvGraphicFramePr>
            <p:xfrm>
              <a:off x="0" y="-6662"/>
              <a:ext cx="9144001" cy="6956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3625223194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384904892"/>
                        </a:ext>
                      </a:extLst>
                    </a:gridCol>
                  </a:tblGrid>
                  <a:tr h="2560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Nets,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Plans &amp; Elevations Volume Area    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14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faces 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vertices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of edges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Planes of symmetry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net is folded to make the cube.</a:t>
                          </a:r>
                          <a:b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Two other vertices meet at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(a)Mark each of them with the letter </a:t>
                          </a:r>
                          <a:r>
                            <a:rPr lang="en-GB" sz="1800" b="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(b)Work out the volume of the cube.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x 2 x 2 = 8 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180 m²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Height =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m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234 m²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4 ÷ 2 x 6 = 36 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Surface Area =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84 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968723"/>
                      </a:ext>
                    </a:extLst>
                  </a:tr>
                  <a:tr h="219807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Volume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320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³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SA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192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cm</a:t>
                          </a:r>
                          <a:r>
                            <a:rPr lang="el-GR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²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468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108" t="-217729" r="-425" b="-5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5964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66" y="2608141"/>
            <a:ext cx="2666667" cy="1510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473" y="142166"/>
            <a:ext cx="2879922" cy="2323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66" y="142166"/>
            <a:ext cx="2485714" cy="1257143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 rot="5400000">
            <a:off x="1146628" y="5043716"/>
            <a:ext cx="1168398" cy="1966686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88142" y="6611258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0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6337" y="5857782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  <a:r>
              <a:rPr lang="en-GB" sz="1600" dirty="0" smtClean="0">
                <a:latin typeface="Comic Sans MS" panose="030F0702030302020204" pitchFamily="66" charset="0"/>
              </a:rPr>
              <a:t>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4514" y="5442860"/>
            <a:ext cx="29029" cy="11683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be 15"/>
          <p:cNvSpPr/>
          <p:nvPr/>
        </p:nvSpPr>
        <p:spPr>
          <a:xfrm>
            <a:off x="3541484" y="3471575"/>
            <a:ext cx="1640114" cy="1059542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18856" y="4232593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15 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1554" y="4361840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3</a:t>
            </a:r>
            <a:r>
              <a:rPr lang="en-GB" sz="1600" dirty="0" smtClean="0">
                <a:latin typeface="Comic Sans MS" panose="030F0702030302020204" pitchFamily="66" charset="0"/>
              </a:rPr>
              <a:t> 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766" y="3747431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height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3838373" y="6106914"/>
            <a:ext cx="1931705" cy="5149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04225" y="5118995"/>
            <a:ext cx="1" cy="1190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</p:cNvCxnSpPr>
          <p:nvPr/>
        </p:nvCxnSpPr>
        <p:spPr>
          <a:xfrm flipV="1">
            <a:off x="3838373" y="5050971"/>
            <a:ext cx="965852" cy="1313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6"/>
          </p:cNvCxnSpPr>
          <p:nvPr/>
        </p:nvCxnSpPr>
        <p:spPr>
          <a:xfrm flipH="1" flipV="1">
            <a:off x="4804225" y="5057879"/>
            <a:ext cx="965853" cy="1306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97681" y="5427319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7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65389" y="5594389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  <a:r>
              <a:rPr lang="en-GB" sz="1600" dirty="0" smtClean="0">
                <a:latin typeface="Comic Sans MS" panose="030F0702030302020204" pitchFamily="66" charset="0"/>
              </a:rPr>
              <a:t>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>
            <a:endCxn id="20" idx="6"/>
          </p:cNvCxnSpPr>
          <p:nvPr/>
        </p:nvCxnSpPr>
        <p:spPr>
          <a:xfrm>
            <a:off x="4804224" y="6337765"/>
            <a:ext cx="965854" cy="26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10119" y="6323839"/>
            <a:ext cx="88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6</a:t>
            </a:r>
            <a:r>
              <a:rPr lang="en-GB" sz="1600" dirty="0" smtClean="0">
                <a:latin typeface="Comic Sans MS" panose="030F0702030302020204" pitchFamily="66" charset="0"/>
              </a:rPr>
              <a:t> cm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51" y="3853886"/>
            <a:ext cx="2496354" cy="8673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90565" y="10084"/>
            <a:ext cx="4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8642" y="2225377"/>
            <a:ext cx="4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99cb297f9dabe6a9eefe6299495c9c1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3efdb9f672dd0b95e49d8b2842ea508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A8DAC-062F-40D7-96BD-9EC328058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4E0C1-20B9-45DF-9EE7-FEA4AFBCE433}">
  <ds:schemaRefs>
    <ds:schemaRef ds:uri="ea71102e-c2e2-43df-a20f-703c85d4b77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1541</TotalTime>
  <Words>1629</Words>
  <Application>Microsoft Office PowerPoint</Application>
  <PresentationFormat>On-screen Show (4:3)</PresentationFormat>
  <Paragraphs>349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Wingdings 3</vt:lpstr>
      <vt:lpstr>Office Theme</vt:lpstr>
      <vt:lpstr>Ion Boardroom</vt:lpstr>
      <vt:lpstr>Test 4 Revision</vt:lpstr>
      <vt:lpstr>PowerPoint Presentation</vt:lpstr>
      <vt:lpstr>PowerPoint Presentation</vt:lpstr>
      <vt:lpstr>Distance Time Graphs</vt:lpstr>
      <vt:lpstr>Distance Time Graphs</vt:lpstr>
      <vt:lpstr>Velocity Time</vt:lpstr>
      <vt:lpstr>Velocity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Sarah Quirk</cp:lastModifiedBy>
  <cp:revision>121</cp:revision>
  <dcterms:modified xsi:type="dcterms:W3CDTF">2019-07-22T11:05:46Z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