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4" r:id="rId5"/>
  </p:sldMasterIdLst>
  <p:notesMasterIdLst>
    <p:notesMasterId r:id="rId15"/>
  </p:notesMasterIdLst>
  <p:sldIdLst>
    <p:sldId id="262" r:id="rId6"/>
    <p:sldId id="256" r:id="rId7"/>
    <p:sldId id="273" r:id="rId8"/>
    <p:sldId id="263" r:id="rId9"/>
    <p:sldId id="274" r:id="rId10"/>
    <p:sldId id="257" r:id="rId11"/>
    <p:sldId id="275" r:id="rId12"/>
    <p:sldId id="272" r:id="rId13"/>
    <p:sldId id="27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5501" autoAdjust="0"/>
  </p:normalViewPr>
  <p:slideViewPr>
    <p:cSldViewPr snapToGrid="0">
      <p:cViewPr varScale="1">
        <p:scale>
          <a:sx n="92" d="100"/>
          <a:sy n="92" d="100"/>
        </p:scale>
        <p:origin x="7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lroy, Alison" userId="S::alison.gilroy@lythamhigh.lancs.sch.uk::3a08cca3-ffaa-4826-95be-fb2f6ae87b0b" providerId="AD" clId="Web-{76AF16DB-1E9D-A2C5-F1E9-1837EF785A73}"/>
    <pc:docChg chg="modSld">
      <pc:chgData name="Gilroy, Alison" userId="S::alison.gilroy@lythamhigh.lancs.sch.uk::3a08cca3-ffaa-4826-95be-fb2f6ae87b0b" providerId="AD" clId="Web-{76AF16DB-1E9D-A2C5-F1E9-1837EF785A73}" dt="2018-12-20T20:44:38.292" v="5"/>
      <pc:docMkLst>
        <pc:docMk/>
      </pc:docMkLst>
      <pc:sldChg chg="modSp">
        <pc:chgData name="Gilroy, Alison" userId="S::alison.gilroy@lythamhigh.lancs.sch.uk::3a08cca3-ffaa-4826-95be-fb2f6ae87b0b" providerId="AD" clId="Web-{76AF16DB-1E9D-A2C5-F1E9-1837EF785A73}" dt="2018-12-20T20:44:38.292" v="5"/>
        <pc:sldMkLst>
          <pc:docMk/>
          <pc:sldMk cId="153542115" sldId="275"/>
        </pc:sldMkLst>
        <pc:graphicFrameChg chg="mod modGraphic">
          <ac:chgData name="Gilroy, Alison" userId="S::alison.gilroy@lythamhigh.lancs.sch.uk::3a08cca3-ffaa-4826-95be-fb2f6ae87b0b" providerId="AD" clId="Web-{76AF16DB-1E9D-A2C5-F1E9-1837EF785A73}" dt="2018-12-20T20:44:38.292" v="5"/>
          <ac:graphicFrameMkLst>
            <pc:docMk/>
            <pc:sldMk cId="153542115" sldId="275"/>
            <ac:graphicFrameMk id="4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1926E0-68A4-40ED-B6F6-3CEDA0558B3D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7679-05D4-4710-B16D-9F4F6A3F50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36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07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5C7679-05D4-4710-B16D-9F4F6A3F50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77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74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349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44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130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32196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851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8821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6550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5306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917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4639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6064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4663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336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66514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95365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126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3678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252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6276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931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1481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741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474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61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136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5417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35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9752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F987216-9B47-45A7-8C0C-330BE167E6BC}" type="datetimeFigureOut">
              <a:rPr lang="en-GB" smtClean="0"/>
              <a:t>03/03/2019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84DDE61F-C614-4632-BE42-7D9D442E5CE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89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lh6.googleusercontent.com/-utYtNq_8dj8/TWy9BZa4bgI/AAAAAAAABMk/a-Xx4LMnjEI/s1600/Picture1.pn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wmf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38103" y="1023345"/>
            <a:ext cx="7812339" cy="2550877"/>
          </a:xfrm>
        </p:spPr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Test 2 Revision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738103" y="4055485"/>
            <a:ext cx="5917679" cy="861420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Comic Sans MS" panose="030F0702030302020204" pitchFamily="66" charset="0"/>
              </a:rPr>
              <a:t>Year </a:t>
            </a:r>
            <a:r>
              <a:rPr lang="en-GB" sz="4000" dirty="0" smtClean="0">
                <a:latin typeface="Comic Sans MS" panose="030F0702030302020204" pitchFamily="66" charset="0"/>
              </a:rPr>
              <a:t>10 CORE</a:t>
            </a:r>
            <a:endParaRPr lang="en-GB" sz="4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3593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79168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circumference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the perimeter</a:t>
                      </a:r>
                    </a:p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 Find the area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orange area.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5932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5463754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area: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30cm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shaded area.</a:t>
                      </a:r>
                      <a:r>
                        <a:rPr lang="en-GB" sz="1600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36cm</a:t>
                      </a:r>
                      <a:r>
                        <a:rPr lang="en-GB" sz="1600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sz="16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37.7 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  Find the area 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113.1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Circumference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28.3 cm</a:t>
                      </a:r>
                    </a:p>
                    <a:p>
                      <a:pPr marL="342900" indent="-342900" algn="l">
                        <a:buAutoNum type="alphaLcParenR"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63.6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indent="0" algn="ctr">
                        <a:buNone/>
                      </a:pP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36000" marR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a)P</a:t>
                      </a: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erimeter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38.8cm</a:t>
                      </a:r>
                    </a:p>
                    <a:p>
                      <a:pPr marL="0" indent="0" algn="l">
                        <a:buNone/>
                      </a:pPr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b)Find the area </a:t>
                      </a:r>
                      <a:r>
                        <a:rPr lang="en-GB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56.5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5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Find the area.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 53.1cm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Shaded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15.7cm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Orange area. </a:t>
                      </a:r>
                      <a:r>
                        <a:rPr lang="en-GB" b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21.5cm</a:t>
                      </a:r>
                      <a:r>
                        <a:rPr lang="en-GB" b="0" baseline="300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2</a:t>
                      </a:r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9" name="SMARTInkShape-2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6" name="Group 15"/>
          <p:cNvGrpSpPr/>
          <p:nvPr/>
        </p:nvGrpSpPr>
        <p:grpSpPr>
          <a:xfrm>
            <a:off x="7127401" y="3429000"/>
            <a:ext cx="1390650" cy="1332000"/>
            <a:chOff x="1190625" y="1102302"/>
            <a:chExt cx="1390650" cy="1332000"/>
          </a:xfrm>
        </p:grpSpPr>
        <p:sp>
          <p:nvSpPr>
            <p:cNvPr id="3" name="Pie 2"/>
            <p:cNvSpPr/>
            <p:nvPr/>
          </p:nvSpPr>
          <p:spPr>
            <a:xfrm>
              <a:off x="1210541" y="1102302"/>
              <a:ext cx="1332000" cy="1332000"/>
            </a:xfrm>
            <a:prstGeom prst="pie">
              <a:avLst>
                <a:gd name="adj1" fmla="val 10800000"/>
                <a:gd name="adj2" fmla="val 21582010"/>
              </a:avLst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190625" y="1857375"/>
              <a:ext cx="139065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1190625" y="1818298"/>
              <a:ext cx="13519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723306" y="376563"/>
            <a:ext cx="2160000" cy="1941654"/>
            <a:chOff x="723306" y="376563"/>
            <a:chExt cx="2160000" cy="1941654"/>
          </a:xfrm>
        </p:grpSpPr>
        <p:grpSp>
          <p:nvGrpSpPr>
            <p:cNvPr id="8" name="Group 7"/>
            <p:cNvGrpSpPr/>
            <p:nvPr/>
          </p:nvGrpSpPr>
          <p:grpSpPr>
            <a:xfrm>
              <a:off x="723306" y="717639"/>
              <a:ext cx="2160000" cy="1253318"/>
              <a:chOff x="818839" y="684664"/>
              <a:chExt cx="2160000" cy="1253318"/>
            </a:xfrm>
          </p:grpSpPr>
          <p:sp>
            <p:nvSpPr>
              <p:cNvPr id="2" name="Trapezoid 1"/>
              <p:cNvSpPr/>
              <p:nvPr/>
            </p:nvSpPr>
            <p:spPr>
              <a:xfrm>
                <a:off x="818839" y="771919"/>
                <a:ext cx="2160000" cy="1080000"/>
              </a:xfrm>
              <a:prstGeom prst="trapezoid">
                <a:avLst>
                  <a:gd name="adj" fmla="val 48077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6" name="Straight Arrow Connector 5"/>
              <p:cNvCxnSpPr/>
              <p:nvPr/>
            </p:nvCxnSpPr>
            <p:spPr>
              <a:xfrm>
                <a:off x="818839" y="1937982"/>
                <a:ext cx="216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1326081" y="684664"/>
                <a:ext cx="1152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Arrow Connector 61"/>
              <p:cNvCxnSpPr/>
              <p:nvPr/>
            </p:nvCxnSpPr>
            <p:spPr>
              <a:xfrm>
                <a:off x="2129051" y="768704"/>
                <a:ext cx="0" cy="1080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" name="TextBox 9"/>
            <p:cNvSpPr txBox="1"/>
            <p:nvPr/>
          </p:nvSpPr>
          <p:spPr>
            <a:xfrm>
              <a:off x="723306" y="1934368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230548" y="376563"/>
              <a:ext cx="1152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8 cm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306077" y="1151849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0548" y="3022388"/>
            <a:ext cx="2160000" cy="1440000"/>
            <a:chOff x="870548" y="3022388"/>
            <a:chExt cx="2160000" cy="1440000"/>
          </a:xfrm>
        </p:grpSpPr>
        <p:sp>
          <p:nvSpPr>
            <p:cNvPr id="12" name="Oval 11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870548" y="3711151"/>
              <a:ext cx="2160000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12 cm</a:t>
              </a:r>
            </a:p>
          </p:txBody>
        </p:sp>
        <p:cxnSp>
          <p:nvCxnSpPr>
            <p:cNvPr id="66" name="Straight Arrow Connector 65"/>
            <p:cNvCxnSpPr/>
            <p:nvPr/>
          </p:nvCxnSpPr>
          <p:spPr>
            <a:xfrm>
              <a:off x="1230548" y="3742388"/>
              <a:ext cx="144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3672000" y="2971651"/>
            <a:ext cx="1799999" cy="1440000"/>
            <a:chOff x="870549" y="3022388"/>
            <a:chExt cx="1799999" cy="1440000"/>
          </a:xfrm>
        </p:grpSpPr>
        <p:sp>
          <p:nvSpPr>
            <p:cNvPr id="68" name="Oval 67"/>
            <p:cNvSpPr/>
            <p:nvPr/>
          </p:nvSpPr>
          <p:spPr>
            <a:xfrm>
              <a:off x="1230548" y="3022388"/>
              <a:ext cx="1440000" cy="1440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870549" y="3429000"/>
              <a:ext cx="1486314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4.5 cm</a:t>
              </a:r>
            </a:p>
          </p:txBody>
        </p:sp>
        <p:cxnSp>
          <p:nvCxnSpPr>
            <p:cNvPr id="70" name="Straight Arrow Connector 69"/>
            <p:cNvCxnSpPr/>
            <p:nvPr/>
          </p:nvCxnSpPr>
          <p:spPr>
            <a:xfrm>
              <a:off x="1230548" y="3742388"/>
              <a:ext cx="720000" cy="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1" name="Group 70"/>
          <p:cNvGrpSpPr/>
          <p:nvPr/>
        </p:nvGrpSpPr>
        <p:grpSpPr>
          <a:xfrm>
            <a:off x="3171630" y="376563"/>
            <a:ext cx="3204768" cy="1764000"/>
            <a:chOff x="431053" y="393301"/>
            <a:chExt cx="3204768" cy="1764000"/>
          </a:xfrm>
        </p:grpSpPr>
        <p:grpSp>
          <p:nvGrpSpPr>
            <p:cNvPr id="72" name="Group 71"/>
            <p:cNvGrpSpPr/>
            <p:nvPr/>
          </p:nvGrpSpPr>
          <p:grpSpPr>
            <a:xfrm>
              <a:off x="1117681" y="393301"/>
              <a:ext cx="1805157" cy="1764000"/>
              <a:chOff x="1213214" y="360326"/>
              <a:chExt cx="1805157" cy="1764000"/>
            </a:xfrm>
          </p:grpSpPr>
          <p:sp>
            <p:nvSpPr>
              <p:cNvPr id="76" name="Trapezoid 75"/>
              <p:cNvSpPr/>
              <p:nvPr/>
            </p:nvSpPr>
            <p:spPr>
              <a:xfrm rot="16200000" flipH="1">
                <a:off x="1267412" y="438590"/>
                <a:ext cx="1707255" cy="1651885"/>
              </a:xfrm>
              <a:prstGeom prst="trapezoid">
                <a:avLst>
                  <a:gd name="adj" fmla="val 31290"/>
                </a:avLst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cxnSp>
            <p:nvCxnSpPr>
              <p:cNvPr id="77" name="Straight Arrow Connector 76"/>
              <p:cNvCxnSpPr/>
              <p:nvPr/>
            </p:nvCxnSpPr>
            <p:spPr>
              <a:xfrm>
                <a:off x="1319246" y="1311068"/>
                <a:ext cx="1620000" cy="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213214" y="937473"/>
                <a:ext cx="0" cy="63658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>
                <a:off x="3018371" y="360326"/>
                <a:ext cx="0" cy="1764000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TextBox 72"/>
            <p:cNvSpPr txBox="1"/>
            <p:nvPr/>
          </p:nvSpPr>
          <p:spPr>
            <a:xfrm>
              <a:off x="1199563" y="1344043"/>
              <a:ext cx="165188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6 cm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431053" y="1105582"/>
              <a:ext cx="875473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3 cm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799195" y="1153052"/>
              <a:ext cx="836626" cy="3838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7 cm</a:t>
              </a:r>
            </a:p>
          </p:txBody>
        </p:sp>
      </p:grpSp>
      <p:grpSp>
        <p:nvGrpSpPr>
          <p:cNvPr id="80" name="Group 10"/>
          <p:cNvGrpSpPr>
            <a:grpSpLocks/>
          </p:cNvGrpSpPr>
          <p:nvPr/>
        </p:nvGrpSpPr>
        <p:grpSpPr bwMode="auto">
          <a:xfrm>
            <a:off x="1094160" y="4935367"/>
            <a:ext cx="1476375" cy="1812509"/>
            <a:chOff x="485" y="1251"/>
            <a:chExt cx="930" cy="1855"/>
          </a:xfrm>
        </p:grpSpPr>
        <p:sp>
          <p:nvSpPr>
            <p:cNvPr id="81" name="AutoShape 4"/>
            <p:cNvSpPr>
              <a:spLocks noChangeArrowheads="1"/>
            </p:cNvSpPr>
            <p:nvPr/>
          </p:nvSpPr>
          <p:spPr bwMode="auto">
            <a:xfrm>
              <a:off x="499" y="1251"/>
              <a:ext cx="907" cy="1474"/>
            </a:xfrm>
            <a:custGeom>
              <a:avLst/>
              <a:gdLst>
                <a:gd name="G0" fmla="+- 167 0 0"/>
                <a:gd name="G1" fmla="+- 11796480 0 0"/>
                <a:gd name="G2" fmla="+- 0 0 11796480"/>
                <a:gd name="T0" fmla="*/ 0 256 1"/>
                <a:gd name="T1" fmla="*/ 180 256 1"/>
                <a:gd name="G3" fmla="+- 11796480 T0 T1"/>
                <a:gd name="T2" fmla="*/ 0 256 1"/>
                <a:gd name="T3" fmla="*/ 90 256 1"/>
                <a:gd name="G4" fmla="+- 11796480 T2 T3"/>
                <a:gd name="G5" fmla="*/ G4 2 1"/>
                <a:gd name="T4" fmla="*/ 90 256 1"/>
                <a:gd name="T5" fmla="*/ 0 256 1"/>
                <a:gd name="G6" fmla="+- 11796480 T4 T5"/>
                <a:gd name="G7" fmla="*/ G6 2 1"/>
                <a:gd name="G8" fmla="abs 1179648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67"/>
                <a:gd name="G18" fmla="*/ 167 1 2"/>
                <a:gd name="G19" fmla="+- G18 5400 0"/>
                <a:gd name="G20" fmla="cos G19 11796480"/>
                <a:gd name="G21" fmla="sin G19 11796480"/>
                <a:gd name="G22" fmla="+- G20 10800 0"/>
                <a:gd name="G23" fmla="+- G21 10800 0"/>
                <a:gd name="G24" fmla="+- 10800 0 G20"/>
                <a:gd name="G25" fmla="+- 167 10800 0"/>
                <a:gd name="G26" fmla="?: G9 G17 G25"/>
                <a:gd name="G27" fmla="?: G9 0 21600"/>
                <a:gd name="G28" fmla="cos 10800 11796480"/>
                <a:gd name="G29" fmla="sin 10800 11796480"/>
                <a:gd name="G30" fmla="sin 167 11796480"/>
                <a:gd name="G31" fmla="+- G28 10800 0"/>
                <a:gd name="G32" fmla="+- G29 10800 0"/>
                <a:gd name="G33" fmla="+- G30 10800 0"/>
                <a:gd name="G34" fmla="?: G4 0 G31"/>
                <a:gd name="G35" fmla="?: 11796480 G34 0"/>
                <a:gd name="G36" fmla="?: G6 G35 G31"/>
                <a:gd name="G37" fmla="+- 21600 0 G36"/>
                <a:gd name="G38" fmla="?: G4 0 G33"/>
                <a:gd name="G39" fmla="?: 1179648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5316 w 21600"/>
                <a:gd name="T15" fmla="*/ 10800 h 21600"/>
                <a:gd name="T16" fmla="*/ 10800 w 21600"/>
                <a:gd name="T17" fmla="*/ 10633 h 21600"/>
                <a:gd name="T18" fmla="*/ 16284 w 21600"/>
                <a:gd name="T19" fmla="*/ 10800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10633" y="10800"/>
                  </a:moveTo>
                  <a:cubicBezTo>
                    <a:pt x="10633" y="10707"/>
                    <a:pt x="10707" y="10633"/>
                    <a:pt x="10800" y="10633"/>
                  </a:cubicBezTo>
                  <a:cubicBezTo>
                    <a:pt x="10892" y="10632"/>
                    <a:pt x="10966" y="10707"/>
                    <a:pt x="10967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2" name="AutoShape 5"/>
            <p:cNvSpPr>
              <a:spLocks noChangeArrowheads="1"/>
            </p:cNvSpPr>
            <p:nvPr/>
          </p:nvSpPr>
          <p:spPr bwMode="auto">
            <a:xfrm flipV="1">
              <a:off x="499" y="2001"/>
              <a:ext cx="907" cy="110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3" name="Line 6"/>
            <p:cNvSpPr>
              <a:spLocks noChangeShapeType="1"/>
            </p:cNvSpPr>
            <p:nvPr/>
          </p:nvSpPr>
          <p:spPr bwMode="auto">
            <a:xfrm>
              <a:off x="952" y="2001"/>
              <a:ext cx="0" cy="110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4" name="Line 7"/>
            <p:cNvSpPr>
              <a:spLocks noChangeShapeType="1"/>
            </p:cNvSpPr>
            <p:nvPr/>
          </p:nvSpPr>
          <p:spPr bwMode="auto">
            <a:xfrm>
              <a:off x="485" y="2017"/>
              <a:ext cx="93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5" name="Text Box 8"/>
            <p:cNvSpPr txBox="1">
              <a:spLocks noChangeArrowheads="1"/>
            </p:cNvSpPr>
            <p:nvPr/>
          </p:nvSpPr>
          <p:spPr bwMode="auto">
            <a:xfrm>
              <a:off x="499" y="1638"/>
              <a:ext cx="907" cy="3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8 cm</a:t>
              </a:r>
            </a:p>
          </p:txBody>
        </p:sp>
        <p:sp>
          <p:nvSpPr>
            <p:cNvPr id="86" name="Text Box 9"/>
            <p:cNvSpPr txBox="1">
              <a:spLocks noChangeArrowheads="1"/>
            </p:cNvSpPr>
            <p:nvPr/>
          </p:nvSpPr>
          <p:spPr bwMode="auto">
            <a:xfrm>
              <a:off x="605" y="2239"/>
              <a:ext cx="658" cy="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600" dirty="0">
                  <a:latin typeface="Comic Sans MS" pitchFamily="66" charset="0"/>
                </a:rPr>
                <a:t>7 cm</a:t>
              </a:r>
            </a:p>
          </p:txBody>
        </p:sp>
      </p:grpSp>
      <p:grpSp>
        <p:nvGrpSpPr>
          <p:cNvPr id="87" name="Group 3"/>
          <p:cNvGrpSpPr>
            <a:grpSpLocks/>
          </p:cNvGrpSpPr>
          <p:nvPr/>
        </p:nvGrpSpPr>
        <p:grpSpPr bwMode="auto">
          <a:xfrm>
            <a:off x="3914888" y="4903845"/>
            <a:ext cx="1778000" cy="2012953"/>
            <a:chOff x="317" y="1706"/>
            <a:chExt cx="1120" cy="1268"/>
          </a:xfrm>
        </p:grpSpPr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25" y="2741"/>
              <a:ext cx="1112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6 cm</a:t>
              </a:r>
            </a:p>
          </p:txBody>
        </p:sp>
        <p:sp>
          <p:nvSpPr>
            <p:cNvPr id="90" name="AutoShape 6"/>
            <p:cNvSpPr>
              <a:spLocks noChangeArrowheads="1"/>
            </p:cNvSpPr>
            <p:nvPr/>
          </p:nvSpPr>
          <p:spPr bwMode="auto">
            <a:xfrm>
              <a:off x="317" y="1706"/>
              <a:ext cx="1020" cy="1020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91" name="Line 7"/>
            <p:cNvSpPr>
              <a:spLocks noChangeShapeType="1"/>
            </p:cNvSpPr>
            <p:nvPr/>
          </p:nvSpPr>
          <p:spPr bwMode="auto">
            <a:xfrm>
              <a:off x="586" y="2257"/>
              <a:ext cx="49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92" name="Line 8"/>
            <p:cNvSpPr>
              <a:spLocks noChangeShapeType="1"/>
            </p:cNvSpPr>
            <p:nvPr/>
          </p:nvSpPr>
          <p:spPr bwMode="auto">
            <a:xfrm flipV="1">
              <a:off x="339" y="2770"/>
              <a:ext cx="102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88" name="Text Box 4"/>
            <p:cNvSpPr txBox="1">
              <a:spLocks noChangeArrowheads="1"/>
            </p:cNvSpPr>
            <p:nvPr/>
          </p:nvSpPr>
          <p:spPr bwMode="auto">
            <a:xfrm>
              <a:off x="317" y="2069"/>
              <a:ext cx="1020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dirty="0">
                  <a:latin typeface="Comic Sans MS" pitchFamily="66" charset="0"/>
                </a:rPr>
                <a:t>4 cm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414203" y="5065096"/>
            <a:ext cx="2469263" cy="1488807"/>
            <a:chOff x="6674736" y="5094000"/>
            <a:chExt cx="2469263" cy="1488807"/>
          </a:xfrm>
        </p:grpSpPr>
        <p:pic>
          <p:nvPicPr>
            <p:cNvPr id="93" name="Picture 2" descr="http://lh6.googleusercontent.com/-utYtNq_8dj8/TWy9BZa4bgI/AAAAAAAABMk/a-Xx4LMnjEI/s280/Picture1.png">
              <a:hlinkClick r:id="rId2"/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549" b="50566"/>
            <a:stretch/>
          </p:blipFill>
          <p:spPr bwMode="auto">
            <a:xfrm>
              <a:off x="6674736" y="5109986"/>
              <a:ext cx="1487415" cy="14728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4" name="Straight Arrow Connector 93"/>
            <p:cNvCxnSpPr/>
            <p:nvPr/>
          </p:nvCxnSpPr>
          <p:spPr>
            <a:xfrm>
              <a:off x="8269273" y="5094000"/>
              <a:ext cx="0" cy="1404000"/>
            </a:xfrm>
            <a:prstGeom prst="straightConnector1">
              <a:avLst/>
            </a:prstGeom>
            <a:ln w="127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Box 94"/>
            <p:cNvSpPr txBox="1"/>
            <p:nvPr/>
          </p:nvSpPr>
          <p:spPr>
            <a:xfrm>
              <a:off x="8269272" y="5604075"/>
              <a:ext cx="8747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latin typeface="Comic Sans MS" panose="030F0702030302020204" pitchFamily="66" charset="0"/>
                </a:rPr>
                <a:t>10 cm</a:t>
              </a:r>
            </a:p>
          </p:txBody>
        </p:sp>
      </p:grpSp>
      <p:pic>
        <p:nvPicPr>
          <p:cNvPr id="96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87" t="31646" r="42381" b="50688"/>
          <a:stretch/>
        </p:blipFill>
        <p:spPr bwMode="auto">
          <a:xfrm>
            <a:off x="6232138" y="555709"/>
            <a:ext cx="2911861" cy="151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082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1353457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endParaRPr lang="en-GB" sz="1800" b="0" kern="1200" baseline="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 in km?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7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</a:t>
                      </a:r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</a:t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9990"/>
              </p:ext>
            </p:extLst>
          </p:nvPr>
        </p:nvGraphicFramePr>
        <p:xfrm>
          <a:off x="6284359" y="4954798"/>
          <a:ext cx="2715905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xmlns="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xmlns="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8194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377999"/>
              </p:ext>
            </p:extLst>
          </p:nvPr>
        </p:nvGraphicFramePr>
        <p:xfrm>
          <a:off x="0" y="0"/>
          <a:ext cx="9144000" cy="694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£12.50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2.</a:t>
                      </a:r>
                    </a:p>
                    <a:p>
                      <a:pPr algn="ctr"/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7.50 : 5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Share £216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in the ratio 3 : 2 :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72 : 48 : 96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ctr"/>
                      <a:endParaRPr lang="en-GB" sz="18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Simplify the following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£2.20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30p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22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kg : 500 g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8 : 1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1.2 m : 60 cm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: 1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Rewrite the following as unitary ratios.</a:t>
                      </a:r>
                    </a:p>
                    <a:p>
                      <a:pPr algn="ctr"/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</a:t>
                      </a:r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: 3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 : 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1.25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 : 8</a:t>
                      </a:r>
                    </a:p>
                    <a:p>
                      <a:pPr algn="ctr"/>
                      <a:r>
                        <a:rPr lang="en-GB" sz="1800" b="0" kern="1200" baseline="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 : 1.6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Map scale 1 : 50 000</a:t>
                      </a:r>
                    </a:p>
                    <a:p>
                      <a:pPr algn="ctr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does 1 cm on the map represent?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0.5 km</a:t>
                      </a:r>
                    </a:p>
                    <a:p>
                      <a:pPr algn="l"/>
                      <a:endParaRPr lang="en-GB" sz="18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  <a:p>
                      <a:pPr algn="l"/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How far would 2 km be in the map? 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4 cm</a:t>
                      </a:r>
                    </a:p>
                    <a:p>
                      <a:pPr algn="ctr"/>
                      <a:endParaRPr lang="en-GB" sz="1600" b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72000" marR="72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Soap</a:t>
                      </a:r>
                      <a:r>
                        <a:rPr lang="en-GB" sz="160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powder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is sold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in two sizes: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boxes costing £2.40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 g  £ 80 p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1000g boxes costing £10.50</a:t>
                      </a:r>
                    </a:p>
                    <a:p>
                      <a:pPr algn="l"/>
                      <a:r>
                        <a:rPr lang="en-GB" sz="16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100g £ 1.05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Which box gives the better value for money?</a:t>
                      </a:r>
                    </a:p>
                    <a:p>
                      <a:pPr algn="l"/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300g box BEST BUY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Fabric conditioner</a:t>
                      </a: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is in two sizes: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750 ml = £1.80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1500 ml £3.60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3 litres = £7.15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1.5 l = £3.575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baseline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Which gives the best value? 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3 L BEST BUY</a:t>
                      </a:r>
                      <a:endParaRPr lang="en-GB" sz="1800" b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6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£1 = 1.07 Euros.</a:t>
                      </a: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£475 to Euros.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508.25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Change 250 Euros to £.</a:t>
                      </a:r>
                    </a:p>
                    <a:p>
                      <a:r>
                        <a:rPr lang="en-GB" sz="180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£ 233.64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 British family are on holiday in America.</a:t>
                      </a:r>
                      <a:r>
                        <a:rPr kumimoji="0" lang="en-GB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 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</a:rPr>
                        <a:t>T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hey order 3 hot dogs and 1 chicken salad.</a:t>
                      </a:r>
                      <a:endParaRPr kumimoji="0" lang="en-GB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The exchange rate is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 = $1.44   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£13.75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</a:b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Work out their </a:t>
                      </a:r>
                      <a:r>
                        <a:rPr kumimoji="0" lang="en-GB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total</a:t>
                      </a:r>
                      <a:r>
                        <a:rPr kumimoji="0" lang="en-GB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bill in pounds (£).</a:t>
                      </a:r>
                      <a:endParaRPr kumimoji="0" lang="en-GB" altLang="en-US" sz="3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tabLst>
                          <a:tab pos="273050" algn="l"/>
                        </a:tabLst>
                      </a:pP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  <p:sp>
        <p:nvSpPr>
          <p:cNvPr id="2" name="SMARTInkShape-4"/>
          <p:cNvSpPr/>
          <p:nvPr/>
        </p:nvSpPr>
        <p:spPr>
          <a:xfrm>
            <a:off x="5989955" y="6337765"/>
            <a:ext cx="1702" cy="26617"/>
          </a:xfrm>
          <a:custGeom>
            <a:avLst/>
            <a:gdLst/>
            <a:ahLst/>
            <a:cxnLst/>
            <a:rect l="0" t="0" r="0" b="0"/>
            <a:pathLst>
              <a:path w="1702" h="26617">
                <a:moveTo>
                  <a:pt x="0" y="26616"/>
                </a:moveTo>
                <a:lnTo>
                  <a:pt x="1310" y="18576"/>
                </a:lnTo>
                <a:lnTo>
                  <a:pt x="1701" y="3935"/>
                </a:lnTo>
                <a:lnTo>
                  <a:pt x="52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5159990"/>
              </p:ext>
            </p:extLst>
          </p:nvPr>
        </p:nvGraphicFramePr>
        <p:xfrm>
          <a:off x="6284359" y="4954798"/>
          <a:ext cx="2715905" cy="14020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87606">
                  <a:extLst>
                    <a:ext uri="{9D8B030D-6E8A-4147-A177-3AD203B41FA5}">
                      <a16:colId xmlns:a16="http://schemas.microsoft.com/office/drawing/2014/main" xmlns="" val="4118155328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xmlns="" val="1163688313"/>
                    </a:ext>
                  </a:extLst>
                </a:gridCol>
              </a:tblGrid>
              <a:tr h="173122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Menu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85681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Hot dog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Chicken salad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Hamburger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Pizza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  <a:tab pos="6400800" algn="l"/>
                        </a:tabLst>
                      </a:pP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$5.10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$4.50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$3.80</a:t>
                      </a:r>
                      <a:b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</a:br>
                      <a:r>
                        <a:rPr lang="en-GB" sz="1600" dirty="0">
                          <a:effectLst/>
                          <a:latin typeface="Comic Sans MS" panose="030F0702030302020204" pitchFamily="66" charset="0"/>
                        </a:rPr>
                        <a:t>$4.00</a:t>
                      </a:r>
                      <a:endParaRPr lang="en-GB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32873496"/>
                  </a:ext>
                </a:extLst>
              </a:tr>
            </a:tbl>
          </a:graphicData>
        </a:graphic>
      </p:graphicFrame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6060964" y="5267414"/>
            <a:ext cx="279556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</a:pPr>
            <a:r>
              <a:rPr kumimoji="0" lang="en-GB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167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1138264"/>
              </p:ext>
            </p:extLst>
          </p:nvPr>
        </p:nvGraphicFramePr>
        <p:xfrm>
          <a:off x="0" y="0"/>
          <a:ext cx="9144000" cy="691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286000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89?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4?</a:t>
                      </a:r>
                      <a:endParaRPr lang="en-GB" sz="18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</a:t>
                      </a:r>
                      <a:r>
                        <a:rPr lang="en-GB" sz="28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-13, -17, …</a:t>
                      </a:r>
                      <a:endParaRPr lang="en-GB" sz="28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20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20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-65?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next 2 terms of these Fibonacci sequences: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5, 8, 13, …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-11, -6, -17, -24, …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a, b, a + b, …</a:t>
                      </a:r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For each sequence find the common ratio and the next term: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4, 12, 36, …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3, 15, 75, …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4, -8, 16, …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120, 60, 30, …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US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endParaRPr lang="en-GB" sz="2000" kern="120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  <a:endParaRPr lang="en-GB" sz="2000" b="0" i="0" baseline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628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09744"/>
              </p:ext>
            </p:extLst>
          </p:nvPr>
        </p:nvGraphicFramePr>
        <p:xfrm>
          <a:off x="0" y="0"/>
          <a:ext cx="9144000" cy="67853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6834">
                  <a:extLst>
                    <a:ext uri="{9D8B030D-6E8A-4147-A177-3AD203B41FA5}">
                      <a16:colId xmlns:a16="http://schemas.microsoft.com/office/drawing/2014/main" xmlns="" val="42711270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9458942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318414750"/>
                    </a:ext>
                  </a:extLst>
                </a:gridCol>
                <a:gridCol w="2925722">
                  <a:extLst>
                    <a:ext uri="{9D8B030D-6E8A-4147-A177-3AD203B41FA5}">
                      <a16:colId xmlns:a16="http://schemas.microsoft.com/office/drawing/2014/main" xmlns="" val="4141231608"/>
                    </a:ext>
                  </a:extLst>
                </a:gridCol>
              </a:tblGrid>
              <a:tr h="2127732">
                <a:tc>
                  <a:txBody>
                    <a:bodyPr/>
                    <a:lstStyle/>
                    <a:p>
                      <a:pPr algn="ctr"/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9,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11, 13, 15,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4n + 5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125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89?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21</a:t>
                      </a:r>
                      <a:r>
                        <a:rPr lang="en-GB" sz="18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st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-2,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3, 8, 13,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	this sequence.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5n - 7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143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258?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53</a:t>
                      </a:r>
                      <a:r>
                        <a:rPr lang="en-GB" sz="18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rd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40,</a:t>
                      </a:r>
                      <a:r>
                        <a:rPr lang="en-GB" sz="2400" b="0" kern="1200" baseline="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37, 34, 31, …</a:t>
                      </a:r>
                      <a:endParaRPr lang="en-GB" sz="24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AutoNum type="alphaLcParenR"/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n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term.</a:t>
                      </a:r>
                    </a:p>
                    <a:p>
                      <a:pPr marL="0" indent="0">
                        <a:buNone/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-3n + 43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b)  Find the 30</a:t>
                      </a:r>
                      <a:r>
                        <a:rPr lang="en-GB" sz="18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sequence. </a:t>
                      </a:r>
                      <a:r>
                        <a:rPr lang="en-GB" sz="18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-47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4? 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en-GB" sz="18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  <a:endParaRPr lang="en-GB" sz="18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642647800"/>
                  </a:ext>
                </a:extLst>
              </a:tr>
              <a:tr h="243841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361950" algn="l"/>
                        </a:tabLst>
                      </a:pPr>
                      <a:r>
                        <a:rPr lang="en-GB" sz="24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-9,</a:t>
                      </a:r>
                      <a:r>
                        <a:rPr lang="en-GB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-13, -17, …</a:t>
                      </a:r>
                      <a:endParaRPr lang="en-GB" sz="2400" b="0" kern="1200" dirty="0" smtClean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a)  Find the n</a:t>
                      </a:r>
                      <a:r>
                        <a:rPr lang="en-GB" sz="18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for this sequence.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-4n - 5</a:t>
                      </a:r>
                    </a:p>
                    <a:p>
                      <a:pPr marL="342900" indent="-342900">
                        <a:buAutoNum type="alphaLcParenR" startAt="2"/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30</a:t>
                      </a:r>
                      <a:r>
                        <a:rPr lang="en-GB" sz="1800" b="0" kern="1200" baseline="300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	for this sequence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-125</a:t>
                      </a:r>
                    </a:p>
                    <a:p>
                      <a:pPr>
                        <a:tabLst>
                          <a:tab pos="361950" algn="l"/>
                        </a:tabLst>
                      </a:pPr>
                      <a:r>
                        <a:rPr lang="en-GB" sz="1800" b="0" kern="1200" dirty="0" smtClean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c)  Which term has a 	value of -65? 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15</a:t>
                      </a:r>
                      <a:r>
                        <a:rPr lang="en-GB" sz="1800" b="0" kern="1200" baseline="300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GB" sz="18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kern="120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</a:t>
                      </a: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the next 2 terms of these Fibonacci sequences: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3, 5, 8, 13, </a:t>
                      </a:r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21, 34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-11, -6, -17, -24,    </a:t>
                      </a:r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-41, -65</a:t>
                      </a:r>
                    </a:p>
                    <a:p>
                      <a:pPr marL="457200" indent="-457200">
                        <a:buAutoNum type="alphaLcParenR"/>
                      </a:pPr>
                      <a:r>
                        <a:rPr lang="en-GB" sz="2000" kern="1200" baseline="0" dirty="0" smtClean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a, b, a + b, </a:t>
                      </a:r>
                      <a:r>
                        <a:rPr lang="en-GB" sz="2000" kern="1200" baseline="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 + 2b, 2a + 3b</a:t>
                      </a:r>
                      <a:endParaRPr lang="en-GB" sz="2000" kern="1200" dirty="0" smtClean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For each sequence find the common ratio and the next term: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4, 12, 36,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108 r=3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3, 15, 75,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375 r=5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4, -8, 16,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-32 r=-2</a:t>
                      </a: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120, 60, 30,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15 r=½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07561586"/>
                  </a:ext>
                </a:extLst>
              </a:tr>
              <a:tr h="2127732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Topic 7</a:t>
                      </a:r>
                    </a:p>
                    <a:p>
                      <a:pPr algn="ctr"/>
                      <a:endParaRPr lang="en-GB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term of a sequence is  </a:t>
                      </a:r>
                      <a:r>
                        <a:rPr lang="en-US" sz="2000" b="0" i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n</a:t>
                      </a:r>
                      <a:r>
                        <a:rPr lang="en-US" sz="2000" b="0" kern="1200" baseline="300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+ 50</a:t>
                      </a:r>
                      <a:endParaRPr lang="en-GB" sz="2000" b="0" kern="12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r>
                        <a:rPr lang="en-US" sz="2000" b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Work out the first three terms of the sequence.  </a:t>
                      </a:r>
                      <a:r>
                        <a:rPr lang="en-US" sz="2000" b="0" kern="12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51, 54, </a:t>
                      </a:r>
                      <a:r>
                        <a:rPr lang="en-US" sz="2000" b="0" kern="1200" dirty="0" smtClean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59</a:t>
                      </a:r>
                      <a:endParaRPr lang="en-GB" sz="2000" b="0" kern="12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8,   13,  20,  29,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n²+ 4</a:t>
                      </a:r>
                      <a:endParaRPr lang="en-GB" sz="2000" b="0" i="0" baseline="0" dirty="0">
                        <a:solidFill>
                          <a:srgbClr val="FF0000"/>
                        </a:solidFill>
                        <a:latin typeface="Comic Sans MS" panose="030F0702030302020204" pitchFamily="66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5,  9,  15,  23,  33,  ……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b="0" i="0" kern="1200" baseline="0" dirty="0">
                        <a:solidFill>
                          <a:schemeClr val="dk1"/>
                        </a:solidFill>
                        <a:effectLst/>
                        <a:latin typeface="Comic Sans MS" panose="030F0702030302020204" pitchFamily="66" charset="0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Find the rule for the n</a:t>
                      </a:r>
                      <a:r>
                        <a:rPr lang="en-US" sz="2000" b="0" i="0" kern="1200" baseline="3000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th</a:t>
                      </a:r>
                      <a:r>
                        <a:rPr lang="en-US" sz="2000" b="0" i="0" kern="1200" baseline="0" dirty="0">
                          <a:solidFill>
                            <a:schemeClr val="dk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term of this quadratic sequence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2000" b="0" i="0" baseline="0" dirty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n² + n + </a:t>
                      </a:r>
                      <a:r>
                        <a:rPr lang="en-GB" sz="2000" b="0" i="0" baseline="0" dirty="0" smtClean="0">
                          <a:solidFill>
                            <a:srgbClr val="FF0000"/>
                          </a:solidFill>
                          <a:latin typeface="Comic Sans MS"/>
                          <a:cs typeface="Times New Roman"/>
                        </a:rPr>
                        <a:t>1</a:t>
                      </a:r>
                      <a:endParaRPr lang="en-GB" sz="2000" b="0" i="0" baseline="0" dirty="0">
                        <a:solidFill>
                          <a:srgbClr val="FF0000"/>
                        </a:solidFill>
                        <a:latin typeface="Comic Sans MS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078154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542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599222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drink</a:t>
                          </a:r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 The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Use your tree diagram to calculate: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both)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once)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21599222"/>
                  </p:ext>
                </p:extLst>
              </p:nvPr>
            </p:nvGraphicFramePr>
            <p:xfrm>
              <a:off x="0" y="0"/>
              <a:ext cx="9144000" cy="686482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917" t="-676" r="-200625" b="-2814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white?</a:t>
                          </a:r>
                          <a:endParaRPr lang="en-GB" sz="1500" b="0" i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</a:t>
                          </a: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Use your tree diagram to calculate: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both)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once)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2388358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infants.	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45% of the infants are female.</a:t>
                          </a:r>
                        </a:p>
                        <a:p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juniors are male.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Complete the frequency tree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of picking a male infant?</a:t>
                          </a: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673956"/>
              </p:ext>
            </p:extLst>
          </p:nvPr>
        </p:nvGraphicFramePr>
        <p:xfrm>
          <a:off x="6264539" y="5558051"/>
          <a:ext cx="2811439" cy="1050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xmlns="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2987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xmlns="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67068577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6" name="Group 15"/>
          <p:cNvGrpSpPr/>
          <p:nvPr/>
        </p:nvGrpSpPr>
        <p:grpSpPr>
          <a:xfrm>
            <a:off x="3425589" y="5431809"/>
            <a:ext cx="2634017" cy="1371598"/>
            <a:chOff x="0" y="0"/>
            <a:chExt cx="6816725" cy="4356100"/>
          </a:xfrm>
        </p:grpSpPr>
        <p:sp>
          <p:nvSpPr>
            <p:cNvPr id="17" name="Oval 16"/>
            <p:cNvSpPr/>
            <p:nvPr/>
          </p:nvSpPr>
          <p:spPr>
            <a:xfrm>
              <a:off x="5664200" y="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8" name="Oval 17"/>
            <p:cNvSpPr/>
            <p:nvPr/>
          </p:nvSpPr>
          <p:spPr>
            <a:xfrm>
              <a:off x="5664200" y="1244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19" name="Oval 18"/>
            <p:cNvSpPr/>
            <p:nvPr/>
          </p:nvSpPr>
          <p:spPr>
            <a:xfrm>
              <a:off x="5664200" y="2501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0" name="Oval 19"/>
            <p:cNvSpPr/>
            <p:nvPr/>
          </p:nvSpPr>
          <p:spPr>
            <a:xfrm>
              <a:off x="5664200" y="3759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1" name="Oval 20"/>
            <p:cNvSpPr/>
            <p:nvPr/>
          </p:nvSpPr>
          <p:spPr>
            <a:xfrm>
              <a:off x="2260600" y="6096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2" name="Oval 21"/>
            <p:cNvSpPr/>
            <p:nvPr/>
          </p:nvSpPr>
          <p:spPr>
            <a:xfrm>
              <a:off x="2260600" y="31242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sp>
          <p:nvSpPr>
            <p:cNvPr id="23" name="Oval 22"/>
            <p:cNvSpPr/>
            <p:nvPr/>
          </p:nvSpPr>
          <p:spPr>
            <a:xfrm>
              <a:off x="0" y="1866900"/>
              <a:ext cx="1152525" cy="5969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V="1">
              <a:off x="3327400" y="2794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016000" y="11303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3327400" y="2806700"/>
              <a:ext cx="2362200" cy="457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314700" y="10668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314700" y="3594100"/>
              <a:ext cx="2362200" cy="4699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 flipV="1">
              <a:off x="939800" y="2425700"/>
              <a:ext cx="1384300" cy="83820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45"/>
          <a:stretch/>
        </p:blipFill>
        <p:spPr bwMode="auto">
          <a:xfrm>
            <a:off x="1449115" y="1763581"/>
            <a:ext cx="4174964" cy="271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155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118859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="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 a cafe, a customer orders one </a:t>
                          </a:r>
                          <a:r>
                            <a:rPr lang="en-US" sz="1500" b="0" kern="1200" dirty="0" err="1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drink.The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probability that they orders tea is 0.42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and 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coffee is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US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fPr>
                                <m:num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1500" b="0" i="1" kern="1200" smtClean="0"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10</m:t>
                                  </m:r>
                                </m:den>
                              </m:f>
                              <m:r>
                                <a:rPr lang="en-GB" sz="1500" b="0" i="1" kern="1200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.</m:t>
                              </m:r>
                            </m:oMath>
                          </a14:m>
                          <a:endParaRPr lang="en-US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they order either tea or coffee. </a:t>
                          </a:r>
                          <a:r>
                            <a:rPr lang="en-US" sz="1500" b="1" kern="1200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0.72</a:t>
                          </a:r>
                          <a:endParaRPr lang="en-GB" sz="1500" b="1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500" b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shop sells red, white and yellow roses in the ratio </a:t>
                          </a:r>
                        </a:p>
                        <a:p>
                          <a:pPr algn="ctr"/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7 : 2</a:t>
                          </a:r>
                          <a:r>
                            <a:rPr lang="en-US" sz="15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: 1</a:t>
                          </a: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  <a:endParaRPr lang="en-GB" sz="15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What is the probability that a rose, sold at random, is</a:t>
                          </a:r>
                        </a:p>
                        <a:p>
                          <a:pPr marL="342900" indent="-342900">
                            <a:buAutoNum type="alphaLcParenR"/>
                          </a:pPr>
                          <a:r>
                            <a:rPr lang="en-US" sz="15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red?</a:t>
                          </a:r>
                          <a:r>
                            <a:rPr lang="en-US" sz="1500" b="0" i="1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𝟕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</m:oMath>
                          </a14:m>
                          <a:r>
                            <a:rPr lang="en-US" sz="1500" b="0" i="0" kern="12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  b)  white</a:t>
                          </a:r>
                          <a:r>
                            <a:rPr lang="en-US" sz="15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?</a:t>
                          </a:r>
                          <a:r>
                            <a:rPr lang="en-US" sz="1500" b="0" i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𝟏𝟎</m:t>
                                  </m:r>
                                </m:den>
                              </m:f>
                              <m:r>
                                <a:rPr lang="en-GB" sz="1600" b="1" i="1" baseline="0" dirty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6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</m:den>
                              </m:f>
                            </m:oMath>
                          </a14:m>
                          <a:endParaRPr lang="en-GB" sz="1500" b="1" i="0" kern="1200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42647800"/>
                      </a:ext>
                    </a:extLst>
                  </a:tr>
                  <a:tr h="2674962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Complete this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tree diagram: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WW    </a:t>
                          </a:r>
                          <a:r>
                            <a:rPr lang="en-GB" sz="1700" b="1" i="0" baseline="0" dirty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¼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</a:t>
                          </a: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WL     ½</a:t>
                          </a:r>
                        </a:p>
                        <a:p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 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LW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𝟏𝟐</m:t>
                                  </m:r>
                                </m:den>
                              </m:f>
                            </m:oMath>
                          </a14:m>
                          <a:endParaRPr lang="en-GB" sz="1700" b="1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</a:t>
                          </a:r>
                          <a:endParaRPr lang="en-GB" sz="1700" b="0" i="0" baseline="0" dirty="0">
                            <a:solidFill>
                              <a:srgbClr val="FF0000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  <a:p>
                          <a:r>
                            <a:rPr lang="en-GB" sz="1700" b="0" i="0" baseline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                  </a:t>
                          </a:r>
                          <a:r>
                            <a:rPr lang="en-GB" sz="1700" b="0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	</a:t>
                          </a:r>
                          <a:r>
                            <a:rPr lang="en-GB" sz="1700" b="0" i="0" baseline="0" dirty="0" smtClean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                   </a:t>
                          </a:r>
                          <a:r>
                            <a:rPr lang="en-GB" sz="1700" b="1" i="0" baseline="0" dirty="0" smtClean="0">
                              <a:solidFill>
                                <a:srgbClr val="FF0000"/>
                              </a:solidFill>
                              <a:latin typeface="Comic Sans MS" panose="030F0702030302020204" pitchFamily="66" charset="0"/>
                            </a:rPr>
                            <a:t>LL      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GB" sz="1700" b="1" i="1" baseline="0" dirty="0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den>
                              </m:f>
                            </m:oMath>
                          </a14:m>
                          <a:endParaRPr lang="en-GB" sz="17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Use your tree diagram to calculate:</a:t>
                          </a: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both)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i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457200" indent="-457200">
                            <a:buAutoNum type="alphaLcParenR"/>
                          </a:pPr>
                          <a:r>
                            <a:rPr lang="en-GB" sz="2000" b="0" i="0" kern="1200" baseline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Times New Roman" panose="02020603050405020304" pitchFamily="18" charset="0"/>
                            </a:rPr>
                            <a:t>P(Simon wins once)</a:t>
                          </a: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4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×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i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  <a:p>
                          <a:pPr marL="0" indent="0">
                            <a:buNone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6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  <m:r>
                                  <a:rPr lang="en-GB" sz="2000" b="0" i="1" kern="1200" baseline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+mn-ea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7</m:t>
                                    </m:r>
                                  </m:num>
                                  <m:den>
                                    <m:r>
                                      <a:rPr lang="en-GB" sz="2000" b="0" i="1" kern="1200" baseline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Times New Roman" panose="02020603050405020304" pitchFamily="18" charset="0"/>
                                      </a:rPr>
                                      <m:t>12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2000" b="0" i="0" kern="1200" baseline="0" dirty="0" smtClean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left"/>
                              </m:oMathParaPr>
                              <m:oMath xmlns:m="http://schemas.openxmlformats.org/officeDocument/2006/math">
                                <m:box>
                                  <m:boxPr>
                                    <m:ctrlPr>
                                      <a:rPr lang="en-GB" sz="1600" b="1" i="1" kern="1200" dirty="0" smtClean="0"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boxPr>
                                  <m:e>
                                    <m:f>
                                      <m:fPr>
                                        <m:ctrlP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𝟏𝟐𝟏</m:t>
                                        </m:r>
                                      </m:num>
                                      <m:den>
                                        <m:r>
                                          <a:rPr lang="en-GB" sz="1600" b="1" i="1" kern="1200" dirty="0" smtClean="0">
                                            <a:solidFill>
                                              <a:srgbClr val="FF0000"/>
                                            </a:solidFill>
                                            <a:effectLst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𝟒𝟖𝟎</m:t>
                                        </m:r>
                                      </m:den>
                                    </m:f>
                                  </m:e>
                                </m:box>
                              </m:oMath>
                            </m:oMathPara>
                          </a14:m>
                          <a:endParaRPr lang="en-GB" sz="1600" b="1" kern="1200" dirty="0" smtClean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pPr marL="0" indent="0">
                            <a:buNone/>
                          </a:pPr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07815438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50118859"/>
                  </p:ext>
                </p:extLst>
              </p:nvPr>
            </p:nvGraphicFramePr>
            <p:xfrm>
              <a:off x="0" y="0"/>
              <a:ext cx="9144000" cy="6878472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6834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2711270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9458942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318414750"/>
                        </a:ext>
                      </a:extLst>
                    </a:gridCol>
                    <a:gridCol w="292572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4141231608"/>
                        </a:ext>
                      </a:extLst>
                    </a:gridCol>
                  </a:tblGrid>
                  <a:tr h="18015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2917" t="-676" r="-2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2917" t="-676" r="-100625" b="-282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 CD is chosen at random.</a:t>
                          </a:r>
                        </a:p>
                        <a:p>
                          <a:r>
                            <a:rPr lang="en-GB" sz="1600" b="0" i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Work out the probability it is jazz.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642647800"/>
                      </a:ext>
                    </a:extLst>
                  </a:tr>
                  <a:tr h="3170365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6458" t="-57308" r="-50313" b="-60577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GB" sz="2000" b="0" i="0" baseline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212917" t="-57308" r="-625" b="-6057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907561586"/>
                      </a:ext>
                    </a:extLst>
                  </a:tr>
                  <a:tr h="190660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b="0" dirty="0">
                              <a:solidFill>
                                <a:schemeClr val="tx1"/>
                              </a:solidFill>
                              <a:latin typeface="Comic Sans MS" panose="030F0702030302020204" pitchFamily="66" charset="0"/>
                            </a:rPr>
                            <a:t>Topic 8</a:t>
                          </a:r>
                        </a:p>
                        <a:p>
                          <a:pPr algn="ctr"/>
                          <a:endParaRPr lang="en-GB" b="0" dirty="0">
                            <a:solidFill>
                              <a:schemeClr val="tx1"/>
                            </a:solidFill>
                            <a:latin typeface="Comic Sans MS" panose="030F0702030302020204" pitchFamily="66" charset="0"/>
                          </a:endParaRPr>
                        </a:p>
                      </a:txBody>
                      <a:tcPr vert="vert270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480 pupils in a primary school, where there are infants and juniors.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There are 220 pupils in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infants.</a:t>
                          </a:r>
                          <a:r>
                            <a:rPr lang="en-GB" sz="1500" kern="1200" baseline="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45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% of the infants are female.</a:t>
                          </a:r>
                        </a:p>
                        <a:p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55% of the </a:t>
                          </a:r>
                          <a:r>
                            <a:rPr lang="en-GB" sz="1500" kern="1200" dirty="0" smtClean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juniors </a:t>
                          </a:r>
                          <a:r>
                            <a:rPr lang="en-GB" sz="15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are male</a:t>
                          </a:r>
                          <a:r>
                            <a:rPr lang="en-GB" sz="1600" kern="1200" dirty="0">
                              <a:solidFill>
                                <a:schemeClr val="dk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.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3"/>
                          <a:stretch>
                            <a:fillRect l="-112917" t="-261342" r="-100625" b="-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b="0" kern="12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600 pupils are surveyed.</a:t>
                          </a:r>
                          <a:r>
                            <a:rPr lang="en-GB" sz="1600" b="0" kern="1200" baseline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  How many would you expect to be female vegetarians?</a:t>
                          </a:r>
                          <a:endParaRPr lang="en-GB" sz="1600" b="0" kern="12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  <a:p>
                          <a:endParaRPr lang="en-GB" sz="1600" kern="1200" dirty="0">
                            <a:solidFill>
                              <a:schemeClr val="dk1"/>
                            </a:solidFill>
                            <a:effectLst/>
                            <a:latin typeface="Comic Sans MS" panose="030F0702030302020204" pitchFamily="66" charset="0"/>
                            <a:ea typeface="+mn-ea"/>
                            <a:cs typeface="+mn-cs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2078154384"/>
                      </a:ext>
                    </a:extLst>
                  </a:tr>
                </a:tbl>
              </a:graphicData>
            </a:graphic>
          </p:graphicFrame>
        </mc:Fallback>
      </mc:AlternateContent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352280"/>
              </p:ext>
            </p:extLst>
          </p:nvPr>
        </p:nvGraphicFramePr>
        <p:xfrm>
          <a:off x="6273938" y="5765672"/>
          <a:ext cx="2811439" cy="1066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9367">
                  <a:extLst>
                    <a:ext uri="{9D8B030D-6E8A-4147-A177-3AD203B41FA5}">
                      <a16:colId xmlns:a16="http://schemas.microsoft.com/office/drawing/2014/main" xmlns="" val="700537865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1605741851"/>
                    </a:ext>
                  </a:extLst>
                </a:gridCol>
                <a:gridCol w="696036">
                  <a:extLst>
                    <a:ext uri="{9D8B030D-6E8A-4147-A177-3AD203B41FA5}">
                      <a16:colId xmlns:a16="http://schemas.microsoft.com/office/drawing/2014/main" xmlns="" val="3425754781"/>
                    </a:ext>
                  </a:extLst>
                </a:gridCol>
              </a:tblGrid>
              <a:tr h="35029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120 </a:t>
                      </a:r>
                      <a:endParaRPr lang="en-GB" sz="2400" b="1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Boys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Girls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06787378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Vegetarian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0.05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>
                          <a:effectLst/>
                          <a:latin typeface="Comic Sans MS" panose="030F0702030302020204" pitchFamily="66" charset="0"/>
                        </a:rPr>
                        <a:t>0.2</a:t>
                      </a:r>
                      <a:endParaRPr lang="en-GB" sz="15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917543606"/>
                  </a:ext>
                </a:extLst>
              </a:tr>
              <a:tr h="350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Non-vegetarian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0.4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Comic Sans MS" panose="030F0702030302020204" pitchFamily="66" charset="0"/>
                        </a:rPr>
                        <a:t>0.35</a:t>
                      </a:r>
                      <a:endParaRPr lang="en-GB" sz="15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33298708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xmlns="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xmlns="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GB" sz="140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GB" sz="1400" b="0" i="1" smtClean="0"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5887427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5" name="Table 1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5304726"/>
                  </p:ext>
                </p:extLst>
              </p:nvPr>
            </p:nvGraphicFramePr>
            <p:xfrm>
              <a:off x="6264539" y="833483"/>
              <a:ext cx="2879462" cy="858839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968774">
                      <a:extLst>
                        <a:ext uri="{9D8B030D-6E8A-4147-A177-3AD203B41FA5}">
                          <a16:colId xmlns:a16="http://schemas.microsoft.com/office/drawing/2014/main" val="1822884135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138214913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2781710690"/>
                        </a:ext>
                      </a:extLst>
                    </a:gridCol>
                    <a:gridCol w="636896">
                      <a:extLst>
                        <a:ext uri="{9D8B030D-6E8A-4147-A177-3AD203B41FA5}">
                          <a16:colId xmlns:a16="http://schemas.microsoft.com/office/drawing/2014/main" val="3391017302"/>
                        </a:ext>
                      </a:extLst>
                    </a:gridCol>
                  </a:tblGrid>
                  <a:tr h="306195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5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CD Type</a:t>
                          </a:r>
                          <a:endParaRPr lang="en-GB" sz="15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Rock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Pop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</a:rPr>
                            <a:t>Jazz</a:t>
                          </a:r>
                          <a:endParaRPr lang="en-GB" sz="140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301868375"/>
                      </a:ext>
                    </a:extLst>
                  </a:tr>
                  <a:tr h="552644">
                    <a:tc>
                      <a:txBody>
                        <a:bodyPr/>
                        <a:lstStyle/>
                        <a:p>
                          <a:pPr marL="39370" marR="39370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300" b="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probability</a:t>
                          </a:r>
                          <a:endParaRPr lang="en-GB" sz="1300" b="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dirty="0" smtClean="0">
                              <a:solidFill>
                                <a:schemeClr val="tx1"/>
                              </a:solidFill>
                              <a:effectLst/>
                              <a:latin typeface="Comic Sans MS" panose="030F0702030302020204" pitchFamily="66" charset="0"/>
                              <a:ea typeface="+mn-ea"/>
                              <a:cs typeface="+mn-cs"/>
                            </a:rPr>
                            <a:t>0.35</a:t>
                          </a:r>
                          <a:endParaRPr lang="en-GB" sz="1400" dirty="0">
                            <a:solidFill>
                              <a:schemeClr val="tx1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52381" t="-59341" r="-101905" b="-21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39370" marR="39370"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GB" sz="1400" b="1" dirty="0" smtClean="0">
                              <a:solidFill>
                                <a:srgbClr val="FF0000"/>
                              </a:solidFill>
                              <a:effectLst/>
                              <a:latin typeface="Comic Sans MS" panose="030F0702030302020204" pitchFamily="66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a:t>0.45</a:t>
                          </a:r>
                          <a:endParaRPr lang="en-GB" sz="1400" b="1" dirty="0">
                            <a:solidFill>
                              <a:srgbClr val="FF0000"/>
                            </a:solidFill>
                            <a:effectLst/>
                            <a:latin typeface="Comic Sans MS" panose="030F0702030302020204" pitchFamily="66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9525" marR="9525" marT="9525" marB="9525" anchor="ctr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887427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0" name="Picture 29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/>
          <a:stretch/>
        </p:blipFill>
        <p:spPr bwMode="auto">
          <a:xfrm>
            <a:off x="457703" y="1692321"/>
            <a:ext cx="3731372" cy="33646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922" y="3753135"/>
                <a:ext cx="409433" cy="63478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3435740"/>
                <a:ext cx="409433" cy="63478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2618853"/>
                <a:ext cx="409433" cy="63478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8" y="4387924"/>
                <a:ext cx="409434" cy="6127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Group 47"/>
          <p:cNvGrpSpPr/>
          <p:nvPr/>
        </p:nvGrpSpPr>
        <p:grpSpPr>
          <a:xfrm>
            <a:off x="3049854" y="4906975"/>
            <a:ext cx="3232553" cy="1925041"/>
            <a:chOff x="3049854" y="4906975"/>
            <a:chExt cx="3232553" cy="1925041"/>
          </a:xfrm>
        </p:grpSpPr>
        <p:grpSp>
          <p:nvGrpSpPr>
            <p:cNvPr id="16" name="Group 15"/>
            <p:cNvGrpSpPr/>
            <p:nvPr/>
          </p:nvGrpSpPr>
          <p:grpSpPr>
            <a:xfrm>
              <a:off x="3098042" y="5000656"/>
              <a:ext cx="3098475" cy="1741338"/>
              <a:chOff x="0" y="0"/>
              <a:chExt cx="6816725" cy="4356100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664200" y="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5664200" y="1244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664200" y="2501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5664200" y="3759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2260600" y="6096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2260600" y="31242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0" y="1866900"/>
                <a:ext cx="1152525" cy="5969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GB"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 flipV="1">
                <a:off x="3327400" y="2794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1016000" y="11303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V="1">
                <a:off x="3327400" y="2806700"/>
                <a:ext cx="2362200" cy="457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>
                <a:off x="3314700" y="10668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3314700" y="3594100"/>
                <a:ext cx="2362200" cy="4699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 flipV="1">
                <a:off x="939800" y="2425700"/>
                <a:ext cx="1384300" cy="838200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/>
            <p:cNvGrpSpPr/>
            <p:nvPr/>
          </p:nvGrpSpPr>
          <p:grpSpPr>
            <a:xfrm>
              <a:off x="3049854" y="4906975"/>
              <a:ext cx="3232553" cy="1925041"/>
              <a:chOff x="3049854" y="4906975"/>
              <a:chExt cx="3232553" cy="1925041"/>
            </a:xfrm>
          </p:grpSpPr>
          <p:sp>
            <p:nvSpPr>
              <p:cNvPr id="34" name="TextBox 33"/>
              <p:cNvSpPr txBox="1"/>
              <p:nvPr/>
            </p:nvSpPr>
            <p:spPr>
              <a:xfrm>
                <a:off x="3049854" y="56815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480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081558" y="5194511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220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4090352" y="621097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260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634405" y="4941008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99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5670505" y="543884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121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631518" y="6462684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143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5631518" y="5960082"/>
                <a:ext cx="61190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117</a:t>
                </a:r>
                <a:endParaRPr lang="en-GB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355805" y="5423442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infants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370687" y="6025867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juniors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4737477" y="490697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752713" y="549516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4740121" y="591519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female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4755357" y="6503385"/>
                <a:ext cx="868139" cy="323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500" dirty="0" smtClean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male</a:t>
                </a:r>
                <a:endParaRPr lang="en-GB" sz="15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2919620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1046BBD967B24DA3F10E1FCF165E29" ma:contentTypeVersion="6" ma:contentTypeDescription="Create a new document." ma:contentTypeScope="" ma:versionID="88fde7423ac08938a1c085a98614b51b">
  <xsd:schema xmlns:xsd="http://www.w3.org/2001/XMLSchema" xmlns:xs="http://www.w3.org/2001/XMLSchema" xmlns:p="http://schemas.microsoft.com/office/2006/metadata/properties" xmlns:ns2="ea71102e-c2e2-43df-a20f-703c85d4b778" xmlns:ns3="ac2b899c-feaf-4902-9f78-83816e525775" targetNamespace="http://schemas.microsoft.com/office/2006/metadata/properties" ma:root="true" ma:fieldsID="62704073f24bc44542466daeb99ccc4e" ns2:_="" ns3:_="">
    <xsd:import namespace="ea71102e-c2e2-43df-a20f-703c85d4b778"/>
    <xsd:import namespace="ac2b899c-feaf-4902-9f78-83816e52577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71102e-c2e2-43df-a20f-703c85d4b7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2b899c-feaf-4902-9f78-83816e5257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3D85AB-41F1-43B2-BDF6-CBD6AD90623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FF2D86C-A358-45E9-BD60-75D77F5596F6}"/>
</file>

<file path=customXml/itemProps3.xml><?xml version="1.0" encoding="utf-8"?>
<ds:datastoreItem xmlns:ds="http://schemas.openxmlformats.org/officeDocument/2006/customXml" ds:itemID="{93D2950C-6D80-4E9A-9465-870197D2AB5C}">
  <ds:schemaRefs>
    <ds:schemaRef ds:uri="ea71102e-c2e2-43df-a20f-703c85d4b778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c2b899c-feaf-4902-9f78-83816e52577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1264</TotalTime>
  <Words>1398</Words>
  <Application>Microsoft Office PowerPoint</Application>
  <PresentationFormat>On-screen Show (4:3)</PresentationFormat>
  <Paragraphs>348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Century Gothic</vt:lpstr>
      <vt:lpstr>Comic Sans MS</vt:lpstr>
      <vt:lpstr>Times New Roman</vt:lpstr>
      <vt:lpstr>Wingdings 3</vt:lpstr>
      <vt:lpstr>Office Theme</vt:lpstr>
      <vt:lpstr>Ion Boardroom</vt:lpstr>
      <vt:lpstr>Test 2 Revision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Morton, Joanne</dc:creator>
  <cp:lastModifiedBy>Sarah Quirk</cp:lastModifiedBy>
  <cp:revision>94</cp:revision>
  <dcterms:created xsi:type="dcterms:W3CDTF">2018-05-22T09:25:02Z</dcterms:created>
  <dcterms:modified xsi:type="dcterms:W3CDTF">2019-03-03T18:28:47Z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0x010100D91046BBD967B24DA3F10E1FCF165E29</vt:lpwstr>
  </property>
</Properties>
</file>