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4" r:id="rId5"/>
  </p:sldMasterIdLst>
  <p:sldIdLst>
    <p:sldId id="262" r:id="rId6"/>
    <p:sldId id="256" r:id="rId7"/>
    <p:sldId id="267" r:id="rId8"/>
    <p:sldId id="268" r:id="rId9"/>
    <p:sldId id="266" r:id="rId10"/>
    <p:sldId id="264" r:id="rId11"/>
    <p:sldId id="269" r:id="rId12"/>
    <p:sldId id="265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6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743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349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449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F987216-9B47-45A7-8C0C-330BE167E6BC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130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2196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851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58821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550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53069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9171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4639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6064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4663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3360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6514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5365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1265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3678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3252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1F987216-9B47-45A7-8C0C-330BE167E6BC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26276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312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481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414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474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610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136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417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352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87216-9B47-45A7-8C0C-330BE167E6BC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752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1F987216-9B47-45A7-8C0C-330BE167E6BC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889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38103" y="1023345"/>
            <a:ext cx="7812339" cy="2550877"/>
          </a:xfrm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Test 3 Revision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38103" y="4055485"/>
            <a:ext cx="5917679" cy="861420"/>
          </a:xfrm>
        </p:spPr>
        <p:txBody>
          <a:bodyPr>
            <a:normAutofit/>
          </a:bodyPr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>Year 10 FOUDATION</a:t>
            </a:r>
            <a:endParaRPr lang="en-GB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59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7489092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34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31841475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41231608"/>
                    </a:ext>
                  </a:extLst>
                </a:gridCol>
              </a:tblGrid>
              <a:tr h="2286000">
                <a:tc rowSpan="3"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Statistics:  Data display		Topic 12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 colour is the mode?</a:t>
                      </a:r>
                    </a:p>
                    <a:p>
                      <a:pPr marL="0" indent="0" algn="ctr">
                        <a:buNone/>
                      </a:pPr>
                      <a:endParaRPr lang="en-GB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 algn="ctr">
                        <a:buNone/>
                      </a:pPr>
                      <a:endParaRPr lang="en-GB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 algn="ctr">
                        <a:buNone/>
                      </a:pPr>
                      <a:endParaRPr lang="en-GB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 algn="ctr">
                        <a:buNone/>
                      </a:pPr>
                      <a:endParaRPr lang="en-GB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 algn="ctr">
                        <a:buNone/>
                      </a:pPr>
                      <a:endParaRPr lang="en-GB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 algn="ctr">
                        <a:buNone/>
                      </a:pPr>
                      <a:endParaRPr lang="en-GB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en-GB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yellow</a:t>
                      </a:r>
                      <a:endParaRPr lang="en-GB" b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Complete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this table:</a:t>
                      </a:r>
                    </a:p>
                    <a:p>
                      <a:endParaRPr lang="en-GB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80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people = Man </a:t>
                      </a:r>
                      <a:r>
                        <a:rPr lang="en-GB" sz="1800" b="0" baseline="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Utd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fans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C =</a:t>
                      </a:r>
                      <a:r>
                        <a:rPr lang="en-GB" sz="1800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40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A = 40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MC = 160</a:t>
                      </a:r>
                      <a:endParaRPr lang="en-GB" sz="1800" b="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2286000">
                <a:tc v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Favourite colours.</a:t>
                      </a:r>
                    </a:p>
                    <a:p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Total =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70</a:t>
                      </a:r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pupils</a:t>
                      </a:r>
                    </a:p>
                    <a:p>
                      <a:endParaRPr lang="en-GB" sz="18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800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G</a:t>
                      </a:r>
                      <a:r>
                        <a:rPr lang="en-GB" sz="1800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= 7</a:t>
                      </a:r>
                    </a:p>
                    <a:p>
                      <a:r>
                        <a:rPr lang="en-GB" sz="1800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Y = 14</a:t>
                      </a:r>
                    </a:p>
                    <a:p>
                      <a:r>
                        <a:rPr lang="en-GB" sz="1800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R = 21</a:t>
                      </a:r>
                    </a:p>
                    <a:p>
                      <a:r>
                        <a:rPr lang="en-GB" sz="1800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B = 28</a:t>
                      </a:r>
                      <a:endParaRPr lang="en-GB" sz="1800" b="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is the mode</a:t>
                      </a:r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?</a:t>
                      </a: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Draw a time-series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graph to represent: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561586"/>
                  </a:ext>
                </a:extLst>
              </a:tr>
              <a:tr h="2286000">
                <a:tc v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 </a:t>
                      </a: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the missing angles:</a:t>
                      </a:r>
                    </a:p>
                    <a:p>
                      <a:endParaRPr lang="en-GB" sz="18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 </a:t>
                      </a:r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the missing angles:</a:t>
                      </a:r>
                    </a:p>
                    <a:p>
                      <a:endParaRPr lang="en-GB" sz="280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n-GB" sz="280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Draw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pie charts for the previous 2 questions.</a:t>
                      </a:r>
                      <a:endParaRPr lang="en-GB" sz="18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154384"/>
                  </a:ext>
                </a:extLst>
              </a:tr>
            </a:tbl>
          </a:graphicData>
        </a:graphic>
      </p:graphicFrame>
      <p:sp>
        <p:nvSpPr>
          <p:cNvPr id="9" name="SMARTInkShape-2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/>
          </p:nvPr>
        </p:nvGraphicFramePr>
        <p:xfrm>
          <a:off x="3835888" y="2702379"/>
          <a:ext cx="1847208" cy="1260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901">
                  <a:extLst>
                    <a:ext uri="{9D8B030D-6E8A-4147-A177-3AD203B41FA5}">
                      <a16:colId xmlns:a16="http://schemas.microsoft.com/office/drawing/2014/main" val="1260597800"/>
                    </a:ext>
                  </a:extLst>
                </a:gridCol>
                <a:gridCol w="230901">
                  <a:extLst>
                    <a:ext uri="{9D8B030D-6E8A-4147-A177-3AD203B41FA5}">
                      <a16:colId xmlns:a16="http://schemas.microsoft.com/office/drawing/2014/main" val="1490003702"/>
                    </a:ext>
                  </a:extLst>
                </a:gridCol>
                <a:gridCol w="230901">
                  <a:extLst>
                    <a:ext uri="{9D8B030D-6E8A-4147-A177-3AD203B41FA5}">
                      <a16:colId xmlns:a16="http://schemas.microsoft.com/office/drawing/2014/main" val="2882357260"/>
                    </a:ext>
                  </a:extLst>
                </a:gridCol>
                <a:gridCol w="230901">
                  <a:extLst>
                    <a:ext uri="{9D8B030D-6E8A-4147-A177-3AD203B41FA5}">
                      <a16:colId xmlns:a16="http://schemas.microsoft.com/office/drawing/2014/main" val="3396243933"/>
                    </a:ext>
                  </a:extLst>
                </a:gridCol>
                <a:gridCol w="230901">
                  <a:extLst>
                    <a:ext uri="{9D8B030D-6E8A-4147-A177-3AD203B41FA5}">
                      <a16:colId xmlns:a16="http://schemas.microsoft.com/office/drawing/2014/main" val="4133085573"/>
                    </a:ext>
                  </a:extLst>
                </a:gridCol>
                <a:gridCol w="230901">
                  <a:extLst>
                    <a:ext uri="{9D8B030D-6E8A-4147-A177-3AD203B41FA5}">
                      <a16:colId xmlns:a16="http://schemas.microsoft.com/office/drawing/2014/main" val="3133730392"/>
                    </a:ext>
                  </a:extLst>
                </a:gridCol>
                <a:gridCol w="230901">
                  <a:extLst>
                    <a:ext uri="{9D8B030D-6E8A-4147-A177-3AD203B41FA5}">
                      <a16:colId xmlns:a16="http://schemas.microsoft.com/office/drawing/2014/main" val="23241407"/>
                    </a:ext>
                  </a:extLst>
                </a:gridCol>
                <a:gridCol w="230901">
                  <a:extLst>
                    <a:ext uri="{9D8B030D-6E8A-4147-A177-3AD203B41FA5}">
                      <a16:colId xmlns:a16="http://schemas.microsoft.com/office/drawing/2014/main" val="1095812746"/>
                    </a:ext>
                  </a:extLst>
                </a:gridCol>
              </a:tblGrid>
              <a:tr h="252125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630686"/>
                  </a:ext>
                </a:extLst>
              </a:tr>
              <a:tr h="252125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9527062"/>
                  </a:ext>
                </a:extLst>
              </a:tr>
              <a:tr h="252125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166183"/>
                  </a:ext>
                </a:extLst>
              </a:tr>
              <a:tr h="252125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8075159"/>
                  </a:ext>
                </a:extLst>
              </a:tr>
              <a:tr h="252125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828755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994901" y="3912143"/>
            <a:ext cx="414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omic Sans MS" panose="030F0702030302020204" pitchFamily="66" charset="0"/>
              </a:rPr>
              <a:t>7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39041" y="3922533"/>
            <a:ext cx="414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48719" y="3922533"/>
            <a:ext cx="414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391270" y="3931684"/>
            <a:ext cx="414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omic Sans MS" panose="030F0702030302020204" pitchFamily="66" charset="0"/>
              </a:rPr>
              <a:t>10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01805" y="2604288"/>
            <a:ext cx="366348" cy="1456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400"/>
              </a:spcBef>
            </a:pPr>
            <a:r>
              <a:rPr lang="en-GB" sz="1200" dirty="0" smtClean="0">
                <a:latin typeface="Comic Sans MS" panose="030F0702030302020204" pitchFamily="66" charset="0"/>
              </a:rPr>
              <a:t>10</a:t>
            </a:r>
          </a:p>
          <a:p>
            <a:pPr algn="r">
              <a:spcBef>
                <a:spcPts val="400"/>
              </a:spcBef>
            </a:pPr>
            <a:r>
              <a:rPr lang="en-GB" sz="1200" dirty="0" smtClean="0">
                <a:latin typeface="Comic Sans MS" panose="030F0702030302020204" pitchFamily="66" charset="0"/>
              </a:rPr>
              <a:t>8</a:t>
            </a:r>
          </a:p>
          <a:p>
            <a:pPr algn="r">
              <a:spcBef>
                <a:spcPts val="400"/>
              </a:spcBef>
            </a:pPr>
            <a:r>
              <a:rPr lang="en-GB" sz="1200" dirty="0" smtClean="0">
                <a:latin typeface="Comic Sans MS" panose="030F0702030302020204" pitchFamily="66" charset="0"/>
              </a:rPr>
              <a:t>6</a:t>
            </a:r>
          </a:p>
          <a:p>
            <a:pPr algn="r">
              <a:spcBef>
                <a:spcPts val="400"/>
              </a:spcBef>
            </a:pPr>
            <a:r>
              <a:rPr lang="en-GB" sz="1200" dirty="0" smtClean="0">
                <a:latin typeface="Comic Sans MS" panose="030F0702030302020204" pitchFamily="66" charset="0"/>
              </a:rPr>
              <a:t>4</a:t>
            </a:r>
          </a:p>
          <a:p>
            <a:pPr algn="r">
              <a:spcBef>
                <a:spcPts val="400"/>
              </a:spcBef>
            </a:pPr>
            <a:r>
              <a:rPr lang="en-GB" sz="1200" dirty="0" smtClean="0">
                <a:latin typeface="Comic Sans MS" panose="030F0702030302020204" pitchFamily="66" charset="0"/>
              </a:rPr>
              <a:t>2</a:t>
            </a:r>
          </a:p>
          <a:p>
            <a:pPr algn="r">
              <a:spcBef>
                <a:spcPts val="400"/>
              </a:spcBef>
            </a:pPr>
            <a:r>
              <a:rPr lang="en-GB" sz="1200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22" name="TextBox 21"/>
          <p:cNvSpPr txBox="1"/>
          <p:nvPr/>
        </p:nvSpPr>
        <p:spPr>
          <a:xfrm rot="16200000">
            <a:off x="2852287" y="3163414"/>
            <a:ext cx="12606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Comic Sans MS" panose="030F0702030302020204" pitchFamily="66" charset="0"/>
              </a:rPr>
              <a:t>frequency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14809" y="4091810"/>
            <a:ext cx="6778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omic Sans MS" panose="030F0702030302020204" pitchFamily="66" charset="0"/>
              </a:rPr>
              <a:t>age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3113" y="494735"/>
            <a:ext cx="1671272" cy="1600501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1259924" y="463844"/>
            <a:ext cx="1440000" cy="1440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Pie 26"/>
          <p:cNvSpPr/>
          <p:nvPr/>
        </p:nvSpPr>
        <p:spPr>
          <a:xfrm>
            <a:off x="1269746" y="484002"/>
            <a:ext cx="1440000" cy="1440000"/>
          </a:xfrm>
          <a:prstGeom prst="pie">
            <a:avLst>
              <a:gd name="adj1" fmla="val 10798394"/>
              <a:gd name="adj2" fmla="val 1719403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8" name="Pie 27"/>
          <p:cNvSpPr/>
          <p:nvPr/>
        </p:nvSpPr>
        <p:spPr>
          <a:xfrm>
            <a:off x="1270260" y="462736"/>
            <a:ext cx="1440000" cy="1440000"/>
          </a:xfrm>
          <a:prstGeom prst="pie">
            <a:avLst>
              <a:gd name="adj1" fmla="val 764759"/>
              <a:gd name="adj2" fmla="val 10755916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6710577"/>
              </p:ext>
            </p:extLst>
          </p:nvPr>
        </p:nvGraphicFramePr>
        <p:xfrm>
          <a:off x="3384884" y="633261"/>
          <a:ext cx="2813746" cy="1483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2920">
                  <a:extLst>
                    <a:ext uri="{9D8B030D-6E8A-4147-A177-3AD203B41FA5}">
                      <a16:colId xmlns:a16="http://schemas.microsoft.com/office/drawing/2014/main" val="277478734"/>
                    </a:ext>
                  </a:extLst>
                </a:gridCol>
                <a:gridCol w="1065413">
                  <a:extLst>
                    <a:ext uri="{9D8B030D-6E8A-4147-A177-3AD203B41FA5}">
                      <a16:colId xmlns:a16="http://schemas.microsoft.com/office/drawing/2014/main" val="1853085"/>
                    </a:ext>
                  </a:extLst>
                </a:gridCol>
                <a:gridCol w="1065413">
                  <a:extLst>
                    <a:ext uri="{9D8B030D-6E8A-4147-A177-3AD203B41FA5}">
                      <a16:colId xmlns:a16="http://schemas.microsoft.com/office/drawing/2014/main" val="4289117665"/>
                    </a:ext>
                  </a:extLst>
                </a:gridCol>
              </a:tblGrid>
              <a:tr h="370974"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Pet</a:t>
                      </a:r>
                      <a:endParaRPr lang="en-GB" sz="13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Tally</a:t>
                      </a:r>
                      <a:endParaRPr lang="en-GB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Frequency</a:t>
                      </a:r>
                      <a:endParaRPr lang="en-GB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8083063"/>
                  </a:ext>
                </a:extLst>
              </a:tr>
              <a:tr h="370974"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Cat</a:t>
                      </a:r>
                      <a:endParaRPr lang="en-GB" sz="13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││││ ││</a:t>
                      </a:r>
                      <a:endParaRPr lang="en-GB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7</a:t>
                      </a:r>
                      <a:endParaRPr lang="en-GB" sz="14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428663"/>
                  </a:ext>
                </a:extLst>
              </a:tr>
              <a:tr h="370974"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Dog</a:t>
                      </a:r>
                      <a:endParaRPr lang="en-GB" sz="13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││││ ││││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9</a:t>
                      </a:r>
                      <a:endParaRPr lang="en-GB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0052041"/>
                  </a:ext>
                </a:extLst>
              </a:tr>
              <a:tr h="370974"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Other</a:t>
                      </a:r>
                      <a:endParaRPr lang="en-GB" sz="13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││││</a:t>
                      </a:r>
                      <a:endParaRPr lang="en-GB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4</a:t>
                      </a:r>
                      <a:endParaRPr lang="en-GB" sz="14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6041599"/>
                  </a:ext>
                </a:extLst>
              </a:tr>
            </a:tbl>
          </a:graphicData>
        </a:graphic>
      </p:graphicFrame>
      <p:cxnSp>
        <p:nvCxnSpPr>
          <p:cNvPr id="29" name="Straight Connector 28"/>
          <p:cNvCxnSpPr/>
          <p:nvPr/>
        </p:nvCxnSpPr>
        <p:spPr>
          <a:xfrm flipV="1">
            <a:off x="4104167" y="1108309"/>
            <a:ext cx="467833" cy="9569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1106119"/>
              </p:ext>
            </p:extLst>
          </p:nvPr>
        </p:nvGraphicFramePr>
        <p:xfrm>
          <a:off x="545078" y="4949990"/>
          <a:ext cx="267138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0293">
                  <a:extLst>
                    <a:ext uri="{9D8B030D-6E8A-4147-A177-3AD203B41FA5}">
                      <a16:colId xmlns:a16="http://schemas.microsoft.com/office/drawing/2014/main" val="2707154720"/>
                    </a:ext>
                  </a:extLst>
                </a:gridCol>
                <a:gridCol w="1235242">
                  <a:extLst>
                    <a:ext uri="{9D8B030D-6E8A-4147-A177-3AD203B41FA5}">
                      <a16:colId xmlns:a16="http://schemas.microsoft.com/office/drawing/2014/main" val="3044827230"/>
                    </a:ext>
                  </a:extLst>
                </a:gridCol>
                <a:gridCol w="705851">
                  <a:extLst>
                    <a:ext uri="{9D8B030D-6E8A-4147-A177-3AD203B41FA5}">
                      <a16:colId xmlns:a16="http://schemas.microsoft.com/office/drawing/2014/main" val="10494040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Frequency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Angle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572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Red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80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160</a:t>
                      </a:r>
                      <a:endParaRPr lang="en-GB" b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386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Blue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60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120</a:t>
                      </a:r>
                      <a:endParaRPr lang="en-GB" b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4735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Green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40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80</a:t>
                      </a:r>
                      <a:endParaRPr lang="en-GB" b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9644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Total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180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360</a:t>
                      </a:r>
                      <a:endParaRPr lang="en-GB" b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6364162"/>
                  </a:ext>
                </a:extLst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1678477"/>
              </p:ext>
            </p:extLst>
          </p:nvPr>
        </p:nvGraphicFramePr>
        <p:xfrm>
          <a:off x="3423799" y="4916027"/>
          <a:ext cx="267138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0293">
                  <a:extLst>
                    <a:ext uri="{9D8B030D-6E8A-4147-A177-3AD203B41FA5}">
                      <a16:colId xmlns:a16="http://schemas.microsoft.com/office/drawing/2014/main" val="2707154720"/>
                    </a:ext>
                  </a:extLst>
                </a:gridCol>
                <a:gridCol w="1235242">
                  <a:extLst>
                    <a:ext uri="{9D8B030D-6E8A-4147-A177-3AD203B41FA5}">
                      <a16:colId xmlns:a16="http://schemas.microsoft.com/office/drawing/2014/main" val="3044827230"/>
                    </a:ext>
                  </a:extLst>
                </a:gridCol>
                <a:gridCol w="705851">
                  <a:extLst>
                    <a:ext uri="{9D8B030D-6E8A-4147-A177-3AD203B41FA5}">
                      <a16:colId xmlns:a16="http://schemas.microsoft.com/office/drawing/2014/main" val="10494040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Frequency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Angle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572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Red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15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90</a:t>
                      </a:r>
                      <a:endParaRPr lang="en-GB" b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386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Blue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20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120</a:t>
                      </a:r>
                      <a:endParaRPr lang="en-GB" b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4735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Green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25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150</a:t>
                      </a:r>
                      <a:endParaRPr lang="en-GB" b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9644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Total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60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360</a:t>
                      </a:r>
                      <a:endParaRPr lang="en-GB" b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6364162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6531566" y="2947004"/>
          <a:ext cx="2342516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7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3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53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15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Mon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5°C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Fri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12°C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Tue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6°C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Sat</a:t>
                      </a:r>
                      <a:endParaRPr lang="en-GB" sz="1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9°C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Wed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6°C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Sun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4°C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Thurs</a:t>
                      </a:r>
                      <a:endParaRPr lang="en-GB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8°C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2" t="32487" r="58301" b="32074"/>
          <a:stretch>
            <a:fillRect/>
          </a:stretch>
        </p:blipFill>
        <p:spPr bwMode="auto">
          <a:xfrm>
            <a:off x="1626489" y="2947004"/>
            <a:ext cx="1502822" cy="1591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6" name="Straight Connector 25"/>
          <p:cNvCxnSpPr/>
          <p:nvPr/>
        </p:nvCxnSpPr>
        <p:spPr>
          <a:xfrm flipV="1">
            <a:off x="4088540" y="1483625"/>
            <a:ext cx="467833" cy="9569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579337" y="4140850"/>
            <a:ext cx="473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513938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1534970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34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41231608"/>
                    </a:ext>
                  </a:extLst>
                </a:gridCol>
              </a:tblGrid>
              <a:tr h="2286000">
                <a:tc rowSpan="3"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Statistics:  Data display		Topic 12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endParaRPr lang="en-GB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l"/>
                      <a:r>
                        <a:rPr lang="en-GB" sz="14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The bar chart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shows the hours of TV watched.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On what day did they watch the same amount of TV?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On how many days did Robin watch more TV than Helen?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In total, how many hours of TV did Helen watch?</a:t>
                      </a:r>
                      <a:endParaRPr lang="en-GB" sz="14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a)  Represent this data in a stem and leaf diagram: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40, 43, 45, 47,52, 55, 57, 59, 61, 65, 71, 72, 79  </a:t>
                      </a:r>
                      <a:endParaRPr lang="en-GB" sz="1800" b="0" kern="120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Calculate the 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b)  Median </a:t>
                      </a:r>
                      <a:r>
                        <a:rPr lang="en-GB" sz="1800" b="0" kern="120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= 57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c)  Mode </a:t>
                      </a:r>
                      <a:r>
                        <a:rPr lang="en-GB" sz="1800" b="0" kern="120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= no mode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d)  Range </a:t>
                      </a:r>
                      <a:r>
                        <a:rPr lang="en-GB" sz="1800" b="0" kern="120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= 39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2286000">
                <a:tc v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pPr algn="ctr"/>
                      <a:endParaRPr lang="en-GB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a)  Represent this data in 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 stem and 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leaf diagram:</a:t>
                      </a:r>
                      <a:endParaRPr lang="en-GB" sz="18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0.3, 0.7, 0.9, 1.6, 1.8, 1.8, 1.9, 2.1, 2.3, 2.9, 3.3, 3.7</a:t>
                      </a:r>
                      <a:endParaRPr lang="en-GB" sz="18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Calculate: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b)  Median </a:t>
                      </a:r>
                      <a:r>
                        <a:rPr lang="en-GB" sz="1800" b="0" kern="120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= 1.85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c)  Mode </a:t>
                      </a:r>
                      <a:r>
                        <a:rPr lang="en-GB" sz="1800" b="0" kern="120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= 1.8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d)  Range </a:t>
                      </a:r>
                      <a:r>
                        <a:rPr lang="en-GB" sz="1800" b="0" kern="120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= 3.4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561586"/>
                  </a:ext>
                </a:extLst>
              </a:tr>
              <a:tr h="2286000">
                <a:tc v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baseline="0" dirty="0" smtClean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</a:rPr>
                        <a:t>Male weights (kg):</a:t>
                      </a:r>
                    </a:p>
                    <a:p>
                      <a:r>
                        <a:rPr lang="en-GB" sz="1800" b="0" baseline="0" dirty="0" smtClean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</a:rPr>
                        <a:t>80, 96, 57, 64, 79, 88, 68, 74, 89, 65, 74, 72</a:t>
                      </a:r>
                    </a:p>
                    <a:p>
                      <a:endParaRPr lang="en-GB" sz="1800" b="0" baseline="0" dirty="0" smtClean="0">
                        <a:solidFill>
                          <a:schemeClr val="dk1"/>
                        </a:solidFill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800" b="0" baseline="0" dirty="0" smtClean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</a:rPr>
                        <a:t>Female weights (kg): </a:t>
                      </a:r>
                    </a:p>
                    <a:p>
                      <a:r>
                        <a:rPr lang="en-GB" sz="1800" b="0" baseline="0" dirty="0" smtClean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</a:rPr>
                        <a:t>41, 70, 62, 68, 53, 55, 74, 62, 55, 84, 56, 64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GB" sz="1800" b="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n-GB" sz="1800" b="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n-GB" sz="1800" b="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n-GB" sz="1800" b="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800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On average males</a:t>
                      </a:r>
                      <a:r>
                        <a:rPr lang="en-GB" sz="1800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weigh </a:t>
                      </a:r>
                      <a:r>
                        <a:rPr lang="en-GB" sz="1800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more because they have a higher median</a:t>
                      </a:r>
                    </a:p>
                    <a:p>
                      <a:r>
                        <a:rPr lang="en-GB" sz="1800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The </a:t>
                      </a:r>
                      <a:r>
                        <a:rPr lang="en-GB" sz="1800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girls’ weights are </a:t>
                      </a:r>
                      <a:r>
                        <a:rPr lang="en-GB" sz="1800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more varied as they have a bigger range.</a:t>
                      </a:r>
                      <a:endParaRPr lang="en-GB" sz="1800" b="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154384"/>
                  </a:ext>
                </a:extLst>
              </a:tr>
            </a:tbl>
          </a:graphicData>
        </a:graphic>
      </p:graphicFrame>
      <p:sp>
        <p:nvSpPr>
          <p:cNvPr id="9" name="SMARTInkShape-2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21" y="79231"/>
            <a:ext cx="5343525" cy="3228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388" y="155863"/>
            <a:ext cx="781079" cy="5433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40559" y="3429000"/>
            <a:ext cx="799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51395" y="3675809"/>
            <a:ext cx="799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  <a:endParaRPr lang="en-GB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93836" y="3922618"/>
            <a:ext cx="799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28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2322520"/>
              </p:ext>
            </p:extLst>
          </p:nvPr>
        </p:nvGraphicFramePr>
        <p:xfrm>
          <a:off x="4626609" y="4701841"/>
          <a:ext cx="2726691" cy="1005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5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10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04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Median</a:t>
                      </a:r>
                      <a:endParaRPr lang="en-GB" sz="16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Range</a:t>
                      </a:r>
                      <a:endParaRPr lang="en-GB" sz="16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Males</a:t>
                      </a:r>
                      <a:endParaRPr lang="en-GB" sz="16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74</a:t>
                      </a:r>
                      <a:endParaRPr lang="en-GB" sz="16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39</a:t>
                      </a:r>
                      <a:endParaRPr lang="en-GB" sz="16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Females</a:t>
                      </a:r>
                      <a:endParaRPr lang="en-GB" sz="16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65</a:t>
                      </a:r>
                      <a:endParaRPr lang="en-GB" sz="16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43</a:t>
                      </a:r>
                      <a:endParaRPr lang="en-GB" sz="16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606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1794370"/>
                  </p:ext>
                </p:extLst>
              </p:nvPr>
            </p:nvGraphicFramePr>
            <p:xfrm>
              <a:off x="0" y="0"/>
              <a:ext cx="9144000" cy="67299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4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346711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Number :  %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/decimal/fraction		Topic 9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Convert these 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in to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mixed 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numbers:</a:t>
                          </a:r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l"/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num>
                                <m:den>
                                  <m:r>
                                    <a:rPr lang="en-GB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</a:p>
                        <a:p>
                          <a:pPr algn="l"/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l"/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24</m:t>
                                  </m:r>
                                </m:num>
                                <m:den>
                                  <m:r>
                                    <a:rPr lang="en-GB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l"/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l"/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34</m:t>
                                  </m:r>
                                </m:num>
                                <m:den>
                                  <m:r>
                                    <a:rPr lang="en-GB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</m:oMath>
                          </a14:m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Convert these </a:t>
                          </a: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in to </a:t>
                          </a: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improper fractions:</a:t>
                          </a:r>
                        </a:p>
                        <a:p>
                          <a:pPr algn="l"/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a) </a:t>
                          </a:r>
                          <a14:m>
                            <m:oMath xmlns:m="http://schemas.openxmlformats.org/officeDocument/2006/math">
                              <m:r>
                                <a:rPr lang="en-GB" b="0" i="0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f>
                                <m:fPr>
                                  <m:ctrlPr>
                                    <a:rPr lang="en-GB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</a:p>
                        <a:p>
                          <a:pPr algn="l"/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l"/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b) </a:t>
                          </a:r>
                          <a14:m>
                            <m:oMath xmlns:m="http://schemas.openxmlformats.org/officeDocument/2006/math">
                              <m:r>
                                <a:rPr lang="en-GB" b="0" i="0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f>
                                <m:fPr>
                                  <m:ctrlPr>
                                    <a:rPr lang="en-GB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l"/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l"/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c) </a:t>
                          </a:r>
                          <a14:m>
                            <m:oMath xmlns:m="http://schemas.openxmlformats.org/officeDocument/2006/math">
                              <m:r>
                                <a:rPr lang="en-GB" b="0" i="0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f>
                                <m:fPr>
                                  <m:ctrlPr>
                                    <a:rPr lang="en-GB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114411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>
                              <a:latin typeface="Comic Sans MS" panose="030F0702030302020204" pitchFamily="66" charset="0"/>
                            </a:rPr>
                            <a:t>Calculate:</a:t>
                          </a:r>
                        </a:p>
                        <a:p>
                          <a:pPr>
                            <a:tabLst>
                              <a:tab pos="531813" algn="l"/>
                            </a:tabLst>
                          </a:pPr>
                          <a:r>
                            <a:rPr lang="en-GB" dirty="0" smtClean="0">
                              <a:latin typeface="Comic Sans MS" panose="030F0702030302020204" pitchFamily="66" charset="0"/>
                            </a:rPr>
                            <a:t>a)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𝑜𝑓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£20</m:t>
                              </m:r>
                            </m:oMath>
                          </a14:m>
                          <a:endParaRPr lang="en-GB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>
                            <a:tabLst>
                              <a:tab pos="531813" algn="l"/>
                            </a:tabLst>
                          </a:pPr>
                          <a:endParaRPr lang="en-GB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>
                            <a:tabLst>
                              <a:tab pos="531813" algn="l"/>
                            </a:tabLst>
                          </a:pPr>
                          <a:r>
                            <a:rPr lang="en-GB" dirty="0" smtClean="0">
                              <a:latin typeface="Comic Sans MS" panose="030F0702030302020204" pitchFamily="66" charset="0"/>
                            </a:rPr>
                            <a:t>b)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𝑜𝑓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£16</m:t>
                              </m:r>
                            </m:oMath>
                          </a14:m>
                          <a:endParaRPr lang="en-GB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>
                            <a:tabLst>
                              <a:tab pos="531813" algn="l"/>
                            </a:tabLst>
                          </a:pPr>
                          <a:endParaRPr lang="en-GB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>
                            <a:tabLst>
                              <a:tab pos="531813" algn="l"/>
                            </a:tabLst>
                          </a:pPr>
                          <a:r>
                            <a:rPr lang="en-GB" dirty="0" smtClean="0">
                              <a:latin typeface="Comic Sans MS" panose="030F0702030302020204" pitchFamily="66" charset="0"/>
                            </a:rPr>
                            <a:t>c)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𝑜𝑓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£28</m:t>
                              </m:r>
                            </m:oMath>
                          </a14:m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Convert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in to 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decimals:</a:t>
                          </a:r>
                        </a:p>
                        <a:p>
                          <a:pPr algn="l"/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l"/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l"/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den>
                              </m:f>
                            </m:oMath>
                          </a14:m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l"/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l"/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255645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>
                              <a:latin typeface="Comic Sans MS" panose="030F0702030302020204" pitchFamily="66" charset="0"/>
                            </a:rPr>
                            <a:t>Find</a:t>
                          </a:r>
                          <a:r>
                            <a:rPr lang="en-GB" baseline="0" dirty="0" smtClean="0">
                              <a:latin typeface="Comic Sans MS" panose="030F0702030302020204" pitchFamily="66" charset="0"/>
                            </a:rPr>
                            <a:t> the reciprocals:</a:t>
                          </a:r>
                          <a:endParaRPr lang="en-GB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>
                            <a:tabLst>
                              <a:tab pos="531813" algn="l"/>
                            </a:tabLst>
                          </a:pPr>
                          <a:r>
                            <a:rPr lang="en-GB" dirty="0" smtClean="0">
                              <a:latin typeface="Comic Sans MS" panose="030F0702030302020204" pitchFamily="66" charset="0"/>
                            </a:rPr>
                            <a:t>a)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</m:oMath>
                          </a14:m>
                          <a:endParaRPr lang="en-GB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>
                            <a:tabLst>
                              <a:tab pos="531813" algn="l"/>
                            </a:tabLst>
                          </a:pPr>
                          <a:endParaRPr lang="en-GB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>
                            <a:tabLst>
                              <a:tab pos="531813" algn="l"/>
                            </a:tabLst>
                          </a:pPr>
                          <a:r>
                            <a:rPr lang="en-GB" dirty="0" smtClean="0">
                              <a:latin typeface="Comic Sans MS" panose="030F0702030302020204" pitchFamily="66" charset="0"/>
                            </a:rPr>
                            <a:t>b)	</a:t>
                          </a:r>
                          <a14:m>
                            <m:oMath xmlns:m="http://schemas.openxmlformats.org/officeDocument/2006/math">
                              <m: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endParaRPr lang="en-GB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>
                            <a:tabLst>
                              <a:tab pos="531813" algn="l"/>
                            </a:tabLst>
                          </a:pPr>
                          <a:endParaRPr lang="en-GB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>
                            <a:tabLst>
                              <a:tab pos="531813" algn="l"/>
                            </a:tabLst>
                          </a:pPr>
                          <a:r>
                            <a:rPr lang="en-GB" dirty="0" smtClean="0">
                              <a:latin typeface="Comic Sans MS" panose="030F0702030302020204" pitchFamily="66" charset="0"/>
                            </a:rPr>
                            <a:t>c)	</a:t>
                          </a:r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0.4</m:t>
                              </m:r>
                            </m:oMath>
                          </a14:m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>
                              <a:latin typeface="Comic Sans MS" panose="030F0702030302020204" pitchFamily="66" charset="0"/>
                            </a:rPr>
                            <a:t>Calculate:</a:t>
                          </a:r>
                        </a:p>
                        <a:p>
                          <a:pPr>
                            <a:tabLst>
                              <a:tab pos="531813" algn="l"/>
                            </a:tabLst>
                          </a:pPr>
                          <a:r>
                            <a:rPr lang="en-GB" dirty="0" smtClean="0">
                              <a:latin typeface="Comic Sans MS" panose="030F0702030302020204" pitchFamily="66" charset="0"/>
                            </a:rPr>
                            <a:t>a)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endParaRPr lang="en-GB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>
                            <a:tabLst>
                              <a:tab pos="531813" algn="l"/>
                            </a:tabLst>
                          </a:pPr>
                          <a:endParaRPr lang="en-GB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>
                            <a:tabLst>
                              <a:tab pos="531813" algn="l"/>
                            </a:tabLst>
                          </a:pPr>
                          <a:r>
                            <a:rPr lang="en-GB" dirty="0" smtClean="0">
                              <a:latin typeface="Comic Sans MS" panose="030F0702030302020204" pitchFamily="66" charset="0"/>
                            </a:rPr>
                            <a:t>b)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endParaRPr lang="en-GB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>
                            <a:tabLst>
                              <a:tab pos="531813" algn="l"/>
                            </a:tabLst>
                          </a:pPr>
                          <a:endParaRPr lang="en-GB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>
                            <a:tabLst>
                              <a:tab pos="531813" algn="l"/>
                            </a:tabLst>
                          </a:pPr>
                          <a:r>
                            <a:rPr lang="en-GB" dirty="0" smtClean="0">
                              <a:latin typeface="Comic Sans MS" panose="030F0702030302020204" pitchFamily="66" charset="0"/>
                            </a:rPr>
                            <a:t>c)	</a:t>
                          </a:r>
                          <a14:m>
                            <m:oMath xmlns:m="http://schemas.openxmlformats.org/officeDocument/2006/math">
                              <m: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>
                              <a:latin typeface="Comic Sans MS" panose="030F0702030302020204" pitchFamily="66" charset="0"/>
                            </a:rPr>
                            <a:t>Calculate:</a:t>
                          </a:r>
                        </a:p>
                        <a:p>
                          <a:pPr>
                            <a:tabLst>
                              <a:tab pos="531813" algn="l"/>
                            </a:tabLst>
                          </a:pPr>
                          <a:r>
                            <a:rPr lang="en-GB" dirty="0" smtClean="0">
                              <a:latin typeface="Comic Sans MS" panose="030F0702030302020204" pitchFamily="66" charset="0"/>
                            </a:rPr>
                            <a:t>a)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endParaRPr lang="en-GB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>
                            <a:tabLst>
                              <a:tab pos="531813" algn="l"/>
                            </a:tabLst>
                          </a:pPr>
                          <a:endParaRPr lang="en-GB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>
                            <a:tabLst>
                              <a:tab pos="531813" algn="l"/>
                            </a:tabLst>
                          </a:pPr>
                          <a:r>
                            <a:rPr lang="en-GB" dirty="0" smtClean="0">
                              <a:latin typeface="Comic Sans MS" panose="030F0702030302020204" pitchFamily="66" charset="0"/>
                            </a:rPr>
                            <a:t>b)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÷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den>
                              </m:f>
                            </m:oMath>
                          </a14:m>
                          <a:endParaRPr lang="en-GB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>
                            <a:tabLst>
                              <a:tab pos="531813" algn="l"/>
                            </a:tabLst>
                          </a:pPr>
                          <a:endParaRPr lang="en-GB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>
                            <a:tabLst>
                              <a:tab pos="531813" algn="l"/>
                            </a:tabLst>
                          </a:pPr>
                          <a:r>
                            <a:rPr lang="en-GB" dirty="0" smtClean="0">
                              <a:latin typeface="Comic Sans MS" panose="030F0702030302020204" pitchFamily="66" charset="0"/>
                            </a:rPr>
                            <a:t>c)	</a:t>
                          </a:r>
                          <a14:m>
                            <m:oMath xmlns:m="http://schemas.openxmlformats.org/officeDocument/2006/math">
                              <m: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÷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1794370"/>
                  </p:ext>
                </p:extLst>
              </p:nvPr>
            </p:nvGraphicFramePr>
            <p:xfrm>
              <a:off x="0" y="0"/>
              <a:ext cx="9144000" cy="67299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4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359914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Number :  %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/decimal/fraction		Topic 9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2917" t="-1034" r="-100625" b="-1860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2917" t="-1034" r="-625" b="-1860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114411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2917" t="-112680" r="-100625" b="-1074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2917" t="-112680" r="-625" b="-1074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255645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17" t="-199459" r="-200625" b="-8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2917" t="-199459" r="-100625" b="-8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2917" t="-199459" r="-625" b="-8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SMARTInkShape-2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82524392"/>
                  </p:ext>
                </p:extLst>
              </p:nvPr>
            </p:nvGraphicFramePr>
            <p:xfrm>
              <a:off x="464024" y="77354"/>
              <a:ext cx="2715903" cy="420441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0530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0530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0530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11383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Decimal</a:t>
                          </a:r>
                          <a:endParaRPr lang="en-GB" dirty="0"/>
                        </a:p>
                      </a:txBody>
                      <a:tcPr vert="vert27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Percentage</a:t>
                          </a:r>
                          <a:endParaRPr lang="en-GB" dirty="0"/>
                        </a:p>
                      </a:txBody>
                      <a:tcPr vert="vert27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Fraction</a:t>
                          </a:r>
                          <a:r>
                            <a:rPr lang="en-GB" baseline="0" dirty="0" smtClean="0"/>
                            <a:t> (</a:t>
                          </a:r>
                          <a:r>
                            <a:rPr lang="en-GB" dirty="0" smtClean="0"/>
                            <a:t>simplest</a:t>
                          </a:r>
                        </a:p>
                        <a:p>
                          <a:pPr algn="ctr"/>
                          <a:r>
                            <a:rPr lang="en-GB" dirty="0" smtClean="0"/>
                            <a:t>form)</a:t>
                          </a:r>
                          <a:endParaRPr lang="en-GB" dirty="0"/>
                        </a:p>
                      </a:txBody>
                      <a:tcPr vert="vert270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0.3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45%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24%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0.05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num>
                                  <m:den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0.488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82524392"/>
                  </p:ext>
                </p:extLst>
              </p:nvPr>
            </p:nvGraphicFramePr>
            <p:xfrm>
              <a:off x="464024" y="77354"/>
              <a:ext cx="2715903" cy="420441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0530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0530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0530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11383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Decimal</a:t>
                          </a:r>
                          <a:endParaRPr lang="en-GB" dirty="0"/>
                        </a:p>
                      </a:txBody>
                      <a:tcPr vert="vert27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Percentage</a:t>
                          </a:r>
                          <a:endParaRPr lang="en-GB" dirty="0"/>
                        </a:p>
                      </a:txBody>
                      <a:tcPr vert="vert27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Fraction</a:t>
                          </a:r>
                          <a:r>
                            <a:rPr lang="en-GB" baseline="0" dirty="0" smtClean="0"/>
                            <a:t> (</a:t>
                          </a:r>
                          <a:r>
                            <a:rPr lang="en-GB" dirty="0" smtClean="0"/>
                            <a:t>simplest</a:t>
                          </a:r>
                        </a:p>
                        <a:p>
                          <a:pPr algn="ctr"/>
                          <a:r>
                            <a:rPr lang="en-GB" dirty="0" smtClean="0"/>
                            <a:t>form)</a:t>
                          </a:r>
                          <a:endParaRPr lang="en-GB" dirty="0"/>
                        </a:p>
                      </a:txBody>
                      <a:tcPr vert="vert270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0.3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45%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04965">
                    <a:tc>
                      <a:txBody>
                        <a:bodyPr/>
                        <a:lstStyle/>
                        <a:p>
                          <a:pPr algn="ctr"/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313131" r="-10738" b="-3010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24%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0.05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606870"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531000" r="-10738" b="-7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0.488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4593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85616878"/>
                  </p:ext>
                </p:extLst>
              </p:nvPr>
            </p:nvGraphicFramePr>
            <p:xfrm>
              <a:off x="0" y="0"/>
              <a:ext cx="9144000" cy="6858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3121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896103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896103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988673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404809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Number :  %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/decimal/fraction		Topic 9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Convert these 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in to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mixed 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numbers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:</a:t>
                          </a:r>
                        </a:p>
                        <a:p>
                          <a:pPr algn="l"/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num>
                                <m:den>
                                  <m:r>
                                    <a:rPr lang="en-GB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</a:t>
                          </a:r>
                          <a14:m>
                            <m:oMath xmlns:m="http://schemas.openxmlformats.org/officeDocument/2006/math">
                              <m:r>
                                <a:rPr lang="en-GB" b="0" i="0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f>
                                <m:fPr>
                                  <m:ctrlPr>
                                    <a:rPr lang="en-GB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l"/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l"/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24</m:t>
                                  </m:r>
                                </m:num>
                                <m:den>
                                  <m:r>
                                    <a:rPr lang="en-GB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</a:t>
                          </a:r>
                          <a14:m>
                            <m:oMath xmlns:m="http://schemas.openxmlformats.org/officeDocument/2006/math">
                              <m:r>
                                <a:rPr lang="en-GB" b="0" i="0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f>
                                <m:fPr>
                                  <m:ctrlPr>
                                    <a:rPr lang="en-GB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GB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l"/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l"/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34</m:t>
                                  </m:r>
                                </m:num>
                                <m:den>
                                  <m:r>
                                    <a:rPr lang="en-GB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</a:t>
                          </a:r>
                          <a14:m>
                            <m:oMath xmlns:m="http://schemas.openxmlformats.org/officeDocument/2006/math">
                              <m:r>
                                <a:rPr lang="en-GB" b="0" i="0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f>
                                <m:fPr>
                                  <m:ctrlPr>
                                    <a:rPr lang="en-GB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num>
                                <m:den>
                                  <m:r>
                                    <a:rPr lang="en-GB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</m:oMath>
                          </a14:m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Convert these </a:t>
                          </a: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in to </a:t>
                          </a: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improper fractions:</a:t>
                          </a:r>
                        </a:p>
                        <a:p>
                          <a:pPr algn="l"/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a) </a:t>
                          </a:r>
                          <a14:m>
                            <m:oMath xmlns:m="http://schemas.openxmlformats.org/officeDocument/2006/math">
                              <m:r>
                                <a:rPr lang="en-GB" b="0" i="0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f>
                                <m:fPr>
                                  <m:ctrlPr>
                                    <a:rPr lang="en-GB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17</m:t>
                                  </m:r>
                                </m:num>
                                <m:den>
                                  <m:r>
                                    <a:rPr lang="en-GB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l"/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l"/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b) </a:t>
                          </a:r>
                          <a14:m>
                            <m:oMath xmlns:m="http://schemas.openxmlformats.org/officeDocument/2006/math">
                              <m:r>
                                <a:rPr lang="en-GB" b="0" i="0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f>
                                <m:fPr>
                                  <m:ctrlPr>
                                    <a:rPr lang="en-GB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23</m:t>
                                  </m:r>
                                </m:num>
                                <m:den>
                                  <m:r>
                                    <a:rPr lang="en-GB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l"/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l"/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c) </a:t>
                          </a:r>
                          <a14:m>
                            <m:oMath xmlns:m="http://schemas.openxmlformats.org/officeDocument/2006/math">
                              <m:r>
                                <a:rPr lang="en-GB" b="0" i="0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f>
                                <m:fPr>
                                  <m:ctrlPr>
                                    <a:rPr lang="en-GB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19</m:t>
                                  </m:r>
                                </m:num>
                                <m:den>
                                  <m:r>
                                    <a:rPr lang="en-GB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154635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tabLst>
                              <a:tab pos="531813" algn="l"/>
                            </a:tabLst>
                          </a:pPr>
                          <a:r>
                            <a:rPr lang="en-GB" dirty="0" smtClean="0">
                              <a:latin typeface="Comic Sans MS" panose="030F0702030302020204" pitchFamily="66" charset="0"/>
                            </a:rPr>
                            <a:t>Calculate:</a:t>
                          </a:r>
                        </a:p>
                        <a:p>
                          <a:pPr>
                            <a:tabLst>
                              <a:tab pos="531813" algn="l"/>
                            </a:tabLst>
                          </a:pPr>
                          <a:r>
                            <a:rPr lang="en-GB" dirty="0" smtClean="0">
                              <a:latin typeface="Comic Sans MS" panose="030F0702030302020204" pitchFamily="66" charset="0"/>
                            </a:rPr>
                            <a:t>a)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𝑜𝑓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£20</m:t>
                              </m:r>
                            </m:oMath>
                          </a14:m>
                          <a:r>
                            <a:rPr lang="en-GB" dirty="0" smtClean="0"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£8</a:t>
                          </a:r>
                        </a:p>
                        <a:p>
                          <a:pPr>
                            <a:tabLst>
                              <a:tab pos="531813" algn="l"/>
                            </a:tabLst>
                          </a:pPr>
                          <a:endParaRPr lang="en-GB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>
                            <a:tabLst>
                              <a:tab pos="531813" algn="l"/>
                            </a:tabLst>
                          </a:pPr>
                          <a:r>
                            <a:rPr lang="en-GB" dirty="0" smtClean="0">
                              <a:latin typeface="Comic Sans MS" panose="030F0702030302020204" pitchFamily="66" charset="0"/>
                            </a:rPr>
                            <a:t>b)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𝑜𝑓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£16</m:t>
                              </m:r>
                            </m:oMath>
                          </a14:m>
                          <a:r>
                            <a:rPr lang="en-GB" dirty="0" smtClean="0"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£6</a:t>
                          </a:r>
                        </a:p>
                        <a:p>
                          <a:pPr>
                            <a:tabLst>
                              <a:tab pos="531813" algn="l"/>
                            </a:tabLst>
                          </a:pPr>
                          <a:endParaRPr lang="en-GB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>
                            <a:tabLst>
                              <a:tab pos="531813" algn="l"/>
                            </a:tabLst>
                          </a:pPr>
                          <a:r>
                            <a:rPr lang="en-GB" dirty="0" smtClean="0">
                              <a:latin typeface="Comic Sans MS" panose="030F0702030302020204" pitchFamily="66" charset="0"/>
                            </a:rPr>
                            <a:t>c)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𝑜𝑓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£28</m:t>
                              </m:r>
                            </m:oMath>
                          </a14:m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£16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Convert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in to 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decimals:</a:t>
                          </a:r>
                        </a:p>
                        <a:p>
                          <a:pPr algn="l"/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0.375</a:t>
                          </a:r>
                        </a:p>
                        <a:p>
                          <a:pPr algn="l"/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l"/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</a:t>
                          </a:r>
                          <a14:m>
                            <m:oMath xmlns:m="http://schemas.openxmlformats.org/officeDocument/2006/math">
                              <m:r>
                                <a:rPr lang="en-GB" b="0" i="1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  <m:acc>
                                <m:accPr>
                                  <m:chr m:val="̇"/>
                                  <m:ctrlPr>
                                    <a:rPr lang="en-GB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acc>
                              <m:acc>
                                <m:accPr>
                                  <m:chr m:val="̇"/>
                                  <m:ctrlPr>
                                    <a:rPr lang="en-GB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acc>
                            </m:oMath>
                          </a14:m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l"/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l"/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</a:t>
                          </a:r>
                          <a14:m>
                            <m:oMath xmlns:m="http://schemas.openxmlformats.org/officeDocument/2006/math">
                              <m:r>
                                <a:rPr lang="en-GB" b="0" i="1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0. 8</m:t>
                              </m:r>
                              <m:acc>
                                <m:accPr>
                                  <m:chr m:val="̇"/>
                                  <m:ctrlPr>
                                    <a:rPr lang="en-GB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acc>
                            </m:oMath>
                          </a14:m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298556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tabLst>
                              <a:tab pos="531813" algn="l"/>
                            </a:tabLst>
                          </a:pPr>
                          <a:r>
                            <a:rPr lang="en-GB" dirty="0" smtClean="0">
                              <a:latin typeface="Comic Sans MS" panose="030F0702030302020204" pitchFamily="66" charset="0"/>
                            </a:rPr>
                            <a:t>Find</a:t>
                          </a:r>
                          <a:r>
                            <a:rPr lang="en-GB" baseline="0" dirty="0" smtClean="0">
                              <a:latin typeface="Comic Sans MS" panose="030F0702030302020204" pitchFamily="66" charset="0"/>
                            </a:rPr>
                            <a:t> the reciprocals:</a:t>
                          </a:r>
                          <a:endParaRPr lang="en-GB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>
                            <a:tabLst>
                              <a:tab pos="531813" algn="l"/>
                            </a:tabLst>
                          </a:pPr>
                          <a:r>
                            <a:rPr lang="en-GB" dirty="0" smtClean="0">
                              <a:latin typeface="Comic Sans MS" panose="030F0702030302020204" pitchFamily="66" charset="0"/>
                            </a:rPr>
                            <a:t>a)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dirty="0" smtClean="0">
                              <a:latin typeface="Comic Sans MS" panose="030F0702030302020204" pitchFamily="66" charset="0"/>
                            </a:rPr>
                            <a:t>        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endParaRPr lang="en-GB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>
                            <a:tabLst>
                              <a:tab pos="531813" algn="l"/>
                            </a:tabLst>
                          </a:pPr>
                          <a:endParaRPr lang="en-GB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>
                            <a:tabLst>
                              <a:tab pos="531813" algn="l"/>
                            </a:tabLst>
                          </a:pPr>
                          <a:r>
                            <a:rPr lang="en-GB" dirty="0" smtClean="0">
                              <a:latin typeface="Comic Sans MS" panose="030F0702030302020204" pitchFamily="66" charset="0"/>
                            </a:rPr>
                            <a:t>b)	</a:t>
                          </a:r>
                          <a14:m>
                            <m:oMath xmlns:m="http://schemas.openxmlformats.org/officeDocument/2006/math">
                              <m: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baseline="0" dirty="0" smtClean="0">
                              <a:latin typeface="Comic Sans MS" panose="030F0702030302020204" pitchFamily="66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b="0" i="0" baseline="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i="1" baseline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baseline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num>
                                <m:den>
                                  <m:r>
                                    <a:rPr lang="en-GB" b="0" i="1" baseline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  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den>
                              </m:f>
                            </m:oMath>
                          </a14:m>
                          <a:endParaRPr lang="en-GB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>
                            <a:tabLst>
                              <a:tab pos="531813" algn="l"/>
                            </a:tabLst>
                          </a:pPr>
                          <a:endParaRPr lang="en-GB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>
                            <a:tabLst>
                              <a:tab pos="531813" algn="l"/>
                            </a:tabLst>
                          </a:pPr>
                          <a:r>
                            <a:rPr lang="en-GB" dirty="0" smtClean="0">
                              <a:latin typeface="Comic Sans MS" panose="030F0702030302020204" pitchFamily="66" charset="0"/>
                            </a:rPr>
                            <a:t>c)	</a:t>
                          </a:r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0.4</m:t>
                              </m:r>
                            </m:oMath>
                          </a14:m>
                          <a:r>
                            <a:rPr lang="en-GB" dirty="0" smtClean="0">
                              <a:latin typeface="Comic Sans MS" panose="030F0702030302020204" pitchFamily="66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dirty="0" smtClean="0">
                              <a:latin typeface="Comic Sans MS" panose="030F0702030302020204" pitchFamily="66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tabLst>
                              <a:tab pos="531813" algn="l"/>
                            </a:tabLst>
                          </a:pPr>
                          <a:r>
                            <a:rPr lang="en-GB" dirty="0" smtClean="0">
                              <a:latin typeface="Comic Sans MS" panose="030F0702030302020204" pitchFamily="66" charset="0"/>
                            </a:rPr>
                            <a:t>Calculate:</a:t>
                          </a:r>
                        </a:p>
                        <a:p>
                          <a:pPr>
                            <a:tabLst>
                              <a:tab pos="531813" algn="l"/>
                            </a:tabLst>
                          </a:pPr>
                          <a:r>
                            <a:rPr lang="en-GB" dirty="0" smtClean="0">
                              <a:latin typeface="Comic Sans MS" panose="030F0702030302020204" pitchFamily="66" charset="0"/>
                            </a:rPr>
                            <a:t>a)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dirty="0" smtClean="0">
                              <a:latin typeface="Comic Sans MS" panose="030F0702030302020204" pitchFamily="66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den>
                              </m:f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den>
                              </m:f>
                            </m:oMath>
                          </a14:m>
                          <a:endParaRPr lang="en-GB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>
                            <a:tabLst>
                              <a:tab pos="531813" algn="l"/>
                            </a:tabLst>
                          </a:pPr>
                          <a:endParaRPr lang="en-GB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>
                            <a:tabLst>
                              <a:tab pos="531813" algn="l"/>
                            </a:tabLst>
                          </a:pPr>
                          <a:r>
                            <a:rPr lang="en-GB" dirty="0" smtClean="0">
                              <a:latin typeface="Comic Sans MS" panose="030F0702030302020204" pitchFamily="66" charset="0"/>
                            </a:rPr>
                            <a:t>b)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dirty="0" smtClean="0">
                              <a:latin typeface="Comic Sans MS" panose="030F0702030302020204" pitchFamily="66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</m:oMath>
                          </a14:m>
                          <a:endParaRPr lang="en-GB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>
                            <a:tabLst>
                              <a:tab pos="531813" algn="l"/>
                            </a:tabLst>
                          </a:pPr>
                          <a:endParaRPr lang="en-GB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>
                            <a:tabLst>
                              <a:tab pos="531813" algn="l"/>
                            </a:tabLst>
                          </a:pPr>
                          <a:r>
                            <a:rPr lang="en-GB" dirty="0" smtClean="0">
                              <a:latin typeface="Comic Sans MS" panose="030F0702030302020204" pitchFamily="66" charset="0"/>
                            </a:rPr>
                            <a:t>c)	</a:t>
                          </a:r>
                          <a14:m>
                            <m:oMath xmlns:m="http://schemas.openxmlformats.org/officeDocument/2006/math">
                              <m: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dirty="0" smtClean="0">
                              <a:latin typeface="Comic Sans MS" panose="030F0702030302020204" pitchFamily="66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f>
                                <m:fPr>
                                  <m:ctrlPr>
                                    <a:rPr lang="en-GB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20</m:t>
                                  </m:r>
                                </m:den>
                              </m:f>
                            </m:oMath>
                          </a14:m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tabLst>
                              <a:tab pos="531813" algn="l"/>
                            </a:tabLst>
                          </a:pPr>
                          <a:r>
                            <a:rPr lang="en-GB" dirty="0" smtClean="0">
                              <a:latin typeface="Comic Sans MS" panose="030F0702030302020204" pitchFamily="66" charset="0"/>
                            </a:rPr>
                            <a:t>Calculate:</a:t>
                          </a:r>
                        </a:p>
                        <a:p>
                          <a:pPr>
                            <a:tabLst>
                              <a:tab pos="531813" algn="l"/>
                            </a:tabLst>
                          </a:pPr>
                          <a:r>
                            <a:rPr lang="en-GB" dirty="0" smtClean="0">
                              <a:latin typeface="Comic Sans MS" panose="030F0702030302020204" pitchFamily="66" charset="0"/>
                            </a:rPr>
                            <a:t>a)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dirty="0" smtClean="0">
                              <a:latin typeface="Comic Sans MS" panose="030F0702030302020204" pitchFamily="66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</m:oMath>
                          </a14:m>
                          <a:endParaRPr lang="en-GB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>
                            <a:tabLst>
                              <a:tab pos="531813" algn="l"/>
                            </a:tabLst>
                          </a:pPr>
                          <a:endParaRPr lang="en-GB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>
                            <a:tabLst>
                              <a:tab pos="531813" algn="l"/>
                            </a:tabLst>
                          </a:pPr>
                          <a:r>
                            <a:rPr lang="en-GB" dirty="0" smtClean="0">
                              <a:latin typeface="Comic Sans MS" panose="030F0702030302020204" pitchFamily="66" charset="0"/>
                            </a:rPr>
                            <a:t>b)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÷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dirty="0" smtClean="0">
                              <a:latin typeface="Comic Sans MS" panose="030F0702030302020204" pitchFamily="66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  <m:r>
                                <a:rPr lang="en-GB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</m:oMath>
                          </a14:m>
                          <a:endParaRPr lang="en-GB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>
                            <a:tabLst>
                              <a:tab pos="531813" algn="l"/>
                            </a:tabLst>
                          </a:pPr>
                          <a:endParaRPr lang="en-GB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>
                            <a:tabLst>
                              <a:tab pos="531813" algn="l"/>
                            </a:tabLst>
                          </a:pPr>
                          <a:r>
                            <a:rPr lang="en-GB" dirty="0" smtClean="0">
                              <a:latin typeface="Comic Sans MS" panose="030F0702030302020204" pitchFamily="66" charset="0"/>
                            </a:rPr>
                            <a:t>c)	</a:t>
                          </a:r>
                          <a14:m>
                            <m:oMath xmlns:m="http://schemas.openxmlformats.org/officeDocument/2006/math">
                              <m: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÷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dirty="0" smtClean="0">
                              <a:latin typeface="Comic Sans MS" panose="030F0702030302020204" pitchFamily="66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55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27</m:t>
                                  </m:r>
                                </m:den>
                              </m:f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27</m:t>
                                  </m:r>
                                </m:den>
                              </m:f>
                            </m:oMath>
                          </a14:m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85616878"/>
                  </p:ext>
                </p:extLst>
              </p:nvPr>
            </p:nvGraphicFramePr>
            <p:xfrm>
              <a:off x="0" y="0"/>
              <a:ext cx="9144000" cy="6858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3121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896103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896103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988673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404809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Number :  %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/decimal/fraction		Topic 9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3053" t="-1015" r="-103789" b="-186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6531" t="-1015" r="-612" b="-1862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154635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3053" t="-112429" r="-103789" b="-107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6531" t="-112429" r="-612" b="-1073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298556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3053" t="-199469" r="-203789" b="-7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3053" t="-199469" r="-103789" b="-7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6531" t="-199469" r="-612" b="-79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SMARTInkShape-2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73423215"/>
                  </p:ext>
                </p:extLst>
              </p:nvPr>
            </p:nvGraphicFramePr>
            <p:xfrm>
              <a:off x="518613" y="131946"/>
              <a:ext cx="2667810" cy="424599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8927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8927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8927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0.3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>
                              <a:solidFill>
                                <a:srgbClr val="FF0000"/>
                              </a:solidFill>
                            </a:rPr>
                            <a:t>30%</a:t>
                          </a:r>
                          <a:endParaRPr lang="en-GB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GB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>
                              <a:solidFill>
                                <a:srgbClr val="FF0000"/>
                              </a:solidFill>
                            </a:rPr>
                            <a:t>0.45</a:t>
                          </a:r>
                          <a:endParaRPr lang="en-GB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45%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num>
                                  <m:den>
                                    <m:r>
                                      <a:rPr lang="en-GB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>
                              <a:solidFill>
                                <a:srgbClr val="FF0000"/>
                              </a:solidFill>
                            </a:rPr>
                            <a:t>0.7</a:t>
                          </a:r>
                          <a:endParaRPr lang="en-GB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>
                              <a:solidFill>
                                <a:srgbClr val="FF0000"/>
                              </a:solidFill>
                            </a:rPr>
                            <a:t>70%</a:t>
                          </a:r>
                          <a:endParaRPr lang="en-GB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>
                              <a:solidFill>
                                <a:srgbClr val="FF0000"/>
                              </a:solidFill>
                            </a:rPr>
                            <a:t>0.24</a:t>
                          </a:r>
                          <a:endParaRPr lang="en-GB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24%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lang="en-GB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0.05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>
                              <a:solidFill>
                                <a:srgbClr val="FF0000"/>
                              </a:solidFill>
                            </a:rPr>
                            <a:t>5%</a:t>
                          </a:r>
                          <a:endParaRPr lang="en-GB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>
                              <a:solidFill>
                                <a:srgbClr val="FF0000"/>
                              </a:solidFill>
                            </a:rPr>
                            <a:t>0.84</a:t>
                          </a:r>
                          <a:endParaRPr lang="en-GB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>
                              <a:solidFill>
                                <a:srgbClr val="FF0000"/>
                              </a:solidFill>
                            </a:rPr>
                            <a:t>84%</a:t>
                          </a:r>
                          <a:endParaRPr lang="en-GB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num>
                                  <m:den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0.488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>
                              <a:solidFill>
                                <a:srgbClr val="FF0000"/>
                              </a:solidFill>
                            </a:rPr>
                            <a:t>48.8%</a:t>
                          </a:r>
                          <a:endParaRPr lang="en-GB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61</m:t>
                                    </m:r>
                                  </m:num>
                                  <m:den>
                                    <m:r>
                                      <a:rPr lang="en-GB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73423215"/>
                  </p:ext>
                </p:extLst>
              </p:nvPr>
            </p:nvGraphicFramePr>
            <p:xfrm>
              <a:off x="518613" y="131946"/>
              <a:ext cx="2667810" cy="424599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8927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8927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8927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6068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0.3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>
                              <a:solidFill>
                                <a:srgbClr val="FF0000"/>
                              </a:solidFill>
                            </a:rPr>
                            <a:t>30%</a:t>
                          </a:r>
                          <a:endParaRPr lang="en-GB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685" t="-1000" r="-1370" b="-6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068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>
                              <a:solidFill>
                                <a:srgbClr val="FF0000"/>
                              </a:solidFill>
                            </a:rPr>
                            <a:t>0.45</a:t>
                          </a:r>
                          <a:endParaRPr lang="en-GB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45%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685" t="-101000" r="-1370" b="-5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0496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>
                              <a:solidFill>
                                <a:srgbClr val="FF0000"/>
                              </a:solidFill>
                            </a:rPr>
                            <a:t>0.7</a:t>
                          </a:r>
                          <a:endParaRPr lang="en-GB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>
                              <a:solidFill>
                                <a:srgbClr val="FF0000"/>
                              </a:solidFill>
                            </a:rPr>
                            <a:t>70%</a:t>
                          </a:r>
                          <a:endParaRPr lang="en-GB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685" t="-203030" r="-1370" b="-4050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0687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>
                              <a:solidFill>
                                <a:srgbClr val="FF0000"/>
                              </a:solidFill>
                            </a:rPr>
                            <a:t>0.24</a:t>
                          </a:r>
                          <a:endParaRPr lang="en-GB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24%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685" t="-300000" r="-1370" b="-301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068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0.05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>
                              <a:solidFill>
                                <a:srgbClr val="FF0000"/>
                              </a:solidFill>
                            </a:rPr>
                            <a:t>5%</a:t>
                          </a:r>
                          <a:endParaRPr lang="en-GB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685" t="-404040" r="-1370" b="-20404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60687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>
                              <a:solidFill>
                                <a:srgbClr val="FF0000"/>
                              </a:solidFill>
                            </a:rPr>
                            <a:t>0.84</a:t>
                          </a:r>
                          <a:endParaRPr lang="en-GB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>
                              <a:solidFill>
                                <a:srgbClr val="FF0000"/>
                              </a:solidFill>
                            </a:rPr>
                            <a:t>84%</a:t>
                          </a:r>
                          <a:endParaRPr lang="en-GB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685" t="-499000" r="-1370" b="-10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60687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0.488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>
                              <a:solidFill>
                                <a:srgbClr val="FF0000"/>
                              </a:solidFill>
                            </a:rPr>
                            <a:t>48.8%</a:t>
                          </a:r>
                          <a:endParaRPr lang="en-GB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685" t="-599000" r="-1370" b="-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89143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34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31841475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41231608"/>
                    </a:ext>
                  </a:extLst>
                </a:gridCol>
              </a:tblGrid>
              <a:tr h="2286000">
                <a:tc rowSpan="3"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Geometry:  Angles 			Topic 10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Calculate the missing angles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Calculate the missing angles</a:t>
                      </a:r>
                    </a:p>
                    <a:p>
                      <a:pPr algn="ctr"/>
                      <a:endParaRPr lang="en-GB" sz="16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Calculate the missing angle</a:t>
                      </a:r>
                    </a:p>
                    <a:p>
                      <a:pPr algn="ctr"/>
                      <a:endParaRPr lang="en-GB" sz="16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2286000">
                <a:tc v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Calculate the missing angles. Give reasons.</a:t>
                      </a:r>
                    </a:p>
                    <a:p>
                      <a:pPr algn="ctr"/>
                      <a:endParaRPr lang="en-GB" sz="16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Calculate the missing angles.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Give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reasons.</a:t>
                      </a:r>
                      <a:endParaRPr lang="en-GB" sz="16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16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Calculate the missing angles.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Give reasons.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16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561586"/>
                  </a:ext>
                </a:extLst>
              </a:tr>
              <a:tr h="2286000">
                <a:tc v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Calculate the missing angle.</a:t>
                      </a:r>
                    </a:p>
                    <a:p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Calculate the missing angle.</a:t>
                      </a:r>
                    </a:p>
                    <a:p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Calculate the bearings: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a) B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from 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b) A from B</a:t>
                      </a:r>
                    </a:p>
                    <a:p>
                      <a:endParaRPr lang="en-GB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154384"/>
                  </a:ext>
                </a:extLst>
              </a:tr>
            </a:tbl>
          </a:graphicData>
        </a:graphic>
      </p:graphicFrame>
      <p:sp>
        <p:nvSpPr>
          <p:cNvPr id="9" name="SMARTInkShape-2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6506929" y="423950"/>
            <a:ext cx="2286034" cy="157190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9" t="30857" r="62651" b="47976"/>
          <a:stretch/>
        </p:blipFill>
        <p:spPr bwMode="auto">
          <a:xfrm>
            <a:off x="996287" y="614149"/>
            <a:ext cx="1697036" cy="15970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/>
          <p:cNvPicPr/>
          <p:nvPr/>
        </p:nvPicPr>
        <p:blipFill>
          <a:blip r:embed="rId4"/>
          <a:stretch>
            <a:fillRect/>
          </a:stretch>
        </p:blipFill>
        <p:spPr>
          <a:xfrm>
            <a:off x="3400988" y="319089"/>
            <a:ext cx="1516149" cy="17816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0798" y="800325"/>
            <a:ext cx="1504950" cy="8191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0405" y="2825334"/>
            <a:ext cx="1828800" cy="16287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44010" y="2825334"/>
            <a:ext cx="1933575" cy="15716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62390" y="2972971"/>
            <a:ext cx="2038350" cy="12763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71064" y="4940503"/>
            <a:ext cx="1641836" cy="177088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0436" y="4905976"/>
            <a:ext cx="2028738" cy="173406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08592" y="4875576"/>
            <a:ext cx="1868993" cy="183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03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3146737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34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31841475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41231608"/>
                    </a:ext>
                  </a:extLst>
                </a:gridCol>
              </a:tblGrid>
              <a:tr h="2286000">
                <a:tc rowSpan="3"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Geometry:  Angles 			Topic 10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Calculate the missing angles.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Calculate the missing angles.</a:t>
                      </a:r>
                    </a:p>
                    <a:p>
                      <a:pPr algn="ctr"/>
                      <a:endParaRPr lang="en-GB" sz="16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Calculate the missing angles.</a:t>
                      </a:r>
                    </a:p>
                    <a:p>
                      <a:pPr algn="ctr"/>
                      <a:endParaRPr lang="en-GB" sz="16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2286000">
                <a:tc v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Calculate the missing angles. Give reasons.</a:t>
                      </a:r>
                    </a:p>
                    <a:p>
                      <a:pPr algn="ctr"/>
                      <a:endParaRPr lang="en-GB" sz="16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Calculate the missing angles.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Give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reasons.</a:t>
                      </a:r>
                      <a:endParaRPr lang="en-GB" sz="16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16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Calculate the missing angles.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Give reasons.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16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561586"/>
                  </a:ext>
                </a:extLst>
              </a:tr>
              <a:tr h="2286000">
                <a:tc v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Calculate the missing angle.</a:t>
                      </a:r>
                    </a:p>
                    <a:p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Calculate the missing angle.</a:t>
                      </a:r>
                    </a:p>
                    <a:p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Calculate the bearings: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a) B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from 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b) A from B</a:t>
                      </a:r>
                    </a:p>
                    <a:p>
                      <a:endParaRPr lang="en-GB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154384"/>
                  </a:ext>
                </a:extLst>
              </a:tr>
            </a:tbl>
          </a:graphicData>
        </a:graphic>
      </p:graphicFrame>
      <p:sp>
        <p:nvSpPr>
          <p:cNvPr id="9" name="SMARTInkShape-2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6580658" y="319089"/>
            <a:ext cx="2286034" cy="157190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9" t="30857" r="62651" b="47976"/>
          <a:stretch/>
        </p:blipFill>
        <p:spPr bwMode="auto">
          <a:xfrm>
            <a:off x="405341" y="411382"/>
            <a:ext cx="1697036" cy="15970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/>
          <p:cNvPicPr/>
          <p:nvPr/>
        </p:nvPicPr>
        <p:blipFill>
          <a:blip r:embed="rId4"/>
          <a:stretch>
            <a:fillRect/>
          </a:stretch>
        </p:blipFill>
        <p:spPr>
          <a:xfrm>
            <a:off x="3400988" y="283486"/>
            <a:ext cx="1516149" cy="17816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0798" y="800325"/>
            <a:ext cx="1504950" cy="8191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341" y="2768184"/>
            <a:ext cx="1828800" cy="16287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00988" y="2822715"/>
            <a:ext cx="1933575" cy="15716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30771" y="2817846"/>
            <a:ext cx="2038350" cy="12763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71064" y="4940503"/>
            <a:ext cx="1641836" cy="177088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5341" y="4860542"/>
            <a:ext cx="2028738" cy="173406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81258" y="4937150"/>
            <a:ext cx="1868993" cy="183581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062491" y="696145"/>
            <a:ext cx="11482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 = 120°</a:t>
            </a:r>
          </a:p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 = 60°</a:t>
            </a:r>
          </a:p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 = 120°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00988" y="1880442"/>
            <a:ext cx="1148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= 120°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896942" y="1851763"/>
            <a:ext cx="1148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= 45°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303350" y="1880442"/>
            <a:ext cx="1148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 = 50°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718393" y="1880442"/>
            <a:ext cx="1148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 = 80°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178735" y="3132855"/>
            <a:ext cx="1148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 = 96°</a:t>
            </a:r>
          </a:p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 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= 96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°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73182" y="3105834"/>
            <a:ext cx="1148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= 19°</a:t>
            </a:r>
          </a:p>
          <a:p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d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=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161°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21481" y="4015937"/>
            <a:ext cx="1148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= 42°</a:t>
            </a:r>
          </a:p>
          <a:p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=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64°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451649" y="4015936"/>
            <a:ext cx="1148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 = 74°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025484" y="6153099"/>
            <a:ext cx="1148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 = 95°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049131" y="5968433"/>
            <a:ext cx="1148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= 37°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260097" y="5782100"/>
            <a:ext cx="1148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a) 320°</a:t>
            </a:r>
          </a:p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b) 140°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34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2832087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34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31841475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41231608"/>
                    </a:ext>
                  </a:extLst>
                </a:gridCol>
              </a:tblGrid>
              <a:tr h="2286000">
                <a:tc rowSpan="3"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Algebra: graphs			Topic 11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Name these two lines: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Which line is needed to make a square?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AutoNum type="alphaLcParenR"/>
                      </a:pP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Copy and complete the for y = 2x + 3</a:t>
                      </a:r>
                    </a:p>
                    <a:p>
                      <a:pPr marL="0" indent="0" algn="l">
                        <a:buNone/>
                      </a:pPr>
                      <a:endParaRPr lang="en-GB" sz="18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 algn="l">
                        <a:buNone/>
                      </a:pPr>
                      <a:endParaRPr lang="en-GB" sz="18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 algn="l">
                        <a:buNone/>
                      </a:pPr>
                      <a:endParaRPr lang="en-GB" sz="18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 algn="l">
                        <a:buNone/>
                      </a:pP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b) Plot the graph of        y = 2x + 3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2286000">
                <a:tc v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AutoNum type="alphaLcParenR"/>
                      </a:pP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Copy and complete the for y = -3x + 4</a:t>
                      </a:r>
                    </a:p>
                    <a:p>
                      <a:pPr marL="0" indent="0" algn="l">
                        <a:buNone/>
                      </a:pPr>
                      <a:endParaRPr lang="en-GB" sz="18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 algn="l">
                        <a:buNone/>
                      </a:pPr>
                      <a:endParaRPr lang="en-GB" sz="18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 algn="l">
                        <a:buNone/>
                      </a:pPr>
                      <a:endParaRPr lang="en-GB" sz="18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 algn="l">
                        <a:buNone/>
                      </a:pP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b) Plot the graph of        y = -3x + 4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Draw axes from -5 to 5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in both directions.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Plot the lines: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a) y = 2x – 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b) y = -3x + 4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c) y = x - 3</a:t>
                      </a:r>
                      <a:endParaRPr lang="en-GB" sz="18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Name a line that has the same y intercept as: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a) y = 5x + 6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b) y = 2x – 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c) 3y = 12 – 9x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561586"/>
                  </a:ext>
                </a:extLst>
              </a:tr>
              <a:tr h="2286000">
                <a:tc v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Name a line parallel to: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a) y = 4x + 5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b) y = 6 – 3x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c) 2y = 6x + 10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Calculate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the gradient of the line joining A and B: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 = (2, 3)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   B = (6, 9)</a:t>
                      </a:r>
                    </a:p>
                    <a:p>
                      <a:pPr marL="0" indent="0">
                        <a:buNone/>
                      </a:pPr>
                      <a:endParaRPr lang="en-GB" sz="18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b)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 = (-5, -9)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 B = (-2, 3)</a:t>
                      </a:r>
                    </a:p>
                    <a:p>
                      <a:endParaRPr lang="en-GB" sz="18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c) </a:t>
                      </a:r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 = (-2, 8)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   B = (1, -1)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the midpoint of: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a) (6, 11) and (10, 5)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b) (5, 8) and (2, -6)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c) (-4, 3) and (-9, -1)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154384"/>
                  </a:ext>
                </a:extLst>
              </a:tr>
            </a:tbl>
          </a:graphicData>
        </a:graphic>
      </p:graphicFrame>
      <p:sp>
        <p:nvSpPr>
          <p:cNvPr id="9" name="SMARTInkShape-2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6" name="Group 25"/>
          <p:cNvGrpSpPr/>
          <p:nvPr/>
        </p:nvGrpSpPr>
        <p:grpSpPr>
          <a:xfrm>
            <a:off x="3815458" y="657103"/>
            <a:ext cx="1905390" cy="1519646"/>
            <a:chOff x="1751438" y="5215852"/>
            <a:chExt cx="1905390" cy="1519646"/>
          </a:xfrm>
        </p:grpSpPr>
        <p:grpSp>
          <p:nvGrpSpPr>
            <p:cNvPr id="27" name="Group 26"/>
            <p:cNvGrpSpPr/>
            <p:nvPr/>
          </p:nvGrpSpPr>
          <p:grpSpPr>
            <a:xfrm>
              <a:off x="1751438" y="5215852"/>
              <a:ext cx="1905390" cy="1519646"/>
              <a:chOff x="1659166" y="361070"/>
              <a:chExt cx="2308150" cy="1880347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2"/>
              <a:srcRect l="8214" t="15979" r="8864" b="15799"/>
              <a:stretch/>
            </p:blipFill>
            <p:spPr>
              <a:xfrm>
                <a:off x="1659166" y="361070"/>
                <a:ext cx="2308150" cy="1880347"/>
              </a:xfrm>
              <a:prstGeom prst="rect">
                <a:avLst/>
              </a:prstGeom>
            </p:spPr>
          </p:pic>
          <p:cxnSp>
            <p:nvCxnSpPr>
              <p:cNvPr id="30" name="Straight Connector 29"/>
              <p:cNvCxnSpPr/>
              <p:nvPr/>
            </p:nvCxnSpPr>
            <p:spPr>
              <a:xfrm>
                <a:off x="2587408" y="361070"/>
                <a:ext cx="0" cy="1880347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1670127" y="2003688"/>
                <a:ext cx="2256503" cy="0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" name="Straight Connector 27"/>
            <p:cNvCxnSpPr/>
            <p:nvPr/>
          </p:nvCxnSpPr>
          <p:spPr>
            <a:xfrm>
              <a:off x="3420734" y="5215852"/>
              <a:ext cx="0" cy="1519646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538472" y="270325"/>
            <a:ext cx="2300003" cy="1960094"/>
            <a:chOff x="1578822" y="218610"/>
            <a:chExt cx="2300003" cy="1960094"/>
          </a:xfrm>
        </p:grpSpPr>
        <p:grpSp>
          <p:nvGrpSpPr>
            <p:cNvPr id="33" name="Group 32"/>
            <p:cNvGrpSpPr/>
            <p:nvPr/>
          </p:nvGrpSpPr>
          <p:grpSpPr>
            <a:xfrm>
              <a:off x="1828799" y="519848"/>
              <a:ext cx="2050026" cy="1658856"/>
              <a:chOff x="1659166" y="361070"/>
              <a:chExt cx="2308150" cy="1880347"/>
            </a:xfrm>
          </p:grpSpPr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2"/>
              <a:srcRect l="8214" t="15979" r="8864" b="15799"/>
              <a:stretch/>
            </p:blipFill>
            <p:spPr>
              <a:xfrm>
                <a:off x="1659166" y="361070"/>
                <a:ext cx="2308150" cy="1880347"/>
              </a:xfrm>
              <a:prstGeom prst="rect">
                <a:avLst/>
              </a:prstGeom>
            </p:spPr>
          </p:pic>
          <p:cxnSp>
            <p:nvCxnSpPr>
              <p:cNvPr id="37" name="Straight Connector 36"/>
              <p:cNvCxnSpPr/>
              <p:nvPr/>
            </p:nvCxnSpPr>
            <p:spPr>
              <a:xfrm>
                <a:off x="3445057" y="361070"/>
                <a:ext cx="0" cy="1880347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1688691" y="1512675"/>
                <a:ext cx="2256503" cy="0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TextBox 33"/>
            <p:cNvSpPr txBox="1"/>
            <p:nvPr/>
          </p:nvSpPr>
          <p:spPr>
            <a:xfrm>
              <a:off x="1578822" y="1323298"/>
              <a:ext cx="3613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a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241678" y="218610"/>
              <a:ext cx="3613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latin typeface="Comic Sans MS" panose="030F0702030302020204" pitchFamily="66" charset="0"/>
                </a:rPr>
                <a:t>b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995990"/>
              </p:ext>
            </p:extLst>
          </p:nvPr>
        </p:nvGraphicFramePr>
        <p:xfrm>
          <a:off x="6294330" y="639657"/>
          <a:ext cx="2745764" cy="7353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22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2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22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22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22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22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922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7678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x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678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2" name="Table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019381"/>
              </p:ext>
            </p:extLst>
          </p:nvPr>
        </p:nvGraphicFramePr>
        <p:xfrm>
          <a:off x="440580" y="2878695"/>
          <a:ext cx="2745764" cy="7353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22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2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22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22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22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22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922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7678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x</a:t>
                      </a:r>
                      <a:endParaRPr lang="en-GB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-2</a:t>
                      </a:r>
                      <a:endParaRPr lang="en-GB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-1</a:t>
                      </a:r>
                      <a:endParaRPr lang="en-GB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0</a:t>
                      </a:r>
                      <a:endParaRPr lang="en-GB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1</a:t>
                      </a:r>
                      <a:endParaRPr lang="en-GB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2</a:t>
                      </a:r>
                      <a:endParaRPr lang="en-GB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3</a:t>
                      </a:r>
                      <a:endParaRPr lang="en-GB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678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y</a:t>
                      </a:r>
                      <a:endParaRPr lang="en-GB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262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5485833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34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31841475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41231608"/>
                    </a:ext>
                  </a:extLst>
                </a:gridCol>
              </a:tblGrid>
              <a:tr h="2286000">
                <a:tc rowSpan="3"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Algebra: graphs			Topic 11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Name these two lines: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Which line is needed to make a square?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AutoNum type="alphaLcParenR"/>
                      </a:pP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Copy and complete the for y = 2x + 3</a:t>
                      </a:r>
                    </a:p>
                    <a:p>
                      <a:pPr marL="0" indent="0" algn="l">
                        <a:buNone/>
                      </a:pPr>
                      <a:endParaRPr lang="en-GB" sz="18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 algn="l">
                        <a:buNone/>
                      </a:pPr>
                      <a:endParaRPr lang="en-GB" sz="18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 algn="l">
                        <a:buNone/>
                      </a:pPr>
                      <a:endParaRPr lang="en-GB" sz="18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 algn="l">
                        <a:buNone/>
                      </a:pP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b) Plot the graph of        y = 2x + 3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2286000">
                <a:tc v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AutoNum type="alphaLcParenR"/>
                      </a:pP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Copy and complete the for y = -3x + 4</a:t>
                      </a:r>
                    </a:p>
                    <a:p>
                      <a:pPr marL="0" indent="0" algn="l">
                        <a:buNone/>
                      </a:pPr>
                      <a:endParaRPr lang="en-GB" sz="18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 algn="l">
                        <a:buNone/>
                      </a:pPr>
                      <a:endParaRPr lang="en-GB" sz="18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 algn="l">
                        <a:buNone/>
                      </a:pPr>
                      <a:endParaRPr lang="en-GB" sz="18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 algn="l">
                        <a:buNone/>
                      </a:pP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b) Plot the graph of        y = -3x + 4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Draw axes from -5 to 5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in both directions.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Plot the lines: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a) y = 2x – 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b) y = -3x + 4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c) y = x - 3</a:t>
                      </a:r>
                      <a:endParaRPr lang="en-GB" sz="18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Name a line that has the same y intercept as: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y = 5x + 6    </a:t>
                      </a:r>
                      <a:r>
                        <a:rPr lang="en-GB" sz="1800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y = mx + 6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baseline="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b) y = 2x – 4    </a:t>
                      </a:r>
                      <a:r>
                        <a:rPr lang="en-GB" sz="1800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y = mx – 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baseline="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c) 3y = 12 – 9x </a:t>
                      </a:r>
                      <a:r>
                        <a:rPr lang="en-GB" sz="1800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y = mx + 4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561586"/>
                  </a:ext>
                </a:extLst>
              </a:tr>
              <a:tr h="2286000">
                <a:tc v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Name a line parallel to: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a) y = 4x + 5    </a:t>
                      </a:r>
                      <a:r>
                        <a:rPr lang="en-GB" sz="1800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y = 4x + c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b) y = 6 – 3x    </a:t>
                      </a:r>
                      <a:r>
                        <a:rPr lang="en-GB" sz="1800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y = -3x + c</a:t>
                      </a:r>
                      <a:endParaRPr lang="en-GB" sz="18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c) 2y = 6x + 10 </a:t>
                      </a:r>
                      <a:r>
                        <a:rPr lang="en-GB" sz="1800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y = 3x + 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Calculate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the gradient of the line joining A and B: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 = (2, 3)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   B = (6, 9)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m = 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b)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 = (-5, -9)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 B = (-2, 3)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m = 4</a:t>
                      </a:r>
                      <a:endParaRPr lang="en-GB" sz="18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c) </a:t>
                      </a:r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 = (-2, 8)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   B = (1, -1)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m = -3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the midpoint of: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a) (6, 11) and (10, 5)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(8, 8)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b) (5, 8) and (2, -6)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(3.5, 1)</a:t>
                      </a:r>
                      <a:endParaRPr lang="en-GB" sz="18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c) (-4, 3) and (-9, -1)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(-6.5, 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154384"/>
                  </a:ext>
                </a:extLst>
              </a:tr>
            </a:tbl>
          </a:graphicData>
        </a:graphic>
      </p:graphicFrame>
      <p:sp>
        <p:nvSpPr>
          <p:cNvPr id="9" name="SMARTInkShape-2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6" name="Group 25"/>
          <p:cNvGrpSpPr/>
          <p:nvPr/>
        </p:nvGrpSpPr>
        <p:grpSpPr>
          <a:xfrm>
            <a:off x="3378599" y="657715"/>
            <a:ext cx="1905390" cy="1519646"/>
            <a:chOff x="1751438" y="5215852"/>
            <a:chExt cx="1905390" cy="1519646"/>
          </a:xfrm>
        </p:grpSpPr>
        <p:grpSp>
          <p:nvGrpSpPr>
            <p:cNvPr id="27" name="Group 26"/>
            <p:cNvGrpSpPr/>
            <p:nvPr/>
          </p:nvGrpSpPr>
          <p:grpSpPr>
            <a:xfrm>
              <a:off x="1751438" y="5215852"/>
              <a:ext cx="1905390" cy="1519646"/>
              <a:chOff x="1659166" y="361070"/>
              <a:chExt cx="2308150" cy="1880347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2"/>
              <a:srcRect l="8214" t="15979" r="8864" b="15799"/>
              <a:stretch/>
            </p:blipFill>
            <p:spPr>
              <a:xfrm>
                <a:off x="1659166" y="361070"/>
                <a:ext cx="2308150" cy="1880347"/>
              </a:xfrm>
              <a:prstGeom prst="rect">
                <a:avLst/>
              </a:prstGeom>
            </p:spPr>
          </p:pic>
          <p:cxnSp>
            <p:nvCxnSpPr>
              <p:cNvPr id="30" name="Straight Connector 29"/>
              <p:cNvCxnSpPr/>
              <p:nvPr/>
            </p:nvCxnSpPr>
            <p:spPr>
              <a:xfrm>
                <a:off x="2587408" y="361070"/>
                <a:ext cx="0" cy="1880347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1670127" y="2003688"/>
                <a:ext cx="2256503" cy="0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" name="Straight Connector 27"/>
            <p:cNvCxnSpPr/>
            <p:nvPr/>
          </p:nvCxnSpPr>
          <p:spPr>
            <a:xfrm>
              <a:off x="3420734" y="5215852"/>
              <a:ext cx="0" cy="1519646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307881" y="207861"/>
            <a:ext cx="2300003" cy="1960094"/>
            <a:chOff x="1578822" y="218610"/>
            <a:chExt cx="2300003" cy="1960094"/>
          </a:xfrm>
        </p:grpSpPr>
        <p:grpSp>
          <p:nvGrpSpPr>
            <p:cNvPr id="33" name="Group 32"/>
            <p:cNvGrpSpPr/>
            <p:nvPr/>
          </p:nvGrpSpPr>
          <p:grpSpPr>
            <a:xfrm>
              <a:off x="1828799" y="519848"/>
              <a:ext cx="2050026" cy="1658856"/>
              <a:chOff x="1659166" y="361070"/>
              <a:chExt cx="2308150" cy="1880347"/>
            </a:xfrm>
          </p:grpSpPr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2"/>
              <a:srcRect l="8214" t="15979" r="8864" b="15799"/>
              <a:stretch/>
            </p:blipFill>
            <p:spPr>
              <a:xfrm>
                <a:off x="1659166" y="361070"/>
                <a:ext cx="2308150" cy="1880347"/>
              </a:xfrm>
              <a:prstGeom prst="rect">
                <a:avLst/>
              </a:prstGeom>
            </p:spPr>
          </p:pic>
          <p:cxnSp>
            <p:nvCxnSpPr>
              <p:cNvPr id="37" name="Straight Connector 36"/>
              <p:cNvCxnSpPr/>
              <p:nvPr/>
            </p:nvCxnSpPr>
            <p:spPr>
              <a:xfrm>
                <a:off x="3445057" y="361070"/>
                <a:ext cx="0" cy="1880347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1688691" y="1512675"/>
                <a:ext cx="2256503" cy="0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TextBox 33"/>
            <p:cNvSpPr txBox="1"/>
            <p:nvPr/>
          </p:nvSpPr>
          <p:spPr>
            <a:xfrm>
              <a:off x="1578822" y="1323298"/>
              <a:ext cx="3613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a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241678" y="218610"/>
              <a:ext cx="3613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latin typeface="Comic Sans MS" panose="030F0702030302020204" pitchFamily="66" charset="0"/>
                </a:rPr>
                <a:t>b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4560808"/>
              </p:ext>
            </p:extLst>
          </p:nvPr>
        </p:nvGraphicFramePr>
        <p:xfrm>
          <a:off x="6294330" y="639657"/>
          <a:ext cx="2745764" cy="7353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22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2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22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22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22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22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922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7678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x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678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-1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9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2" name="Table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0825434"/>
              </p:ext>
            </p:extLst>
          </p:nvPr>
        </p:nvGraphicFramePr>
        <p:xfrm>
          <a:off x="440580" y="2878695"/>
          <a:ext cx="2745764" cy="7353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7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73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22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22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22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22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922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7678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x</a:t>
                      </a:r>
                      <a:endParaRPr lang="en-GB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-2</a:t>
                      </a:r>
                      <a:endParaRPr lang="en-GB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-1</a:t>
                      </a:r>
                      <a:endParaRPr lang="en-GB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0</a:t>
                      </a:r>
                      <a:endParaRPr lang="en-GB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1</a:t>
                      </a:r>
                      <a:endParaRPr lang="en-GB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2</a:t>
                      </a:r>
                      <a:endParaRPr lang="en-GB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3</a:t>
                      </a:r>
                      <a:endParaRPr lang="en-GB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678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y</a:t>
                      </a:r>
                      <a:endParaRPr lang="en-GB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10</a:t>
                      </a:r>
                      <a:endParaRPr lang="en-GB" sz="16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7</a:t>
                      </a:r>
                      <a:endParaRPr lang="en-GB" sz="16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4</a:t>
                      </a:r>
                      <a:endParaRPr lang="en-GB" sz="16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</a:t>
                      </a:r>
                      <a:endParaRPr lang="en-GB" sz="16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-2</a:t>
                      </a:r>
                      <a:endParaRPr lang="en-GB" sz="16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-5</a:t>
                      </a:r>
                      <a:endParaRPr lang="en-GB" sz="16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2612409" y="864743"/>
            <a:ext cx="898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y = -1</a:t>
            </a:r>
          </a:p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x = 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387895" y="1048206"/>
            <a:ext cx="799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y = 2</a:t>
            </a:r>
          </a:p>
        </p:txBody>
      </p:sp>
    </p:spTree>
    <p:extLst>
      <p:ext uri="{BB962C8B-B14F-4D97-AF65-F5344CB8AC3E}">
        <p14:creationId xmlns:p14="http://schemas.microsoft.com/office/powerpoint/2010/main" val="343908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6232021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34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31841475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41231608"/>
                    </a:ext>
                  </a:extLst>
                </a:gridCol>
              </a:tblGrid>
              <a:tr h="2286000">
                <a:tc rowSpan="3"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Statistics:  Data display		Topic 12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 colour is the mode?</a:t>
                      </a:r>
                    </a:p>
                    <a:p>
                      <a:pPr marL="0" indent="0" algn="ctr">
                        <a:buNone/>
                      </a:pP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Complete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this table:</a:t>
                      </a:r>
                    </a:p>
                    <a:p>
                      <a:endParaRPr lang="en-GB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80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people = Man </a:t>
                      </a:r>
                      <a:r>
                        <a:rPr lang="en-GB" sz="1800" b="0" baseline="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Utd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fans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How many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fans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did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other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teams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have.</a:t>
                      </a:r>
                      <a:endParaRPr lang="en-GB" sz="18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2286000">
                <a:tc v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Favourite colours.</a:t>
                      </a:r>
                    </a:p>
                    <a:p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Total =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70</a:t>
                      </a:r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pupils</a:t>
                      </a:r>
                    </a:p>
                    <a:p>
                      <a:endParaRPr lang="en-GB" sz="18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How many</a:t>
                      </a:r>
                    </a:p>
                    <a:p>
                      <a:r>
                        <a:rPr lang="en-GB" sz="1800" b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pupils </a:t>
                      </a:r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for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</a:p>
                    <a:p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each</a:t>
                      </a:r>
                      <a:endParaRPr lang="en-GB" sz="18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colour?</a:t>
                      </a:r>
                      <a:endParaRPr lang="en-GB" sz="18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is the mode</a:t>
                      </a:r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?</a:t>
                      </a: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Draw a time-series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graph to represent: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561586"/>
                  </a:ext>
                </a:extLst>
              </a:tr>
              <a:tr h="2286000">
                <a:tc v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 </a:t>
                      </a: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the missing angles:</a:t>
                      </a:r>
                    </a:p>
                    <a:p>
                      <a:endParaRPr lang="en-GB" sz="18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 </a:t>
                      </a:r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the missing angles:</a:t>
                      </a:r>
                    </a:p>
                    <a:p>
                      <a:endParaRPr lang="en-GB" sz="280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n-GB" sz="280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Draw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pie charts for the previous 2 questions.</a:t>
                      </a:r>
                      <a:endParaRPr lang="en-GB" sz="18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154384"/>
                  </a:ext>
                </a:extLst>
              </a:tr>
            </a:tbl>
          </a:graphicData>
        </a:graphic>
      </p:graphicFrame>
      <p:sp>
        <p:nvSpPr>
          <p:cNvPr id="9" name="SMARTInkShape-2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9401869"/>
              </p:ext>
            </p:extLst>
          </p:nvPr>
        </p:nvGraphicFramePr>
        <p:xfrm>
          <a:off x="3835888" y="2702379"/>
          <a:ext cx="1847208" cy="1260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901">
                  <a:extLst>
                    <a:ext uri="{9D8B030D-6E8A-4147-A177-3AD203B41FA5}">
                      <a16:colId xmlns:a16="http://schemas.microsoft.com/office/drawing/2014/main" val="1260597800"/>
                    </a:ext>
                  </a:extLst>
                </a:gridCol>
                <a:gridCol w="230901">
                  <a:extLst>
                    <a:ext uri="{9D8B030D-6E8A-4147-A177-3AD203B41FA5}">
                      <a16:colId xmlns:a16="http://schemas.microsoft.com/office/drawing/2014/main" val="1490003702"/>
                    </a:ext>
                  </a:extLst>
                </a:gridCol>
                <a:gridCol w="230901">
                  <a:extLst>
                    <a:ext uri="{9D8B030D-6E8A-4147-A177-3AD203B41FA5}">
                      <a16:colId xmlns:a16="http://schemas.microsoft.com/office/drawing/2014/main" val="2882357260"/>
                    </a:ext>
                  </a:extLst>
                </a:gridCol>
                <a:gridCol w="230901">
                  <a:extLst>
                    <a:ext uri="{9D8B030D-6E8A-4147-A177-3AD203B41FA5}">
                      <a16:colId xmlns:a16="http://schemas.microsoft.com/office/drawing/2014/main" val="3396243933"/>
                    </a:ext>
                  </a:extLst>
                </a:gridCol>
                <a:gridCol w="230901">
                  <a:extLst>
                    <a:ext uri="{9D8B030D-6E8A-4147-A177-3AD203B41FA5}">
                      <a16:colId xmlns:a16="http://schemas.microsoft.com/office/drawing/2014/main" val="4133085573"/>
                    </a:ext>
                  </a:extLst>
                </a:gridCol>
                <a:gridCol w="230901">
                  <a:extLst>
                    <a:ext uri="{9D8B030D-6E8A-4147-A177-3AD203B41FA5}">
                      <a16:colId xmlns:a16="http://schemas.microsoft.com/office/drawing/2014/main" val="3133730392"/>
                    </a:ext>
                  </a:extLst>
                </a:gridCol>
                <a:gridCol w="230901">
                  <a:extLst>
                    <a:ext uri="{9D8B030D-6E8A-4147-A177-3AD203B41FA5}">
                      <a16:colId xmlns:a16="http://schemas.microsoft.com/office/drawing/2014/main" val="23241407"/>
                    </a:ext>
                  </a:extLst>
                </a:gridCol>
                <a:gridCol w="230901">
                  <a:extLst>
                    <a:ext uri="{9D8B030D-6E8A-4147-A177-3AD203B41FA5}">
                      <a16:colId xmlns:a16="http://schemas.microsoft.com/office/drawing/2014/main" val="1095812746"/>
                    </a:ext>
                  </a:extLst>
                </a:gridCol>
              </a:tblGrid>
              <a:tr h="252125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630686"/>
                  </a:ext>
                </a:extLst>
              </a:tr>
              <a:tr h="252125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9527062"/>
                  </a:ext>
                </a:extLst>
              </a:tr>
              <a:tr h="252125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166183"/>
                  </a:ext>
                </a:extLst>
              </a:tr>
              <a:tr h="252125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8075159"/>
                  </a:ext>
                </a:extLst>
              </a:tr>
              <a:tr h="252125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828755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994901" y="3912143"/>
            <a:ext cx="414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omic Sans MS" panose="030F0702030302020204" pitchFamily="66" charset="0"/>
              </a:rPr>
              <a:t>7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39041" y="3922533"/>
            <a:ext cx="414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48719" y="3922533"/>
            <a:ext cx="414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391270" y="3931684"/>
            <a:ext cx="414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omic Sans MS" panose="030F0702030302020204" pitchFamily="66" charset="0"/>
              </a:rPr>
              <a:t>10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01805" y="2604288"/>
            <a:ext cx="366348" cy="1456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400"/>
              </a:spcBef>
            </a:pPr>
            <a:r>
              <a:rPr lang="en-GB" sz="1200" dirty="0" smtClean="0">
                <a:latin typeface="Comic Sans MS" panose="030F0702030302020204" pitchFamily="66" charset="0"/>
              </a:rPr>
              <a:t>10</a:t>
            </a:r>
          </a:p>
          <a:p>
            <a:pPr algn="r">
              <a:spcBef>
                <a:spcPts val="400"/>
              </a:spcBef>
            </a:pPr>
            <a:r>
              <a:rPr lang="en-GB" sz="1200" dirty="0" smtClean="0">
                <a:latin typeface="Comic Sans MS" panose="030F0702030302020204" pitchFamily="66" charset="0"/>
              </a:rPr>
              <a:t>8</a:t>
            </a:r>
          </a:p>
          <a:p>
            <a:pPr algn="r">
              <a:spcBef>
                <a:spcPts val="400"/>
              </a:spcBef>
            </a:pPr>
            <a:r>
              <a:rPr lang="en-GB" sz="1200" dirty="0" smtClean="0">
                <a:latin typeface="Comic Sans MS" panose="030F0702030302020204" pitchFamily="66" charset="0"/>
              </a:rPr>
              <a:t>6</a:t>
            </a:r>
          </a:p>
          <a:p>
            <a:pPr algn="r">
              <a:spcBef>
                <a:spcPts val="400"/>
              </a:spcBef>
            </a:pPr>
            <a:r>
              <a:rPr lang="en-GB" sz="1200" dirty="0" smtClean="0">
                <a:latin typeface="Comic Sans MS" panose="030F0702030302020204" pitchFamily="66" charset="0"/>
              </a:rPr>
              <a:t>4</a:t>
            </a:r>
          </a:p>
          <a:p>
            <a:pPr algn="r">
              <a:spcBef>
                <a:spcPts val="400"/>
              </a:spcBef>
            </a:pPr>
            <a:r>
              <a:rPr lang="en-GB" sz="1200" dirty="0" smtClean="0">
                <a:latin typeface="Comic Sans MS" panose="030F0702030302020204" pitchFamily="66" charset="0"/>
              </a:rPr>
              <a:t>2</a:t>
            </a:r>
          </a:p>
          <a:p>
            <a:pPr algn="r">
              <a:spcBef>
                <a:spcPts val="400"/>
              </a:spcBef>
            </a:pPr>
            <a:r>
              <a:rPr lang="en-GB" sz="1200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22" name="TextBox 21"/>
          <p:cNvSpPr txBox="1"/>
          <p:nvPr/>
        </p:nvSpPr>
        <p:spPr>
          <a:xfrm rot="16200000">
            <a:off x="2852287" y="3163414"/>
            <a:ext cx="12606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Comic Sans MS" panose="030F0702030302020204" pitchFamily="66" charset="0"/>
              </a:rPr>
              <a:t>frequency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14809" y="4091810"/>
            <a:ext cx="6778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omic Sans MS" panose="030F0702030302020204" pitchFamily="66" charset="0"/>
              </a:rPr>
              <a:t>age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3113" y="494735"/>
            <a:ext cx="1671272" cy="1600501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1259924" y="463844"/>
            <a:ext cx="1440000" cy="1440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Pie 26"/>
          <p:cNvSpPr/>
          <p:nvPr/>
        </p:nvSpPr>
        <p:spPr>
          <a:xfrm>
            <a:off x="1269746" y="484002"/>
            <a:ext cx="1440000" cy="1440000"/>
          </a:xfrm>
          <a:prstGeom prst="pie">
            <a:avLst>
              <a:gd name="adj1" fmla="val 10798394"/>
              <a:gd name="adj2" fmla="val 1719403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8" name="Pie 27"/>
          <p:cNvSpPr/>
          <p:nvPr/>
        </p:nvSpPr>
        <p:spPr>
          <a:xfrm>
            <a:off x="1270260" y="462736"/>
            <a:ext cx="1440000" cy="1440000"/>
          </a:xfrm>
          <a:prstGeom prst="pie">
            <a:avLst>
              <a:gd name="adj1" fmla="val 764759"/>
              <a:gd name="adj2" fmla="val 10755916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8415740"/>
              </p:ext>
            </p:extLst>
          </p:nvPr>
        </p:nvGraphicFramePr>
        <p:xfrm>
          <a:off x="3384884" y="633261"/>
          <a:ext cx="2813746" cy="1483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2920">
                  <a:extLst>
                    <a:ext uri="{9D8B030D-6E8A-4147-A177-3AD203B41FA5}">
                      <a16:colId xmlns:a16="http://schemas.microsoft.com/office/drawing/2014/main" val="277478734"/>
                    </a:ext>
                  </a:extLst>
                </a:gridCol>
                <a:gridCol w="1065413">
                  <a:extLst>
                    <a:ext uri="{9D8B030D-6E8A-4147-A177-3AD203B41FA5}">
                      <a16:colId xmlns:a16="http://schemas.microsoft.com/office/drawing/2014/main" val="1853085"/>
                    </a:ext>
                  </a:extLst>
                </a:gridCol>
                <a:gridCol w="1065413">
                  <a:extLst>
                    <a:ext uri="{9D8B030D-6E8A-4147-A177-3AD203B41FA5}">
                      <a16:colId xmlns:a16="http://schemas.microsoft.com/office/drawing/2014/main" val="4289117665"/>
                    </a:ext>
                  </a:extLst>
                </a:gridCol>
              </a:tblGrid>
              <a:tr h="370974"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Pet</a:t>
                      </a:r>
                      <a:endParaRPr lang="en-GB" sz="13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Tally</a:t>
                      </a:r>
                      <a:endParaRPr lang="en-GB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Frequency</a:t>
                      </a:r>
                      <a:endParaRPr lang="en-GB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8083063"/>
                  </a:ext>
                </a:extLst>
              </a:tr>
              <a:tr h="370974"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Cat</a:t>
                      </a:r>
                      <a:endParaRPr lang="en-GB" sz="13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││││ ││</a:t>
                      </a:r>
                      <a:endParaRPr lang="en-GB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428663"/>
                  </a:ext>
                </a:extLst>
              </a:tr>
              <a:tr h="370974"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Dog</a:t>
                      </a:r>
                      <a:endParaRPr lang="en-GB" sz="13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9</a:t>
                      </a:r>
                      <a:endParaRPr lang="en-GB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0052041"/>
                  </a:ext>
                </a:extLst>
              </a:tr>
              <a:tr h="370974"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Other</a:t>
                      </a:r>
                      <a:endParaRPr lang="en-GB" sz="13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││││</a:t>
                      </a:r>
                      <a:endParaRPr lang="en-GB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6041599"/>
                  </a:ext>
                </a:extLst>
              </a:tr>
            </a:tbl>
          </a:graphicData>
        </a:graphic>
      </p:graphicFrame>
      <p:cxnSp>
        <p:nvCxnSpPr>
          <p:cNvPr id="29" name="Straight Connector 28"/>
          <p:cNvCxnSpPr/>
          <p:nvPr/>
        </p:nvCxnSpPr>
        <p:spPr>
          <a:xfrm flipV="1">
            <a:off x="4104167" y="1108309"/>
            <a:ext cx="467833" cy="9569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4065476"/>
              </p:ext>
            </p:extLst>
          </p:nvPr>
        </p:nvGraphicFramePr>
        <p:xfrm>
          <a:off x="545078" y="4949990"/>
          <a:ext cx="267138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0293">
                  <a:extLst>
                    <a:ext uri="{9D8B030D-6E8A-4147-A177-3AD203B41FA5}">
                      <a16:colId xmlns:a16="http://schemas.microsoft.com/office/drawing/2014/main" val="2707154720"/>
                    </a:ext>
                  </a:extLst>
                </a:gridCol>
                <a:gridCol w="1235242">
                  <a:extLst>
                    <a:ext uri="{9D8B030D-6E8A-4147-A177-3AD203B41FA5}">
                      <a16:colId xmlns:a16="http://schemas.microsoft.com/office/drawing/2014/main" val="3044827230"/>
                    </a:ext>
                  </a:extLst>
                </a:gridCol>
                <a:gridCol w="705851">
                  <a:extLst>
                    <a:ext uri="{9D8B030D-6E8A-4147-A177-3AD203B41FA5}">
                      <a16:colId xmlns:a16="http://schemas.microsoft.com/office/drawing/2014/main" val="10494040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Frequency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Angle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572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Red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80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386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Blue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60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4735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Green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40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9644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Total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180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6364162"/>
                  </a:ext>
                </a:extLst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9137081"/>
              </p:ext>
            </p:extLst>
          </p:nvPr>
        </p:nvGraphicFramePr>
        <p:xfrm>
          <a:off x="3423799" y="4916027"/>
          <a:ext cx="267138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0293">
                  <a:extLst>
                    <a:ext uri="{9D8B030D-6E8A-4147-A177-3AD203B41FA5}">
                      <a16:colId xmlns:a16="http://schemas.microsoft.com/office/drawing/2014/main" val="2707154720"/>
                    </a:ext>
                  </a:extLst>
                </a:gridCol>
                <a:gridCol w="1235242">
                  <a:extLst>
                    <a:ext uri="{9D8B030D-6E8A-4147-A177-3AD203B41FA5}">
                      <a16:colId xmlns:a16="http://schemas.microsoft.com/office/drawing/2014/main" val="3044827230"/>
                    </a:ext>
                  </a:extLst>
                </a:gridCol>
                <a:gridCol w="705851">
                  <a:extLst>
                    <a:ext uri="{9D8B030D-6E8A-4147-A177-3AD203B41FA5}">
                      <a16:colId xmlns:a16="http://schemas.microsoft.com/office/drawing/2014/main" val="10494040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Frequency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Angle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572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Red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15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386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Blue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20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4735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Green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25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9644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Total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60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6364162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6255710"/>
              </p:ext>
            </p:extLst>
          </p:nvPr>
        </p:nvGraphicFramePr>
        <p:xfrm>
          <a:off x="6239207" y="2947004"/>
          <a:ext cx="2904792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20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03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61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61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Mon</a:t>
                      </a:r>
                      <a:endParaRPr lang="en-GB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5°C</a:t>
                      </a:r>
                      <a:endParaRPr lang="en-GB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Fri</a:t>
                      </a:r>
                      <a:endParaRPr lang="en-GB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12°C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Tue</a:t>
                      </a:r>
                      <a:endParaRPr lang="en-GB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6°C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Sat</a:t>
                      </a:r>
                      <a:endParaRPr lang="en-GB" sz="16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9°C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Wed</a:t>
                      </a:r>
                      <a:endParaRPr lang="en-GB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6°C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Sun</a:t>
                      </a:r>
                      <a:endParaRPr lang="en-GB" sz="16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4°C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Thurs</a:t>
                      </a:r>
                      <a:endParaRPr lang="en-GB" sz="16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8°C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2" t="32487" r="58301" b="32074"/>
          <a:stretch>
            <a:fillRect/>
          </a:stretch>
        </p:blipFill>
        <p:spPr bwMode="auto">
          <a:xfrm>
            <a:off x="1626489" y="2947004"/>
            <a:ext cx="1502822" cy="1591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616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6224507"/>
              </p:ext>
            </p:extLst>
          </p:nvPr>
        </p:nvGraphicFramePr>
        <p:xfrm>
          <a:off x="0" y="0"/>
          <a:ext cx="9144000" cy="688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34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41231608"/>
                    </a:ext>
                  </a:extLst>
                </a:gridCol>
              </a:tblGrid>
              <a:tr h="2286000">
                <a:tc rowSpan="3"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Statistics:  Data display		Topic 12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endParaRPr lang="en-GB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l"/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The bar chart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shows the hours of TV watched.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On what day did they watch the same amount of TV?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On how many days did Robin watch more TV than Helen?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In total, how many hours of TV did Helen watch?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a)  Represent this data in 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 stem and 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leaf diagram: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40, 43, 45, 47,52, 55, 57, 59, 61, 65, 71, 72, 79  </a:t>
                      </a:r>
                      <a:endParaRPr lang="en-GB" sz="1800" b="0" kern="120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Calculate the :</a:t>
                      </a:r>
                      <a:endParaRPr lang="en-GB" sz="1800" b="0" kern="120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b)</a:t>
                      </a:r>
                      <a:r>
                        <a:rPr lang="en-GB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Median</a:t>
                      </a:r>
                      <a:endParaRPr lang="en-GB" sz="1800" b="0" kern="120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c)  Mode</a:t>
                      </a:r>
                      <a:endParaRPr lang="en-GB" sz="1800" b="0" kern="120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 startAt="4"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Range</a:t>
                      </a:r>
                      <a:endParaRPr lang="en-GB" sz="1800" b="0" kern="120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2286000">
                <a:tc v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pPr algn="ctr"/>
                      <a:endParaRPr lang="en-GB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a)  Represent this data in a stem and leaf diagram: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0.3, 0.7, 0.9, 1.6, 1.8, 1.8, 1.9, 2.1, 2.3, 2.9, 3.3, 3.7</a:t>
                      </a:r>
                      <a:endParaRPr lang="en-GB" sz="18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Calculate: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b)</a:t>
                      </a:r>
                      <a:r>
                        <a:rPr lang="en-GB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Median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c)  Mode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 startAt="4"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Range</a:t>
                      </a:r>
                      <a:endParaRPr lang="en-GB" sz="1800" b="0" kern="120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561586"/>
                  </a:ext>
                </a:extLst>
              </a:tr>
              <a:tr h="2286000">
                <a:tc v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baseline="0" dirty="0" smtClean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</a:rPr>
                        <a:t>Male weights (kg):</a:t>
                      </a:r>
                    </a:p>
                    <a:p>
                      <a:r>
                        <a:rPr lang="en-GB" sz="1800" b="0" baseline="0" dirty="0" smtClean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</a:rPr>
                        <a:t>80, 96, 57, 64, 79, 88, 68, 74, 89, 65, 74, 72</a:t>
                      </a:r>
                    </a:p>
                    <a:p>
                      <a:endParaRPr lang="en-GB" sz="1800" b="0" baseline="0" dirty="0" smtClean="0">
                        <a:solidFill>
                          <a:schemeClr val="dk1"/>
                        </a:solidFill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800" b="0" baseline="0" dirty="0" smtClean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</a:rPr>
                        <a:t>Female weights (kg): </a:t>
                      </a:r>
                    </a:p>
                    <a:p>
                      <a:r>
                        <a:rPr lang="en-GB" sz="1800" b="0" baseline="0" dirty="0" smtClean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</a:rPr>
                        <a:t>41, 70, 62, 68, 53, 55, 74, 62, 55, 84, 56, 64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en-GB" sz="1800" b="0" baseline="0" dirty="0" smtClean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</a:rPr>
                        <a:t>Draw </a:t>
                      </a:r>
                      <a:r>
                        <a:rPr lang="en-GB" sz="1800" b="0" baseline="0" dirty="0" smtClean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</a:rPr>
                        <a:t>a back to back stem </a:t>
                      </a:r>
                      <a:r>
                        <a:rPr lang="en-GB" sz="1800" b="0" baseline="0" dirty="0" smtClean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</a:rPr>
                        <a:t>and leaf to represent both sets of data.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baseline="0" dirty="0" smtClean="0">
                        <a:solidFill>
                          <a:schemeClr val="dk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 startAt="2"/>
                        <a:tabLst/>
                        <a:defRPr/>
                      </a:pPr>
                      <a:r>
                        <a:rPr lang="en-GB" sz="1800" b="0" baseline="0" dirty="0" smtClean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</a:rPr>
                        <a:t>Calculate the median and range for both males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dirty="0" smtClean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</a:rPr>
                        <a:t>     and females.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baseline="0" dirty="0" smtClean="0">
                        <a:solidFill>
                          <a:schemeClr val="dk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dirty="0" smtClean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</a:rPr>
                        <a:t>c)  Compare the weights of the males and females.</a:t>
                      </a:r>
                      <a:endParaRPr lang="en-GB" sz="18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n-GB" sz="18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154384"/>
                  </a:ext>
                </a:extLst>
              </a:tr>
            </a:tbl>
          </a:graphicData>
        </a:graphic>
      </p:graphicFrame>
      <p:sp>
        <p:nvSpPr>
          <p:cNvPr id="9" name="SMARTInkShape-2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21" y="79231"/>
            <a:ext cx="5343525" cy="3228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388" y="155863"/>
            <a:ext cx="781079" cy="5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75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1046BBD967B24DA3F10E1FCF165E29" ma:contentTypeVersion="6" ma:contentTypeDescription="Create a new document." ma:contentTypeScope="" ma:versionID="88fde7423ac08938a1c085a98614b51b">
  <xsd:schema xmlns:xsd="http://www.w3.org/2001/XMLSchema" xmlns:xs="http://www.w3.org/2001/XMLSchema" xmlns:p="http://schemas.microsoft.com/office/2006/metadata/properties" xmlns:ns2="ea71102e-c2e2-43df-a20f-703c85d4b778" xmlns:ns3="ac2b899c-feaf-4902-9f78-83816e525775" targetNamespace="http://schemas.microsoft.com/office/2006/metadata/properties" ma:root="true" ma:fieldsID="62704073f24bc44542466daeb99ccc4e" ns2:_="" ns3:_="">
    <xsd:import namespace="ea71102e-c2e2-43df-a20f-703c85d4b778"/>
    <xsd:import namespace="ac2b899c-feaf-4902-9f78-83816e52577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71102e-c2e2-43df-a20f-703c85d4b77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2b899c-feaf-4902-9f78-83816e5257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3D2950C-6D80-4E9A-9465-870197D2AB5C}">
  <ds:schemaRefs>
    <ds:schemaRef ds:uri="http://purl.org/dc/terms/"/>
    <ds:schemaRef ds:uri="ea71102e-c2e2-43df-a20f-703c85d4b778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ac2b899c-feaf-4902-9f78-83816e525775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503D85AB-41F1-43B2-BDF6-CBD6AD90623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E918ECB-09A2-4D7C-BADD-0A635CD888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71102e-c2e2-43df-a20f-703c85d4b778"/>
    <ds:schemaRef ds:uri="ac2b899c-feaf-4902-9f78-83816e52577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1498</TotalTime>
  <Words>1747</Words>
  <Application>Microsoft Office PowerPoint</Application>
  <PresentationFormat>On-screen Show (4:3)</PresentationFormat>
  <Paragraphs>574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Century Gothic</vt:lpstr>
      <vt:lpstr>Comic Sans MS</vt:lpstr>
      <vt:lpstr>Wingdings 3</vt:lpstr>
      <vt:lpstr>Office Theme</vt:lpstr>
      <vt:lpstr>Ion Boardroom</vt:lpstr>
      <vt:lpstr>Test 3 Revision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Morton, Joanne</dc:creator>
  <cp:lastModifiedBy>Gilroy, Alison</cp:lastModifiedBy>
  <cp:revision>119</cp:revision>
  <dcterms:created xsi:type="dcterms:W3CDTF">2018-05-22T09:25:02Z</dcterms:created>
  <dcterms:modified xsi:type="dcterms:W3CDTF">2019-04-16T20:22:23Z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0x010100D91046BBD967B24DA3F10E1FCF165E29</vt:lpwstr>
  </property>
</Properties>
</file>