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61" r:id="rId3"/>
    <p:sldId id="257" r:id="rId4"/>
    <p:sldId id="267" r:id="rId5"/>
    <p:sldId id="266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74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34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449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589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349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651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11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57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395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785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23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606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130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278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045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7376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8587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787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326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8021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4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48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41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47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61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3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41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35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5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96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38103" y="1023345"/>
            <a:ext cx="7812339" cy="2550877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Test 2 Revision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38103" y="4055485"/>
            <a:ext cx="5917679" cy="861420"/>
          </a:xfrm>
        </p:spPr>
        <p:txBody>
          <a:bodyPr>
            <a:normAutofit fontScale="92500"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Year 10 Foundation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11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810860"/>
              </p:ext>
            </p:extLst>
          </p:nvPr>
        </p:nvGraphicFramePr>
        <p:xfrm>
          <a:off x="0" y="-1"/>
          <a:ext cx="9144000" cy="691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xmlns="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xmlns="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xmlns="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xmlns="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area: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area: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is 48 cm²</a:t>
                      </a:r>
                    </a:p>
                    <a:p>
                      <a:pPr algn="l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ind the height: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6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Simplify: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55 cm :  210 mm</a:t>
                      </a:r>
                    </a:p>
                    <a:p>
                      <a:pPr marL="457200" indent="-457200" algn="l">
                        <a:buAutoNum type="alphaLcParenR"/>
                      </a:pPr>
                      <a:endParaRPr lang="en-GB" sz="2000" b="0" baseline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£1.20 : 40p</a:t>
                      </a:r>
                    </a:p>
                    <a:p>
                      <a:pPr marL="457200" indent="-457200" algn="l">
                        <a:buAutoNum type="alphaLcParenR"/>
                      </a:pPr>
                      <a:endParaRPr lang="en-GB" sz="2000" b="0" baseline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2.25 hours : 30 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Share £24 in the ratio 5 : 3.</a:t>
                      </a:r>
                    </a:p>
                    <a:p>
                      <a:pPr algn="l"/>
                      <a:endParaRPr lang="en-GB" sz="20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Share £42 in the ratio</a:t>
                      </a:r>
                    </a:p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 : 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ratio a : b = 2 : 3</a:t>
                      </a:r>
                    </a:p>
                    <a:p>
                      <a:pPr algn="l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ratio b : c = 6 : 5</a:t>
                      </a:r>
                    </a:p>
                    <a:p>
                      <a:pPr algn="l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ratio  a : c.</a:t>
                      </a:r>
                    </a:p>
                    <a:p>
                      <a:pPr algn="l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ratio a : b = 5 : 4</a:t>
                      </a:r>
                    </a:p>
                    <a:p>
                      <a:pPr algn="l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ratio b : c = 6 : 1</a:t>
                      </a:r>
                    </a:p>
                    <a:p>
                      <a:pPr algn="l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ratio  a : 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n</a:t>
                      </a:r>
                      <a:r>
                        <a:rPr lang="en-GB" sz="2000" b="0" baseline="30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term: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-10, -6, -2, 2, …</a:t>
                      </a:r>
                    </a:p>
                    <a:p>
                      <a:pPr marL="0" indent="0" algn="l">
                        <a:buNone/>
                      </a:pPr>
                      <a:endParaRPr lang="en-GB" sz="20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b)   35, 30, 25, 20, …</a:t>
                      </a:r>
                    </a:p>
                    <a:p>
                      <a:pPr marL="457200" indent="-457200" algn="l">
                        <a:buAutoNum type="alphaLcParenR"/>
                      </a:pPr>
                      <a:endParaRPr lang="en-GB" sz="20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c)   2.8, 4, 5.2, 6.4, 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first 3 terms: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T(n) = 5n – 7</a:t>
                      </a:r>
                    </a:p>
                    <a:p>
                      <a:pPr marL="0" indent="0" algn="l">
                        <a:buNone/>
                      </a:pPr>
                      <a:endParaRPr lang="en-GB" sz="2000" b="0" baseline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b)   T(n) = 50 – 2n</a:t>
                      </a:r>
                    </a:p>
                    <a:p>
                      <a:pPr marL="0" indent="0" algn="l">
                        <a:buNone/>
                      </a:pPr>
                      <a:endParaRPr lang="en-GB" sz="2000" b="0" baseline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c)   T(n) = 2n²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-4, -1, 2, 5, …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2000" b="0" i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Find</a:t>
                      </a:r>
                      <a:r>
                        <a:rPr lang="en-GB" sz="20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the rule for the n</a:t>
                      </a:r>
                      <a:r>
                        <a:rPr lang="en-GB" sz="2000" b="0" i="0" baseline="30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20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term.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baseline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b)  Find the 20</a:t>
                      </a:r>
                      <a:r>
                        <a:rPr lang="en-GB" sz="2000" b="0" i="0" baseline="30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20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term.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baseline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c)  Which term has a value of 119? </a:t>
                      </a:r>
                      <a:endParaRPr lang="en-GB" sz="2000" b="0" i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8154384"/>
                  </a:ext>
                </a:extLst>
              </a:tr>
            </a:tbl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233207" y="560338"/>
            <a:ext cx="2749233" cy="1751302"/>
            <a:chOff x="338384" y="5017273"/>
            <a:chExt cx="2749233" cy="1751302"/>
          </a:xfrm>
        </p:grpSpPr>
        <p:grpSp>
          <p:nvGrpSpPr>
            <p:cNvPr id="46" name="Group 45"/>
            <p:cNvGrpSpPr/>
            <p:nvPr/>
          </p:nvGrpSpPr>
          <p:grpSpPr>
            <a:xfrm>
              <a:off x="990844" y="5017273"/>
              <a:ext cx="2096773" cy="1409392"/>
              <a:chOff x="866691" y="5206093"/>
              <a:chExt cx="2096773" cy="1409392"/>
            </a:xfrm>
          </p:grpSpPr>
          <p:sp>
            <p:nvSpPr>
              <p:cNvPr id="51" name="Freeform 50"/>
              <p:cNvSpPr/>
              <p:nvPr/>
            </p:nvSpPr>
            <p:spPr>
              <a:xfrm>
                <a:off x="943833" y="5206093"/>
                <a:ext cx="2011680" cy="1340591"/>
              </a:xfrm>
              <a:custGeom>
                <a:avLst/>
                <a:gdLst>
                  <a:gd name="connsiteX0" fmla="*/ 7951 w 2011680"/>
                  <a:gd name="connsiteY0" fmla="*/ 1574358 h 1582309"/>
                  <a:gd name="connsiteX1" fmla="*/ 0 w 2011680"/>
                  <a:gd name="connsiteY1" fmla="*/ 0 h 1582309"/>
                  <a:gd name="connsiteX2" fmla="*/ 667909 w 2011680"/>
                  <a:gd name="connsiteY2" fmla="*/ 7951 h 1582309"/>
                  <a:gd name="connsiteX3" fmla="*/ 2011680 w 2011680"/>
                  <a:gd name="connsiteY3" fmla="*/ 938254 h 1582309"/>
                  <a:gd name="connsiteX4" fmla="*/ 683812 w 2011680"/>
                  <a:gd name="connsiteY4" fmla="*/ 946205 h 1582309"/>
                  <a:gd name="connsiteX5" fmla="*/ 691763 w 2011680"/>
                  <a:gd name="connsiteY5" fmla="*/ 1582309 h 1582309"/>
                  <a:gd name="connsiteX6" fmla="*/ 7951 w 2011680"/>
                  <a:gd name="connsiteY6" fmla="*/ 1574358 h 1582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11680" h="1582309">
                    <a:moveTo>
                      <a:pt x="7951" y="1574358"/>
                    </a:moveTo>
                    <a:cubicBezTo>
                      <a:pt x="5301" y="1049572"/>
                      <a:pt x="2650" y="524786"/>
                      <a:pt x="0" y="0"/>
                    </a:cubicBezTo>
                    <a:lnTo>
                      <a:pt x="667909" y="7951"/>
                    </a:lnTo>
                    <a:lnTo>
                      <a:pt x="2011680" y="938254"/>
                    </a:lnTo>
                    <a:lnTo>
                      <a:pt x="683812" y="946205"/>
                    </a:lnTo>
                    <a:cubicBezTo>
                      <a:pt x="686462" y="1158240"/>
                      <a:pt x="689113" y="1370274"/>
                      <a:pt x="691763" y="1582309"/>
                    </a:cubicBezTo>
                    <a:lnTo>
                      <a:pt x="7951" y="1574358"/>
                    </a:lnTo>
                    <a:close/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>
                <a:off x="943833" y="6615485"/>
                <a:ext cx="7009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flipV="1">
                <a:off x="1615124" y="6058894"/>
                <a:ext cx="134834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 flipH="1" flipV="1">
                <a:off x="866691" y="5206093"/>
                <a:ext cx="0" cy="132325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 flipV="1">
                <a:off x="1702903" y="5995283"/>
                <a:ext cx="0" cy="54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338384" y="5411266"/>
              <a:ext cx="10504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11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45841" y="6399243"/>
              <a:ext cx="10504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4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029257" y="5835784"/>
              <a:ext cx="10504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9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093130" y="5900090"/>
              <a:ext cx="829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3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176689" y="453365"/>
            <a:ext cx="2631043" cy="1584000"/>
            <a:chOff x="3552142" y="5017273"/>
            <a:chExt cx="2631043" cy="1584000"/>
          </a:xfrm>
        </p:grpSpPr>
        <p:grpSp>
          <p:nvGrpSpPr>
            <p:cNvPr id="57" name="Group 56"/>
            <p:cNvGrpSpPr/>
            <p:nvPr/>
          </p:nvGrpSpPr>
          <p:grpSpPr>
            <a:xfrm>
              <a:off x="4287076" y="5017273"/>
              <a:ext cx="1199323" cy="1584000"/>
              <a:chOff x="4287077" y="5017273"/>
              <a:chExt cx="836212" cy="1584000"/>
            </a:xfrm>
          </p:grpSpPr>
          <p:sp>
            <p:nvSpPr>
              <p:cNvPr id="62" name="Freeform 61"/>
              <p:cNvSpPr/>
              <p:nvPr/>
            </p:nvSpPr>
            <p:spPr>
              <a:xfrm>
                <a:off x="4373217" y="5017273"/>
                <a:ext cx="675861" cy="1526650"/>
              </a:xfrm>
              <a:custGeom>
                <a:avLst/>
                <a:gdLst>
                  <a:gd name="connsiteX0" fmla="*/ 0 w 675861"/>
                  <a:gd name="connsiteY0" fmla="*/ 0 h 1526650"/>
                  <a:gd name="connsiteX1" fmla="*/ 7952 w 675861"/>
                  <a:gd name="connsiteY1" fmla="*/ 1526650 h 1526650"/>
                  <a:gd name="connsiteX2" fmla="*/ 675861 w 675861"/>
                  <a:gd name="connsiteY2" fmla="*/ 954157 h 1526650"/>
                  <a:gd name="connsiteX3" fmla="*/ 675861 w 675861"/>
                  <a:gd name="connsiteY3" fmla="*/ 357809 h 1526650"/>
                  <a:gd name="connsiteX4" fmla="*/ 0 w 675861"/>
                  <a:gd name="connsiteY4" fmla="*/ 0 h 1526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5861" h="1526650">
                    <a:moveTo>
                      <a:pt x="0" y="0"/>
                    </a:moveTo>
                    <a:cubicBezTo>
                      <a:pt x="2651" y="508883"/>
                      <a:pt x="5301" y="1017767"/>
                      <a:pt x="7952" y="1526650"/>
                    </a:cubicBezTo>
                    <a:lnTo>
                      <a:pt x="675861" y="954157"/>
                    </a:lnTo>
                    <a:lnTo>
                      <a:pt x="675861" y="35780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3" name="Straight Arrow Connector 62"/>
              <p:cNvCxnSpPr/>
              <p:nvPr/>
            </p:nvCxnSpPr>
            <p:spPr>
              <a:xfrm flipH="1" flipV="1">
                <a:off x="4287077" y="5017273"/>
                <a:ext cx="0" cy="1584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 flipH="1" flipV="1">
                <a:off x="5123289" y="5336650"/>
                <a:ext cx="0" cy="612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 flipV="1">
                <a:off x="4391280" y="5964497"/>
                <a:ext cx="648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/>
              <p:nvPr/>
            </p:nvCxnSpPr>
            <p:spPr>
              <a:xfrm flipV="1">
                <a:off x="4404430" y="6003234"/>
                <a:ext cx="669146" cy="5932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Box 57"/>
            <p:cNvSpPr txBox="1"/>
            <p:nvPr/>
          </p:nvSpPr>
          <p:spPr>
            <a:xfrm>
              <a:off x="3552142" y="5567538"/>
              <a:ext cx="10504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16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446504" y="5508355"/>
              <a:ext cx="736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6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948988" y="6205116"/>
              <a:ext cx="10504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9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530221" y="5658731"/>
              <a:ext cx="10504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8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715066" y="723364"/>
            <a:ext cx="2178430" cy="1431924"/>
            <a:chOff x="7143984" y="5336650"/>
            <a:chExt cx="2178430" cy="1431924"/>
          </a:xfrm>
        </p:grpSpPr>
        <p:grpSp>
          <p:nvGrpSpPr>
            <p:cNvPr id="68" name="Group 67"/>
            <p:cNvGrpSpPr/>
            <p:nvPr/>
          </p:nvGrpSpPr>
          <p:grpSpPr>
            <a:xfrm>
              <a:off x="7143984" y="5336650"/>
              <a:ext cx="1128021" cy="1431924"/>
              <a:chOff x="7084054" y="4988598"/>
              <a:chExt cx="1187952" cy="1584000"/>
            </a:xfrm>
          </p:grpSpPr>
          <p:sp>
            <p:nvSpPr>
              <p:cNvPr id="70" name="Freeform 69"/>
              <p:cNvSpPr/>
              <p:nvPr/>
            </p:nvSpPr>
            <p:spPr>
              <a:xfrm>
                <a:off x="7084054" y="5017273"/>
                <a:ext cx="1083750" cy="1526650"/>
              </a:xfrm>
              <a:custGeom>
                <a:avLst/>
                <a:gdLst>
                  <a:gd name="connsiteX0" fmla="*/ 1335819 w 1335819"/>
                  <a:gd name="connsiteY0" fmla="*/ 0 h 1526650"/>
                  <a:gd name="connsiteX1" fmla="*/ 1327868 w 1335819"/>
                  <a:gd name="connsiteY1" fmla="*/ 1526650 h 1526650"/>
                  <a:gd name="connsiteX2" fmla="*/ 0 w 1335819"/>
                  <a:gd name="connsiteY2" fmla="*/ 962108 h 1526650"/>
                  <a:gd name="connsiteX3" fmla="*/ 1335819 w 1335819"/>
                  <a:gd name="connsiteY3" fmla="*/ 0 h 1526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35819" h="1526650">
                    <a:moveTo>
                      <a:pt x="1335819" y="0"/>
                    </a:moveTo>
                    <a:cubicBezTo>
                      <a:pt x="1333169" y="508883"/>
                      <a:pt x="1330518" y="1017767"/>
                      <a:pt x="1327868" y="1526650"/>
                    </a:cubicBezTo>
                    <a:lnTo>
                      <a:pt x="0" y="962108"/>
                    </a:lnTo>
                    <a:lnTo>
                      <a:pt x="1335819" y="0"/>
                    </a:lnTo>
                    <a:close/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1" name="Straight Arrow Connector 70"/>
              <p:cNvCxnSpPr/>
              <p:nvPr/>
            </p:nvCxnSpPr>
            <p:spPr>
              <a:xfrm flipH="1" flipV="1">
                <a:off x="8272006" y="4988598"/>
                <a:ext cx="0" cy="1584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 flipV="1">
                <a:off x="7095299" y="5964497"/>
                <a:ext cx="108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8272005" y="5835784"/>
              <a:ext cx="10504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12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628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419425"/>
              </p:ext>
            </p:extLst>
          </p:nvPr>
        </p:nvGraphicFramePr>
        <p:xfrm>
          <a:off x="0" y="-1"/>
          <a:ext cx="9144000" cy="716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xmlns="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xmlns="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xmlns="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xmlns="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area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80cm</a:t>
                      </a:r>
                      <a:r>
                        <a:rPr lang="en-GB" sz="2000" b="0" baseline="300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sz="2000" b="0" baseline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area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88cm</a:t>
                      </a:r>
                      <a:r>
                        <a:rPr lang="en-GB" sz="2000" b="0" baseline="300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sz="2000" b="0" baseline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is 48 cm²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ind the height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 </a:t>
                      </a:r>
                      <a:r>
                        <a:rPr lang="en-GB" sz="20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cm</a:t>
                      </a:r>
                    </a:p>
                    <a:p>
                      <a:pPr algn="l"/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6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Simplify: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55 cm :  210 mm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11cm : 42cm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b)   £1.20 : 40p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     3p : 1p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c)   2.25 hours : 30 min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9mins : 2mins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Share £24 in the ratio 5 : 3.</a:t>
                      </a:r>
                    </a:p>
                    <a:p>
                      <a:pPr algn="l"/>
                      <a:r>
                        <a:rPr lang="en-GB" sz="20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£15 : £9</a:t>
                      </a:r>
                    </a:p>
                    <a:p>
                      <a:pPr algn="l"/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Share £42 in the ratio</a:t>
                      </a:r>
                    </a:p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 : 3.</a:t>
                      </a:r>
                    </a:p>
                    <a:p>
                      <a:pPr algn="l"/>
                      <a:r>
                        <a:rPr lang="en-GB" sz="20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£24 : £18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ratio a : b = 2 : 3</a:t>
                      </a:r>
                    </a:p>
                    <a:p>
                      <a:pPr algn="l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ratio b : c = 6 : 5</a:t>
                      </a:r>
                    </a:p>
                    <a:p>
                      <a:pPr algn="l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ratio  a : c.</a:t>
                      </a:r>
                    </a:p>
                    <a:p>
                      <a:pPr algn="l"/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 : 5</a:t>
                      </a:r>
                    </a:p>
                    <a:p>
                      <a:pPr algn="l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ratio a : b = 5 : 4</a:t>
                      </a:r>
                    </a:p>
                    <a:p>
                      <a:pPr algn="l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ratio b : c = 6 : 1</a:t>
                      </a:r>
                    </a:p>
                    <a:p>
                      <a:pPr algn="l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ratio  a : c. </a:t>
                      </a:r>
                    </a:p>
                    <a:p>
                      <a:pPr algn="l"/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15 :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n</a:t>
                      </a:r>
                      <a:r>
                        <a:rPr lang="en-GB" sz="2000" b="0" baseline="30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term: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-10, -6, -2, 2, …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0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     4n -14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b)   35, 30, 25, 20, …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 </a:t>
                      </a:r>
                      <a:r>
                        <a:rPr lang="en-GB" sz="20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-5n + 40 or 40 – 5n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c)   2.8, 4, 5.2, 6.4, …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 </a:t>
                      </a:r>
                      <a:r>
                        <a:rPr lang="en-GB" sz="20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1.2n + 1.6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first 3 terms: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T(n) = 5n – 7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 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-2, 3, 8, …..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b)   T(n) = 50 – 2n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 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48, 46, 44, ….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c)    T(n) = 2n²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 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2, 8, 18, ….</a:t>
                      </a:r>
                      <a:endParaRPr lang="en-GB" sz="20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-4, -1, 2, 5, …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2000" b="0" i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Find</a:t>
                      </a:r>
                      <a:r>
                        <a:rPr lang="en-GB" sz="20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the rule for the n</a:t>
                      </a:r>
                      <a:r>
                        <a:rPr lang="en-GB" sz="2000" b="0" i="0" baseline="30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20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term.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GB" sz="1400" b="0" i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3n - 7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b)  Find the 20</a:t>
                      </a:r>
                      <a:r>
                        <a:rPr lang="en-GB" sz="2000" b="0" i="0" baseline="30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20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term.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GB" sz="1400" b="0" i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 startAt="3"/>
                        <a:tabLst/>
                        <a:defRPr/>
                      </a:pPr>
                      <a:r>
                        <a:rPr lang="en-GB" sz="20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Which term has 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     value of 119?  </a:t>
                      </a:r>
                      <a:r>
                        <a:rPr lang="en-GB" sz="2000" b="0" i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42</a:t>
                      </a:r>
                      <a:r>
                        <a:rPr lang="en-GB" sz="2000" b="0" i="0" baseline="300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GB" sz="2000" b="0" i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8154384"/>
                  </a:ext>
                </a:extLst>
              </a:tr>
            </a:tbl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233207" y="560338"/>
            <a:ext cx="2749233" cy="1751302"/>
            <a:chOff x="338384" y="5017273"/>
            <a:chExt cx="2749233" cy="1751302"/>
          </a:xfrm>
        </p:grpSpPr>
        <p:grpSp>
          <p:nvGrpSpPr>
            <p:cNvPr id="46" name="Group 45"/>
            <p:cNvGrpSpPr/>
            <p:nvPr/>
          </p:nvGrpSpPr>
          <p:grpSpPr>
            <a:xfrm>
              <a:off x="990844" y="5017273"/>
              <a:ext cx="2096773" cy="1409392"/>
              <a:chOff x="866691" y="5206093"/>
              <a:chExt cx="2096773" cy="1409392"/>
            </a:xfrm>
          </p:grpSpPr>
          <p:sp>
            <p:nvSpPr>
              <p:cNvPr id="51" name="Freeform 50"/>
              <p:cNvSpPr/>
              <p:nvPr/>
            </p:nvSpPr>
            <p:spPr>
              <a:xfrm>
                <a:off x="943833" y="5206093"/>
                <a:ext cx="2011680" cy="1340591"/>
              </a:xfrm>
              <a:custGeom>
                <a:avLst/>
                <a:gdLst>
                  <a:gd name="connsiteX0" fmla="*/ 7951 w 2011680"/>
                  <a:gd name="connsiteY0" fmla="*/ 1574358 h 1582309"/>
                  <a:gd name="connsiteX1" fmla="*/ 0 w 2011680"/>
                  <a:gd name="connsiteY1" fmla="*/ 0 h 1582309"/>
                  <a:gd name="connsiteX2" fmla="*/ 667909 w 2011680"/>
                  <a:gd name="connsiteY2" fmla="*/ 7951 h 1582309"/>
                  <a:gd name="connsiteX3" fmla="*/ 2011680 w 2011680"/>
                  <a:gd name="connsiteY3" fmla="*/ 938254 h 1582309"/>
                  <a:gd name="connsiteX4" fmla="*/ 683812 w 2011680"/>
                  <a:gd name="connsiteY4" fmla="*/ 946205 h 1582309"/>
                  <a:gd name="connsiteX5" fmla="*/ 691763 w 2011680"/>
                  <a:gd name="connsiteY5" fmla="*/ 1582309 h 1582309"/>
                  <a:gd name="connsiteX6" fmla="*/ 7951 w 2011680"/>
                  <a:gd name="connsiteY6" fmla="*/ 1574358 h 1582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11680" h="1582309">
                    <a:moveTo>
                      <a:pt x="7951" y="1574358"/>
                    </a:moveTo>
                    <a:cubicBezTo>
                      <a:pt x="5301" y="1049572"/>
                      <a:pt x="2650" y="524786"/>
                      <a:pt x="0" y="0"/>
                    </a:cubicBezTo>
                    <a:lnTo>
                      <a:pt x="667909" y="7951"/>
                    </a:lnTo>
                    <a:lnTo>
                      <a:pt x="2011680" y="938254"/>
                    </a:lnTo>
                    <a:lnTo>
                      <a:pt x="683812" y="946205"/>
                    </a:lnTo>
                    <a:cubicBezTo>
                      <a:pt x="686462" y="1158240"/>
                      <a:pt x="689113" y="1370274"/>
                      <a:pt x="691763" y="1582309"/>
                    </a:cubicBezTo>
                    <a:lnTo>
                      <a:pt x="7951" y="1574358"/>
                    </a:lnTo>
                    <a:close/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>
                <a:off x="943833" y="6615485"/>
                <a:ext cx="7009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flipV="1">
                <a:off x="1615124" y="6058894"/>
                <a:ext cx="134834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 flipH="1" flipV="1">
                <a:off x="866691" y="5206093"/>
                <a:ext cx="0" cy="132325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 flipV="1">
                <a:off x="1702903" y="5995283"/>
                <a:ext cx="0" cy="54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338384" y="5411266"/>
              <a:ext cx="10504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11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45841" y="6399243"/>
              <a:ext cx="10504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4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029257" y="5835784"/>
              <a:ext cx="10504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9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093130" y="5900090"/>
              <a:ext cx="829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3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176689" y="453365"/>
            <a:ext cx="2631043" cy="1584000"/>
            <a:chOff x="3552142" y="5017273"/>
            <a:chExt cx="2631043" cy="1584000"/>
          </a:xfrm>
        </p:grpSpPr>
        <p:grpSp>
          <p:nvGrpSpPr>
            <p:cNvPr id="57" name="Group 56"/>
            <p:cNvGrpSpPr/>
            <p:nvPr/>
          </p:nvGrpSpPr>
          <p:grpSpPr>
            <a:xfrm>
              <a:off x="4287076" y="5017273"/>
              <a:ext cx="1199323" cy="1584000"/>
              <a:chOff x="4287077" y="5017273"/>
              <a:chExt cx="836212" cy="1584000"/>
            </a:xfrm>
          </p:grpSpPr>
          <p:sp>
            <p:nvSpPr>
              <p:cNvPr id="62" name="Freeform 61"/>
              <p:cNvSpPr/>
              <p:nvPr/>
            </p:nvSpPr>
            <p:spPr>
              <a:xfrm>
                <a:off x="4373217" y="5017273"/>
                <a:ext cx="675861" cy="1526650"/>
              </a:xfrm>
              <a:custGeom>
                <a:avLst/>
                <a:gdLst>
                  <a:gd name="connsiteX0" fmla="*/ 0 w 675861"/>
                  <a:gd name="connsiteY0" fmla="*/ 0 h 1526650"/>
                  <a:gd name="connsiteX1" fmla="*/ 7952 w 675861"/>
                  <a:gd name="connsiteY1" fmla="*/ 1526650 h 1526650"/>
                  <a:gd name="connsiteX2" fmla="*/ 675861 w 675861"/>
                  <a:gd name="connsiteY2" fmla="*/ 954157 h 1526650"/>
                  <a:gd name="connsiteX3" fmla="*/ 675861 w 675861"/>
                  <a:gd name="connsiteY3" fmla="*/ 357809 h 1526650"/>
                  <a:gd name="connsiteX4" fmla="*/ 0 w 675861"/>
                  <a:gd name="connsiteY4" fmla="*/ 0 h 1526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5861" h="1526650">
                    <a:moveTo>
                      <a:pt x="0" y="0"/>
                    </a:moveTo>
                    <a:cubicBezTo>
                      <a:pt x="2651" y="508883"/>
                      <a:pt x="5301" y="1017767"/>
                      <a:pt x="7952" y="1526650"/>
                    </a:cubicBezTo>
                    <a:lnTo>
                      <a:pt x="675861" y="954157"/>
                    </a:lnTo>
                    <a:lnTo>
                      <a:pt x="675861" y="35780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3" name="Straight Arrow Connector 62"/>
              <p:cNvCxnSpPr/>
              <p:nvPr/>
            </p:nvCxnSpPr>
            <p:spPr>
              <a:xfrm flipH="1" flipV="1">
                <a:off x="4287077" y="5017273"/>
                <a:ext cx="0" cy="1584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 flipH="1" flipV="1">
                <a:off x="5123289" y="5336650"/>
                <a:ext cx="0" cy="612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 flipV="1">
                <a:off x="4391280" y="5964497"/>
                <a:ext cx="648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/>
              <p:nvPr/>
            </p:nvCxnSpPr>
            <p:spPr>
              <a:xfrm flipV="1">
                <a:off x="4404430" y="6003234"/>
                <a:ext cx="669146" cy="5932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Box 57"/>
            <p:cNvSpPr txBox="1"/>
            <p:nvPr/>
          </p:nvSpPr>
          <p:spPr>
            <a:xfrm>
              <a:off x="3552142" y="5567538"/>
              <a:ext cx="10504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16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446504" y="5508355"/>
              <a:ext cx="736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6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948988" y="6205116"/>
              <a:ext cx="10504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9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530221" y="5658731"/>
              <a:ext cx="10504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8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715066" y="723364"/>
            <a:ext cx="2178430" cy="1431924"/>
            <a:chOff x="7143984" y="5336650"/>
            <a:chExt cx="2178430" cy="1431924"/>
          </a:xfrm>
        </p:grpSpPr>
        <p:grpSp>
          <p:nvGrpSpPr>
            <p:cNvPr id="68" name="Group 67"/>
            <p:cNvGrpSpPr/>
            <p:nvPr/>
          </p:nvGrpSpPr>
          <p:grpSpPr>
            <a:xfrm>
              <a:off x="7143984" y="5336650"/>
              <a:ext cx="1128021" cy="1431924"/>
              <a:chOff x="7084054" y="4988598"/>
              <a:chExt cx="1187952" cy="1584000"/>
            </a:xfrm>
          </p:grpSpPr>
          <p:sp>
            <p:nvSpPr>
              <p:cNvPr id="70" name="Freeform 69"/>
              <p:cNvSpPr/>
              <p:nvPr/>
            </p:nvSpPr>
            <p:spPr>
              <a:xfrm>
                <a:off x="7084054" y="5017273"/>
                <a:ext cx="1083750" cy="1526650"/>
              </a:xfrm>
              <a:custGeom>
                <a:avLst/>
                <a:gdLst>
                  <a:gd name="connsiteX0" fmla="*/ 1335819 w 1335819"/>
                  <a:gd name="connsiteY0" fmla="*/ 0 h 1526650"/>
                  <a:gd name="connsiteX1" fmla="*/ 1327868 w 1335819"/>
                  <a:gd name="connsiteY1" fmla="*/ 1526650 h 1526650"/>
                  <a:gd name="connsiteX2" fmla="*/ 0 w 1335819"/>
                  <a:gd name="connsiteY2" fmla="*/ 962108 h 1526650"/>
                  <a:gd name="connsiteX3" fmla="*/ 1335819 w 1335819"/>
                  <a:gd name="connsiteY3" fmla="*/ 0 h 1526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35819" h="1526650">
                    <a:moveTo>
                      <a:pt x="1335819" y="0"/>
                    </a:moveTo>
                    <a:cubicBezTo>
                      <a:pt x="1333169" y="508883"/>
                      <a:pt x="1330518" y="1017767"/>
                      <a:pt x="1327868" y="1526650"/>
                    </a:cubicBezTo>
                    <a:lnTo>
                      <a:pt x="0" y="962108"/>
                    </a:lnTo>
                    <a:lnTo>
                      <a:pt x="1335819" y="0"/>
                    </a:lnTo>
                    <a:close/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1" name="Straight Arrow Connector 70"/>
              <p:cNvCxnSpPr/>
              <p:nvPr/>
            </p:nvCxnSpPr>
            <p:spPr>
              <a:xfrm flipH="1" flipV="1">
                <a:off x="8272006" y="4988598"/>
                <a:ext cx="0" cy="1584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 flipV="1">
                <a:off x="7095299" y="5964497"/>
                <a:ext cx="108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8272005" y="5835784"/>
              <a:ext cx="10504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12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581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10675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xmlns="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xmlns="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xmlns="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xmlns="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8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probability of picking a year 8 from Lennon?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probability of picking a person who is an only child?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 the missing probability:</a:t>
                      </a:r>
                    </a:p>
                    <a:p>
                      <a:pPr algn="l"/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815438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7479703"/>
                  </p:ext>
                </p:extLst>
              </p:nvPr>
            </p:nvGraphicFramePr>
            <p:xfrm>
              <a:off x="6346076" y="1017600"/>
              <a:ext cx="2771274" cy="108583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5484">
                      <a:extLst>
                        <a:ext uri="{9D8B030D-6E8A-4147-A177-3AD203B41FA5}">
                          <a16:colId xmlns:a16="http://schemas.microsoft.com/office/drawing/2014/main" xmlns="" val="1367069732"/>
                        </a:ext>
                      </a:extLst>
                    </a:gridCol>
                    <a:gridCol w="441158">
                      <a:extLst>
                        <a:ext uri="{9D8B030D-6E8A-4147-A177-3AD203B41FA5}">
                          <a16:colId xmlns:a16="http://schemas.microsoft.com/office/drawing/2014/main" xmlns="" val="1699897"/>
                        </a:ext>
                      </a:extLst>
                    </a:gridCol>
                    <a:gridCol w="441158">
                      <a:extLst>
                        <a:ext uri="{9D8B030D-6E8A-4147-A177-3AD203B41FA5}">
                          <a16:colId xmlns:a16="http://schemas.microsoft.com/office/drawing/2014/main" xmlns="" val="3756604485"/>
                        </a:ext>
                      </a:extLst>
                    </a:gridCol>
                    <a:gridCol w="441158">
                      <a:extLst>
                        <a:ext uri="{9D8B030D-6E8A-4147-A177-3AD203B41FA5}">
                          <a16:colId xmlns:a16="http://schemas.microsoft.com/office/drawing/2014/main" xmlns="" val="3015649832"/>
                        </a:ext>
                      </a:extLst>
                    </a:gridCol>
                    <a:gridCol w="441158">
                      <a:extLst>
                        <a:ext uri="{9D8B030D-6E8A-4147-A177-3AD203B41FA5}">
                          <a16:colId xmlns:a16="http://schemas.microsoft.com/office/drawing/2014/main" xmlns="" val="2283425726"/>
                        </a:ext>
                      </a:extLst>
                    </a:gridCol>
                    <a:gridCol w="441158">
                      <a:extLst>
                        <a:ext uri="{9D8B030D-6E8A-4147-A177-3AD203B41FA5}">
                          <a16:colId xmlns:a16="http://schemas.microsoft.com/office/drawing/2014/main" xmlns="" val="1297817327"/>
                        </a:ext>
                      </a:extLst>
                    </a:gridCol>
                  </a:tblGrid>
                  <a:tr h="437478">
                    <a:tc>
                      <a:txBody>
                        <a:bodyPr/>
                        <a:lstStyle/>
                        <a:p>
                          <a:r>
                            <a:rPr lang="en-GB" sz="14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No.</a:t>
                          </a:r>
                          <a:endParaRPr lang="en-GB" sz="1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687521109"/>
                      </a:ext>
                    </a:extLst>
                  </a:tr>
                  <a:tr h="648353">
                    <a:tc>
                      <a:txBody>
                        <a:bodyPr/>
                        <a:lstStyle/>
                        <a:p>
                          <a:r>
                            <a:rPr lang="en-GB" sz="1400" b="0" dirty="0" err="1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Prob</a:t>
                          </a:r>
                          <a:endParaRPr lang="en-GB" sz="1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endParaRPr lang="en-GB" sz="1600" b="0" i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0.5</a:t>
                          </a:r>
                          <a:endParaRPr lang="en-GB" sz="1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  <a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endParaRPr lang="en-GB" sz="1600" b="0" i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10821435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7479703"/>
                  </p:ext>
                </p:extLst>
              </p:nvPr>
            </p:nvGraphicFramePr>
            <p:xfrm>
              <a:off x="6346076" y="1017600"/>
              <a:ext cx="2771274" cy="108583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5484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1367069732"/>
                        </a:ext>
                      </a:extLst>
                    </a:gridCol>
                    <a:gridCol w="441158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1699897"/>
                        </a:ext>
                      </a:extLst>
                    </a:gridCol>
                    <a:gridCol w="441158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756604485"/>
                        </a:ext>
                      </a:extLst>
                    </a:gridCol>
                    <a:gridCol w="441158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015649832"/>
                        </a:ext>
                      </a:extLst>
                    </a:gridCol>
                    <a:gridCol w="441158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283425726"/>
                        </a:ext>
                      </a:extLst>
                    </a:gridCol>
                    <a:gridCol w="441158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1297817327"/>
                        </a:ext>
                      </a:extLst>
                    </a:gridCol>
                  </a:tblGrid>
                  <a:tr h="437478">
                    <a:tc>
                      <a:txBody>
                        <a:bodyPr/>
                        <a:lstStyle/>
                        <a:p>
                          <a:r>
                            <a:rPr lang="en-GB" sz="14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No.</a:t>
                          </a:r>
                          <a:endParaRPr lang="en-GB" sz="1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2687521109"/>
                      </a:ext>
                    </a:extLst>
                  </a:tr>
                  <a:tr h="648353">
                    <a:tc>
                      <a:txBody>
                        <a:bodyPr/>
                        <a:lstStyle/>
                        <a:p>
                          <a:r>
                            <a:rPr lang="en-GB" sz="1400" b="0" dirty="0" err="1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Prob</a:t>
                          </a:r>
                          <a:endParaRPr lang="en-GB" sz="1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31944" t="-69159" r="-405556" b="-1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endParaRPr lang="en-GB" sz="1600" b="0" i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0.5</a:t>
                          </a:r>
                          <a:endParaRPr lang="en-GB" sz="1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  <a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endParaRPr lang="en-GB" sz="1600" b="0" i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534722" t="-69159" r="-2778" b="-18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4108214358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806561"/>
              </p:ext>
            </p:extLst>
          </p:nvPr>
        </p:nvGraphicFramePr>
        <p:xfrm>
          <a:off x="460052" y="1017600"/>
          <a:ext cx="2699085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695">
                  <a:extLst>
                    <a:ext uri="{9D8B030D-6E8A-4147-A177-3AD203B41FA5}">
                      <a16:colId xmlns:a16="http://schemas.microsoft.com/office/drawing/2014/main" xmlns="" val="2916203188"/>
                    </a:ext>
                  </a:extLst>
                </a:gridCol>
                <a:gridCol w="899695">
                  <a:extLst>
                    <a:ext uri="{9D8B030D-6E8A-4147-A177-3AD203B41FA5}">
                      <a16:colId xmlns:a16="http://schemas.microsoft.com/office/drawing/2014/main" xmlns="" val="713696258"/>
                    </a:ext>
                  </a:extLst>
                </a:gridCol>
                <a:gridCol w="899695">
                  <a:extLst>
                    <a:ext uri="{9D8B030D-6E8A-4147-A177-3AD203B41FA5}">
                      <a16:colId xmlns:a16="http://schemas.microsoft.com/office/drawing/2014/main" xmlns="" val="1398972404"/>
                    </a:ext>
                  </a:extLst>
                </a:gridCol>
              </a:tblGrid>
              <a:tr h="324852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Year 7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Year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8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97002133"/>
                  </a:ext>
                </a:extLst>
              </a:tr>
              <a:tr h="32485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Newton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02455488"/>
                  </a:ext>
                </a:extLst>
              </a:tr>
              <a:tr h="32485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Lennon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19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25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0013497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3480550" y="1017600"/>
            <a:ext cx="2671018" cy="1097280"/>
            <a:chOff x="3404929" y="5666873"/>
            <a:chExt cx="2671018" cy="1097280"/>
          </a:xfrm>
        </p:grpSpPr>
        <p:grpSp>
          <p:nvGrpSpPr>
            <p:cNvPr id="8" name="Group 7"/>
            <p:cNvGrpSpPr/>
            <p:nvPr/>
          </p:nvGrpSpPr>
          <p:grpSpPr>
            <a:xfrm>
              <a:off x="3404937" y="5666873"/>
              <a:ext cx="2671010" cy="1097280"/>
              <a:chOff x="3404937" y="5666873"/>
              <a:chExt cx="2671010" cy="109728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404937" y="5666873"/>
                <a:ext cx="2671010" cy="10972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4387513" y="5894270"/>
                <a:ext cx="1440000" cy="67376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701713" y="5894270"/>
                <a:ext cx="1440000" cy="67376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404929" y="6383372"/>
              <a:ext cx="4912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7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96221" y="6046488"/>
              <a:ext cx="4912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11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94796" y="6046488"/>
              <a:ext cx="4912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42714" y="6036901"/>
              <a:ext cx="4912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13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00712" y="5693380"/>
              <a:ext cx="7940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Comic Sans MS" panose="030F0702030302020204" pitchFamily="66" charset="0"/>
                </a:rPr>
                <a:t>brother</a:t>
              </a:r>
              <a:endParaRPr lang="en-GB" sz="1200" dirty="0">
                <a:latin typeface="Comic Sans MS" panose="030F0702030302020204" pitchFamily="66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97634" y="5677428"/>
              <a:ext cx="114143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Comic Sans MS" panose="030F0702030302020204" pitchFamily="66" charset="0"/>
                </a:rPr>
                <a:t>sister</a:t>
              </a:r>
              <a:endParaRPr lang="en-GB" sz="1200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148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95557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xmlns="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xmlns="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xmlns="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xmlns="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probability of picking a year 8 from Lennon?  </a:t>
                      </a:r>
                      <a:r>
                        <a:rPr lang="en-GB" sz="19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14/70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probability of picking a person who is an only child? </a:t>
                      </a:r>
                      <a:r>
                        <a:rPr lang="en-GB" sz="19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7/35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 the missing probability: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0.05, 0.1</a:t>
                      </a:r>
                      <a:endParaRPr lang="en-GB" sz="20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815438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3644376"/>
                  </p:ext>
                </p:extLst>
              </p:nvPr>
            </p:nvGraphicFramePr>
            <p:xfrm>
              <a:off x="6311634" y="1054763"/>
              <a:ext cx="2771274" cy="98363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5484">
                      <a:extLst>
                        <a:ext uri="{9D8B030D-6E8A-4147-A177-3AD203B41FA5}">
                          <a16:colId xmlns:a16="http://schemas.microsoft.com/office/drawing/2014/main" xmlns="" val="1367069732"/>
                        </a:ext>
                      </a:extLst>
                    </a:gridCol>
                    <a:gridCol w="441158">
                      <a:extLst>
                        <a:ext uri="{9D8B030D-6E8A-4147-A177-3AD203B41FA5}">
                          <a16:colId xmlns:a16="http://schemas.microsoft.com/office/drawing/2014/main" xmlns="" val="1699897"/>
                        </a:ext>
                      </a:extLst>
                    </a:gridCol>
                    <a:gridCol w="441158">
                      <a:extLst>
                        <a:ext uri="{9D8B030D-6E8A-4147-A177-3AD203B41FA5}">
                          <a16:colId xmlns:a16="http://schemas.microsoft.com/office/drawing/2014/main" xmlns="" val="3756604485"/>
                        </a:ext>
                      </a:extLst>
                    </a:gridCol>
                    <a:gridCol w="441158">
                      <a:extLst>
                        <a:ext uri="{9D8B030D-6E8A-4147-A177-3AD203B41FA5}">
                          <a16:colId xmlns:a16="http://schemas.microsoft.com/office/drawing/2014/main" xmlns="" val="3015649832"/>
                        </a:ext>
                      </a:extLst>
                    </a:gridCol>
                    <a:gridCol w="441158">
                      <a:extLst>
                        <a:ext uri="{9D8B030D-6E8A-4147-A177-3AD203B41FA5}">
                          <a16:colId xmlns:a16="http://schemas.microsoft.com/office/drawing/2014/main" xmlns="" val="2283425726"/>
                        </a:ext>
                      </a:extLst>
                    </a:gridCol>
                    <a:gridCol w="441158">
                      <a:extLst>
                        <a:ext uri="{9D8B030D-6E8A-4147-A177-3AD203B41FA5}">
                          <a16:colId xmlns:a16="http://schemas.microsoft.com/office/drawing/2014/main" xmlns="" val="1297817327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r>
                            <a:rPr lang="en-GB" sz="14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No.</a:t>
                          </a:r>
                          <a:endParaRPr lang="en-GB" sz="1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687521109"/>
                      </a:ext>
                    </a:extLst>
                  </a:tr>
                  <a:tr h="648353">
                    <a:tc>
                      <a:txBody>
                        <a:bodyPr/>
                        <a:lstStyle/>
                        <a:p>
                          <a:r>
                            <a:rPr lang="en-GB" sz="1400" b="0" dirty="0" err="1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Prob</a:t>
                          </a:r>
                          <a:endParaRPr lang="en-GB" sz="1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endParaRPr lang="en-GB" sz="1600" b="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0.5</a:t>
                          </a:r>
                          <a:endParaRPr lang="en-GB" sz="1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  <a:r>
                            <a:rPr lang="en-GB" sz="1600" b="0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endParaRPr lang="en-GB" sz="1600" b="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10821435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3644376"/>
                  </p:ext>
                </p:extLst>
              </p:nvPr>
            </p:nvGraphicFramePr>
            <p:xfrm>
              <a:off x="6311634" y="1054763"/>
              <a:ext cx="2771274" cy="98363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5484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1367069732"/>
                        </a:ext>
                      </a:extLst>
                    </a:gridCol>
                    <a:gridCol w="441158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1699897"/>
                        </a:ext>
                      </a:extLst>
                    </a:gridCol>
                    <a:gridCol w="441158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756604485"/>
                        </a:ext>
                      </a:extLst>
                    </a:gridCol>
                    <a:gridCol w="441158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015649832"/>
                        </a:ext>
                      </a:extLst>
                    </a:gridCol>
                    <a:gridCol w="441158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283425726"/>
                        </a:ext>
                      </a:extLst>
                    </a:gridCol>
                    <a:gridCol w="441158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1297817327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r>
                            <a:rPr lang="en-GB" sz="14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No.</a:t>
                          </a:r>
                          <a:endParaRPr lang="en-GB" sz="1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2687521109"/>
                      </a:ext>
                    </a:extLst>
                  </a:tr>
                  <a:tr h="648353">
                    <a:tc>
                      <a:txBody>
                        <a:bodyPr/>
                        <a:lstStyle/>
                        <a:p>
                          <a:r>
                            <a:rPr lang="en-GB" sz="1400" b="0" dirty="0" err="1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Prob</a:t>
                          </a:r>
                          <a:endParaRPr lang="en-GB" sz="1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30556" t="-53271" r="-406944" b="-1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endParaRPr lang="en-GB" sz="1600" b="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0.5</a:t>
                          </a:r>
                          <a:endParaRPr lang="en-GB" sz="1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  <a:r>
                            <a:rPr lang="en-GB" sz="1600" b="0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endParaRPr lang="en-GB" sz="1600" b="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000" marR="36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533333" t="-53271" r="-4167" b="-18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4108214358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777414"/>
              </p:ext>
            </p:extLst>
          </p:nvPr>
        </p:nvGraphicFramePr>
        <p:xfrm>
          <a:off x="453595" y="1009165"/>
          <a:ext cx="2736684" cy="116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228">
                  <a:extLst>
                    <a:ext uri="{9D8B030D-6E8A-4147-A177-3AD203B41FA5}">
                      <a16:colId xmlns:a16="http://schemas.microsoft.com/office/drawing/2014/main" xmlns="" val="2916203188"/>
                    </a:ext>
                  </a:extLst>
                </a:gridCol>
                <a:gridCol w="912228">
                  <a:extLst>
                    <a:ext uri="{9D8B030D-6E8A-4147-A177-3AD203B41FA5}">
                      <a16:colId xmlns:a16="http://schemas.microsoft.com/office/drawing/2014/main" xmlns="" val="713696258"/>
                    </a:ext>
                  </a:extLst>
                </a:gridCol>
                <a:gridCol w="912228">
                  <a:extLst>
                    <a:ext uri="{9D8B030D-6E8A-4147-A177-3AD203B41FA5}">
                      <a16:colId xmlns:a16="http://schemas.microsoft.com/office/drawing/2014/main" xmlns="" val="1398972404"/>
                    </a:ext>
                  </a:extLst>
                </a:gridCol>
              </a:tblGrid>
              <a:tr h="375375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Year 7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Year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8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97002133"/>
                  </a:ext>
                </a:extLst>
              </a:tr>
              <a:tr h="41661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Newton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02455488"/>
                  </a:ext>
                </a:extLst>
              </a:tr>
              <a:tr h="37537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Lennon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19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25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0013497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3397758" y="1044208"/>
            <a:ext cx="2671018" cy="1097280"/>
            <a:chOff x="3404929" y="5666873"/>
            <a:chExt cx="2671018" cy="1097280"/>
          </a:xfrm>
        </p:grpSpPr>
        <p:grpSp>
          <p:nvGrpSpPr>
            <p:cNvPr id="8" name="Group 7"/>
            <p:cNvGrpSpPr/>
            <p:nvPr/>
          </p:nvGrpSpPr>
          <p:grpSpPr>
            <a:xfrm>
              <a:off x="3404937" y="5666873"/>
              <a:ext cx="2671010" cy="1097280"/>
              <a:chOff x="3404937" y="5666873"/>
              <a:chExt cx="2671010" cy="109728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404937" y="5666873"/>
                <a:ext cx="2671010" cy="10972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4387513" y="5894270"/>
                <a:ext cx="1440000" cy="67376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701713" y="5894270"/>
                <a:ext cx="1440000" cy="67376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404929" y="6383372"/>
              <a:ext cx="4912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7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96221" y="6046488"/>
              <a:ext cx="4912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11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94796" y="6046488"/>
              <a:ext cx="4912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42714" y="6036901"/>
              <a:ext cx="4912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13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00712" y="5693380"/>
              <a:ext cx="7940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Comic Sans MS" panose="030F0702030302020204" pitchFamily="66" charset="0"/>
                </a:rPr>
                <a:t>brother</a:t>
              </a:r>
              <a:endParaRPr lang="en-GB" sz="1200" dirty="0">
                <a:latin typeface="Comic Sans MS" panose="030F0702030302020204" pitchFamily="66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97634" y="5677428"/>
              <a:ext cx="114143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Comic Sans MS" panose="030F0702030302020204" pitchFamily="66" charset="0"/>
                </a:rPr>
                <a:t>sister</a:t>
              </a:r>
              <a:endParaRPr lang="en-GB" sz="1200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77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046BBD967B24DA3F10E1FCF165E29" ma:contentTypeVersion="6" ma:contentTypeDescription="Create a new document." ma:contentTypeScope="" ma:versionID="8ff96f7cb17ea50bec713b587b889de8">
  <xsd:schema xmlns:xsd="http://www.w3.org/2001/XMLSchema" xmlns:xs="http://www.w3.org/2001/XMLSchema" xmlns:p="http://schemas.microsoft.com/office/2006/metadata/properties" xmlns:ns2="ea71102e-c2e2-43df-a20f-703c85d4b778" xmlns:ns3="ac2b899c-feaf-4902-9f78-83816e525775" targetNamespace="http://schemas.microsoft.com/office/2006/metadata/properties" ma:root="true" ma:fieldsID="6e56dddd321ccf415ac2978085ab6f25" ns2:_="" ns3:_="">
    <xsd:import namespace="ea71102e-c2e2-43df-a20f-703c85d4b778"/>
    <xsd:import namespace="ac2b899c-feaf-4902-9f78-83816e52577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1102e-c2e2-43df-a20f-703c85d4b77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2b899c-feaf-4902-9f78-83816e5257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8161B6-9DB8-4A46-A4D7-75F1B2060FAF}"/>
</file>

<file path=customXml/itemProps2.xml><?xml version="1.0" encoding="utf-8"?>
<ds:datastoreItem xmlns:ds="http://schemas.openxmlformats.org/officeDocument/2006/customXml" ds:itemID="{864524FA-24DA-4D23-A597-BD7B1515C433}"/>
</file>

<file path=customXml/itemProps3.xml><?xml version="1.0" encoding="utf-8"?>
<ds:datastoreItem xmlns:ds="http://schemas.openxmlformats.org/officeDocument/2006/customXml" ds:itemID="{A5381396-5B14-49C3-8EB9-682C063381A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988</TotalTime>
  <Words>670</Words>
  <Application>Microsoft Office PowerPoint</Application>
  <PresentationFormat>On-screen Show (4:3)</PresentationFormat>
  <Paragraphs>172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Century Gothic</vt:lpstr>
      <vt:lpstr>Comic Sans MS</vt:lpstr>
      <vt:lpstr>Times New Roman</vt:lpstr>
      <vt:lpstr>Wingdings 3</vt:lpstr>
      <vt:lpstr>Office Theme</vt:lpstr>
      <vt:lpstr>Ion Boardroom</vt:lpstr>
      <vt:lpstr>Test 2 Revision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Morton, Joanne</dc:creator>
  <cp:lastModifiedBy>Craig Jack</cp:lastModifiedBy>
  <cp:revision>77</cp:revision>
  <dcterms:created xsi:type="dcterms:W3CDTF">2018-05-22T09:25:02Z</dcterms:created>
  <dcterms:modified xsi:type="dcterms:W3CDTF">2018-06-19T15:21:07Z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0x010100D91046BBD967B24DA3F10E1FCF165E29</vt:lpwstr>
  </property>
</Properties>
</file>