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61" r:id="rId3"/>
    <p:sldId id="256" r:id="rId4"/>
    <p:sldId id="262" r:id="rId5"/>
    <p:sldId id="257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8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34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5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1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7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95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85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30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7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45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37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58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8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2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02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4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6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Test 1 </a:t>
            </a:r>
            <a:r>
              <a:rPr lang="en-GB" dirty="0" smtClean="0">
                <a:latin typeface="Comic Sans MS" panose="030F0702030302020204" pitchFamily="66" charset="0"/>
              </a:rPr>
              <a:t>Revision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 fontScale="92500"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Year </a:t>
            </a:r>
            <a:r>
              <a:rPr lang="en-GB" sz="4000" dirty="0" smtClean="0">
                <a:latin typeface="Comic Sans MS" panose="030F0702030302020204" pitchFamily="66" charset="0"/>
              </a:rPr>
              <a:t>10 </a:t>
            </a:r>
            <a:r>
              <a:rPr lang="en-GB" sz="4000" dirty="0" err="1" smtClean="0">
                <a:latin typeface="Comic Sans MS" panose="030F0702030302020204" pitchFamily="66" charset="0"/>
              </a:rPr>
              <a:t>FoundatioN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50143"/>
              </p:ext>
            </p:extLst>
          </p:nvPr>
        </p:nvGraphicFramePr>
        <p:xfrm>
          <a:off x="0" y="0"/>
          <a:ext cx="9144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=""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=""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=""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=""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+ -3 = 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+ - 2 =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-5 - - 3 =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-7 x -2 =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- 36 ÷ - 10 =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(-3)³ =  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missing values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missing numbers</a:t>
                      </a:r>
                    </a:p>
                    <a:p>
                      <a:pPr marL="450850" indent="-45085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+ …… = -7</a:t>
                      </a:r>
                    </a:p>
                    <a:p>
                      <a:pPr marL="450850" indent="-45085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….. + -3 = 6</a:t>
                      </a:r>
                    </a:p>
                    <a:p>
                      <a:pPr marL="450850" indent="-45085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- 18 ÷ …… = -3</a:t>
                      </a:r>
                    </a:p>
                    <a:p>
                      <a:pPr marL="450850" indent="-45085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 x ……= -28</a:t>
                      </a:r>
                    </a:p>
                    <a:p>
                      <a:pPr marL="450850" indent="-45085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4 -  …… = 13</a:t>
                      </a:r>
                    </a:p>
                    <a:p>
                      <a:pPr marL="450850" indent="-45085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 ÷ - ½  = 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Simplify: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4a + 3a – 2a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r>
                        <a:rPr lang="en-GB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2y – </a:t>
                      </a:r>
                      <a:r>
                        <a:rPr lang="en-GB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+ 3y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4a x 3b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2d² x 4d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r>
                        <a:rPr lang="en-GB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² ÷ 2</a:t>
                      </a:r>
                      <a:r>
                        <a:rPr lang="en-GB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+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10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- 3b - 2a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Multiply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out: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3(</a:t>
                      </a:r>
                      <a:r>
                        <a:rPr lang="en-GB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+ 2)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-4(</a:t>
                      </a:r>
                      <a:r>
                        <a:rPr lang="en-GB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3)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5(2</a:t>
                      </a:r>
                      <a:r>
                        <a:rPr lang="en-GB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4y + 2)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en-GB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GB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+ 5)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+ 2(3</a:t>
                      </a:r>
                      <a:r>
                        <a:rPr lang="en-GB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1)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 – 4(5</a:t>
                      </a:r>
                      <a:r>
                        <a:rPr lang="en-GB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a = 2     b = -3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value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of: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2a + b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4a – 2b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(3a)²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2b²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3a² -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an expression for the perimeter.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an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expression for the area of this shape.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taxi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firm uses the formula </a:t>
                      </a:r>
                    </a:p>
                    <a:p>
                      <a:pPr algn="ctr"/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 = 3.5m +  4</a:t>
                      </a:r>
                    </a:p>
                    <a:p>
                      <a:pPr algn="ctr"/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Where C is the cost and </a:t>
                      </a:r>
                    </a:p>
                    <a:p>
                      <a:pPr algn="ctr"/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 is the number of miles.</a:t>
                      </a:r>
                    </a:p>
                    <a:p>
                      <a:pPr algn="l">
                        <a:tabLst>
                          <a:tab pos="355600" algn="l"/>
                        </a:tabLst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a) What is the cost of a 5 	mile journey?</a:t>
                      </a:r>
                    </a:p>
                    <a:p>
                      <a:pPr algn="l">
                        <a:tabLst>
                          <a:tab pos="355600" algn="l"/>
                        </a:tabLst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A journey costs £25 how 	long was the journey?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08072"/>
              </p:ext>
            </p:extLst>
          </p:nvPr>
        </p:nvGraphicFramePr>
        <p:xfrm>
          <a:off x="3393172" y="553305"/>
          <a:ext cx="2756848" cy="1496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12">
                  <a:extLst>
                    <a:ext uri="{9D8B030D-6E8A-4147-A177-3AD203B41FA5}">
                      <a16:colId xmlns="" xmlns:a16="http://schemas.microsoft.com/office/drawing/2014/main" val="224392486"/>
                    </a:ext>
                  </a:extLst>
                </a:gridCol>
                <a:gridCol w="689212">
                  <a:extLst>
                    <a:ext uri="{9D8B030D-6E8A-4147-A177-3AD203B41FA5}">
                      <a16:colId xmlns="" xmlns:a16="http://schemas.microsoft.com/office/drawing/2014/main" val="3372950204"/>
                    </a:ext>
                  </a:extLst>
                </a:gridCol>
                <a:gridCol w="689212">
                  <a:extLst>
                    <a:ext uri="{9D8B030D-6E8A-4147-A177-3AD203B41FA5}">
                      <a16:colId xmlns="" xmlns:a16="http://schemas.microsoft.com/office/drawing/2014/main" val="2417199728"/>
                    </a:ext>
                  </a:extLst>
                </a:gridCol>
                <a:gridCol w="689212">
                  <a:extLst>
                    <a:ext uri="{9D8B030D-6E8A-4147-A177-3AD203B41FA5}">
                      <a16:colId xmlns="" xmlns:a16="http://schemas.microsoft.com/office/drawing/2014/main" val="3710442140"/>
                    </a:ext>
                  </a:extLst>
                </a:gridCol>
              </a:tblGrid>
              <a:tr h="37408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+</a:t>
                      </a:r>
                      <a:endParaRPr lang="en-GB" b="1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b="1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-4</a:t>
                      </a:r>
                      <a:endParaRPr lang="en-GB" b="1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86699528"/>
                  </a:ext>
                </a:extLst>
              </a:tr>
              <a:tr h="374081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5386660"/>
                  </a:ext>
                </a:extLst>
              </a:tr>
              <a:tr h="37408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-1</a:t>
                      </a:r>
                      <a:endParaRPr lang="en-GB" b="1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8976103"/>
                  </a:ext>
                </a:extLst>
              </a:tr>
              <a:tr h="374081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42863128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68486" y="5515717"/>
            <a:ext cx="2564076" cy="1320632"/>
            <a:chOff x="305365" y="5040067"/>
            <a:chExt cx="2564076" cy="1320632"/>
          </a:xfrm>
        </p:grpSpPr>
        <p:grpSp>
          <p:nvGrpSpPr>
            <p:cNvPr id="8" name="Group 7"/>
            <p:cNvGrpSpPr/>
            <p:nvPr/>
          </p:nvGrpSpPr>
          <p:grpSpPr>
            <a:xfrm>
              <a:off x="305365" y="5304598"/>
              <a:ext cx="2564076" cy="1056101"/>
              <a:chOff x="3178219" y="5017995"/>
              <a:chExt cx="2564076" cy="1056101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4043149" y="5704764"/>
                <a:ext cx="16991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- 4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78219" y="5017995"/>
                <a:ext cx="9638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1 -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1170295" y="5040067"/>
              <a:ext cx="1699146" cy="90799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596184" y="5401944"/>
            <a:ext cx="2395182" cy="1328087"/>
            <a:chOff x="3596184" y="5401944"/>
            <a:chExt cx="2395182" cy="1328087"/>
          </a:xfrm>
        </p:grpSpPr>
        <p:grpSp>
          <p:nvGrpSpPr>
            <p:cNvPr id="14" name="Group 13"/>
            <p:cNvGrpSpPr/>
            <p:nvPr/>
          </p:nvGrpSpPr>
          <p:grpSpPr>
            <a:xfrm>
              <a:off x="3596184" y="5401944"/>
              <a:ext cx="2395182" cy="1328087"/>
              <a:chOff x="3596184" y="5401944"/>
              <a:chExt cx="2395182" cy="1328087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596184" y="5595582"/>
                <a:ext cx="1944808" cy="1134449"/>
                <a:chOff x="3473355" y="4939647"/>
                <a:chExt cx="1944808" cy="1134449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3712193" y="5704764"/>
                  <a:ext cx="170597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>
                      <a:latin typeface="Comic Sans MS" panose="030F0702030302020204" pitchFamily="66" charset="0"/>
                    </a:rPr>
                    <a:t>7</a:t>
                  </a:r>
                  <a:r>
                    <a:rPr lang="en-GB" dirty="0" smtClean="0">
                      <a:latin typeface="Comic Sans MS" panose="030F0702030302020204" pitchFamily="66" charset="0"/>
                    </a:rPr>
                    <a:t>a</a:t>
                  </a:r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3473355" y="4939647"/>
                  <a:ext cx="4776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>
                      <a:latin typeface="Comic Sans MS" panose="030F0702030302020204" pitchFamily="66" charset="0"/>
                    </a:rPr>
                    <a:t>4</a:t>
                  </a:r>
                  <a:r>
                    <a:rPr lang="en-GB" dirty="0" smtClean="0">
                      <a:latin typeface="Comic Sans MS" panose="030F0702030302020204" pitchFamily="66" charset="0"/>
                    </a:rPr>
                    <a:t>a</a:t>
                  </a:r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9" name="Parallelogram 8"/>
              <p:cNvSpPr/>
              <p:nvPr/>
            </p:nvSpPr>
            <p:spPr>
              <a:xfrm>
                <a:off x="3835021" y="5401944"/>
                <a:ext cx="2156345" cy="928048"/>
              </a:xfrm>
              <a:prstGeom prst="parallelogram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V="1">
              <a:off x="4558352" y="5404513"/>
              <a:ext cx="13648" cy="914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835021" y="6396418"/>
              <a:ext cx="1705971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3739485" y="5401945"/>
              <a:ext cx="477673" cy="91696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532760" y="5675763"/>
              <a:ext cx="477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3</a:t>
              </a:r>
              <a:r>
                <a:rPr lang="en-GB" dirty="0" smtClean="0">
                  <a:latin typeface="Comic Sans MS" panose="030F0702030302020204" pitchFamily="66" charset="0"/>
                </a:rPr>
                <a:t>a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59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11968"/>
              </p:ext>
            </p:extLst>
          </p:nvPr>
        </p:nvGraphicFramePr>
        <p:xfrm>
          <a:off x="0" y="0"/>
          <a:ext cx="9144001" cy="6849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=""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=""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=""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=""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+ -3 =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-1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+ - 2 =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-5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-5 - - 3 =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-2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-7 x -2 =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+14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- 36 ÷ - 10 =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+3.6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(-3)³ = 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-27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missing values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missing numbers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+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-12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= -7</a:t>
                      </a:r>
                    </a:p>
                    <a:p>
                      <a:pPr marL="342900" indent="-342900" algn="l">
                        <a:buClr>
                          <a:schemeClr val="tx1"/>
                        </a:buClr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-3 = 6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- 18 ÷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= -3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 x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= -28</a:t>
                      </a:r>
                    </a:p>
                    <a:p>
                      <a:pPr marL="342900" indent="-342900" algn="l">
                        <a:buClr>
                          <a:schemeClr val="tx1"/>
                        </a:buClr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4 -  -9 = 13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÷ - ½  = -4</a:t>
                      </a:r>
                    </a:p>
                    <a:p>
                      <a:pPr marL="0" indent="0" algn="l">
                        <a:buNone/>
                      </a:pPr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Simplify: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4a + 3a – 2a = </a:t>
                      </a: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5a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r>
                        <a:rPr lang="en-GB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2y – </a:t>
                      </a:r>
                      <a:r>
                        <a:rPr lang="en-GB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+ 3y=</a:t>
                      </a: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4x + y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4a x 3b = </a:t>
                      </a: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12ab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2d² x 4d= </a:t>
                      </a: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8d³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r>
                        <a:rPr lang="en-GB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² ÷ 2</a:t>
                      </a:r>
                      <a:r>
                        <a:rPr lang="en-GB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= </a:t>
                      </a: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4x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+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10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- 3b - 2a</a:t>
                      </a: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    = 10 – a – 3b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lphaLcParenR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3(</a:t>
                      </a:r>
                      <a:r>
                        <a:rPr lang="en-GB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+ 2) = </a:t>
                      </a:r>
                      <a:r>
                        <a:rPr lang="en-GB" sz="16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3x + 6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-4(</a:t>
                      </a:r>
                      <a:r>
                        <a:rPr lang="en-GB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3) = </a:t>
                      </a:r>
                      <a:r>
                        <a:rPr lang="en-GB" sz="16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-4x + 12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5(2</a:t>
                      </a:r>
                      <a:r>
                        <a:rPr lang="en-GB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4y + 2)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= </a:t>
                      </a:r>
                      <a:r>
                        <a:rPr lang="en-GB" sz="16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en-GB" sz="1600" b="0" i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– 20y + 10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 startAt="4"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en-GB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GB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+ 5) = </a:t>
                      </a:r>
                      <a:r>
                        <a:rPr lang="en-GB" sz="16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3x² + 15</a:t>
                      </a:r>
                      <a:r>
                        <a:rPr lang="en-GB" sz="1600" b="0" i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342900" indent="-342900" algn="l">
                        <a:buAutoNum type="alphaLcParenR" startAt="4"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+ 2(3</a:t>
                      </a:r>
                      <a:r>
                        <a:rPr lang="en-GB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1) = 4 + 6</a:t>
                      </a:r>
                      <a:r>
                        <a:rPr lang="en-GB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- 2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= </a:t>
                      </a:r>
                      <a:r>
                        <a:rPr lang="en-GB" sz="16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 + 6</a:t>
                      </a:r>
                      <a:r>
                        <a:rPr lang="en-GB" sz="1600" b="0" i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342900" indent="-342900" algn="l">
                        <a:buFont typeface="+mj-lt"/>
                        <a:buAutoNum type="alphaLcParenR" startAt="6"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 – 4(5</a:t>
                      </a:r>
                      <a:r>
                        <a:rPr lang="en-GB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2)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= 10 – 20</a:t>
                      </a:r>
                      <a:r>
                        <a:rPr lang="en-GB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+ 8  = </a:t>
                      </a:r>
                      <a:r>
                        <a:rPr lang="en-GB" sz="16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 – 20</a:t>
                      </a:r>
                      <a:r>
                        <a:rPr lang="en-GB" sz="1600" b="0" i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= 2     b = -3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value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of: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2a + b = 4 + - 3 = </a:t>
                      </a: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4a – 2b = 8 - -6 = </a:t>
                      </a: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(3a)² = 6² = </a:t>
                      </a: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36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2b² = 2 x 9 = </a:t>
                      </a: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3a² - b = 12 - -3 = </a:t>
                      </a: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07561586"/>
                  </a:ext>
                </a:extLst>
              </a:tr>
              <a:tr h="2095099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an expression for the perimeter.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160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i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an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expression for the area of this triangle. </a:t>
                      </a:r>
                    </a:p>
                    <a:p>
                      <a:pPr algn="ctr"/>
                      <a:r>
                        <a:rPr lang="en-GB" sz="16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21a²</a:t>
                      </a:r>
                      <a:endParaRPr lang="en-GB" sz="16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taxi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firm uses the formula </a:t>
                      </a:r>
                    </a:p>
                    <a:p>
                      <a:pPr algn="ctr"/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 = 3.5m +  4</a:t>
                      </a:r>
                    </a:p>
                    <a:p>
                      <a:pPr algn="ctr"/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Where C is the cost and </a:t>
                      </a:r>
                    </a:p>
                    <a:p>
                      <a:pPr algn="ctr"/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 is the number of miles.</a:t>
                      </a:r>
                    </a:p>
                    <a:p>
                      <a:pPr algn="l">
                        <a:tabLst>
                          <a:tab pos="355600" algn="l"/>
                        </a:tabLst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a) What is the cost of a 5 	mile journey? </a:t>
                      </a:r>
                      <a:r>
                        <a:rPr lang="en-GB" sz="16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£21.50</a:t>
                      </a:r>
                    </a:p>
                    <a:p>
                      <a:pPr algn="l">
                        <a:tabLst>
                          <a:tab pos="355600" algn="l"/>
                        </a:tabLst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A journey costs £25 how 	long was the journey? </a:t>
                      </a:r>
                      <a:r>
                        <a:rPr lang="en-GB" sz="16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6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051521"/>
              </p:ext>
            </p:extLst>
          </p:nvPr>
        </p:nvGraphicFramePr>
        <p:xfrm>
          <a:off x="3351211" y="704168"/>
          <a:ext cx="2756848" cy="1496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12">
                  <a:extLst>
                    <a:ext uri="{9D8B030D-6E8A-4147-A177-3AD203B41FA5}">
                      <a16:colId xmlns="" xmlns:a16="http://schemas.microsoft.com/office/drawing/2014/main" val="224392486"/>
                    </a:ext>
                  </a:extLst>
                </a:gridCol>
                <a:gridCol w="689212">
                  <a:extLst>
                    <a:ext uri="{9D8B030D-6E8A-4147-A177-3AD203B41FA5}">
                      <a16:colId xmlns="" xmlns:a16="http://schemas.microsoft.com/office/drawing/2014/main" val="3372950204"/>
                    </a:ext>
                  </a:extLst>
                </a:gridCol>
                <a:gridCol w="689212">
                  <a:extLst>
                    <a:ext uri="{9D8B030D-6E8A-4147-A177-3AD203B41FA5}">
                      <a16:colId xmlns="" xmlns:a16="http://schemas.microsoft.com/office/drawing/2014/main" val="2417199728"/>
                    </a:ext>
                  </a:extLst>
                </a:gridCol>
                <a:gridCol w="689212">
                  <a:extLst>
                    <a:ext uri="{9D8B030D-6E8A-4147-A177-3AD203B41FA5}">
                      <a16:colId xmlns="" xmlns:a16="http://schemas.microsoft.com/office/drawing/2014/main" val="3710442140"/>
                    </a:ext>
                  </a:extLst>
                </a:gridCol>
              </a:tblGrid>
              <a:tr h="37408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+</a:t>
                      </a:r>
                      <a:endParaRPr lang="en-GB" b="1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b="1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-2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-4</a:t>
                      </a:r>
                      <a:endParaRPr lang="en-GB" b="1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86699528"/>
                  </a:ext>
                </a:extLst>
              </a:tr>
              <a:tr h="37408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5386660"/>
                  </a:ext>
                </a:extLst>
              </a:tr>
              <a:tr h="37408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-1</a:t>
                      </a:r>
                      <a:endParaRPr lang="en-GB" b="1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-5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8976103"/>
                  </a:ext>
                </a:extLst>
              </a:tr>
              <a:tr h="374081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b="1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-2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42863128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68486" y="5515717"/>
            <a:ext cx="2564076" cy="1320632"/>
            <a:chOff x="305365" y="5040067"/>
            <a:chExt cx="2564076" cy="1320632"/>
          </a:xfrm>
        </p:grpSpPr>
        <p:grpSp>
          <p:nvGrpSpPr>
            <p:cNvPr id="6" name="Group 5"/>
            <p:cNvGrpSpPr/>
            <p:nvPr/>
          </p:nvGrpSpPr>
          <p:grpSpPr>
            <a:xfrm>
              <a:off x="305365" y="5304598"/>
              <a:ext cx="2564076" cy="1056101"/>
              <a:chOff x="3178219" y="5017995"/>
              <a:chExt cx="2564076" cy="1056101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043149" y="5704764"/>
                <a:ext cx="16991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- 4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178219" y="5017995"/>
                <a:ext cx="9638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Comic Sans MS" panose="030F0702030302020204" pitchFamily="66" charset="0"/>
                  </a:rPr>
                  <a:t>1 - </a:t>
                </a:r>
                <a:r>
                  <a:rPr lang="en-GB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170295" y="5040067"/>
              <a:ext cx="1699146" cy="90799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38181" y="5607418"/>
            <a:ext cx="2395182" cy="1328087"/>
            <a:chOff x="3596184" y="5401944"/>
            <a:chExt cx="2395182" cy="132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3596184" y="5401944"/>
              <a:ext cx="2395182" cy="1328087"/>
              <a:chOff x="3596184" y="5401944"/>
              <a:chExt cx="2395182" cy="1328087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596184" y="5595582"/>
                <a:ext cx="1944808" cy="1134449"/>
                <a:chOff x="3473355" y="4939647"/>
                <a:chExt cx="1944808" cy="1134449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3712193" y="5704764"/>
                  <a:ext cx="170597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>
                      <a:latin typeface="Comic Sans MS" panose="030F0702030302020204" pitchFamily="66" charset="0"/>
                    </a:rPr>
                    <a:t>7</a:t>
                  </a:r>
                  <a:r>
                    <a:rPr lang="en-GB" dirty="0" smtClean="0">
                      <a:latin typeface="Comic Sans MS" panose="030F0702030302020204" pitchFamily="66" charset="0"/>
                    </a:rPr>
                    <a:t>a</a:t>
                  </a:r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3473355" y="4939647"/>
                  <a:ext cx="4776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>
                      <a:latin typeface="Comic Sans MS" panose="030F0702030302020204" pitchFamily="66" charset="0"/>
                    </a:rPr>
                    <a:t>4</a:t>
                  </a:r>
                  <a:r>
                    <a:rPr lang="en-GB" dirty="0" smtClean="0">
                      <a:latin typeface="Comic Sans MS" panose="030F0702030302020204" pitchFamily="66" charset="0"/>
                    </a:rPr>
                    <a:t>a</a:t>
                  </a:r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21" name="Parallelogram 20"/>
              <p:cNvSpPr/>
              <p:nvPr/>
            </p:nvSpPr>
            <p:spPr>
              <a:xfrm>
                <a:off x="3835021" y="5401944"/>
                <a:ext cx="2156345" cy="928048"/>
              </a:xfrm>
              <a:prstGeom prst="parallelogram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V="1">
              <a:off x="4558352" y="5404513"/>
              <a:ext cx="13648" cy="914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835021" y="6396418"/>
              <a:ext cx="1705971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3739485" y="5401945"/>
              <a:ext cx="477673" cy="91696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532760" y="5675763"/>
              <a:ext cx="477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3</a:t>
              </a:r>
              <a:r>
                <a:rPr lang="en-GB" dirty="0" smtClean="0">
                  <a:latin typeface="Comic Sans MS" panose="030F0702030302020204" pitchFamily="66" charset="0"/>
                </a:rPr>
                <a:t>a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21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153290"/>
              </p:ext>
            </p:extLst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=""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=""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=""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=""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following numbers have a mean of -3. 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missing number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		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mean of these cards: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mean age</a:t>
                      </a:r>
                    </a:p>
                    <a:p>
                      <a:pPr algn="l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 + 3 x 8 – 2</a:t>
                      </a:r>
                    </a:p>
                    <a:p>
                      <a:pPr marL="457200" indent="-457200" algn="l">
                        <a:buAutoNum type="alphaLcParenR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 ÷ 3 + 2 x 4</a:t>
                      </a:r>
                    </a:p>
                    <a:p>
                      <a:pPr marL="457200" indent="-457200" algn="l">
                        <a:buAutoNum type="alphaLcParenR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x 5</a:t>
                      </a:r>
                      <a:r>
                        <a:rPr lang="en-GB" sz="20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10 + 3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24 as a product of its prime factors.</a:t>
                      </a:r>
                    </a:p>
                    <a:p>
                      <a:pPr algn="l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75 as a product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its prime factors.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Find the HCF of 24 and 75.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Find the LCM</a:t>
                      </a: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of 24 and 75.</a:t>
                      </a:r>
                      <a:endParaRPr lang="en-GB" sz="20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88584"/>
              </p:ext>
            </p:extLst>
          </p:nvPr>
        </p:nvGraphicFramePr>
        <p:xfrm>
          <a:off x="6283509" y="365869"/>
          <a:ext cx="220276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169">
                  <a:extLst>
                    <a:ext uri="{9D8B030D-6E8A-4147-A177-3AD203B41FA5}">
                      <a16:colId xmlns="" xmlns:a16="http://schemas.microsoft.com/office/drawing/2014/main" val="3656003599"/>
                    </a:ext>
                  </a:extLst>
                </a:gridCol>
                <a:gridCol w="1301596">
                  <a:extLst>
                    <a:ext uri="{9D8B030D-6E8A-4147-A177-3AD203B41FA5}">
                      <a16:colId xmlns="" xmlns:a16="http://schemas.microsoft.com/office/drawing/2014/main" val="3260807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Frequency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4838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714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8570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623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564699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29620" y="705343"/>
            <a:ext cx="996287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4</a:t>
            </a:r>
            <a:r>
              <a:rPr lang="en-GB" dirty="0" smtClean="0">
                <a:latin typeface="Comic Sans MS" panose="030F0702030302020204" pitchFamily="66" charset="0"/>
              </a:rPr>
              <a:t>a + 3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9620" y="1230469"/>
            <a:ext cx="996287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2 - 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9620" y="1752026"/>
            <a:ext cx="996287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6a + 13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060445"/>
              </p:ext>
            </p:extLst>
          </p:nvPr>
        </p:nvGraphicFramePr>
        <p:xfrm>
          <a:off x="454516" y="986495"/>
          <a:ext cx="2745080" cy="117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16">
                  <a:extLst>
                    <a:ext uri="{9D8B030D-6E8A-4147-A177-3AD203B41FA5}">
                      <a16:colId xmlns="" xmlns:a16="http://schemas.microsoft.com/office/drawing/2014/main" val="3986583041"/>
                    </a:ext>
                  </a:extLst>
                </a:gridCol>
                <a:gridCol w="549016">
                  <a:extLst>
                    <a:ext uri="{9D8B030D-6E8A-4147-A177-3AD203B41FA5}">
                      <a16:colId xmlns="" xmlns:a16="http://schemas.microsoft.com/office/drawing/2014/main" val="1779516482"/>
                    </a:ext>
                  </a:extLst>
                </a:gridCol>
                <a:gridCol w="549016">
                  <a:extLst>
                    <a:ext uri="{9D8B030D-6E8A-4147-A177-3AD203B41FA5}">
                      <a16:colId xmlns="" xmlns:a16="http://schemas.microsoft.com/office/drawing/2014/main" val="858906906"/>
                    </a:ext>
                  </a:extLst>
                </a:gridCol>
                <a:gridCol w="549016">
                  <a:extLst>
                    <a:ext uri="{9D8B030D-6E8A-4147-A177-3AD203B41FA5}">
                      <a16:colId xmlns="" xmlns:a16="http://schemas.microsoft.com/office/drawing/2014/main" val="1133415897"/>
                    </a:ext>
                  </a:extLst>
                </a:gridCol>
                <a:gridCol w="549016">
                  <a:extLst>
                    <a:ext uri="{9D8B030D-6E8A-4147-A177-3AD203B41FA5}">
                      <a16:colId xmlns="" xmlns:a16="http://schemas.microsoft.com/office/drawing/2014/main" val="201392014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-10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10661793"/>
                  </a:ext>
                </a:extLst>
              </a:tr>
              <a:tr h="132368">
                <a:tc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825295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56000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8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204425"/>
              </p:ext>
            </p:extLst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=""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=""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=""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=""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following numbers have a mean of -3. 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missing number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		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mean of these cards: </a:t>
                      </a:r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3a + 6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mean age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11.9</a:t>
                      </a:r>
                    </a:p>
                    <a:p>
                      <a:pPr algn="l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 + 3 x 8 – 2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28</a:t>
                      </a: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l">
                        <a:buAutoNum type="alphaLcParenR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 ÷ 3 + 2 x 4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13</a:t>
                      </a: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l">
                        <a:buAutoNum type="alphaLcParenR"/>
                      </a:pP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x 5</a:t>
                      </a:r>
                      <a:r>
                        <a:rPr lang="en-GB" sz="20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10 + 3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43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24 as a product of its prime factors.</a:t>
                      </a:r>
                    </a:p>
                    <a:p>
                      <a:pPr algn="l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2x2x2x3 </a:t>
                      </a:r>
                    </a:p>
                    <a:p>
                      <a:pPr algn="l"/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75 as a product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its prime factors.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3x5x5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Find the HCF of 24 and 75.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Find the LCM</a:t>
                      </a:r>
                      <a:r>
                        <a:rPr lang="en-GB" sz="20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of 24 and 75.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GB" sz="2000" b="0" i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88584"/>
              </p:ext>
            </p:extLst>
          </p:nvPr>
        </p:nvGraphicFramePr>
        <p:xfrm>
          <a:off x="6283509" y="365869"/>
          <a:ext cx="220276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169">
                  <a:extLst>
                    <a:ext uri="{9D8B030D-6E8A-4147-A177-3AD203B41FA5}">
                      <a16:colId xmlns="" xmlns:a16="http://schemas.microsoft.com/office/drawing/2014/main" val="3656003599"/>
                    </a:ext>
                  </a:extLst>
                </a:gridCol>
                <a:gridCol w="1301596">
                  <a:extLst>
                    <a:ext uri="{9D8B030D-6E8A-4147-A177-3AD203B41FA5}">
                      <a16:colId xmlns="" xmlns:a16="http://schemas.microsoft.com/office/drawing/2014/main" val="3260807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Frequency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4838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714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8570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623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564699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29620" y="705343"/>
            <a:ext cx="996287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4</a:t>
            </a:r>
            <a:r>
              <a:rPr lang="en-GB" dirty="0" smtClean="0">
                <a:latin typeface="Comic Sans MS" panose="030F0702030302020204" pitchFamily="66" charset="0"/>
              </a:rPr>
              <a:t>a + 3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9620" y="1230469"/>
            <a:ext cx="996287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2 - 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9620" y="1752026"/>
            <a:ext cx="996287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6a + 13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142520"/>
              </p:ext>
            </p:extLst>
          </p:nvPr>
        </p:nvGraphicFramePr>
        <p:xfrm>
          <a:off x="454516" y="986495"/>
          <a:ext cx="2745080" cy="117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16">
                  <a:extLst>
                    <a:ext uri="{9D8B030D-6E8A-4147-A177-3AD203B41FA5}">
                      <a16:colId xmlns="" xmlns:a16="http://schemas.microsoft.com/office/drawing/2014/main" val="3986583041"/>
                    </a:ext>
                  </a:extLst>
                </a:gridCol>
                <a:gridCol w="549016">
                  <a:extLst>
                    <a:ext uri="{9D8B030D-6E8A-4147-A177-3AD203B41FA5}">
                      <a16:colId xmlns="" xmlns:a16="http://schemas.microsoft.com/office/drawing/2014/main" val="1779516482"/>
                    </a:ext>
                  </a:extLst>
                </a:gridCol>
                <a:gridCol w="549016">
                  <a:extLst>
                    <a:ext uri="{9D8B030D-6E8A-4147-A177-3AD203B41FA5}">
                      <a16:colId xmlns="" xmlns:a16="http://schemas.microsoft.com/office/drawing/2014/main" val="858906906"/>
                    </a:ext>
                  </a:extLst>
                </a:gridCol>
                <a:gridCol w="549016">
                  <a:extLst>
                    <a:ext uri="{9D8B030D-6E8A-4147-A177-3AD203B41FA5}">
                      <a16:colId xmlns="" xmlns:a16="http://schemas.microsoft.com/office/drawing/2014/main" val="1133415897"/>
                    </a:ext>
                  </a:extLst>
                </a:gridCol>
                <a:gridCol w="549016">
                  <a:extLst>
                    <a:ext uri="{9D8B030D-6E8A-4147-A177-3AD203B41FA5}">
                      <a16:colId xmlns="" xmlns:a16="http://schemas.microsoft.com/office/drawing/2014/main" val="201392014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-10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10661793"/>
                  </a:ext>
                </a:extLst>
              </a:tr>
              <a:tr h="132368">
                <a:tc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00" b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825295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-4</a:t>
                      </a:r>
                      <a:endParaRPr lang="en-GB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56000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1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6" ma:contentTypeDescription="Create a new document." ma:contentTypeScope="" ma:versionID="8ff96f7cb17ea50bec713b587b889de8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6e56dddd321ccf415ac2978085ab6f25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2F0B48-D4BB-4FD7-9DCD-72E464FA1D5D}"/>
</file>

<file path=customXml/itemProps2.xml><?xml version="1.0" encoding="utf-8"?>
<ds:datastoreItem xmlns:ds="http://schemas.openxmlformats.org/officeDocument/2006/customXml" ds:itemID="{A3BADB8E-EC3C-446F-8301-3C98FDE62559}"/>
</file>

<file path=customXml/itemProps3.xml><?xml version="1.0" encoding="utf-8"?>
<ds:datastoreItem xmlns:ds="http://schemas.openxmlformats.org/officeDocument/2006/customXml" ds:itemID="{F0FA83A5-3B0B-4E87-B2D7-0FE6F83D291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</TotalTime>
  <Words>856</Words>
  <Application>Microsoft Office PowerPoint</Application>
  <PresentationFormat>On-screen Show (4:3)</PresentationFormat>
  <Paragraphs>215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Comic Sans MS</vt:lpstr>
      <vt:lpstr>Times New Roman</vt:lpstr>
      <vt:lpstr>Wingdings 3</vt:lpstr>
      <vt:lpstr>Office Theme</vt:lpstr>
      <vt:lpstr>Ion Boardroom</vt:lpstr>
      <vt:lpstr>Test 1 Revision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Joanne</dc:creator>
  <cp:lastModifiedBy>Craig Jack</cp:lastModifiedBy>
  <cp:revision>76</cp:revision>
  <dcterms:created xsi:type="dcterms:W3CDTF">2018-05-22T09:25:02Z</dcterms:created>
  <dcterms:modified xsi:type="dcterms:W3CDTF">2018-06-19T15:04:14Z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