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sldIdLst>
    <p:sldId id="262" r:id="rId6"/>
    <p:sldId id="256" r:id="rId7"/>
    <p:sldId id="267" r:id="rId8"/>
    <p:sldId id="263" r:id="rId9"/>
    <p:sldId id="268" r:id="rId10"/>
    <p:sldId id="266" r:id="rId11"/>
    <p:sldId id="269" r:id="rId12"/>
    <p:sldId id="264" r:id="rId13"/>
    <p:sldId id="270" r:id="rId14"/>
    <p:sldId id="265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roy, Alison" userId="S::alison.gilroy@lythamhigh.lancs.sch.uk::3a08cca3-ffaa-4826-95be-fb2f6ae87b0b" providerId="AD" clId="Web-{56F4D581-CCF2-421A-AAA6-CF1A1FEED878}"/>
    <pc:docChg chg="modSld">
      <pc:chgData name="Gilroy, Alison" userId="S::alison.gilroy@lythamhigh.lancs.sch.uk::3a08cca3-ffaa-4826-95be-fb2f6ae87b0b" providerId="AD" clId="Web-{56F4D581-CCF2-421A-AAA6-CF1A1FEED878}" dt="2019-04-16T19:23:25.554" v="51"/>
      <pc:docMkLst>
        <pc:docMk/>
      </pc:docMkLst>
      <pc:sldChg chg="modSp">
        <pc:chgData name="Gilroy, Alison" userId="S::alison.gilroy@lythamhigh.lancs.sch.uk::3a08cca3-ffaa-4826-95be-fb2f6ae87b0b" providerId="AD" clId="Web-{56F4D581-CCF2-421A-AAA6-CF1A1FEED878}" dt="2019-04-16T19:22:12.664" v="35"/>
        <pc:sldMkLst>
          <pc:docMk/>
          <pc:sldMk cId="3060183853" sldId="268"/>
        </pc:sldMkLst>
        <pc:graphicFrameChg chg="mod modGraphic">
          <ac:chgData name="Gilroy, Alison" userId="S::alison.gilroy@lythamhigh.lancs.sch.uk::3a08cca3-ffaa-4826-95be-fb2f6ae87b0b" providerId="AD" clId="Web-{56F4D581-CCF2-421A-AAA6-CF1A1FEED878}" dt="2019-04-16T19:22:12.664" v="35"/>
          <ac:graphicFrameMkLst>
            <pc:docMk/>
            <pc:sldMk cId="3060183853" sldId="268"/>
            <ac:graphicFrameMk id="4" creationId="{00000000-0000-0000-0000-000000000000}"/>
          </ac:graphicFrameMkLst>
        </pc:graphicFrameChg>
      </pc:sldChg>
      <pc:sldChg chg="modSp">
        <pc:chgData name="Gilroy, Alison" userId="S::alison.gilroy@lythamhigh.lancs.sch.uk::3a08cca3-ffaa-4826-95be-fb2f6ae87b0b" providerId="AD" clId="Web-{56F4D581-CCF2-421A-AAA6-CF1A1FEED878}" dt="2019-04-16T19:22:57.273" v="49"/>
        <pc:sldMkLst>
          <pc:docMk/>
          <pc:sldMk cId="657120161" sldId="269"/>
        </pc:sldMkLst>
        <pc:graphicFrameChg chg="mod modGraphic">
          <ac:chgData name="Gilroy, Alison" userId="S::alison.gilroy@lythamhigh.lancs.sch.uk::3a08cca3-ffaa-4826-95be-fb2f6ae87b0b" providerId="AD" clId="Web-{56F4D581-CCF2-421A-AAA6-CF1A1FEED878}" dt="2019-04-16T19:22:57.273" v="49"/>
          <ac:graphicFrameMkLst>
            <pc:docMk/>
            <pc:sldMk cId="657120161" sldId="269"/>
            <ac:graphicFrameMk id="4" creationId="{00000000-0000-0000-0000-000000000000}"/>
          </ac:graphicFrameMkLst>
        </pc:graphicFrameChg>
        <pc:picChg chg="mod">
          <ac:chgData name="Gilroy, Alison" userId="S::alison.gilroy@lythamhigh.lancs.sch.uk::3a08cca3-ffaa-4826-95be-fb2f6ae87b0b" providerId="AD" clId="Web-{56F4D581-CCF2-421A-AAA6-CF1A1FEED878}" dt="2019-04-16T19:22:48.008" v="45" actId="1076"/>
          <ac:picMkLst>
            <pc:docMk/>
            <pc:sldMk cId="657120161" sldId="269"/>
            <ac:picMk id="6" creationId="{00000000-0000-0000-0000-000000000000}"/>
          </ac:picMkLst>
        </pc:picChg>
        <pc:picChg chg="mod">
          <ac:chgData name="Gilroy, Alison" userId="S::alison.gilroy@lythamhigh.lancs.sch.uk::3a08cca3-ffaa-4826-95be-fb2f6ae87b0b" providerId="AD" clId="Web-{56F4D581-CCF2-421A-AAA6-CF1A1FEED878}" dt="2019-04-16T19:22:31.414" v="42" actId="1076"/>
          <ac:picMkLst>
            <pc:docMk/>
            <pc:sldMk cId="657120161" sldId="269"/>
            <ac:picMk id="12" creationId="{00000000-0000-0000-0000-000000000000}"/>
          </ac:picMkLst>
        </pc:picChg>
      </pc:sldChg>
      <pc:sldChg chg="modSp">
        <pc:chgData name="Gilroy, Alison" userId="S::alison.gilroy@lythamhigh.lancs.sch.uk::3a08cca3-ffaa-4826-95be-fb2f6ae87b0b" providerId="AD" clId="Web-{56F4D581-CCF2-421A-AAA6-CF1A1FEED878}" dt="2019-04-16T19:23:25.554" v="51"/>
        <pc:sldMkLst>
          <pc:docMk/>
          <pc:sldMk cId="1516893460" sldId="271"/>
        </pc:sldMkLst>
        <pc:graphicFrameChg chg="mod modGraphic">
          <ac:chgData name="Gilroy, Alison" userId="S::alison.gilroy@lythamhigh.lancs.sch.uk::3a08cca3-ffaa-4826-95be-fb2f6ae87b0b" providerId="AD" clId="Web-{56F4D581-CCF2-421A-AAA6-CF1A1FEED878}" dt="2019-04-16T19:23:25.554" v="51"/>
          <ac:graphicFrameMkLst>
            <pc:docMk/>
            <pc:sldMk cId="1516893460" sldId="271"/>
            <ac:graphicFrameMk id="4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16/04/2019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3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7 Core</a:t>
            </a: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428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colour is the mode?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this table: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 people were questioned?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people = Man </a:t>
                      </a:r>
                      <a:r>
                        <a:rPr lang="en-GB" sz="1800" b="0" baseline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Utd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fans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Fans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teams have.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pupils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came to </a:t>
                      </a:r>
                    </a:p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school by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each </a:t>
                      </a:r>
                    </a:p>
                    <a:p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method.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wrong with this bar chart?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wrong with this tally chart?</a:t>
                      </a:r>
                    </a:p>
                    <a:p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was the mode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358726"/>
              </p:ext>
            </p:extLst>
          </p:nvPr>
        </p:nvGraphicFramePr>
        <p:xfrm>
          <a:off x="912797" y="5210490"/>
          <a:ext cx="2163206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4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665044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5319" y="644183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0260" y="645370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0196" y="645370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448" y="5135656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5418" y="5694782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625969"/>
              </p:ext>
            </p:extLst>
          </p:nvPr>
        </p:nvGraphicFramePr>
        <p:xfrm>
          <a:off x="6864364" y="5002306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045115" y="622039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18265" y="621500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91415" y="621500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35324" y="621500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53637" y="4949990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813796" y="5561433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0947" y="6431673"/>
            <a:ext cx="67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age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88" y="2720542"/>
            <a:ext cx="1568600" cy="15021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4572000" y="2750418"/>
            <a:ext cx="1626631" cy="163022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59924" y="463844"/>
            <a:ext cx="1440000" cy="144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e 26"/>
          <p:cNvSpPr/>
          <p:nvPr/>
        </p:nvSpPr>
        <p:spPr>
          <a:xfrm>
            <a:off x="1269746" y="484002"/>
            <a:ext cx="1440000" cy="1440000"/>
          </a:xfrm>
          <a:prstGeom prst="pie">
            <a:avLst>
              <a:gd name="adj1" fmla="val 10798394"/>
              <a:gd name="adj2" fmla="val 171940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1270260" y="462736"/>
            <a:ext cx="1440000" cy="1440000"/>
          </a:xfrm>
          <a:prstGeom prst="pie">
            <a:avLst>
              <a:gd name="adj1" fmla="val 764759"/>
              <a:gd name="adj2" fmla="val 107559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15740"/>
              </p:ext>
            </p:extLst>
          </p:nvPr>
        </p:nvGraphicFramePr>
        <p:xfrm>
          <a:off x="3384884" y="633261"/>
          <a:ext cx="2813746" cy="148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20">
                  <a:extLst>
                    <a:ext uri="{9D8B030D-6E8A-4147-A177-3AD203B41FA5}">
                      <a16:colId xmlns:a16="http://schemas.microsoft.com/office/drawing/2014/main" val="277478734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1853085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4289117665"/>
                    </a:ext>
                  </a:extLst>
                </a:gridCol>
              </a:tblGrid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Tally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083063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││││ 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28663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Dog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52041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041599"/>
                  </a:ext>
                </a:extLst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>
          <a:xfrm flipV="1">
            <a:off x="4104167" y="1108309"/>
            <a:ext cx="467833" cy="95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02963"/>
              </p:ext>
            </p:extLst>
          </p:nvPr>
        </p:nvGraphicFramePr>
        <p:xfrm>
          <a:off x="6864364" y="713651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045115" y="193174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1826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9141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35324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637" y="661335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064317"/>
              </p:ext>
            </p:extLst>
          </p:nvPr>
        </p:nvGraphicFramePr>
        <p:xfrm>
          <a:off x="3503610" y="5250632"/>
          <a:ext cx="2596253" cy="148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08">
                  <a:extLst>
                    <a:ext uri="{9D8B030D-6E8A-4147-A177-3AD203B41FA5}">
                      <a16:colId xmlns:a16="http://schemas.microsoft.com/office/drawing/2014/main" val="2254143910"/>
                    </a:ext>
                  </a:extLst>
                </a:gridCol>
                <a:gridCol w="939056">
                  <a:extLst>
                    <a:ext uri="{9D8B030D-6E8A-4147-A177-3AD203B41FA5}">
                      <a16:colId xmlns:a16="http://schemas.microsoft.com/office/drawing/2014/main" val="1479377353"/>
                    </a:ext>
                  </a:extLst>
                </a:gridCol>
                <a:gridCol w="966389">
                  <a:extLst>
                    <a:ext uri="{9D8B030D-6E8A-4147-A177-3AD203B41FA5}">
                      <a16:colId xmlns:a16="http://schemas.microsoft.com/office/drawing/2014/main" val="57711672"/>
                    </a:ext>
                  </a:extLst>
                </a:gridCol>
              </a:tblGrid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Tally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138407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│││││││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473327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Dog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941619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5431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6232"/>
              </p:ext>
            </p:extLst>
          </p:nvPr>
        </p:nvGraphicFramePr>
        <p:xfrm>
          <a:off x="6335622" y="2637151"/>
          <a:ext cx="267138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180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160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4916"/>
              </p:ext>
            </p:extLst>
          </p:nvPr>
        </p:nvGraphicFramePr>
        <p:xfrm>
          <a:off x="0" y="-629"/>
          <a:ext cx="91440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Statistics:  Data display		Topic 12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colour is the mode?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             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yellow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Complete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this table:</a:t>
                      </a:r>
                    </a:p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 people were questioned?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22</a:t>
                      </a:r>
                    </a:p>
                    <a:p>
                      <a:endParaRPr lang="en-GB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37744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/>
                        </a:rPr>
                        <a:t>80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/>
                        </a:rPr>
                        <a:t> people = Man Utd fans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many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Fans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did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teams have.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/>
                        </a:rPr>
                        <a:t>240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 =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32 pupils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Bus = 16 </a:t>
                      </a:r>
                    </a:p>
                    <a:p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Walk = 8</a:t>
                      </a:r>
                    </a:p>
                    <a:p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Car = 4</a:t>
                      </a:r>
                    </a:p>
                    <a:p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Cycle = 4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missing angles?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wrong with this bar chart?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B too wide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 is wrong? </a:t>
                      </a:r>
                    </a:p>
                    <a:p>
                      <a:r>
                        <a:rPr lang="en-GB" sz="180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 = </a:t>
                      </a:r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││││││  5 =││││ </a:t>
                      </a:r>
                      <a:endParaRPr lang="en-GB" sz="1800" b="1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28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What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was the mode</a:t>
                      </a: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? 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652940"/>
              </p:ext>
            </p:extLst>
          </p:nvPr>
        </p:nvGraphicFramePr>
        <p:xfrm>
          <a:off x="898321" y="5605404"/>
          <a:ext cx="2163206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534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665044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360534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5319" y="644183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0260" y="645370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0196" y="6453706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6448" y="5135656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-85418" y="5694782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946883"/>
              </p:ext>
            </p:extLst>
          </p:nvPr>
        </p:nvGraphicFramePr>
        <p:xfrm>
          <a:off x="6796343" y="5329218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003778" y="653389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77702" y="6530438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38600" y="648857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345893" y="6528568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46214" y="5246362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5813796" y="5561433"/>
            <a:ext cx="1260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Comic Sans MS" panose="030F0702030302020204" pitchFamily="66" charset="0"/>
              </a:rPr>
              <a:t>frequency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91563" y="6473102"/>
            <a:ext cx="6778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age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988" y="2720542"/>
            <a:ext cx="1568600" cy="150217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l="3614"/>
          <a:stretch/>
        </p:blipFill>
        <p:spPr>
          <a:xfrm>
            <a:off x="4572000" y="2750418"/>
            <a:ext cx="1626631" cy="163022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59924" y="463844"/>
            <a:ext cx="1440000" cy="144000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e 26"/>
          <p:cNvSpPr/>
          <p:nvPr/>
        </p:nvSpPr>
        <p:spPr>
          <a:xfrm>
            <a:off x="1269746" y="484002"/>
            <a:ext cx="1440000" cy="1440000"/>
          </a:xfrm>
          <a:prstGeom prst="pie">
            <a:avLst>
              <a:gd name="adj1" fmla="val 10798394"/>
              <a:gd name="adj2" fmla="val 1719403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Pie 27"/>
          <p:cNvSpPr/>
          <p:nvPr/>
        </p:nvSpPr>
        <p:spPr>
          <a:xfrm>
            <a:off x="1270260" y="462736"/>
            <a:ext cx="1440000" cy="1440000"/>
          </a:xfrm>
          <a:prstGeom prst="pie">
            <a:avLst>
              <a:gd name="adj1" fmla="val 764759"/>
              <a:gd name="adj2" fmla="val 107559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415740"/>
              </p:ext>
            </p:extLst>
          </p:nvPr>
        </p:nvGraphicFramePr>
        <p:xfrm>
          <a:off x="3384884" y="633261"/>
          <a:ext cx="2813746" cy="1483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920">
                  <a:extLst>
                    <a:ext uri="{9D8B030D-6E8A-4147-A177-3AD203B41FA5}">
                      <a16:colId xmlns:a16="http://schemas.microsoft.com/office/drawing/2014/main" val="277478734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1853085"/>
                    </a:ext>
                  </a:extLst>
                </a:gridCol>
                <a:gridCol w="1065413">
                  <a:extLst>
                    <a:ext uri="{9D8B030D-6E8A-4147-A177-3AD203B41FA5}">
                      <a16:colId xmlns:a16="http://schemas.microsoft.com/office/drawing/2014/main" val="4289117665"/>
                    </a:ext>
                  </a:extLst>
                </a:gridCol>
              </a:tblGrid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Tally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083063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││││ 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428663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Dog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9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0052041"/>
                  </a:ext>
                </a:extLst>
              </a:tr>
              <a:tr h="370974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041599"/>
                  </a:ext>
                </a:extLst>
              </a:tr>
            </a:tbl>
          </a:graphicData>
        </a:graphic>
      </p:graphicFrame>
      <p:cxnSp>
        <p:nvCxnSpPr>
          <p:cNvPr id="29" name="Straight Connector 28"/>
          <p:cNvCxnSpPr/>
          <p:nvPr/>
        </p:nvCxnSpPr>
        <p:spPr>
          <a:xfrm flipV="1">
            <a:off x="4104167" y="1108309"/>
            <a:ext cx="467833" cy="9569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02963"/>
              </p:ext>
            </p:extLst>
          </p:nvPr>
        </p:nvGraphicFramePr>
        <p:xfrm>
          <a:off x="6864364" y="713651"/>
          <a:ext cx="1847208" cy="1260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01">
                  <a:extLst>
                    <a:ext uri="{9D8B030D-6E8A-4147-A177-3AD203B41FA5}">
                      <a16:colId xmlns:a16="http://schemas.microsoft.com/office/drawing/2014/main" val="126059780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49000370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882357260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39624393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4133085573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3133730392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23241407"/>
                    </a:ext>
                  </a:extLst>
                </a:gridCol>
                <a:gridCol w="230901">
                  <a:extLst>
                    <a:ext uri="{9D8B030D-6E8A-4147-A177-3AD203B41FA5}">
                      <a16:colId xmlns:a16="http://schemas.microsoft.com/office/drawing/2014/main" val="1095812746"/>
                    </a:ext>
                  </a:extLst>
                </a:gridCol>
              </a:tblGrid>
              <a:tr h="252125"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630686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527062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166183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5159"/>
                  </a:ext>
                </a:extLst>
              </a:tr>
              <a:tr h="252125"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28755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7045115" y="1931744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1826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991415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35324" y="1926349"/>
            <a:ext cx="4146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637" y="661335"/>
            <a:ext cx="366348" cy="1456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10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8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6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4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2</a:t>
            </a:r>
          </a:p>
          <a:p>
            <a:pPr algn="r">
              <a:spcBef>
                <a:spcPts val="400"/>
              </a:spcBef>
            </a:pPr>
            <a:r>
              <a:rPr lang="en-GB" sz="1200" dirty="0">
                <a:latin typeface="Comic Sans MS" panose="030F0702030302020204" pitchFamily="66" charset="0"/>
              </a:rPr>
              <a:t>0</a:t>
            </a: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728320"/>
              </p:ext>
            </p:extLst>
          </p:nvPr>
        </p:nvGraphicFramePr>
        <p:xfrm>
          <a:off x="3472703" y="5534457"/>
          <a:ext cx="2596253" cy="1266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808">
                  <a:extLst>
                    <a:ext uri="{9D8B030D-6E8A-4147-A177-3AD203B41FA5}">
                      <a16:colId xmlns:a16="http://schemas.microsoft.com/office/drawing/2014/main" val="2254143910"/>
                    </a:ext>
                  </a:extLst>
                </a:gridCol>
                <a:gridCol w="939056">
                  <a:extLst>
                    <a:ext uri="{9D8B030D-6E8A-4147-A177-3AD203B41FA5}">
                      <a16:colId xmlns:a16="http://schemas.microsoft.com/office/drawing/2014/main" val="1479377353"/>
                    </a:ext>
                  </a:extLst>
                </a:gridCol>
                <a:gridCol w="966389">
                  <a:extLst>
                    <a:ext uri="{9D8B030D-6E8A-4147-A177-3AD203B41FA5}">
                      <a16:colId xmlns:a16="http://schemas.microsoft.com/office/drawing/2014/main" val="57711672"/>
                    </a:ext>
                  </a:extLst>
                </a:gridCol>
              </a:tblGrid>
              <a:tr h="351935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Tally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138407"/>
                  </a:ext>
                </a:extLst>
              </a:tr>
              <a:tr h="289476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│││││││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5473327"/>
                  </a:ext>
                </a:extLst>
              </a:tr>
              <a:tr h="289476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Dog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5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3941619"/>
                  </a:ext>
                </a:extLst>
              </a:tr>
              <a:tr h="277473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Other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││││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654310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698574"/>
              </p:ext>
            </p:extLst>
          </p:nvPr>
        </p:nvGraphicFramePr>
        <p:xfrm>
          <a:off x="6335622" y="2526938"/>
          <a:ext cx="2671386" cy="184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293">
                  <a:extLst>
                    <a:ext uri="{9D8B030D-6E8A-4147-A177-3AD203B41FA5}">
                      <a16:colId xmlns:a16="http://schemas.microsoft.com/office/drawing/2014/main" val="2707154720"/>
                    </a:ext>
                  </a:extLst>
                </a:gridCol>
                <a:gridCol w="1235242">
                  <a:extLst>
                    <a:ext uri="{9D8B030D-6E8A-4147-A177-3AD203B41FA5}">
                      <a16:colId xmlns:a16="http://schemas.microsoft.com/office/drawing/2014/main" val="3044827230"/>
                    </a:ext>
                  </a:extLst>
                </a:gridCol>
                <a:gridCol w="705851">
                  <a:extLst>
                    <a:ext uri="{9D8B030D-6E8A-4147-A177-3AD203B41FA5}">
                      <a16:colId xmlns:a16="http://schemas.microsoft.com/office/drawing/2014/main" val="1049404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Frequency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Angle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572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3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120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473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40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80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9644004"/>
                  </a:ext>
                </a:extLst>
              </a:tr>
              <a:tr h="255546"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Total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180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360</a:t>
                      </a: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36416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17997" y="1005877"/>
            <a:ext cx="874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17997" y="1776549"/>
            <a:ext cx="680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884437" y="5224984"/>
            <a:ext cx="483326" cy="1742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5379756" y="5224983"/>
            <a:ext cx="483326" cy="1742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93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439483"/>
                  </p:ext>
                </p:extLst>
              </p:nvPr>
            </p:nvGraphicFramePr>
            <p:xfrm>
              <a:off x="0" y="0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25%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15%</a:t>
                          </a:r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£30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£32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£35</m:t>
                              </m:r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£28</m:t>
                              </m:r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 people in a tennis club.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the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members are male.</a:t>
                          </a:r>
                        </a:p>
                        <a:p>
                          <a:pPr algn="l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female members are there?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1439483"/>
                  </p:ext>
                </p:extLst>
              </p:nvPr>
            </p:nvGraphicFramePr>
            <p:xfrm>
              <a:off x="0" y="0"/>
              <a:ext cx="9144000" cy="685800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0.2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0.05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9" r="-100625" b="-1929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25%</a:t>
                          </a:r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</a:t>
                          </a:r>
                        </a:p>
                        <a:p>
                          <a:endParaRPr lang="en-GB" sz="900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15%</a:t>
                          </a:r>
                          <a:endParaRPr lang="en-GB" b="0" baseline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4852" r="-200625" b="-10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4852" r="-100625" b="-1002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4852" r="-625" b="-1002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5405" r="-200625" b="-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5405" r="-100625" b="-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1267" t="26299" r="14435"/>
          <a:stretch/>
        </p:blipFill>
        <p:spPr bwMode="auto">
          <a:xfrm>
            <a:off x="6264910" y="4640580"/>
            <a:ext cx="2879090" cy="2217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052673"/>
                  </p:ext>
                </p:extLst>
              </p:nvPr>
            </p:nvGraphicFramePr>
            <p:xfrm>
              <a:off x="0" y="0"/>
              <a:ext cx="9144000" cy="6866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46711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0.75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75%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0.2  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20%</a:t>
                          </a:r>
                        </a:p>
                        <a:p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0.05  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5%</a:t>
                          </a:r>
                          <a:endParaRPr lang="en-GB" b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fractions into percentages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50%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75%</a:t>
                          </a: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62%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percentages into fractions</a:t>
                          </a: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25%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40%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900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15%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endParaRPr lang="en-GB" b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£30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 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£32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4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£35</m:t>
                              </m:r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£20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8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£16</m:t>
                              </m:r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6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𝑜𝑓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 £28 </m:t>
                              </m:r>
                            </m:oMath>
                          </a14:m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There are 30 people in a tennis club.</a:t>
                          </a:r>
                        </a:p>
                        <a:p>
                          <a:pPr algn="l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of the</a:t>
                          </a:r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members are male.</a:t>
                          </a:r>
                        </a:p>
                        <a:p>
                          <a:pPr algn="l"/>
                          <a:r>
                            <a:rPr lang="en-GB" b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How many female members are there?   </a:t>
                          </a:r>
                          <a:r>
                            <a:rPr lang="en-GB" b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12</a:t>
                          </a:r>
                          <a:endParaRPr lang="en-GB" b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 </a:t>
                          </a: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</a:t>
                          </a:r>
                          <a:r>
                            <a:rPr lang="en-GB" baseline="0" dirty="0">
                              <a:latin typeface="Comic Sans MS" panose="030F0702030302020204" pitchFamily="66" charset="0"/>
                            </a:rPr>
                            <a:t>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Calculate:</a:t>
                          </a: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a)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b)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b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c)	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dirty="0">
                              <a:latin typeface="Comic Sans MS" panose="030F0702030302020204" pitchFamily="66" charset="0"/>
                            </a:rPr>
                            <a:t>    </a:t>
                          </a: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GB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44052673"/>
                  </p:ext>
                </p:extLst>
              </p:nvPr>
            </p:nvGraphicFramePr>
            <p:xfrm>
              <a:off x="0" y="0"/>
              <a:ext cx="9144000" cy="68666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val="4141231608"/>
                        </a:ext>
                      </a:extLst>
                    </a:gridCol>
                  </a:tblGrid>
                  <a:tr h="2355342">
                    <a:tc rowSpan="3"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Number :  %</a:t>
                          </a:r>
                          <a:r>
                            <a:rPr lang="en-GB" b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/decimal/fraction		Topic 9</a:t>
                          </a: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None/>
                          </a:pP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Convert these decimals in to percentages</a:t>
                          </a: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a)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0.75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75%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b)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0.2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20%</a:t>
                          </a:r>
                          <a:endParaRPr lang="en-GB" b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b="0" dirty="0" smtClean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c)	</a:t>
                          </a:r>
                          <a:r>
                            <a:rPr lang="en-GB" b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0.05     </a:t>
                          </a:r>
                          <a:r>
                            <a:rPr lang="en-GB" b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5%</a:t>
                          </a:r>
                          <a:endParaRPr lang="en-GB" b="0" baseline="0" dirty="0" smtClean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pPr marL="0" indent="0" algn="ctr">
                            <a:buNone/>
                          </a:pPr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34" r="-100625" b="-1917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34" r="-625" b="-1917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42647800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105676" r="-200625" b="-10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105676" r="-100625" b="-100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12917" t="-105676" r="-625" b="-1005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7561586"/>
                      </a:ext>
                    </a:extLst>
                  </a:tr>
                  <a:tr h="2255645">
                    <a:tc vMerge="1">
                      <a:txBody>
                        <a:bodyPr/>
                        <a:lstStyle/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2917" t="-205676" r="-200625" b="-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12917" t="-205676" r="-100625" b="-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GB" dirty="0">
                            <a:latin typeface="Comic Sans MS" panose="030F0702030302020204" pitchFamily="66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1267" t="26299" r="14435"/>
          <a:stretch/>
        </p:blipFill>
        <p:spPr bwMode="auto">
          <a:xfrm>
            <a:off x="6264910" y="4640580"/>
            <a:ext cx="2879090" cy="2217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4286" y="5551714"/>
            <a:ext cx="757645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 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 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97634" y="5930537"/>
            <a:ext cx="705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 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 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4286" y="6337765"/>
            <a:ext cx="75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ym typeface="Wingdings" panose="05000000000000000000" pitchFamily="2" charset="2"/>
              </a:rPr>
              <a:t>   </a:t>
            </a:r>
            <a:r>
              <a:rPr lang="en-GB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8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749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4045671" y="2819544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956179" y="2724453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64738" r="49942" b="19128"/>
          <a:stretch/>
        </p:blipFill>
        <p:spPr bwMode="auto">
          <a:xfrm>
            <a:off x="1367299" y="2819544"/>
            <a:ext cx="1441349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3884" t="12758" r="69514" b="52688"/>
          <a:stretch/>
        </p:blipFill>
        <p:spPr bwMode="auto">
          <a:xfrm>
            <a:off x="798022" y="5336771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4"/>
          <a:srcRect l="35596" t="12501" r="49185" b="40728"/>
          <a:stretch/>
        </p:blipFill>
        <p:spPr bwMode="auto">
          <a:xfrm>
            <a:off x="4571999" y="5035898"/>
            <a:ext cx="931025" cy="1497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55192" t="13309" r="24832" b="53227"/>
          <a:stretch/>
        </p:blipFill>
        <p:spPr bwMode="auto">
          <a:xfrm>
            <a:off x="6926057" y="5072093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50627" y="409433"/>
            <a:ext cx="1424276" cy="1650670"/>
            <a:chOff x="750627" y="409433"/>
            <a:chExt cx="1424276" cy="1650670"/>
          </a:xfrm>
        </p:grpSpPr>
        <p:sp>
          <p:nvSpPr>
            <p:cNvPr id="2" name="Freeform 1"/>
            <p:cNvSpPr/>
            <p:nvPr/>
          </p:nvSpPr>
          <p:spPr>
            <a:xfrm>
              <a:off x="750627" y="409433"/>
              <a:ext cx="968991" cy="1187355"/>
            </a:xfrm>
            <a:custGeom>
              <a:avLst/>
              <a:gdLst>
                <a:gd name="connsiteX0" fmla="*/ 0 w 968991"/>
                <a:gd name="connsiteY0" fmla="*/ 450376 h 1187355"/>
                <a:gd name="connsiteX1" fmla="*/ 968991 w 968991"/>
                <a:gd name="connsiteY1" fmla="*/ 1187355 h 1187355"/>
                <a:gd name="connsiteX2" fmla="*/ 955343 w 968991"/>
                <a:gd name="connsiteY2" fmla="*/ 0 h 118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991" h="1187355">
                  <a:moveTo>
                    <a:pt x="0" y="450376"/>
                  </a:moveTo>
                  <a:lnTo>
                    <a:pt x="968991" y="1187355"/>
                  </a:lnTo>
                  <a:lnTo>
                    <a:pt x="95534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ie 21"/>
            <p:cNvSpPr/>
            <p:nvPr/>
          </p:nvSpPr>
          <p:spPr>
            <a:xfrm>
              <a:off x="1274903" y="1160103"/>
              <a:ext cx="900000" cy="900000"/>
            </a:xfrm>
            <a:prstGeom prst="pie">
              <a:avLst>
                <a:gd name="adj1" fmla="val 16184338"/>
                <a:gd name="adj2" fmla="val 1309386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89611" y="532263"/>
            <a:ext cx="1380678" cy="1624083"/>
            <a:chOff x="3889611" y="532263"/>
            <a:chExt cx="1380678" cy="1624083"/>
          </a:xfrm>
        </p:grpSpPr>
        <p:sp>
          <p:nvSpPr>
            <p:cNvPr id="3" name="Freeform 2"/>
            <p:cNvSpPr/>
            <p:nvPr/>
          </p:nvSpPr>
          <p:spPr>
            <a:xfrm>
              <a:off x="3889611" y="532263"/>
              <a:ext cx="1364776" cy="1624083"/>
            </a:xfrm>
            <a:custGeom>
              <a:avLst/>
              <a:gdLst>
                <a:gd name="connsiteX0" fmla="*/ 0 w 1364776"/>
                <a:gd name="connsiteY0" fmla="*/ 1624083 h 1624083"/>
                <a:gd name="connsiteX1" fmla="*/ 941695 w 1364776"/>
                <a:gd name="connsiteY1" fmla="*/ 1009934 h 1624083"/>
                <a:gd name="connsiteX2" fmla="*/ 1364776 w 1364776"/>
                <a:gd name="connsiteY2" fmla="*/ 0 h 162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76" h="1624083">
                  <a:moveTo>
                    <a:pt x="0" y="1624083"/>
                  </a:moveTo>
                  <a:lnTo>
                    <a:pt x="941695" y="1009934"/>
                  </a:lnTo>
                  <a:lnTo>
                    <a:pt x="1364776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ie 22"/>
            <p:cNvSpPr/>
            <p:nvPr/>
          </p:nvSpPr>
          <p:spPr>
            <a:xfrm>
              <a:off x="4370289" y="1099690"/>
              <a:ext cx="900000" cy="900000"/>
            </a:xfrm>
            <a:prstGeom prst="pie">
              <a:avLst>
                <a:gd name="adj1" fmla="val 8824551"/>
                <a:gd name="adj2" fmla="val 1762120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31927" y="509730"/>
            <a:ext cx="1776087" cy="1500878"/>
            <a:chOff x="6931927" y="509730"/>
            <a:chExt cx="1776087" cy="1500878"/>
          </a:xfrm>
        </p:grpSpPr>
        <p:sp>
          <p:nvSpPr>
            <p:cNvPr id="21" name="Freeform 20"/>
            <p:cNvSpPr/>
            <p:nvPr/>
          </p:nvSpPr>
          <p:spPr>
            <a:xfrm>
              <a:off x="7397829" y="959730"/>
              <a:ext cx="1310185" cy="1050878"/>
            </a:xfrm>
            <a:custGeom>
              <a:avLst/>
              <a:gdLst>
                <a:gd name="connsiteX0" fmla="*/ 1310185 w 1310185"/>
                <a:gd name="connsiteY0" fmla="*/ 423081 h 1050878"/>
                <a:gd name="connsiteX1" fmla="*/ 0 w 1310185"/>
                <a:gd name="connsiteY1" fmla="*/ 0 h 1050878"/>
                <a:gd name="connsiteX2" fmla="*/ 709684 w 1310185"/>
                <a:gd name="connsiteY2" fmla="*/ 1050878 h 1050878"/>
                <a:gd name="connsiteX3" fmla="*/ 709684 w 1310185"/>
                <a:gd name="connsiteY3" fmla="*/ 1050878 h 105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185" h="1050878">
                  <a:moveTo>
                    <a:pt x="1310185" y="423081"/>
                  </a:moveTo>
                  <a:lnTo>
                    <a:pt x="0" y="0"/>
                  </a:lnTo>
                  <a:lnTo>
                    <a:pt x="709684" y="1050878"/>
                  </a:lnTo>
                  <a:lnTo>
                    <a:pt x="709684" y="105087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ie 23"/>
            <p:cNvSpPr/>
            <p:nvPr/>
          </p:nvSpPr>
          <p:spPr>
            <a:xfrm>
              <a:off x="6931927" y="509730"/>
              <a:ext cx="900000" cy="900000"/>
            </a:xfrm>
            <a:prstGeom prst="pie">
              <a:avLst>
                <a:gd name="adj1" fmla="val 1046904"/>
                <a:gd name="adj2" fmla="val 330293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699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3082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     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Reflex </a:t>
                      </a: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Obtuse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type of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Acute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algn="ctr"/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Regular Pentagon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/>
                        </a:rPr>
                        <a:t>Irregular concave pentagon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 polygon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/>
                        </a:rPr>
                        <a:t>Irregular hexagon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Parallelogram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              Kite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Name the quadrilateral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Comic Sans MS" panose="030F0702030302020204" pitchFamily="66" charset="0"/>
                        </a:rPr>
                        <a:t>           </a:t>
                      </a:r>
                      <a:r>
                        <a:rPr lang="en-GB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Trapezium</a:t>
                      </a:r>
                    </a:p>
                    <a:p>
                      <a:endParaRPr lang="en-GB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5" t="38803" r="66705" b="44655"/>
          <a:stretch/>
        </p:blipFill>
        <p:spPr bwMode="auto">
          <a:xfrm>
            <a:off x="4091612" y="3114105"/>
            <a:ext cx="1457354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72" t="44198" r="36165" b="42521"/>
          <a:stretch/>
        </p:blipFill>
        <p:spPr bwMode="auto">
          <a:xfrm>
            <a:off x="6999307" y="3114105"/>
            <a:ext cx="1506177" cy="12157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0" t="64738" r="49942" b="19128"/>
          <a:stretch/>
        </p:blipFill>
        <p:spPr bwMode="auto">
          <a:xfrm>
            <a:off x="1097141" y="3106704"/>
            <a:ext cx="1441349" cy="1120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/>
          <p:nvPr/>
        </p:nvPicPr>
        <p:blipFill rotWithShape="1">
          <a:blip r:embed="rId4"/>
          <a:srcRect l="3884" t="12758" r="69514" b="52688"/>
          <a:stretch/>
        </p:blipFill>
        <p:spPr bwMode="auto">
          <a:xfrm>
            <a:off x="798022" y="5336771"/>
            <a:ext cx="2039589" cy="1000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/>
          <p:cNvPicPr/>
          <p:nvPr/>
        </p:nvPicPr>
        <p:blipFill rotWithShape="1">
          <a:blip r:embed="rId4"/>
          <a:srcRect l="35596" t="12501" r="49185" b="40728"/>
          <a:stretch/>
        </p:blipFill>
        <p:spPr bwMode="auto">
          <a:xfrm>
            <a:off x="4381571" y="5199678"/>
            <a:ext cx="931025" cy="14979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/>
          <p:cNvPicPr/>
          <p:nvPr/>
        </p:nvPicPr>
        <p:blipFill rotWithShape="1">
          <a:blip r:embed="rId4"/>
          <a:srcRect l="55192" t="13309" r="24832" b="53227"/>
          <a:stretch/>
        </p:blipFill>
        <p:spPr bwMode="auto">
          <a:xfrm>
            <a:off x="6883927" y="5461346"/>
            <a:ext cx="1652678" cy="11458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50627" y="409433"/>
            <a:ext cx="1424276" cy="1650670"/>
            <a:chOff x="750627" y="409433"/>
            <a:chExt cx="1424276" cy="1650670"/>
          </a:xfrm>
        </p:grpSpPr>
        <p:sp>
          <p:nvSpPr>
            <p:cNvPr id="2" name="Freeform 1"/>
            <p:cNvSpPr/>
            <p:nvPr/>
          </p:nvSpPr>
          <p:spPr>
            <a:xfrm>
              <a:off x="750627" y="409433"/>
              <a:ext cx="968991" cy="1187355"/>
            </a:xfrm>
            <a:custGeom>
              <a:avLst/>
              <a:gdLst>
                <a:gd name="connsiteX0" fmla="*/ 0 w 968991"/>
                <a:gd name="connsiteY0" fmla="*/ 450376 h 1187355"/>
                <a:gd name="connsiteX1" fmla="*/ 968991 w 968991"/>
                <a:gd name="connsiteY1" fmla="*/ 1187355 h 1187355"/>
                <a:gd name="connsiteX2" fmla="*/ 955343 w 968991"/>
                <a:gd name="connsiteY2" fmla="*/ 0 h 1187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8991" h="1187355">
                  <a:moveTo>
                    <a:pt x="0" y="450376"/>
                  </a:moveTo>
                  <a:lnTo>
                    <a:pt x="968991" y="1187355"/>
                  </a:lnTo>
                  <a:lnTo>
                    <a:pt x="955343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Pie 21"/>
            <p:cNvSpPr/>
            <p:nvPr/>
          </p:nvSpPr>
          <p:spPr>
            <a:xfrm>
              <a:off x="1274903" y="1160103"/>
              <a:ext cx="900000" cy="900000"/>
            </a:xfrm>
            <a:prstGeom prst="pie">
              <a:avLst>
                <a:gd name="adj1" fmla="val 16184338"/>
                <a:gd name="adj2" fmla="val 13093861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889611" y="532263"/>
            <a:ext cx="1380678" cy="1624083"/>
            <a:chOff x="3889611" y="532263"/>
            <a:chExt cx="1380678" cy="1624083"/>
          </a:xfrm>
        </p:grpSpPr>
        <p:sp>
          <p:nvSpPr>
            <p:cNvPr id="3" name="Freeform 2"/>
            <p:cNvSpPr/>
            <p:nvPr/>
          </p:nvSpPr>
          <p:spPr>
            <a:xfrm>
              <a:off x="3889611" y="532263"/>
              <a:ext cx="1364776" cy="1624083"/>
            </a:xfrm>
            <a:custGeom>
              <a:avLst/>
              <a:gdLst>
                <a:gd name="connsiteX0" fmla="*/ 0 w 1364776"/>
                <a:gd name="connsiteY0" fmla="*/ 1624083 h 1624083"/>
                <a:gd name="connsiteX1" fmla="*/ 941695 w 1364776"/>
                <a:gd name="connsiteY1" fmla="*/ 1009934 h 1624083"/>
                <a:gd name="connsiteX2" fmla="*/ 1364776 w 1364776"/>
                <a:gd name="connsiteY2" fmla="*/ 0 h 1624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4776" h="1624083">
                  <a:moveTo>
                    <a:pt x="0" y="1624083"/>
                  </a:moveTo>
                  <a:lnTo>
                    <a:pt x="941695" y="1009934"/>
                  </a:lnTo>
                  <a:lnTo>
                    <a:pt x="1364776" y="0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Pie 22"/>
            <p:cNvSpPr/>
            <p:nvPr/>
          </p:nvSpPr>
          <p:spPr>
            <a:xfrm>
              <a:off x="4370289" y="1099690"/>
              <a:ext cx="900000" cy="900000"/>
            </a:xfrm>
            <a:prstGeom prst="pie">
              <a:avLst>
                <a:gd name="adj1" fmla="val 8824551"/>
                <a:gd name="adj2" fmla="val 17621205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31927" y="509730"/>
            <a:ext cx="1776087" cy="1500878"/>
            <a:chOff x="6931927" y="509730"/>
            <a:chExt cx="1776087" cy="1500878"/>
          </a:xfrm>
        </p:grpSpPr>
        <p:sp>
          <p:nvSpPr>
            <p:cNvPr id="21" name="Freeform 20"/>
            <p:cNvSpPr/>
            <p:nvPr/>
          </p:nvSpPr>
          <p:spPr>
            <a:xfrm>
              <a:off x="7397829" y="959730"/>
              <a:ext cx="1310185" cy="1050878"/>
            </a:xfrm>
            <a:custGeom>
              <a:avLst/>
              <a:gdLst>
                <a:gd name="connsiteX0" fmla="*/ 1310185 w 1310185"/>
                <a:gd name="connsiteY0" fmla="*/ 423081 h 1050878"/>
                <a:gd name="connsiteX1" fmla="*/ 0 w 1310185"/>
                <a:gd name="connsiteY1" fmla="*/ 0 h 1050878"/>
                <a:gd name="connsiteX2" fmla="*/ 709684 w 1310185"/>
                <a:gd name="connsiteY2" fmla="*/ 1050878 h 1050878"/>
                <a:gd name="connsiteX3" fmla="*/ 709684 w 1310185"/>
                <a:gd name="connsiteY3" fmla="*/ 1050878 h 105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0185" h="1050878">
                  <a:moveTo>
                    <a:pt x="1310185" y="423081"/>
                  </a:moveTo>
                  <a:lnTo>
                    <a:pt x="0" y="0"/>
                  </a:lnTo>
                  <a:lnTo>
                    <a:pt x="709684" y="1050878"/>
                  </a:lnTo>
                  <a:lnTo>
                    <a:pt x="709684" y="105087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Pie 23"/>
            <p:cNvSpPr/>
            <p:nvPr/>
          </p:nvSpPr>
          <p:spPr>
            <a:xfrm>
              <a:off x="6931927" y="509730"/>
              <a:ext cx="900000" cy="900000"/>
            </a:xfrm>
            <a:prstGeom prst="pie">
              <a:avLst>
                <a:gd name="adj1" fmla="val 1046904"/>
                <a:gd name="adj2" fmla="val 3302933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0183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583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angle.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1072" y="3092002"/>
            <a:ext cx="2023111" cy="11131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55695" y="3076821"/>
            <a:ext cx="2113338" cy="112830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503125" y="2810651"/>
            <a:ext cx="2286034" cy="15719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996287" y="614149"/>
            <a:ext cx="1697036" cy="15970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53555" r="46868" b="35322"/>
          <a:stretch/>
        </p:blipFill>
        <p:spPr bwMode="auto">
          <a:xfrm>
            <a:off x="3532880" y="792682"/>
            <a:ext cx="2236153" cy="1169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3" t="35157" r="42932" b="53554"/>
          <a:stretch/>
        </p:blipFill>
        <p:spPr bwMode="auto">
          <a:xfrm>
            <a:off x="3946727" y="5076219"/>
            <a:ext cx="2140174" cy="997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35157" r="65495" b="53145"/>
          <a:stretch/>
        </p:blipFill>
        <p:spPr bwMode="auto">
          <a:xfrm>
            <a:off x="721072" y="5076219"/>
            <a:ext cx="2051780" cy="1061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1" t="35157" r="21185" b="53145"/>
          <a:stretch/>
        </p:blipFill>
        <p:spPr bwMode="auto">
          <a:xfrm>
            <a:off x="6680546" y="5046373"/>
            <a:ext cx="1938800" cy="1026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7162497" y="425804"/>
            <a:ext cx="1516149" cy="17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42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6809402"/>
              </p:ext>
            </p:extLst>
          </p:nvPr>
        </p:nvGraphicFramePr>
        <p:xfrm>
          <a:off x="0" y="0"/>
          <a:ext cx="9144000" cy="6962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390503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Geometry:  Angles 			Topic 10 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marL="0" indent="0" algn="ctr">
                        <a:buNone/>
                      </a:pPr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        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a = 120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°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               b = 60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°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sz="1600" b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                c = 120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°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angles</a:t>
                      </a: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u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25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°</a:t>
                      </a:r>
                      <a:r>
                        <a:rPr lang="en-GB" sz="16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         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v = t = 155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°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/>
                        </a:rPr>
                        <a:t>         c                </a:t>
                      </a:r>
                      <a:r>
                        <a:rPr lang="en-GB" sz="1600" b="0" dirty="0" err="1">
                          <a:solidFill>
                            <a:srgbClr val="FF0000"/>
                          </a:solidFill>
                          <a:latin typeface="Comic Sans MS"/>
                        </a:rPr>
                        <a:t>c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/>
                        </a:rPr>
                        <a:t> = 120°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1898469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                           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                                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90°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                          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40°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m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= 50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°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     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n= 80°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/>
                        </a:rPr>
                        <a:t>a</a:t>
                      </a:r>
                      <a:r>
                        <a:rPr lang="en-GB" sz="1600" b="0" baseline="0" dirty="0">
                          <a:solidFill>
                            <a:srgbClr val="FF0000"/>
                          </a:solidFill>
                          <a:latin typeface="Comic Sans MS"/>
                        </a:rPr>
                        <a:t> = 50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/>
                        </a:rPr>
                        <a:t>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</a:rPr>
                        <a:t>b</a:t>
                      </a:r>
                      <a:r>
                        <a:rPr lang="en-GB" sz="1800" baseline="0" dirty="0">
                          <a:solidFill>
                            <a:srgbClr val="FF0000"/>
                          </a:solidFill>
                        </a:rPr>
                        <a:t> = 75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Comic Sans MS"/>
                        </a:rPr>
                        <a:t>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Calculate the missing angle</a:t>
                      </a:r>
                    </a:p>
                    <a:p>
                      <a:endParaRPr lang="en-GB" sz="1600" b="1" dirty="0"/>
                    </a:p>
                    <a:p>
                      <a:endParaRPr lang="en-GB" sz="1600" b="1" dirty="0"/>
                    </a:p>
                    <a:p>
                      <a:endParaRPr lang="en-GB" sz="1600" b="1" dirty="0"/>
                    </a:p>
                    <a:p>
                      <a:endParaRPr lang="en-GB" sz="1600" b="1" dirty="0"/>
                    </a:p>
                    <a:p>
                      <a:endParaRPr lang="en-GB" sz="16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+mn-lt"/>
                        </a:rPr>
                        <a:t>c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+mn-lt"/>
                        </a:rPr>
                        <a:t> = 45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+mn-lt"/>
                        </a:rPr>
                        <a:t>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721072" y="3056363"/>
            <a:ext cx="2023111" cy="111312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655695" y="3004934"/>
            <a:ext cx="2113338" cy="1128308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6503125" y="2810651"/>
            <a:ext cx="2286034" cy="1121269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9" t="30857" r="62651" b="47976"/>
          <a:stretch/>
        </p:blipFill>
        <p:spPr bwMode="auto">
          <a:xfrm>
            <a:off x="442380" y="792681"/>
            <a:ext cx="1464797" cy="13830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8" t="53555" r="46868" b="35322"/>
          <a:stretch/>
        </p:blipFill>
        <p:spPr bwMode="auto">
          <a:xfrm>
            <a:off x="3594287" y="423950"/>
            <a:ext cx="2236153" cy="11691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63" t="35157" r="42932" b="53554"/>
          <a:stretch/>
        </p:blipFill>
        <p:spPr bwMode="auto">
          <a:xfrm>
            <a:off x="3946727" y="5076219"/>
            <a:ext cx="2140174" cy="997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t="35157" r="65495" b="53145"/>
          <a:stretch/>
        </p:blipFill>
        <p:spPr bwMode="auto">
          <a:xfrm>
            <a:off x="721072" y="5033087"/>
            <a:ext cx="2051780" cy="106105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1" t="35157" r="21185" b="53145"/>
          <a:stretch/>
        </p:blipFill>
        <p:spPr bwMode="auto">
          <a:xfrm>
            <a:off x="7205200" y="5203127"/>
            <a:ext cx="1938800" cy="10268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/>
          <p:cNvPicPr/>
          <p:nvPr/>
        </p:nvPicPr>
        <p:blipFill>
          <a:blip r:embed="rId7"/>
          <a:stretch>
            <a:fillRect/>
          </a:stretch>
        </p:blipFill>
        <p:spPr>
          <a:xfrm>
            <a:off x="6503125" y="395571"/>
            <a:ext cx="1516149" cy="17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20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754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colour line is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Vertical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horizontal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co-ordinate = 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 co-ordinate =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co-ordinate = 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 co-ordinate =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x = 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y = -3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 is needed to make a square?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12014" y="2455968"/>
            <a:ext cx="2317339" cy="2005247"/>
            <a:chOff x="1561486" y="212680"/>
            <a:chExt cx="2317339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21790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1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6" y="172119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61053" y="2463033"/>
            <a:ext cx="2299006" cy="2005247"/>
            <a:chOff x="1579819" y="212680"/>
            <a:chExt cx="2299006" cy="2005247"/>
          </a:xfrm>
        </p:grpSpPr>
        <p:grpSp>
          <p:nvGrpSpPr>
            <p:cNvPr id="20" name="Group 19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2361272" y="40553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84989" y="855792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299016" y="21268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9819" y="762635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58550" y="5190302"/>
            <a:ext cx="1905390" cy="1519646"/>
            <a:chOff x="1751438" y="5215852"/>
            <a:chExt cx="1905390" cy="1519646"/>
          </a:xfrm>
        </p:grpSpPr>
        <p:grpSp>
          <p:nvGrpSpPr>
            <p:cNvPr id="27" name="Group 26"/>
            <p:cNvGrpSpPr/>
            <p:nvPr/>
          </p:nvGrpSpPr>
          <p:grpSpPr>
            <a:xfrm>
              <a:off x="1751438" y="5215852"/>
              <a:ext cx="1905390" cy="1519646"/>
              <a:chOff x="1659166" y="361070"/>
              <a:chExt cx="2308150" cy="188034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/>
              <p:nvPr/>
            </p:nvCxnSpPr>
            <p:spPr>
              <a:xfrm>
                <a:off x="2587408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70127" y="2003688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3420734" y="5215852"/>
              <a:ext cx="0" cy="15196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567240" y="2525105"/>
            <a:ext cx="2300003" cy="1960094"/>
            <a:chOff x="1578822" y="218610"/>
            <a:chExt cx="2300003" cy="1960094"/>
          </a:xfrm>
        </p:grpSpPr>
        <p:grpSp>
          <p:nvGrpSpPr>
            <p:cNvPr id="33" name="Group 32"/>
            <p:cNvGrpSpPr/>
            <p:nvPr/>
          </p:nvGrpSpPr>
          <p:grpSpPr>
            <a:xfrm>
              <a:off x="1828799" y="519848"/>
              <a:ext cx="2050026" cy="1658856"/>
              <a:chOff x="1659166" y="361070"/>
              <a:chExt cx="2308150" cy="188034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/>
              <p:nvPr/>
            </p:nvCxnSpPr>
            <p:spPr>
              <a:xfrm>
                <a:off x="3445057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88691" y="1512675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578822" y="1323298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41678" y="218610"/>
              <a:ext cx="361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612014" y="1474495"/>
            <a:ext cx="2361842" cy="518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50802" y="929529"/>
            <a:ext cx="1323054" cy="1156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11123" y="1223906"/>
            <a:ext cx="24961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214651" y="913480"/>
            <a:ext cx="0" cy="126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/>
          <a:srcRect l="40883" t="-1261" r="-18170" b="41485"/>
          <a:stretch/>
        </p:blipFill>
        <p:spPr>
          <a:xfrm>
            <a:off x="3868014" y="759846"/>
            <a:ext cx="1910686" cy="14534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6869804" y="543728"/>
            <a:ext cx="2050026" cy="1658856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7195403" y="1035734"/>
            <a:ext cx="217008" cy="217436"/>
            <a:chOff x="3971499" y="1577245"/>
            <a:chExt cx="217008" cy="21743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792524" y="1839789"/>
            <a:ext cx="217008" cy="217436"/>
            <a:chOff x="3971499" y="1577245"/>
            <a:chExt cx="217008" cy="21743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165849" y="1103917"/>
            <a:ext cx="217008" cy="217436"/>
            <a:chOff x="3971499" y="1577245"/>
            <a:chExt cx="217008" cy="21743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971499" y="1501825"/>
            <a:ext cx="217008" cy="217436"/>
            <a:chOff x="3971499" y="1577245"/>
            <a:chExt cx="217008" cy="21743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794365" y="5125063"/>
            <a:ext cx="2050026" cy="165885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3868014" y="5120697"/>
            <a:ext cx="2050026" cy="165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27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910466"/>
              </p:ext>
            </p:extLst>
          </p:nvPr>
        </p:nvGraphicFramePr>
        <p:xfrm>
          <a:off x="0" y="808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val="4141231608"/>
                    </a:ext>
                  </a:extLst>
                </a:gridCol>
              </a:tblGrid>
              <a:tr h="2286000">
                <a:tc rowSpan="3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Algebra: graphs			Topic 11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colour line is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Vertical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purple</a:t>
                      </a:r>
                    </a:p>
                    <a:p>
                      <a:pPr marL="342900" indent="-342900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Horizontal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green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co-ordinate =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(6,4)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 co-ordinate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=(0,2)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co-ordinate =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(-3,1)</a:t>
                      </a:r>
                    </a:p>
                    <a:p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Blue co-ordinate =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(0,-3)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47800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Name these two lines: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7561586"/>
                  </a:ext>
                </a:extLst>
              </a:tr>
              <a:tr h="2286000">
                <a:tc vMerge="1">
                  <a:txBody>
                    <a:bodyPr/>
                    <a:lstStyle/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x = 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Draw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line y = -3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line is needed to make a </a:t>
                      </a:r>
                      <a:r>
                        <a:rPr lang="en-GB" sz="18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square?</a:t>
                      </a:r>
                      <a:r>
                        <a:rPr lang="en-GB" sz="1800" b="0" dirty="0" err="1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y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=2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612013" y="2455968"/>
            <a:ext cx="2470710" cy="2005247"/>
            <a:chOff x="1561485" y="212680"/>
            <a:chExt cx="2470710" cy="2005247"/>
          </a:xfrm>
        </p:grpSpPr>
        <p:grpSp>
          <p:nvGrpSpPr>
            <p:cNvPr id="6" name="Group 5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11" name="Straight Connector 10"/>
              <p:cNvCxnSpPr/>
              <p:nvPr/>
            </p:nvCxnSpPr>
            <p:spPr>
              <a:xfrm>
                <a:off x="3221790" y="405530"/>
                <a:ext cx="0" cy="1880347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1684989" y="1985751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TextBox 6"/>
            <p:cNvSpPr txBox="1"/>
            <p:nvPr/>
          </p:nvSpPr>
          <p:spPr>
            <a:xfrm>
              <a:off x="3063300" y="212680"/>
              <a:ext cx="9688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 </a:t>
              </a:r>
              <a:r>
                <a:rPr lang="en-GB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x=2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61485" y="1721190"/>
              <a:ext cx="18524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 </a:t>
              </a:r>
              <a:r>
                <a:rPr lang="en-GB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y=-3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61052" y="2463033"/>
            <a:ext cx="2299007" cy="2005247"/>
            <a:chOff x="1579818" y="212680"/>
            <a:chExt cx="2299007" cy="2005247"/>
          </a:xfrm>
        </p:grpSpPr>
        <p:grpSp>
          <p:nvGrpSpPr>
            <p:cNvPr id="20" name="Group 19"/>
            <p:cNvGrpSpPr/>
            <p:nvPr/>
          </p:nvGrpSpPr>
          <p:grpSpPr>
            <a:xfrm>
              <a:off x="1828799" y="519848"/>
              <a:ext cx="2050026" cy="1698079"/>
              <a:chOff x="1659166" y="361070"/>
              <a:chExt cx="2308150" cy="192480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>
                <a:off x="2361272" y="40553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84989" y="855792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299015" y="212680"/>
              <a:ext cx="12283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 </a:t>
              </a:r>
              <a:r>
                <a:rPr lang="en-GB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 = -2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79818" y="762635"/>
              <a:ext cx="1089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 </a:t>
              </a:r>
              <a:r>
                <a:rPr lang="en-GB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 = 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858550" y="5190302"/>
            <a:ext cx="1905390" cy="1519646"/>
            <a:chOff x="1751438" y="5215852"/>
            <a:chExt cx="1905390" cy="1519646"/>
          </a:xfrm>
        </p:grpSpPr>
        <p:grpSp>
          <p:nvGrpSpPr>
            <p:cNvPr id="27" name="Group 26"/>
            <p:cNvGrpSpPr/>
            <p:nvPr/>
          </p:nvGrpSpPr>
          <p:grpSpPr>
            <a:xfrm>
              <a:off x="1751438" y="5215852"/>
              <a:ext cx="1905390" cy="1519646"/>
              <a:chOff x="1659166" y="361070"/>
              <a:chExt cx="2308150" cy="1880347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/>
              <p:nvPr/>
            </p:nvCxnSpPr>
            <p:spPr>
              <a:xfrm>
                <a:off x="2587408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670127" y="2003688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Straight Connector 27"/>
            <p:cNvCxnSpPr/>
            <p:nvPr/>
          </p:nvCxnSpPr>
          <p:spPr>
            <a:xfrm>
              <a:off x="3420734" y="5215852"/>
              <a:ext cx="0" cy="151964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6567239" y="2525105"/>
            <a:ext cx="2576761" cy="1960094"/>
            <a:chOff x="1578821" y="218610"/>
            <a:chExt cx="2576761" cy="1960094"/>
          </a:xfrm>
        </p:grpSpPr>
        <p:grpSp>
          <p:nvGrpSpPr>
            <p:cNvPr id="33" name="Group 32"/>
            <p:cNvGrpSpPr/>
            <p:nvPr/>
          </p:nvGrpSpPr>
          <p:grpSpPr>
            <a:xfrm>
              <a:off x="1828799" y="519848"/>
              <a:ext cx="2050026" cy="1658856"/>
              <a:chOff x="1659166" y="361070"/>
              <a:chExt cx="2308150" cy="1880347"/>
            </a:xfrm>
          </p:grpSpPr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/>
              <a:srcRect l="8214" t="15979" r="8864" b="15799"/>
              <a:stretch/>
            </p:blipFill>
            <p:spPr>
              <a:xfrm>
                <a:off x="1659166" y="361070"/>
                <a:ext cx="2308150" cy="1880347"/>
              </a:xfrm>
              <a:prstGeom prst="rect">
                <a:avLst/>
              </a:prstGeom>
            </p:spPr>
          </p:pic>
          <p:cxnSp>
            <p:nvCxnSpPr>
              <p:cNvPr id="37" name="Straight Connector 36"/>
              <p:cNvCxnSpPr/>
              <p:nvPr/>
            </p:nvCxnSpPr>
            <p:spPr>
              <a:xfrm>
                <a:off x="3445057" y="361070"/>
                <a:ext cx="0" cy="1880347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1688691" y="1512675"/>
                <a:ext cx="2256503" cy="0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/>
            <p:cNvSpPr txBox="1"/>
            <p:nvPr/>
          </p:nvSpPr>
          <p:spPr>
            <a:xfrm>
              <a:off x="1578821" y="1323298"/>
              <a:ext cx="835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a </a:t>
              </a:r>
              <a:r>
                <a:rPr lang="en-GB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y=-1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241678" y="218610"/>
              <a:ext cx="913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Comic Sans MS" panose="030F0702030302020204" pitchFamily="66" charset="0"/>
                </a:rPr>
                <a:t>b </a:t>
              </a:r>
              <a:r>
                <a:rPr lang="en-GB" dirty="0">
                  <a:solidFill>
                    <a:srgbClr val="FF0000"/>
                  </a:solidFill>
                  <a:latin typeface="Comic Sans MS" panose="030F0702030302020204" pitchFamily="66" charset="0"/>
                </a:rPr>
                <a:t>x=3</a:t>
              </a:r>
            </a:p>
          </p:txBody>
        </p:sp>
      </p:grpSp>
      <p:cxnSp>
        <p:nvCxnSpPr>
          <p:cNvPr id="3" name="Straight Connector 2"/>
          <p:cNvCxnSpPr/>
          <p:nvPr/>
        </p:nvCxnSpPr>
        <p:spPr>
          <a:xfrm flipV="1">
            <a:off x="612014" y="1474495"/>
            <a:ext cx="2361842" cy="5180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1650802" y="929529"/>
            <a:ext cx="1323054" cy="11561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511123" y="1223906"/>
            <a:ext cx="2496184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 flipV="1">
            <a:off x="1214651" y="913480"/>
            <a:ext cx="0" cy="126000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/>
          <a:srcRect l="40883" t="-1261" r="-18170" b="41485"/>
          <a:stretch/>
        </p:blipFill>
        <p:spPr>
          <a:xfrm>
            <a:off x="3868014" y="759846"/>
            <a:ext cx="1910686" cy="145348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6869804" y="543728"/>
            <a:ext cx="2050026" cy="1658856"/>
          </a:xfrm>
          <a:prstGeom prst="rect">
            <a:avLst/>
          </a:prstGeom>
        </p:spPr>
      </p:pic>
      <p:grpSp>
        <p:nvGrpSpPr>
          <p:cNvPr id="63" name="Group 62"/>
          <p:cNvGrpSpPr/>
          <p:nvPr/>
        </p:nvGrpSpPr>
        <p:grpSpPr>
          <a:xfrm>
            <a:off x="7195403" y="1035734"/>
            <a:ext cx="217008" cy="217436"/>
            <a:chOff x="3971499" y="1577245"/>
            <a:chExt cx="217008" cy="21743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792524" y="1839789"/>
            <a:ext cx="217008" cy="217436"/>
            <a:chOff x="3971499" y="1577245"/>
            <a:chExt cx="217008" cy="217436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165849" y="1103917"/>
            <a:ext cx="217008" cy="217436"/>
            <a:chOff x="3971499" y="1577245"/>
            <a:chExt cx="217008" cy="21743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3971499" y="1501825"/>
            <a:ext cx="217008" cy="217436"/>
            <a:chOff x="3971499" y="1577245"/>
            <a:chExt cx="217008" cy="217436"/>
          </a:xfrm>
        </p:grpSpPr>
        <p:cxnSp>
          <p:nvCxnSpPr>
            <p:cNvPr id="71" name="Straight Connector 70"/>
            <p:cNvCxnSpPr/>
            <p:nvPr/>
          </p:nvCxnSpPr>
          <p:spPr>
            <a:xfrm>
              <a:off x="3971499" y="1577245"/>
              <a:ext cx="217008" cy="217436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3971499" y="1577245"/>
              <a:ext cx="217008" cy="216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794365" y="5125063"/>
            <a:ext cx="2050026" cy="1658856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/>
          <a:srcRect l="8214" t="15979" r="8864" b="15799"/>
          <a:stretch/>
        </p:blipFill>
        <p:spPr>
          <a:xfrm>
            <a:off x="3868014" y="5120697"/>
            <a:ext cx="2050026" cy="1658856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H="1">
            <a:off x="1406648" y="5190302"/>
            <a:ext cx="19790" cy="15196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71499" y="6517822"/>
            <a:ext cx="18885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932167" y="5577840"/>
            <a:ext cx="1689319" cy="130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8715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4" ma:contentTypeDescription="Create a new document." ma:contentTypeScope="" ma:versionID="d8f82cecab30e0d7a59f92c30e35122e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1adc5f142140e8b844ae831ed2425da5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9C9725-6557-497C-AE0A-6EE6805968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71102e-c2e2-43df-a20f-703c85d4b778"/>
    <ds:schemaRef ds:uri="ac2b899c-feaf-4902-9f78-83816e525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2950C-6D80-4E9A-9465-870197D2AB5C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ea71102e-c2e2-43df-a20f-703c85d4b778"/>
    <ds:schemaRef ds:uri="http://schemas.openxmlformats.org/package/2006/metadata/core-properties"/>
    <ds:schemaRef ds:uri="ac2b899c-feaf-4902-9f78-83816e5257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1395</TotalTime>
  <Words>798</Words>
  <Application>Microsoft Office PowerPoint</Application>
  <PresentationFormat>On-screen Show (4:3)</PresentationFormat>
  <Paragraphs>440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Ion Boardroom</vt:lpstr>
      <vt:lpstr>Test 3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Gina Leake</cp:lastModifiedBy>
  <cp:revision>130</cp:revision>
  <dcterms:created xsi:type="dcterms:W3CDTF">2018-05-22T09:25:02Z</dcterms:created>
  <dcterms:modified xsi:type="dcterms:W3CDTF">2019-04-16T19:23:34Z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