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2" r:id="rId6"/>
    <p:sldId id="256" r:id="rId7"/>
    <p:sldId id="267" r:id="rId8"/>
    <p:sldId id="269" r:id="rId9"/>
    <p:sldId id="270" r:id="rId10"/>
    <p:sldId id="266" r:id="rId11"/>
    <p:sldId id="274" r:id="rId12"/>
    <p:sldId id="272" r:id="rId13"/>
    <p:sldId id="273" r:id="rId14"/>
    <p:sldId id="265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ke, Gina" userId="S::gina.leake@lythamhigh.lancs.sch.uk::7b23af33-2ab7-45ba-a32a-d2c9a3afae9f" providerId="AD" clId="Web-{42351EAE-88E9-9957-A6BB-8E0A4CAAE691}"/>
    <pc:docChg chg="modSld">
      <pc:chgData name="Leake, Gina" userId="S::gina.leake@lythamhigh.lancs.sch.uk::7b23af33-2ab7-45ba-a32a-d2c9a3afae9f" providerId="AD" clId="Web-{42351EAE-88E9-9957-A6BB-8E0A4CAAE691}" dt="2019-03-28T12:01:25.257" v="10" actId="20577"/>
      <pc:docMkLst>
        <pc:docMk/>
      </pc:docMkLst>
      <pc:sldChg chg="modSp">
        <pc:chgData name="Leake, Gina" userId="S::gina.leake@lythamhigh.lancs.sch.uk::7b23af33-2ab7-45ba-a32a-d2c9a3afae9f" providerId="AD" clId="Web-{42351EAE-88E9-9957-A6BB-8E0A4CAAE691}" dt="2019-03-28T12:01:21.554" v="8" actId="20577"/>
        <pc:sldMkLst>
          <pc:docMk/>
          <pc:sldMk cId="2463593595" sldId="262"/>
        </pc:sldMkLst>
        <pc:spChg chg="mod">
          <ac:chgData name="Leake, Gina" userId="S::gina.leake@lythamhigh.lancs.sch.uk::7b23af33-2ab7-45ba-a32a-d2c9a3afae9f" providerId="AD" clId="Web-{42351EAE-88E9-9957-A6BB-8E0A4CAAE691}" dt="2019-03-28T12:01:21.554" v="8" actId="20577"/>
          <ac:spMkLst>
            <pc:docMk/>
            <pc:sldMk cId="2463593595" sldId="262"/>
            <ac:spMk id="5" creationId="{00000000-0000-0000-0000-000000000000}"/>
          </ac:spMkLst>
        </pc:spChg>
      </pc:sldChg>
    </pc:docChg>
  </pc:docChgLst>
  <pc:docChgLst>
    <pc:chgData name="Butler, Gethin" userId="S::gethin.butler@lythamhigh.lancs.sch.uk::634b2a2b-0c3a-4742-b223-302776a8e1b8" providerId="AD" clId="Web-{7B5EB559-39F3-DD3D-08C0-9BDF5DB39ACF}"/>
    <pc:docChg chg="modSld">
      <pc:chgData name="Butler, Gethin" userId="S::gethin.butler@lythamhigh.lancs.sch.uk::634b2a2b-0c3a-4742-b223-302776a8e1b8" providerId="AD" clId="Web-{7B5EB559-39F3-DD3D-08C0-9BDF5DB39ACF}" dt="2019-04-28T14:46:06.948" v="13"/>
      <pc:docMkLst>
        <pc:docMk/>
      </pc:docMkLst>
      <pc:sldChg chg="modSp">
        <pc:chgData name="Butler, Gethin" userId="S::gethin.butler@lythamhigh.lancs.sch.uk::634b2a2b-0c3a-4742-b223-302776a8e1b8" providerId="AD" clId="Web-{7B5EB559-39F3-DD3D-08C0-9BDF5DB39ACF}" dt="2019-04-28T14:46:06.948" v="13"/>
        <pc:sldMkLst>
          <pc:docMk/>
          <pc:sldMk cId="3455749285" sldId="274"/>
        </pc:sldMkLst>
        <pc:graphicFrameChg chg="mod modGraphic">
          <ac:chgData name="Butler, Gethin" userId="S::gethin.butler@lythamhigh.lancs.sch.uk::634b2a2b-0c3a-4742-b223-302776a8e1b8" providerId="AD" clId="Web-{7B5EB559-39F3-DD3D-08C0-9BDF5DB39ACF}" dt="2019-04-28T14:46:06.948" v="13"/>
          <ac:graphicFrameMkLst>
            <pc:docMk/>
            <pc:sldMk cId="3455749285" sldId="274"/>
            <ac:graphicFrameMk id="4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3 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/>
              </a:rPr>
              <a:t>Year 7 higher</a:t>
            </a: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3999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colour is the mode?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wrong with this bar chart?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was the mode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people = Man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Utd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Fans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did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teams have.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=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 pupils</a:t>
                      </a: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came to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school by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each </a:t>
                      </a:r>
                    </a:p>
                    <a:p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method.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missing angles?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There is a total of 30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trees in the orchard.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pictogram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 the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red line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frequency polygon? 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541151" y="177832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14301" y="177832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58210" y="177832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88" y="2720542"/>
            <a:ext cx="1568600" cy="15021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614"/>
          <a:stretch/>
        </p:blipFill>
        <p:spPr>
          <a:xfrm>
            <a:off x="4572000" y="2750418"/>
            <a:ext cx="1626631" cy="163022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59924" y="463844"/>
            <a:ext cx="1440000" cy="144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ie 26"/>
          <p:cNvSpPr/>
          <p:nvPr/>
        </p:nvSpPr>
        <p:spPr>
          <a:xfrm>
            <a:off x="1269746" y="484002"/>
            <a:ext cx="1440000" cy="1440000"/>
          </a:xfrm>
          <a:prstGeom prst="pie">
            <a:avLst>
              <a:gd name="adj1" fmla="val 10798394"/>
              <a:gd name="adj2" fmla="val 171940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>
            <a:off x="1270260" y="462736"/>
            <a:ext cx="1440000" cy="1440000"/>
          </a:xfrm>
          <a:prstGeom prst="pie">
            <a:avLst>
              <a:gd name="adj1" fmla="val 764759"/>
              <a:gd name="adj2" fmla="val 1075591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897244"/>
              </p:ext>
            </p:extLst>
          </p:nvPr>
        </p:nvGraphicFramePr>
        <p:xfrm>
          <a:off x="6335622" y="2637151"/>
          <a:ext cx="26713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93">
                  <a:extLst>
                    <a:ext uri="{9D8B030D-6E8A-4147-A177-3AD203B41FA5}">
                      <a16:colId xmlns:a16="http://schemas.microsoft.com/office/drawing/2014/main" val="2707154720"/>
                    </a:ext>
                  </a:extLst>
                </a:gridCol>
                <a:gridCol w="1235242">
                  <a:extLst>
                    <a:ext uri="{9D8B030D-6E8A-4147-A177-3AD203B41FA5}">
                      <a16:colId xmlns:a16="http://schemas.microsoft.com/office/drawing/2014/main" val="3044827230"/>
                    </a:ext>
                  </a:extLst>
                </a:gridCol>
                <a:gridCol w="705851">
                  <a:extLst>
                    <a:ext uri="{9D8B030D-6E8A-4147-A177-3AD203B41FA5}">
                      <a16:colId xmlns:a16="http://schemas.microsoft.com/office/drawing/2014/main" val="104940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7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64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64162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10697"/>
              </p:ext>
            </p:extLst>
          </p:nvPr>
        </p:nvGraphicFramePr>
        <p:xfrm>
          <a:off x="6925154" y="536363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105905" y="1754456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14427" y="484047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5874586" y="1095490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frequency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81737" y="1965730"/>
            <a:ext cx="67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age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24932"/>
              </p:ext>
            </p:extLst>
          </p:nvPr>
        </p:nvGraphicFramePr>
        <p:xfrm>
          <a:off x="3877487" y="705105"/>
          <a:ext cx="2163206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34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360534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665044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360534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240009" y="1936451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54950" y="1948321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04886" y="1948321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11138" y="630271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2879272" y="1189397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frequency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32886" y="5093999"/>
            <a:ext cx="207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sym typeface="Symbol" panose="05050102010706020507" pitchFamily="18" charset="2"/>
              </a:rPr>
              <a:t> 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771796"/>
              </p:ext>
            </p:extLst>
          </p:nvPr>
        </p:nvGraphicFramePr>
        <p:xfrm>
          <a:off x="6831042" y="5291954"/>
          <a:ext cx="1855915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83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371183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371183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371183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371183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487086" y="5193863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34367" y="6506805"/>
            <a:ext cx="1930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10    20    30    40   50 </a:t>
            </a:r>
          </a:p>
        </p:txBody>
      </p:sp>
      <p:sp>
        <p:nvSpPr>
          <p:cNvPr id="52" name="Freeform 51"/>
          <p:cNvSpPr/>
          <p:nvPr/>
        </p:nvSpPr>
        <p:spPr>
          <a:xfrm>
            <a:off x="7199352" y="5286355"/>
            <a:ext cx="1119116" cy="1009934"/>
          </a:xfrm>
          <a:custGeom>
            <a:avLst/>
            <a:gdLst>
              <a:gd name="connsiteX0" fmla="*/ 0 w 1119116"/>
              <a:gd name="connsiteY0" fmla="*/ 1009934 h 1009934"/>
              <a:gd name="connsiteX1" fmla="*/ 368489 w 1119116"/>
              <a:gd name="connsiteY1" fmla="*/ 245660 h 1009934"/>
              <a:gd name="connsiteX2" fmla="*/ 764274 w 1119116"/>
              <a:gd name="connsiteY2" fmla="*/ 0 h 1009934"/>
              <a:gd name="connsiteX3" fmla="*/ 1119116 w 1119116"/>
              <a:gd name="connsiteY3" fmla="*/ 750627 h 10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16" h="1009934">
                <a:moveTo>
                  <a:pt x="0" y="1009934"/>
                </a:moveTo>
                <a:lnTo>
                  <a:pt x="368489" y="245660"/>
                </a:lnTo>
                <a:lnTo>
                  <a:pt x="764274" y="0"/>
                </a:lnTo>
                <a:lnTo>
                  <a:pt x="1119116" y="75062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14" y="5573840"/>
            <a:ext cx="1533020" cy="85647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/>
          <a:srcRect r="12348"/>
          <a:stretch/>
        </p:blipFill>
        <p:spPr>
          <a:xfrm>
            <a:off x="3007335" y="4662143"/>
            <a:ext cx="3202396" cy="20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6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5565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colour is the mode?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yellow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wrong with this bar chart? 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Bars different width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was the </a:t>
                      </a:r>
                      <a:r>
                        <a:rPr lang="en-GB" sz="1600" b="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mode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  <a:r>
                        <a:rPr lang="en-GB" sz="1600" b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Age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8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people = Man </a:t>
                      </a:r>
                      <a:r>
                        <a:rPr lang="en-GB" sz="1600" b="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Utd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Fans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did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teams have.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 = 40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 = 40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MC = 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=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 pupils</a:t>
                      </a:r>
                    </a:p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came to </a:t>
                      </a:r>
                    </a:p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school by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each </a:t>
                      </a:r>
                    </a:p>
                    <a:p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method.</a:t>
                      </a:r>
                    </a:p>
                    <a:p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Cy = 4</a:t>
                      </a:r>
                    </a:p>
                    <a:p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 = 4</a:t>
                      </a:r>
                    </a:p>
                    <a:p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 = 8   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 =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missing angles?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There is a total of 30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trees in the orchard.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pictogram.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 the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red line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frequency polygon?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 - not in middle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541151" y="177832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14301" y="177832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58210" y="177832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88" y="2720542"/>
            <a:ext cx="1568600" cy="15021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614"/>
          <a:stretch/>
        </p:blipFill>
        <p:spPr>
          <a:xfrm>
            <a:off x="4572000" y="2613938"/>
            <a:ext cx="1626631" cy="163022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59924" y="463844"/>
            <a:ext cx="1440000" cy="144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ie 26"/>
          <p:cNvSpPr/>
          <p:nvPr/>
        </p:nvSpPr>
        <p:spPr>
          <a:xfrm>
            <a:off x="1269746" y="484002"/>
            <a:ext cx="1440000" cy="1440000"/>
          </a:xfrm>
          <a:prstGeom prst="pie">
            <a:avLst>
              <a:gd name="adj1" fmla="val 10798394"/>
              <a:gd name="adj2" fmla="val 171940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>
            <a:off x="1270260" y="462736"/>
            <a:ext cx="1440000" cy="1440000"/>
          </a:xfrm>
          <a:prstGeom prst="pie">
            <a:avLst>
              <a:gd name="adj1" fmla="val 764759"/>
              <a:gd name="adj2" fmla="val 1075591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38431"/>
              </p:ext>
            </p:extLst>
          </p:nvPr>
        </p:nvGraphicFramePr>
        <p:xfrm>
          <a:off x="6335622" y="2637151"/>
          <a:ext cx="26713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93">
                  <a:extLst>
                    <a:ext uri="{9D8B030D-6E8A-4147-A177-3AD203B41FA5}">
                      <a16:colId xmlns:a16="http://schemas.microsoft.com/office/drawing/2014/main" val="2707154720"/>
                    </a:ext>
                  </a:extLst>
                </a:gridCol>
                <a:gridCol w="1235242">
                  <a:extLst>
                    <a:ext uri="{9D8B030D-6E8A-4147-A177-3AD203B41FA5}">
                      <a16:colId xmlns:a16="http://schemas.microsoft.com/office/drawing/2014/main" val="3044827230"/>
                    </a:ext>
                  </a:extLst>
                </a:gridCol>
                <a:gridCol w="705851">
                  <a:extLst>
                    <a:ext uri="{9D8B030D-6E8A-4147-A177-3AD203B41FA5}">
                      <a16:colId xmlns:a16="http://schemas.microsoft.com/office/drawing/2014/main" val="104940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210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7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64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360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64162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10697"/>
              </p:ext>
            </p:extLst>
          </p:nvPr>
        </p:nvGraphicFramePr>
        <p:xfrm>
          <a:off x="6925154" y="536363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105905" y="1754456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14427" y="484047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5874586" y="1095490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frequency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81737" y="1965730"/>
            <a:ext cx="67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age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24932"/>
              </p:ext>
            </p:extLst>
          </p:nvPr>
        </p:nvGraphicFramePr>
        <p:xfrm>
          <a:off x="3877487" y="705105"/>
          <a:ext cx="2163206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34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360534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665044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360534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240009" y="1936451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54950" y="1948321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04886" y="1948321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11138" y="630271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2879272" y="1189397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frequency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32886" y="5093999"/>
            <a:ext cx="207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sym typeface="Symbol" panose="05050102010706020507" pitchFamily="18" charset="2"/>
              </a:rPr>
              <a:t> 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771796"/>
              </p:ext>
            </p:extLst>
          </p:nvPr>
        </p:nvGraphicFramePr>
        <p:xfrm>
          <a:off x="6831042" y="5291954"/>
          <a:ext cx="1855915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83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371183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371183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371183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371183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487086" y="5193863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34367" y="6506805"/>
            <a:ext cx="1930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10    20    30    40   50 </a:t>
            </a:r>
          </a:p>
        </p:txBody>
      </p:sp>
      <p:sp>
        <p:nvSpPr>
          <p:cNvPr id="52" name="Freeform 51"/>
          <p:cNvSpPr/>
          <p:nvPr/>
        </p:nvSpPr>
        <p:spPr>
          <a:xfrm>
            <a:off x="7199352" y="5286355"/>
            <a:ext cx="1119116" cy="1009934"/>
          </a:xfrm>
          <a:custGeom>
            <a:avLst/>
            <a:gdLst>
              <a:gd name="connsiteX0" fmla="*/ 0 w 1119116"/>
              <a:gd name="connsiteY0" fmla="*/ 1009934 h 1009934"/>
              <a:gd name="connsiteX1" fmla="*/ 368489 w 1119116"/>
              <a:gd name="connsiteY1" fmla="*/ 245660 h 1009934"/>
              <a:gd name="connsiteX2" fmla="*/ 764274 w 1119116"/>
              <a:gd name="connsiteY2" fmla="*/ 0 h 1009934"/>
              <a:gd name="connsiteX3" fmla="*/ 1119116 w 1119116"/>
              <a:gd name="connsiteY3" fmla="*/ 750627 h 10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16" h="1009934">
                <a:moveTo>
                  <a:pt x="0" y="1009934"/>
                </a:moveTo>
                <a:lnTo>
                  <a:pt x="368489" y="245660"/>
                </a:lnTo>
                <a:lnTo>
                  <a:pt x="764274" y="0"/>
                </a:lnTo>
                <a:lnTo>
                  <a:pt x="1119116" y="75062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14" y="5573840"/>
            <a:ext cx="1533020" cy="856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2348"/>
          <a:stretch/>
        </p:blipFill>
        <p:spPr>
          <a:xfrm>
            <a:off x="3007335" y="4662143"/>
            <a:ext cx="3202396" cy="20829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73606" y="6263131"/>
            <a:ext cx="334370" cy="3343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270130" y="6267449"/>
            <a:ext cx="335208" cy="338138"/>
          </a:xfrm>
          <a:custGeom>
            <a:avLst/>
            <a:gdLst>
              <a:gd name="connsiteX0" fmla="*/ 1833 w 335208"/>
              <a:gd name="connsiteY0" fmla="*/ 0 h 338138"/>
              <a:gd name="connsiteX1" fmla="*/ 168520 w 335208"/>
              <a:gd name="connsiteY1" fmla="*/ 0 h 338138"/>
              <a:gd name="connsiteX2" fmla="*/ 163758 w 335208"/>
              <a:gd name="connsiteY2" fmla="*/ 166688 h 338138"/>
              <a:gd name="connsiteX3" fmla="*/ 335208 w 335208"/>
              <a:gd name="connsiteY3" fmla="*/ 166688 h 338138"/>
              <a:gd name="connsiteX4" fmla="*/ 330445 w 335208"/>
              <a:gd name="connsiteY4" fmla="*/ 338138 h 338138"/>
              <a:gd name="connsiteX5" fmla="*/ 1833 w 335208"/>
              <a:gd name="connsiteY5" fmla="*/ 333375 h 338138"/>
              <a:gd name="connsiteX6" fmla="*/ 1833 w 335208"/>
              <a:gd name="connsiteY6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08" h="338138">
                <a:moveTo>
                  <a:pt x="1833" y="0"/>
                </a:moveTo>
                <a:lnTo>
                  <a:pt x="168520" y="0"/>
                </a:lnTo>
                <a:lnTo>
                  <a:pt x="163758" y="166688"/>
                </a:lnTo>
                <a:lnTo>
                  <a:pt x="335208" y="166688"/>
                </a:lnTo>
                <a:lnTo>
                  <a:pt x="330445" y="338138"/>
                </a:lnTo>
                <a:lnTo>
                  <a:pt x="1833" y="333375"/>
                </a:lnTo>
                <a:cubicBezTo>
                  <a:pt x="245" y="225425"/>
                  <a:pt x="-1342" y="117475"/>
                  <a:pt x="1833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97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1003337"/>
                  </p:ext>
                </p:extLst>
              </p:nvPr>
            </p:nvGraphicFramePr>
            <p:xfrm>
              <a:off x="0" y="1"/>
              <a:ext cx="9144000" cy="6859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1883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0.75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0.2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0.05</a:t>
                          </a:r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fractions into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10%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40%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15%</a:t>
                          </a:r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1988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£20</m:t>
                              </m:r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£16</m:t>
                              </m:r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£28</m:t>
                              </m:r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30 people in a tennis club.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the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members are male.</a:t>
                          </a:r>
                        </a:p>
                        <a:p>
                          <a:pPr algn="l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 female members are there?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these numbers in order of size.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Start with the smallest.</a:t>
                          </a:r>
                        </a:p>
                        <a:p>
                          <a:pPr algn="l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0.75,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, 65%,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9228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Convert</a:t>
                          </a: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 these improper fractions into mixed numbers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Simon spent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of his pocket money on a computer game.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He spent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of his pocket money on a ticket for a football match.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fraction of his pocket money that he had left.</a:t>
                          </a: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1003337"/>
                  </p:ext>
                </p:extLst>
              </p:nvPr>
            </p:nvGraphicFramePr>
            <p:xfrm>
              <a:off x="0" y="1"/>
              <a:ext cx="9144000" cy="6859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0.75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0.2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0.05</a:t>
                          </a:r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67" r="-100625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10%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40%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15%</a:t>
                          </a:r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8102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10819" r="-200625" b="-120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10819" r="-100625" b="-120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10819" r="-625" b="-120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9228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76284" r="-200625" b="-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76284" r="-100625" b="-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76284" r="-625" b="-4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8538519"/>
                  </p:ext>
                </p:extLst>
              </p:nvPr>
            </p:nvGraphicFramePr>
            <p:xfrm>
              <a:off x="0" y="1"/>
              <a:ext cx="9144000" cy="68939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1883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0.75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	= 75%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0.2	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20%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0.05	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5%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fractions into percentages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20%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44%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85%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10%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40%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15%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94541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£20</m:t>
                              </m:r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£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8</a:t>
                          </a:r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dirty="0"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£16</m:t>
                              </m:r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£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6</a:t>
                          </a:r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dirty="0"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£28</m:t>
                              </m:r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£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30 people in a tennis club.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the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members are male.</a:t>
                          </a:r>
                        </a:p>
                        <a:p>
                          <a:pPr algn="l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 female members are there?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these numbers in order of size.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Start with the smallest.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0.75,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, 65%,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, 65%,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, 0.75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9228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Convert</a:t>
                          </a: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 these improper fractions into mixed numbers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Simon spent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of his pocket money on a computer game.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He spent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of his pocket money on a ticket for a football match.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fraction of his pocket money that he had left.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8538519"/>
                  </p:ext>
                </p:extLst>
              </p:nvPr>
            </p:nvGraphicFramePr>
            <p:xfrm>
              <a:off x="0" y="1"/>
              <a:ext cx="9144000" cy="68939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5591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0.75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	= 75%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0.2	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20%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0.05	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5%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34" r="-100625" b="-192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34" r="-625" b="-192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94541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22571" r="-200625" b="-1338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22571" r="-100625" b="-1338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22571" r="-625" b="-1338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9264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67059" r="-200625" b="-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67059" r="-100625" b="-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67059" r="-625" b="-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96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4989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colour is: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ABC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DCE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CAB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shape</a:t>
                      </a: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38803" r="66705" b="44655"/>
          <a:stretch/>
        </p:blipFill>
        <p:spPr bwMode="auto">
          <a:xfrm>
            <a:off x="4045671" y="2819544"/>
            <a:ext cx="1457354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2" t="44198" r="36165" b="42521"/>
          <a:stretch/>
        </p:blipFill>
        <p:spPr bwMode="auto">
          <a:xfrm>
            <a:off x="6956179" y="2724453"/>
            <a:ext cx="1506177" cy="12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/>
          <a:srcRect l="3884" t="12758" r="69514" b="52688"/>
          <a:stretch/>
        </p:blipFill>
        <p:spPr bwMode="auto">
          <a:xfrm>
            <a:off x="3801637" y="731210"/>
            <a:ext cx="2039589" cy="1000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4"/>
          <a:srcRect l="55192" t="13309" r="24832" b="53227"/>
          <a:stretch/>
        </p:blipFill>
        <p:spPr bwMode="auto">
          <a:xfrm>
            <a:off x="6874849" y="617115"/>
            <a:ext cx="1652678" cy="114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9" r="63778" b="4128"/>
          <a:stretch/>
        </p:blipFill>
        <p:spPr bwMode="auto">
          <a:xfrm>
            <a:off x="1188893" y="2724453"/>
            <a:ext cx="1648718" cy="15173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1384300" y="3429000"/>
            <a:ext cx="335318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013252" y="3416300"/>
            <a:ext cx="265284" cy="295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01538" y="299085"/>
            <a:ext cx="2823428" cy="2001310"/>
            <a:chOff x="601538" y="421915"/>
            <a:chExt cx="2823428" cy="2001310"/>
          </a:xfrm>
        </p:grpSpPr>
        <p:grpSp>
          <p:nvGrpSpPr>
            <p:cNvPr id="12" name="Group 11"/>
            <p:cNvGrpSpPr/>
            <p:nvPr/>
          </p:nvGrpSpPr>
          <p:grpSpPr>
            <a:xfrm>
              <a:off x="601538" y="421915"/>
              <a:ext cx="2823428" cy="1880624"/>
              <a:chOff x="514524" y="335923"/>
              <a:chExt cx="2823428" cy="2001587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790164" y="662722"/>
                <a:ext cx="2216728" cy="1505511"/>
              </a:xfrm>
              <a:custGeom>
                <a:avLst/>
                <a:gdLst>
                  <a:gd name="connsiteX0" fmla="*/ 0 w 2216728"/>
                  <a:gd name="connsiteY0" fmla="*/ 1246909 h 1648690"/>
                  <a:gd name="connsiteX1" fmla="*/ 2216728 w 2216728"/>
                  <a:gd name="connsiteY1" fmla="*/ 152400 h 1648690"/>
                  <a:gd name="connsiteX2" fmla="*/ 2036618 w 2216728"/>
                  <a:gd name="connsiteY2" fmla="*/ 1648690 h 1648690"/>
                  <a:gd name="connsiteX3" fmla="*/ 942109 w 2216728"/>
                  <a:gd name="connsiteY3" fmla="*/ 0 h 1648690"/>
                  <a:gd name="connsiteX4" fmla="*/ 0 w 2216728"/>
                  <a:gd name="connsiteY4" fmla="*/ 1246909 h 1648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6728" h="1648690">
                    <a:moveTo>
                      <a:pt x="0" y="1246909"/>
                    </a:moveTo>
                    <a:lnTo>
                      <a:pt x="2216728" y="152400"/>
                    </a:lnTo>
                    <a:lnTo>
                      <a:pt x="2036618" y="1648690"/>
                    </a:lnTo>
                    <a:lnTo>
                      <a:pt x="942109" y="0"/>
                    </a:lnTo>
                    <a:lnTo>
                      <a:pt x="0" y="124690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14524" y="1691944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551959" y="335923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013252" y="918242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876659" y="532906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D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821239" y="1998956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E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01538" y="466832"/>
              <a:ext cx="2780368" cy="1956393"/>
              <a:chOff x="601538" y="466832"/>
              <a:chExt cx="2780368" cy="1956393"/>
            </a:xfrm>
          </p:grpSpPr>
          <p:sp>
            <p:nvSpPr>
              <p:cNvPr id="13" name="Pie 12"/>
              <p:cNvSpPr/>
              <p:nvPr/>
            </p:nvSpPr>
            <p:spPr>
              <a:xfrm>
                <a:off x="601538" y="1526928"/>
                <a:ext cx="576000" cy="546227"/>
              </a:xfrm>
              <a:prstGeom prst="pie">
                <a:avLst>
                  <a:gd name="adj1" fmla="val 18684195"/>
                  <a:gd name="adj2" fmla="val 2020615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Pie 33"/>
              <p:cNvSpPr/>
              <p:nvPr/>
            </p:nvSpPr>
            <p:spPr>
              <a:xfrm>
                <a:off x="1538187" y="466832"/>
                <a:ext cx="576000" cy="546227"/>
              </a:xfrm>
              <a:prstGeom prst="pie">
                <a:avLst>
                  <a:gd name="adj1" fmla="val 3090186"/>
                  <a:gd name="adj2" fmla="val 7891735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ie 34"/>
              <p:cNvSpPr/>
              <p:nvPr/>
            </p:nvSpPr>
            <p:spPr>
              <a:xfrm>
                <a:off x="2632613" y="1876998"/>
                <a:ext cx="576000" cy="546227"/>
              </a:xfrm>
              <a:prstGeom prst="pie">
                <a:avLst>
                  <a:gd name="adj1" fmla="val 13843842"/>
                  <a:gd name="adj2" fmla="val 16563474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Pie 35"/>
              <p:cNvSpPr/>
              <p:nvPr/>
            </p:nvSpPr>
            <p:spPr>
              <a:xfrm>
                <a:off x="1924485" y="969042"/>
                <a:ext cx="576000" cy="546227"/>
              </a:xfrm>
              <a:prstGeom prst="pie">
                <a:avLst>
                  <a:gd name="adj1" fmla="val 9405782"/>
                  <a:gd name="adj2" fmla="val 14020658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e 36"/>
              <p:cNvSpPr/>
              <p:nvPr/>
            </p:nvSpPr>
            <p:spPr>
              <a:xfrm>
                <a:off x="1924485" y="969042"/>
                <a:ext cx="576000" cy="546227"/>
              </a:xfrm>
              <a:prstGeom prst="pie">
                <a:avLst>
                  <a:gd name="adj1" fmla="val 3090186"/>
                  <a:gd name="adj2" fmla="val 935301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ie 37"/>
              <p:cNvSpPr/>
              <p:nvPr/>
            </p:nvSpPr>
            <p:spPr>
              <a:xfrm>
                <a:off x="2805906" y="584560"/>
                <a:ext cx="576000" cy="546227"/>
              </a:xfrm>
              <a:prstGeom prst="pie">
                <a:avLst>
                  <a:gd name="adj1" fmla="val 5847334"/>
                  <a:gd name="adj2" fmla="val 9363750"/>
                </a:avLst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ie 38"/>
              <p:cNvSpPr/>
              <p:nvPr/>
            </p:nvSpPr>
            <p:spPr>
              <a:xfrm>
                <a:off x="1927961" y="972121"/>
                <a:ext cx="576000" cy="546227"/>
              </a:xfrm>
              <a:prstGeom prst="pie">
                <a:avLst>
                  <a:gd name="adj1" fmla="val 20214032"/>
                  <a:gd name="adj2" fmla="val 303407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0" name="Picture 3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0857" r="62651" b="47976"/>
          <a:stretch/>
        </p:blipFill>
        <p:spPr bwMode="auto">
          <a:xfrm>
            <a:off x="864523" y="5111581"/>
            <a:ext cx="1697036" cy="1597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8" t="53555" r="46868" b="35322"/>
          <a:stretch/>
        </p:blipFill>
        <p:spPr bwMode="auto">
          <a:xfrm>
            <a:off x="3401116" y="5290114"/>
            <a:ext cx="2236153" cy="1169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882" y="4898867"/>
            <a:ext cx="17907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1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19250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colour is: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ABC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DCE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1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CAB</a:t>
                      </a:r>
                      <a:endParaRPr lang="en-GB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marL="0" indent="0" algn="r">
                        <a:buNone/>
                      </a:pP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parallelogram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marL="0" indent="0" algn="r">
                        <a:buNone/>
                      </a:pP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trapezium</a:t>
                      </a:r>
                    </a:p>
                    <a:p>
                      <a:endParaRPr lang="en-GB" b="1" dirty="0"/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shape</a:t>
                      </a:r>
                    </a:p>
                    <a:p>
                      <a:pPr marL="0" indent="0" algn="r">
                        <a:buNone/>
                      </a:pP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Isosceles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triangle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Irregular</a:t>
                      </a:r>
                    </a:p>
                    <a:p>
                      <a:pPr algn="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Concave</a:t>
                      </a:r>
                    </a:p>
                    <a:p>
                      <a:pPr algn="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pentagon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Irregular</a:t>
                      </a:r>
                      <a:endParaRPr lang="en-GB" b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convex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hexagon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  <a:p>
                      <a:pPr marL="0" indent="0" algn="l">
                        <a:buNone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 = 120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</a:p>
                    <a:p>
                      <a:pPr marL="0" indent="0" algn="l">
                        <a:buNone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 = 60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 = 120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  <a:p>
                      <a:pPr marL="0" indent="0" algn="l">
                        <a:buNone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v = 155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</a:p>
                    <a:p>
                      <a:pPr marL="0" indent="0" algn="l">
                        <a:buNone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u = 25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 = 155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indent="0" algn="l">
                        <a:buNone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 = 73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38803" r="66705" b="44655"/>
          <a:stretch/>
        </p:blipFill>
        <p:spPr bwMode="auto">
          <a:xfrm>
            <a:off x="3431522" y="2826139"/>
            <a:ext cx="1457354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2" t="44198" r="36165" b="42521"/>
          <a:stretch/>
        </p:blipFill>
        <p:spPr bwMode="auto">
          <a:xfrm>
            <a:off x="6325750" y="2826139"/>
            <a:ext cx="1506177" cy="12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/>
          <a:srcRect l="3884" t="12758" r="69514" b="52688"/>
          <a:stretch/>
        </p:blipFill>
        <p:spPr bwMode="auto">
          <a:xfrm>
            <a:off x="3715895" y="927754"/>
            <a:ext cx="2039589" cy="1000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4"/>
          <a:srcRect l="55192" t="13309" r="24832" b="53227"/>
          <a:stretch/>
        </p:blipFill>
        <p:spPr bwMode="auto">
          <a:xfrm>
            <a:off x="7010843" y="932855"/>
            <a:ext cx="1652678" cy="114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29818" y="2756891"/>
            <a:ext cx="1267221" cy="1517347"/>
            <a:chOff x="629818" y="2756891"/>
            <a:chExt cx="1267221" cy="1517347"/>
          </a:xfrm>
        </p:grpSpPr>
        <p:pic>
          <p:nvPicPr>
            <p:cNvPr id="28" name="Picture 27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99" r="72160" b="4128"/>
            <a:stretch/>
          </p:blipFill>
          <p:spPr bwMode="auto">
            <a:xfrm>
              <a:off x="629818" y="2756891"/>
              <a:ext cx="1267221" cy="15173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841276" y="3374409"/>
              <a:ext cx="335318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470228" y="3361709"/>
              <a:ext cx="265284" cy="295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29818" y="412415"/>
            <a:ext cx="2823428" cy="2001310"/>
            <a:chOff x="601538" y="421915"/>
            <a:chExt cx="2823428" cy="2001310"/>
          </a:xfrm>
        </p:grpSpPr>
        <p:grpSp>
          <p:nvGrpSpPr>
            <p:cNvPr id="31" name="Group 30"/>
            <p:cNvGrpSpPr/>
            <p:nvPr/>
          </p:nvGrpSpPr>
          <p:grpSpPr>
            <a:xfrm>
              <a:off x="601538" y="421915"/>
              <a:ext cx="2823428" cy="1880624"/>
              <a:chOff x="514524" y="335923"/>
              <a:chExt cx="2823428" cy="2001587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790164" y="662722"/>
                <a:ext cx="2216728" cy="1505511"/>
              </a:xfrm>
              <a:custGeom>
                <a:avLst/>
                <a:gdLst>
                  <a:gd name="connsiteX0" fmla="*/ 0 w 2216728"/>
                  <a:gd name="connsiteY0" fmla="*/ 1246909 h 1648690"/>
                  <a:gd name="connsiteX1" fmla="*/ 2216728 w 2216728"/>
                  <a:gd name="connsiteY1" fmla="*/ 152400 h 1648690"/>
                  <a:gd name="connsiteX2" fmla="*/ 2036618 w 2216728"/>
                  <a:gd name="connsiteY2" fmla="*/ 1648690 h 1648690"/>
                  <a:gd name="connsiteX3" fmla="*/ 942109 w 2216728"/>
                  <a:gd name="connsiteY3" fmla="*/ 0 h 1648690"/>
                  <a:gd name="connsiteX4" fmla="*/ 0 w 2216728"/>
                  <a:gd name="connsiteY4" fmla="*/ 1246909 h 1648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6728" h="1648690">
                    <a:moveTo>
                      <a:pt x="0" y="1246909"/>
                    </a:moveTo>
                    <a:lnTo>
                      <a:pt x="2216728" y="152400"/>
                    </a:lnTo>
                    <a:lnTo>
                      <a:pt x="2036618" y="1648690"/>
                    </a:lnTo>
                    <a:lnTo>
                      <a:pt x="942109" y="0"/>
                    </a:lnTo>
                    <a:lnTo>
                      <a:pt x="0" y="124690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14524" y="1691944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551959" y="335923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013252" y="918242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76659" y="532906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D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821239" y="1998956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E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01538" y="466832"/>
              <a:ext cx="2780368" cy="1956393"/>
              <a:chOff x="601538" y="466832"/>
              <a:chExt cx="2780368" cy="1956393"/>
            </a:xfrm>
          </p:grpSpPr>
          <p:sp>
            <p:nvSpPr>
              <p:cNvPr id="33" name="Pie 32"/>
              <p:cNvSpPr/>
              <p:nvPr/>
            </p:nvSpPr>
            <p:spPr>
              <a:xfrm>
                <a:off x="601538" y="1526928"/>
                <a:ext cx="576000" cy="546227"/>
              </a:xfrm>
              <a:prstGeom prst="pie">
                <a:avLst>
                  <a:gd name="adj1" fmla="val 18684195"/>
                  <a:gd name="adj2" fmla="val 2020615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Pie 33"/>
              <p:cNvSpPr/>
              <p:nvPr/>
            </p:nvSpPr>
            <p:spPr>
              <a:xfrm>
                <a:off x="1538187" y="466832"/>
                <a:ext cx="576000" cy="546227"/>
              </a:xfrm>
              <a:prstGeom prst="pie">
                <a:avLst>
                  <a:gd name="adj1" fmla="val 3090186"/>
                  <a:gd name="adj2" fmla="val 7891735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ie 34"/>
              <p:cNvSpPr/>
              <p:nvPr/>
            </p:nvSpPr>
            <p:spPr>
              <a:xfrm>
                <a:off x="2632613" y="1876998"/>
                <a:ext cx="576000" cy="546227"/>
              </a:xfrm>
              <a:prstGeom prst="pie">
                <a:avLst>
                  <a:gd name="adj1" fmla="val 13843842"/>
                  <a:gd name="adj2" fmla="val 16563474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Pie 35"/>
              <p:cNvSpPr/>
              <p:nvPr/>
            </p:nvSpPr>
            <p:spPr>
              <a:xfrm>
                <a:off x="1924485" y="969042"/>
                <a:ext cx="576000" cy="546227"/>
              </a:xfrm>
              <a:prstGeom prst="pie">
                <a:avLst>
                  <a:gd name="adj1" fmla="val 9405782"/>
                  <a:gd name="adj2" fmla="val 14020658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e 36"/>
              <p:cNvSpPr/>
              <p:nvPr/>
            </p:nvSpPr>
            <p:spPr>
              <a:xfrm>
                <a:off x="1924485" y="969042"/>
                <a:ext cx="576000" cy="546227"/>
              </a:xfrm>
              <a:prstGeom prst="pie">
                <a:avLst>
                  <a:gd name="adj1" fmla="val 3090186"/>
                  <a:gd name="adj2" fmla="val 935301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ie 37"/>
              <p:cNvSpPr/>
              <p:nvPr/>
            </p:nvSpPr>
            <p:spPr>
              <a:xfrm>
                <a:off x="2805906" y="584560"/>
                <a:ext cx="576000" cy="546227"/>
              </a:xfrm>
              <a:prstGeom prst="pie">
                <a:avLst>
                  <a:gd name="adj1" fmla="val 5847334"/>
                  <a:gd name="adj2" fmla="val 9363750"/>
                </a:avLst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ie 38"/>
              <p:cNvSpPr/>
              <p:nvPr/>
            </p:nvSpPr>
            <p:spPr>
              <a:xfrm>
                <a:off x="1927961" y="972121"/>
                <a:ext cx="576000" cy="546227"/>
              </a:xfrm>
              <a:prstGeom prst="pie">
                <a:avLst>
                  <a:gd name="adj1" fmla="val 20214032"/>
                  <a:gd name="adj2" fmla="val 303407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6" name="Picture 4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0857" r="62651" b="47976"/>
          <a:stretch/>
        </p:blipFill>
        <p:spPr bwMode="auto">
          <a:xfrm>
            <a:off x="1566467" y="5111581"/>
            <a:ext cx="1697036" cy="1597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8" t="53555" r="46868" b="35322"/>
          <a:stretch/>
        </p:blipFill>
        <p:spPr bwMode="auto">
          <a:xfrm>
            <a:off x="4138863" y="5325538"/>
            <a:ext cx="1943661" cy="10388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6469" y="4898867"/>
            <a:ext cx="17907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6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6560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sz="1600" baseline="0" dirty="0">
                          <a:latin typeface="Comic Sans MS" panose="030F0702030302020204" pitchFamily="66" charset="0"/>
                        </a:rPr>
                        <a:t> the value of x.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615420" y="524297"/>
            <a:ext cx="2286034" cy="15719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668127" y="3028867"/>
            <a:ext cx="2348358" cy="137979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4"/>
          <a:srcRect r="5687"/>
          <a:stretch/>
        </p:blipFill>
        <p:spPr>
          <a:xfrm>
            <a:off x="492665" y="3252367"/>
            <a:ext cx="2795092" cy="1156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894" y="815244"/>
            <a:ext cx="2320217" cy="12809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737" y="686740"/>
            <a:ext cx="2013510" cy="14094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3044" y="3008087"/>
            <a:ext cx="2608410" cy="140057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22079" r="60511" b="59496"/>
          <a:stretch/>
        </p:blipFill>
        <p:spPr bwMode="auto">
          <a:xfrm>
            <a:off x="861451" y="4948564"/>
            <a:ext cx="1942422" cy="16578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6" t="54806" r="64782" b="26767"/>
          <a:stretch/>
        </p:blipFill>
        <p:spPr bwMode="auto">
          <a:xfrm>
            <a:off x="4042855" y="4948564"/>
            <a:ext cx="1429332" cy="1617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6" t="38571" r="43766" b="40426"/>
          <a:stretch/>
        </p:blipFill>
        <p:spPr bwMode="auto">
          <a:xfrm>
            <a:off x="6950722" y="4894040"/>
            <a:ext cx="1293054" cy="17668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734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99641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/>
                        </a:rPr>
                        <a:t>x = 70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 = 80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 = 50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   n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80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 = 75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   n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75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   l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150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/>
                        </a:rPr>
                        <a:t>a = 60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/>
                        </a:rPr>
                        <a:t>  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/>
                        </a:rPr>
                        <a:t>b = 120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sz="1600" baseline="0" dirty="0">
                          <a:latin typeface="Comic Sans MS" panose="030F0702030302020204" pitchFamily="66" charset="0"/>
                        </a:rPr>
                        <a:t> the value of x.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6x = 180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   x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30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 = 125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 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g= 105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 = 100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 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615420" y="524297"/>
            <a:ext cx="2286034" cy="15719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668127" y="3028867"/>
            <a:ext cx="2348358" cy="137979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4"/>
          <a:srcRect r="5687"/>
          <a:stretch/>
        </p:blipFill>
        <p:spPr>
          <a:xfrm>
            <a:off x="492665" y="3252367"/>
            <a:ext cx="2795092" cy="1156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894" y="815244"/>
            <a:ext cx="2320217" cy="12809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737" y="686740"/>
            <a:ext cx="2013510" cy="140945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22079" r="60511" b="59496"/>
          <a:stretch/>
        </p:blipFill>
        <p:spPr bwMode="auto">
          <a:xfrm>
            <a:off x="1012825" y="5200174"/>
            <a:ext cx="1942422" cy="16578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6" t="54806" r="64782" b="26767"/>
          <a:stretch/>
        </p:blipFill>
        <p:spPr bwMode="auto">
          <a:xfrm>
            <a:off x="4081091" y="5125064"/>
            <a:ext cx="1429332" cy="1617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6" t="38571" r="43766" b="40426"/>
          <a:stretch/>
        </p:blipFill>
        <p:spPr bwMode="auto">
          <a:xfrm>
            <a:off x="6921301" y="5050410"/>
            <a:ext cx="1293054" cy="17668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4232" y="3008087"/>
            <a:ext cx="2608410" cy="14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4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66904"/>
              </p:ext>
            </p:extLst>
          </p:nvPr>
        </p:nvGraphicFramePr>
        <p:xfrm>
          <a:off x="5629" y="24051"/>
          <a:ext cx="9144000" cy="6846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11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this table for 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x + 3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this table for 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2x – 2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74649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 the graph to convert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miles into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km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 mile into km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16 km into miles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 miles into km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Rob walks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from his house to visit a friend.</a:t>
                      </a:r>
                    </a:p>
                    <a:p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Later he walks to collect his bike from the </a:t>
                      </a:r>
                    </a:p>
                    <a:p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repair shop.  He then cycles home.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When did he arrive at his friends.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How long did he stay at his friends?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When was Rob travelling fastest?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3894497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612014" y="254000"/>
            <a:ext cx="2317339" cy="2005247"/>
            <a:chOff x="1561486" y="212680"/>
            <a:chExt cx="2317339" cy="2005247"/>
          </a:xfrm>
        </p:grpSpPr>
        <p:grpSp>
          <p:nvGrpSpPr>
            <p:cNvPr id="6" name="Group 5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3221790" y="405530"/>
                <a:ext cx="0" cy="188034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84989" y="1985751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063301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1486" y="172119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8606" y="2554253"/>
            <a:ext cx="2299006" cy="2005247"/>
            <a:chOff x="1579819" y="212680"/>
            <a:chExt cx="2299006" cy="2005247"/>
          </a:xfrm>
        </p:grpSpPr>
        <p:grpSp>
          <p:nvGrpSpPr>
            <p:cNvPr id="20" name="Group 19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24" name="Straight Connector 23"/>
              <p:cNvCxnSpPr/>
              <p:nvPr/>
            </p:nvCxnSpPr>
            <p:spPr>
              <a:xfrm>
                <a:off x="2361272" y="40553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84989" y="855792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299016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79819" y="762635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</p:grpSp>
      <p:pic>
        <p:nvPicPr>
          <p:cNvPr id="62" name="Shape 77"/>
          <p:cNvPicPr preferRelativeResize="0"/>
          <p:nvPr/>
        </p:nvPicPr>
        <p:blipFill rotWithShape="1">
          <a:blip r:embed="rId3">
            <a:alphaModFix/>
          </a:blip>
          <a:srcRect t="13835"/>
          <a:stretch/>
        </p:blipFill>
        <p:spPr>
          <a:xfrm>
            <a:off x="5779952" y="4626560"/>
            <a:ext cx="3336938" cy="2231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362590" y="1058979"/>
          <a:ext cx="27064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68">
                  <a:extLst>
                    <a:ext uri="{9D8B030D-6E8A-4147-A177-3AD203B41FA5}">
                      <a16:colId xmlns:a16="http://schemas.microsoft.com/office/drawing/2014/main" val="1947109771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56020728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1806571624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2680102200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89445505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46495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20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93566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455802" y="1058979"/>
          <a:ext cx="27064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68">
                  <a:extLst>
                    <a:ext uri="{9D8B030D-6E8A-4147-A177-3AD203B41FA5}">
                      <a16:colId xmlns:a16="http://schemas.microsoft.com/office/drawing/2014/main" val="1947109771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56020728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1806571624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2680102200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89445505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46495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20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9356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162210" y="2379865"/>
            <a:ext cx="3651423" cy="2135019"/>
            <a:chOff x="6146554" y="2414440"/>
            <a:chExt cx="3651423" cy="2135019"/>
          </a:xfrm>
        </p:grpSpPr>
        <p:pic>
          <p:nvPicPr>
            <p:cNvPr id="58" name="Shape 57"/>
            <p:cNvPicPr preferRelativeResize="0"/>
            <p:nvPr/>
          </p:nvPicPr>
          <p:blipFill rotWithShape="1">
            <a:blip r:embed="rId4">
              <a:alphaModFix/>
            </a:blip>
            <a:srcRect l="50762" t="10096" r="17464" b="7210"/>
            <a:stretch/>
          </p:blipFill>
          <p:spPr>
            <a:xfrm>
              <a:off x="6400099" y="2414440"/>
              <a:ext cx="2065332" cy="2135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8477963" y="4180127"/>
              <a:ext cx="1320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miles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5356135" y="3204859"/>
              <a:ext cx="1919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omic Sans MS" panose="030F0702030302020204" pitchFamily="66" charset="0"/>
                </a:rPr>
                <a:t>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61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102854"/>
              </p:ext>
            </p:extLst>
          </p:nvPr>
        </p:nvGraphicFramePr>
        <p:xfrm>
          <a:off x="0" y="0"/>
          <a:ext cx="9144000" cy="6846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11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this table for 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x + 3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this table for 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2x – 2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74649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 the graph to convert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miles into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km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 km</a:t>
                      </a: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 mile into km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1.6 km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16 km into miles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 miles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 miles into km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32 km</a:t>
                      </a:r>
                      <a:endParaRPr lang="en-GB" sz="18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Rob walks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from his house to visit a friend.</a:t>
                      </a:r>
                    </a:p>
                    <a:p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Later he walks to collect his bike from the </a:t>
                      </a:r>
                    </a:p>
                    <a:p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repair shop.  He then cycles home.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When did he arrive at his friends. </a:t>
                      </a:r>
                      <a:r>
                        <a:rPr lang="en-GB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09:15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How long did he stay at his friends?  </a:t>
                      </a:r>
                      <a:r>
                        <a:rPr lang="en-GB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 ½ h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When was Rob travelling fastest? </a:t>
                      </a:r>
                      <a:r>
                        <a:rPr lang="en-GB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At the end</a:t>
                      </a:r>
                      <a:endParaRPr lang="en-GB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3894497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612014" y="254000"/>
            <a:ext cx="2317339" cy="2005247"/>
            <a:chOff x="1561486" y="212680"/>
            <a:chExt cx="2317339" cy="2005247"/>
          </a:xfrm>
        </p:grpSpPr>
        <p:grpSp>
          <p:nvGrpSpPr>
            <p:cNvPr id="6" name="Group 5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3221790" y="405530"/>
                <a:ext cx="0" cy="188034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84989" y="1985751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063301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1486" y="172119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8606" y="2554253"/>
            <a:ext cx="2299006" cy="2005247"/>
            <a:chOff x="1579819" y="212680"/>
            <a:chExt cx="2299006" cy="2005247"/>
          </a:xfrm>
        </p:grpSpPr>
        <p:grpSp>
          <p:nvGrpSpPr>
            <p:cNvPr id="20" name="Group 19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24" name="Straight Connector 23"/>
              <p:cNvCxnSpPr/>
              <p:nvPr/>
            </p:nvCxnSpPr>
            <p:spPr>
              <a:xfrm>
                <a:off x="2361272" y="40553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84989" y="855792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299016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79819" y="762635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</p:grpSp>
      <p:pic>
        <p:nvPicPr>
          <p:cNvPr id="62" name="Shape 77"/>
          <p:cNvPicPr preferRelativeResize="0"/>
          <p:nvPr/>
        </p:nvPicPr>
        <p:blipFill rotWithShape="1">
          <a:blip r:embed="rId3">
            <a:alphaModFix/>
          </a:blip>
          <a:srcRect t="13835"/>
          <a:stretch/>
        </p:blipFill>
        <p:spPr>
          <a:xfrm>
            <a:off x="5732061" y="4597559"/>
            <a:ext cx="3336938" cy="2231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362590" y="1058979"/>
          <a:ext cx="27064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68">
                  <a:extLst>
                    <a:ext uri="{9D8B030D-6E8A-4147-A177-3AD203B41FA5}">
                      <a16:colId xmlns:a16="http://schemas.microsoft.com/office/drawing/2014/main" val="1947109771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56020728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1806571624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2680102200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89445505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46495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20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93566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455802" y="1058979"/>
          <a:ext cx="27064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68">
                  <a:extLst>
                    <a:ext uri="{9D8B030D-6E8A-4147-A177-3AD203B41FA5}">
                      <a16:colId xmlns:a16="http://schemas.microsoft.com/office/drawing/2014/main" val="1947109771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56020728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1806571624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2680102200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89445505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46495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20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9356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216802" y="2379865"/>
            <a:ext cx="3596831" cy="2135019"/>
            <a:chOff x="6201146" y="2414440"/>
            <a:chExt cx="3596831" cy="2135019"/>
          </a:xfrm>
        </p:grpSpPr>
        <p:pic>
          <p:nvPicPr>
            <p:cNvPr id="58" name="Shape 57"/>
            <p:cNvPicPr preferRelativeResize="0"/>
            <p:nvPr/>
          </p:nvPicPr>
          <p:blipFill rotWithShape="1">
            <a:blip r:embed="rId4">
              <a:alphaModFix/>
            </a:blip>
            <a:srcRect l="50762" t="10096" r="17464" b="7210"/>
            <a:stretch/>
          </p:blipFill>
          <p:spPr>
            <a:xfrm>
              <a:off x="6400099" y="2414440"/>
              <a:ext cx="2065332" cy="2135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8477963" y="4180127"/>
              <a:ext cx="1320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miles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5823585" y="2792001"/>
              <a:ext cx="1093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omic Sans MS" panose="030F0702030302020204" pitchFamily="66" charset="0"/>
                </a:rPr>
                <a:t>km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2878" y="450376"/>
            <a:ext cx="126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a:  x = 2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b:  y = -3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91285" y="3375927"/>
            <a:ext cx="126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a:  x = -2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b:  y = 2</a:t>
            </a:r>
          </a:p>
        </p:txBody>
      </p:sp>
    </p:spTree>
    <p:extLst>
      <p:ext uri="{BB962C8B-B14F-4D97-AF65-F5344CB8AC3E}">
        <p14:creationId xmlns:p14="http://schemas.microsoft.com/office/powerpoint/2010/main" val="167811649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ac18acfaa04c75b4ffde093ba3da2bc9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e8ffb728769bce14db5a081ac60f1d3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D2950C-6D80-4E9A-9465-870197D2AB5C}">
  <ds:schemaRefs>
    <ds:schemaRef ds:uri="http://www.w3.org/XML/1998/namespace"/>
    <ds:schemaRef ds:uri="http://schemas.microsoft.com/office/infopath/2007/PartnerControls"/>
    <ds:schemaRef ds:uri="http://purl.org/dc/terms/"/>
    <ds:schemaRef ds:uri="ac2b899c-feaf-4902-9f78-83816e525775"/>
    <ds:schemaRef ds:uri="http://schemas.microsoft.com/office/2006/metadata/properties"/>
    <ds:schemaRef ds:uri="http://schemas.microsoft.com/office/2006/documentManagement/types"/>
    <ds:schemaRef ds:uri="http://purl.org/dc/elements/1.1/"/>
    <ds:schemaRef ds:uri="ea71102e-c2e2-43df-a20f-703c85d4b778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FCE3DE-7D68-4A96-8B5F-1621F154CA94}"/>
</file>

<file path=customXml/itemProps3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1579</TotalTime>
  <Words>990</Words>
  <Application>Microsoft Office PowerPoint</Application>
  <PresentationFormat>On-screen Show (4:3)</PresentationFormat>
  <Paragraphs>424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Ion Boardroom</vt:lpstr>
      <vt:lpstr>Test 3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144</cp:revision>
  <dcterms:created xsi:type="dcterms:W3CDTF">2018-05-22T09:25:02Z</dcterms:created>
  <dcterms:modified xsi:type="dcterms:W3CDTF">2019-04-28T14:46:54Z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  <property fmtid="{D5CDD505-2E9C-101B-9397-08002B2CF9AE}" pid="3" name="AuthorIds_UIVersion_2560">
    <vt:lpwstr>15</vt:lpwstr>
  </property>
</Properties>
</file>