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4" r:id="rId5"/>
  </p:sldMasterIdLst>
  <p:sldIdLst>
    <p:sldId id="262" r:id="rId6"/>
    <p:sldId id="256" r:id="rId7"/>
    <p:sldId id="267" r:id="rId8"/>
    <p:sldId id="269" r:id="rId9"/>
    <p:sldId id="270" r:id="rId10"/>
    <p:sldId id="266" r:id="rId11"/>
    <p:sldId id="274" r:id="rId12"/>
    <p:sldId id="272" r:id="rId13"/>
    <p:sldId id="273" r:id="rId14"/>
    <p:sldId id="265" r:id="rId15"/>
    <p:sldId id="275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70" d="100"/>
          <a:sy n="70" d="100"/>
        </p:scale>
        <p:origin x="116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ake, Gina" userId="S::gina.leake@lythamhigh.lancs.sch.uk::7b23af33-2ab7-45ba-a32a-d2c9a3afae9f" providerId="AD" clId="Web-{5FA6DC07-0B72-7701-E07B-A72AD181F400}"/>
    <pc:docChg chg="modSld">
      <pc:chgData name="Leake, Gina" userId="S::gina.leake@lythamhigh.lancs.sch.uk::7b23af33-2ab7-45ba-a32a-d2c9a3afae9f" providerId="AD" clId="Web-{5FA6DC07-0B72-7701-E07B-A72AD181F400}" dt="2019-03-28T11:55:15.476" v="8" actId="20577"/>
      <pc:docMkLst>
        <pc:docMk/>
      </pc:docMkLst>
      <pc:sldChg chg="modSp">
        <pc:chgData name="Leake, Gina" userId="S::gina.leake@lythamhigh.lancs.sch.uk::7b23af33-2ab7-45ba-a32a-d2c9a3afae9f" providerId="AD" clId="Web-{5FA6DC07-0B72-7701-E07B-A72AD181F400}" dt="2019-03-28T11:55:12.695" v="6" actId="20577"/>
        <pc:sldMkLst>
          <pc:docMk/>
          <pc:sldMk cId="2463593595" sldId="262"/>
        </pc:sldMkLst>
        <pc:spChg chg="mod">
          <ac:chgData name="Leake, Gina" userId="S::gina.leake@lythamhigh.lancs.sch.uk::7b23af33-2ab7-45ba-a32a-d2c9a3afae9f" providerId="AD" clId="Web-{5FA6DC07-0B72-7701-E07B-A72AD181F400}" dt="2019-03-28T11:55:12.695" v="6" actId="20577"/>
          <ac:spMkLst>
            <pc:docMk/>
            <pc:sldMk cId="2463593595" sldId="262"/>
            <ac:spMk id="5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0743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349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3449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1F987216-9B47-45A7-8C0C-330BE167E6BC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81307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32196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48512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58821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6550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53069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9171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64639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66064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04663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3360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66514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95365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31265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33678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53252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1F987216-9B47-45A7-8C0C-330BE167E6BC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26276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9312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1481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7414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474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7610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2136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5417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352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987216-9B47-45A7-8C0C-330BE167E6BC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9752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1F987216-9B47-45A7-8C0C-330BE167E6BC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7889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38103" y="1023345"/>
            <a:ext cx="7812339" cy="2550877"/>
          </a:xfrm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Test 3 Revision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38103" y="4055485"/>
            <a:ext cx="5917679" cy="861420"/>
          </a:xfrm>
        </p:spPr>
        <p:txBody>
          <a:bodyPr>
            <a:normAutofit/>
          </a:bodyPr>
          <a:lstStyle/>
          <a:p>
            <a:r>
              <a:rPr lang="en-GB" sz="4000" dirty="0">
                <a:latin typeface="Comic Sans MS"/>
              </a:rPr>
              <a:t>Year 8 CORE</a:t>
            </a:r>
          </a:p>
        </p:txBody>
      </p:sp>
    </p:spTree>
    <p:extLst>
      <p:ext uri="{BB962C8B-B14F-4D97-AF65-F5344CB8AC3E}">
        <p14:creationId xmlns:p14="http://schemas.microsoft.com/office/powerpoint/2010/main" val="2463593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1439992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834">
                  <a:extLst>
                    <a:ext uri="{9D8B030D-6E8A-4147-A177-3AD203B41FA5}">
                      <a16:colId xmlns:a16="http://schemas.microsoft.com/office/drawing/2014/main" val="42711270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9458942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31841475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41231608"/>
                    </a:ext>
                  </a:extLst>
                </a:gridCol>
              </a:tblGrid>
              <a:tr h="2286000">
                <a:tc rowSpan="3"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Statistics:  Data display		Topic 12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What colour is the mode?</a:t>
                      </a:r>
                    </a:p>
                    <a:p>
                      <a:pPr marL="0" indent="0" algn="ctr">
                        <a:buNone/>
                      </a:pP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What</a:t>
                      </a:r>
                      <a:r>
                        <a:rPr lang="en-GB" sz="18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is wrong with this bar chart?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endParaRPr lang="en-GB" sz="18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endParaRPr lang="en-GB" sz="18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endParaRPr lang="en-GB" sz="18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endParaRPr lang="en-GB" dirty="0"/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What</a:t>
                      </a:r>
                      <a:r>
                        <a:rPr lang="en-GB" sz="18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was the mode</a:t>
                      </a: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?</a:t>
                      </a:r>
                    </a:p>
                    <a:p>
                      <a:pPr algn="ctr"/>
                      <a:endParaRPr lang="en-GB" sz="1800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2647800"/>
                  </a:ext>
                </a:extLst>
              </a:tr>
              <a:tr h="2286000">
                <a:tc vMerge="1"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80</a:t>
                      </a:r>
                      <a:r>
                        <a:rPr lang="en-GB" sz="18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people = Man </a:t>
                      </a:r>
                      <a:r>
                        <a:rPr lang="en-GB" sz="1800" b="0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Utd</a:t>
                      </a:r>
                      <a:r>
                        <a:rPr lang="en-GB" sz="18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fans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How many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Fans</a:t>
                      </a:r>
                      <a:r>
                        <a:rPr lang="en-GB" sz="18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did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the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Other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teams have.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Total =</a:t>
                      </a:r>
                      <a:r>
                        <a:rPr lang="en-GB" sz="18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32 pupils</a:t>
                      </a:r>
                    </a:p>
                    <a:p>
                      <a:endParaRPr lang="en-GB" sz="18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How many</a:t>
                      </a:r>
                    </a:p>
                    <a:p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came to </a:t>
                      </a:r>
                    </a:p>
                    <a:p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school by</a:t>
                      </a:r>
                      <a:r>
                        <a:rPr lang="en-GB" sz="18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</a:p>
                    <a:p>
                      <a:r>
                        <a:rPr lang="en-GB" sz="18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each </a:t>
                      </a:r>
                    </a:p>
                    <a:p>
                      <a:r>
                        <a:rPr lang="en-GB" sz="18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method.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Find </a:t>
                      </a:r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the missing angles?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561586"/>
                  </a:ext>
                </a:extLst>
              </a:tr>
              <a:tr h="2286000">
                <a:tc vMerge="1"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There is a total of 30 </a:t>
                      </a: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trees in the orchard.</a:t>
                      </a: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Complete the pictogram</a:t>
                      </a:r>
                      <a:r>
                        <a:rPr kumimoji="0" lang="en-GB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	</a:t>
                      </a:r>
                      <a:endParaRPr lang="en-GB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GB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Is the</a:t>
                      </a:r>
                      <a:r>
                        <a:rPr lang="en-GB" sz="180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red line</a:t>
                      </a:r>
                      <a:r>
                        <a:rPr lang="en-GB" sz="18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a frequency polygon? </a:t>
                      </a:r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8154384"/>
                  </a:ext>
                </a:extLst>
              </a:tr>
            </a:tbl>
          </a:graphicData>
        </a:graphic>
      </p:graphicFrame>
      <p:sp>
        <p:nvSpPr>
          <p:cNvPr id="9" name="SMARTInkShape-2"/>
          <p:cNvSpPr/>
          <p:nvPr/>
        </p:nvSpPr>
        <p:spPr>
          <a:xfrm>
            <a:off x="5989955" y="6337765"/>
            <a:ext cx="1702" cy="26617"/>
          </a:xfrm>
          <a:custGeom>
            <a:avLst/>
            <a:gdLst/>
            <a:ahLst/>
            <a:cxnLst/>
            <a:rect l="0" t="0" r="0" b="0"/>
            <a:pathLst>
              <a:path w="1702" h="26617">
                <a:moveTo>
                  <a:pt x="0" y="26616"/>
                </a:moveTo>
                <a:lnTo>
                  <a:pt x="1310" y="18576"/>
                </a:lnTo>
                <a:lnTo>
                  <a:pt x="1701" y="3935"/>
                </a:lnTo>
                <a:lnTo>
                  <a:pt x="52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7541151" y="1778323"/>
            <a:ext cx="4146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014301" y="1778323"/>
            <a:ext cx="4146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458210" y="1778323"/>
            <a:ext cx="4146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10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9988" y="2720542"/>
            <a:ext cx="1568600" cy="150217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/>
          <a:srcRect l="3614"/>
          <a:stretch/>
        </p:blipFill>
        <p:spPr>
          <a:xfrm>
            <a:off x="4572000" y="2750418"/>
            <a:ext cx="1626631" cy="1630226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1259924" y="463844"/>
            <a:ext cx="1440000" cy="1440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Pie 26"/>
          <p:cNvSpPr/>
          <p:nvPr/>
        </p:nvSpPr>
        <p:spPr>
          <a:xfrm>
            <a:off x="1269746" y="484002"/>
            <a:ext cx="1440000" cy="1440000"/>
          </a:xfrm>
          <a:prstGeom prst="pie">
            <a:avLst>
              <a:gd name="adj1" fmla="val 10798394"/>
              <a:gd name="adj2" fmla="val 1719403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8" name="Pie 27"/>
          <p:cNvSpPr/>
          <p:nvPr/>
        </p:nvSpPr>
        <p:spPr>
          <a:xfrm>
            <a:off x="1270260" y="462736"/>
            <a:ext cx="1440000" cy="1440000"/>
          </a:xfrm>
          <a:prstGeom prst="pie">
            <a:avLst>
              <a:gd name="adj1" fmla="val 764759"/>
              <a:gd name="adj2" fmla="val 10755916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4460698"/>
              </p:ext>
            </p:extLst>
          </p:nvPr>
        </p:nvGraphicFramePr>
        <p:xfrm>
          <a:off x="6335622" y="2637151"/>
          <a:ext cx="2671386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0293">
                  <a:extLst>
                    <a:ext uri="{9D8B030D-6E8A-4147-A177-3AD203B41FA5}">
                      <a16:colId xmlns:a16="http://schemas.microsoft.com/office/drawing/2014/main" val="2707154720"/>
                    </a:ext>
                  </a:extLst>
                </a:gridCol>
                <a:gridCol w="1235242">
                  <a:extLst>
                    <a:ext uri="{9D8B030D-6E8A-4147-A177-3AD203B41FA5}">
                      <a16:colId xmlns:a16="http://schemas.microsoft.com/office/drawing/2014/main" val="3044827230"/>
                    </a:ext>
                  </a:extLst>
                </a:gridCol>
                <a:gridCol w="705851">
                  <a:extLst>
                    <a:ext uri="{9D8B030D-6E8A-4147-A177-3AD203B41FA5}">
                      <a16:colId xmlns:a16="http://schemas.microsoft.com/office/drawing/2014/main" val="10494040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Frequency</a:t>
                      </a: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Angle</a:t>
                      </a: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5721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Red</a:t>
                      </a: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35</a:t>
                      </a: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3863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Blue</a:t>
                      </a: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10</a:t>
                      </a: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4735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Green</a:t>
                      </a: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15</a:t>
                      </a: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9644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Total</a:t>
                      </a: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60</a:t>
                      </a: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360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6364162"/>
                  </a:ext>
                </a:extLst>
              </a:tr>
            </a:tbl>
          </a:graphicData>
        </a:graphic>
      </p:graphicFrame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0910697"/>
              </p:ext>
            </p:extLst>
          </p:nvPr>
        </p:nvGraphicFramePr>
        <p:xfrm>
          <a:off x="6925154" y="536363"/>
          <a:ext cx="1847208" cy="12606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901">
                  <a:extLst>
                    <a:ext uri="{9D8B030D-6E8A-4147-A177-3AD203B41FA5}">
                      <a16:colId xmlns:a16="http://schemas.microsoft.com/office/drawing/2014/main" val="1260597800"/>
                    </a:ext>
                  </a:extLst>
                </a:gridCol>
                <a:gridCol w="230901">
                  <a:extLst>
                    <a:ext uri="{9D8B030D-6E8A-4147-A177-3AD203B41FA5}">
                      <a16:colId xmlns:a16="http://schemas.microsoft.com/office/drawing/2014/main" val="1490003702"/>
                    </a:ext>
                  </a:extLst>
                </a:gridCol>
                <a:gridCol w="230901">
                  <a:extLst>
                    <a:ext uri="{9D8B030D-6E8A-4147-A177-3AD203B41FA5}">
                      <a16:colId xmlns:a16="http://schemas.microsoft.com/office/drawing/2014/main" val="2882357260"/>
                    </a:ext>
                  </a:extLst>
                </a:gridCol>
                <a:gridCol w="230901">
                  <a:extLst>
                    <a:ext uri="{9D8B030D-6E8A-4147-A177-3AD203B41FA5}">
                      <a16:colId xmlns:a16="http://schemas.microsoft.com/office/drawing/2014/main" val="3396243933"/>
                    </a:ext>
                  </a:extLst>
                </a:gridCol>
                <a:gridCol w="230901">
                  <a:extLst>
                    <a:ext uri="{9D8B030D-6E8A-4147-A177-3AD203B41FA5}">
                      <a16:colId xmlns:a16="http://schemas.microsoft.com/office/drawing/2014/main" val="4133085573"/>
                    </a:ext>
                  </a:extLst>
                </a:gridCol>
                <a:gridCol w="230901">
                  <a:extLst>
                    <a:ext uri="{9D8B030D-6E8A-4147-A177-3AD203B41FA5}">
                      <a16:colId xmlns:a16="http://schemas.microsoft.com/office/drawing/2014/main" val="3133730392"/>
                    </a:ext>
                  </a:extLst>
                </a:gridCol>
                <a:gridCol w="230901">
                  <a:extLst>
                    <a:ext uri="{9D8B030D-6E8A-4147-A177-3AD203B41FA5}">
                      <a16:colId xmlns:a16="http://schemas.microsoft.com/office/drawing/2014/main" val="23241407"/>
                    </a:ext>
                  </a:extLst>
                </a:gridCol>
                <a:gridCol w="230901">
                  <a:extLst>
                    <a:ext uri="{9D8B030D-6E8A-4147-A177-3AD203B41FA5}">
                      <a16:colId xmlns:a16="http://schemas.microsoft.com/office/drawing/2014/main" val="1095812746"/>
                    </a:ext>
                  </a:extLst>
                </a:gridCol>
              </a:tblGrid>
              <a:tr h="252125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630686"/>
                  </a:ext>
                </a:extLst>
              </a:tr>
              <a:tr h="252125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9527062"/>
                  </a:ext>
                </a:extLst>
              </a:tr>
              <a:tr h="252125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8166183"/>
                  </a:ext>
                </a:extLst>
              </a:tr>
              <a:tr h="252125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8075159"/>
                  </a:ext>
                </a:extLst>
              </a:tr>
              <a:tr h="252125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828755"/>
                  </a:ext>
                </a:extLst>
              </a:tr>
            </a:tbl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7105905" y="1754456"/>
            <a:ext cx="4146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614427" y="484047"/>
            <a:ext cx="366348" cy="1456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400"/>
              </a:spcBef>
            </a:pPr>
            <a:r>
              <a:rPr lang="en-GB" sz="1200" dirty="0">
                <a:latin typeface="Comic Sans MS" panose="030F0702030302020204" pitchFamily="66" charset="0"/>
              </a:rPr>
              <a:t>10</a:t>
            </a:r>
          </a:p>
          <a:p>
            <a:pPr algn="r">
              <a:spcBef>
                <a:spcPts val="400"/>
              </a:spcBef>
            </a:pPr>
            <a:r>
              <a:rPr lang="en-GB" sz="1200" dirty="0">
                <a:latin typeface="Comic Sans MS" panose="030F0702030302020204" pitchFamily="66" charset="0"/>
              </a:rPr>
              <a:t>8</a:t>
            </a:r>
          </a:p>
          <a:p>
            <a:pPr algn="r">
              <a:spcBef>
                <a:spcPts val="400"/>
              </a:spcBef>
            </a:pPr>
            <a:r>
              <a:rPr lang="en-GB" sz="1200" dirty="0">
                <a:latin typeface="Comic Sans MS" panose="030F0702030302020204" pitchFamily="66" charset="0"/>
              </a:rPr>
              <a:t>6</a:t>
            </a:r>
          </a:p>
          <a:p>
            <a:pPr algn="r">
              <a:spcBef>
                <a:spcPts val="400"/>
              </a:spcBef>
            </a:pPr>
            <a:r>
              <a:rPr lang="en-GB" sz="1200" dirty="0">
                <a:latin typeface="Comic Sans MS" panose="030F0702030302020204" pitchFamily="66" charset="0"/>
              </a:rPr>
              <a:t>4</a:t>
            </a:r>
          </a:p>
          <a:p>
            <a:pPr algn="r">
              <a:spcBef>
                <a:spcPts val="400"/>
              </a:spcBef>
            </a:pPr>
            <a:r>
              <a:rPr lang="en-GB" sz="1200" dirty="0">
                <a:latin typeface="Comic Sans MS" panose="030F0702030302020204" pitchFamily="66" charset="0"/>
              </a:rPr>
              <a:t>2</a:t>
            </a:r>
          </a:p>
          <a:p>
            <a:pPr algn="r">
              <a:spcBef>
                <a:spcPts val="400"/>
              </a:spcBef>
            </a:pPr>
            <a:r>
              <a:rPr lang="en-GB" sz="1200" dirty="0">
                <a:latin typeface="Comic Sans MS" panose="030F0702030302020204" pitchFamily="66" charset="0"/>
              </a:rPr>
              <a:t>0</a:t>
            </a:r>
          </a:p>
        </p:txBody>
      </p:sp>
      <p:sp>
        <p:nvSpPr>
          <p:cNvPr id="41" name="TextBox 40"/>
          <p:cNvSpPr txBox="1"/>
          <p:nvPr/>
        </p:nvSpPr>
        <p:spPr>
          <a:xfrm rot="16200000">
            <a:off x="5874586" y="1095490"/>
            <a:ext cx="12606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Comic Sans MS" panose="030F0702030302020204" pitchFamily="66" charset="0"/>
              </a:rPr>
              <a:t>frequency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581737" y="1965730"/>
            <a:ext cx="6778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age</a:t>
            </a:r>
          </a:p>
        </p:txBody>
      </p:sp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3224932"/>
              </p:ext>
            </p:extLst>
          </p:nvPr>
        </p:nvGraphicFramePr>
        <p:xfrm>
          <a:off x="3877487" y="705105"/>
          <a:ext cx="2163206" cy="12606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534">
                  <a:extLst>
                    <a:ext uri="{9D8B030D-6E8A-4147-A177-3AD203B41FA5}">
                      <a16:colId xmlns:a16="http://schemas.microsoft.com/office/drawing/2014/main" val="1260597800"/>
                    </a:ext>
                  </a:extLst>
                </a:gridCol>
                <a:gridCol w="360534">
                  <a:extLst>
                    <a:ext uri="{9D8B030D-6E8A-4147-A177-3AD203B41FA5}">
                      <a16:colId xmlns:a16="http://schemas.microsoft.com/office/drawing/2014/main" val="149000370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882357260"/>
                    </a:ext>
                  </a:extLst>
                </a:gridCol>
                <a:gridCol w="665044">
                  <a:extLst>
                    <a:ext uri="{9D8B030D-6E8A-4147-A177-3AD203B41FA5}">
                      <a16:colId xmlns:a16="http://schemas.microsoft.com/office/drawing/2014/main" val="339624393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133085573"/>
                    </a:ext>
                  </a:extLst>
                </a:gridCol>
                <a:gridCol w="360534">
                  <a:extLst>
                    <a:ext uri="{9D8B030D-6E8A-4147-A177-3AD203B41FA5}">
                      <a16:colId xmlns:a16="http://schemas.microsoft.com/office/drawing/2014/main" val="3133730392"/>
                    </a:ext>
                  </a:extLst>
                </a:gridCol>
              </a:tblGrid>
              <a:tr h="252125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630686"/>
                  </a:ext>
                </a:extLst>
              </a:tr>
              <a:tr h="252125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9527062"/>
                  </a:ext>
                </a:extLst>
              </a:tr>
              <a:tr h="252125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8166183"/>
                  </a:ext>
                </a:extLst>
              </a:tr>
              <a:tr h="252125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8075159"/>
                  </a:ext>
                </a:extLst>
              </a:tr>
              <a:tr h="252125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828755"/>
                  </a:ext>
                </a:extLst>
              </a:tr>
            </a:tbl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4240009" y="1936451"/>
            <a:ext cx="4146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954950" y="1948321"/>
            <a:ext cx="4146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704886" y="1948321"/>
            <a:ext cx="4146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511138" y="630271"/>
            <a:ext cx="366348" cy="1456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400"/>
              </a:spcBef>
            </a:pPr>
            <a:r>
              <a:rPr lang="en-GB" sz="1200" dirty="0">
                <a:latin typeface="Comic Sans MS" panose="030F0702030302020204" pitchFamily="66" charset="0"/>
              </a:rPr>
              <a:t>10</a:t>
            </a:r>
          </a:p>
          <a:p>
            <a:pPr algn="r">
              <a:spcBef>
                <a:spcPts val="400"/>
              </a:spcBef>
            </a:pPr>
            <a:r>
              <a:rPr lang="en-GB" sz="1200" dirty="0">
                <a:latin typeface="Comic Sans MS" panose="030F0702030302020204" pitchFamily="66" charset="0"/>
              </a:rPr>
              <a:t>8</a:t>
            </a:r>
          </a:p>
          <a:p>
            <a:pPr algn="r">
              <a:spcBef>
                <a:spcPts val="400"/>
              </a:spcBef>
            </a:pPr>
            <a:r>
              <a:rPr lang="en-GB" sz="1200" dirty="0">
                <a:latin typeface="Comic Sans MS" panose="030F0702030302020204" pitchFamily="66" charset="0"/>
              </a:rPr>
              <a:t>6</a:t>
            </a:r>
          </a:p>
          <a:p>
            <a:pPr algn="r">
              <a:spcBef>
                <a:spcPts val="400"/>
              </a:spcBef>
            </a:pPr>
            <a:r>
              <a:rPr lang="en-GB" sz="1200" dirty="0">
                <a:latin typeface="Comic Sans MS" panose="030F0702030302020204" pitchFamily="66" charset="0"/>
              </a:rPr>
              <a:t>4</a:t>
            </a:r>
          </a:p>
          <a:p>
            <a:pPr algn="r">
              <a:spcBef>
                <a:spcPts val="400"/>
              </a:spcBef>
            </a:pPr>
            <a:r>
              <a:rPr lang="en-GB" sz="1200" dirty="0">
                <a:latin typeface="Comic Sans MS" panose="030F0702030302020204" pitchFamily="66" charset="0"/>
              </a:rPr>
              <a:t>2</a:t>
            </a:r>
          </a:p>
          <a:p>
            <a:pPr algn="r">
              <a:spcBef>
                <a:spcPts val="400"/>
              </a:spcBef>
            </a:pPr>
            <a:r>
              <a:rPr lang="en-GB" sz="1200" dirty="0">
                <a:latin typeface="Comic Sans MS" panose="030F0702030302020204" pitchFamily="66" charset="0"/>
              </a:rPr>
              <a:t>0</a:t>
            </a:r>
          </a:p>
        </p:txBody>
      </p:sp>
      <p:sp>
        <p:nvSpPr>
          <p:cNvPr id="48" name="TextBox 47"/>
          <p:cNvSpPr txBox="1"/>
          <p:nvPr/>
        </p:nvSpPr>
        <p:spPr>
          <a:xfrm rot="16200000">
            <a:off x="2879272" y="1189397"/>
            <a:ext cx="12606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Comic Sans MS" panose="030F0702030302020204" pitchFamily="66" charset="0"/>
              </a:rPr>
              <a:t>frequency</a:t>
            </a: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132886" y="5093999"/>
            <a:ext cx="20710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sym typeface="Symbol" panose="05050102010706020507" pitchFamily="18" charset="2"/>
              </a:rPr>
              <a:t> </a:t>
            </a:r>
            <a:endParaRPr kumimoji="0" lang="en-GB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2771796"/>
              </p:ext>
            </p:extLst>
          </p:nvPr>
        </p:nvGraphicFramePr>
        <p:xfrm>
          <a:off x="6831042" y="5291954"/>
          <a:ext cx="1855915" cy="12606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183">
                  <a:extLst>
                    <a:ext uri="{9D8B030D-6E8A-4147-A177-3AD203B41FA5}">
                      <a16:colId xmlns:a16="http://schemas.microsoft.com/office/drawing/2014/main" val="1260597800"/>
                    </a:ext>
                  </a:extLst>
                </a:gridCol>
                <a:gridCol w="371183">
                  <a:extLst>
                    <a:ext uri="{9D8B030D-6E8A-4147-A177-3AD203B41FA5}">
                      <a16:colId xmlns:a16="http://schemas.microsoft.com/office/drawing/2014/main" val="1490003702"/>
                    </a:ext>
                  </a:extLst>
                </a:gridCol>
                <a:gridCol w="371183">
                  <a:extLst>
                    <a:ext uri="{9D8B030D-6E8A-4147-A177-3AD203B41FA5}">
                      <a16:colId xmlns:a16="http://schemas.microsoft.com/office/drawing/2014/main" val="2882357260"/>
                    </a:ext>
                  </a:extLst>
                </a:gridCol>
                <a:gridCol w="371183">
                  <a:extLst>
                    <a:ext uri="{9D8B030D-6E8A-4147-A177-3AD203B41FA5}">
                      <a16:colId xmlns:a16="http://schemas.microsoft.com/office/drawing/2014/main" val="3396243933"/>
                    </a:ext>
                  </a:extLst>
                </a:gridCol>
                <a:gridCol w="371183">
                  <a:extLst>
                    <a:ext uri="{9D8B030D-6E8A-4147-A177-3AD203B41FA5}">
                      <a16:colId xmlns:a16="http://schemas.microsoft.com/office/drawing/2014/main" val="4133085573"/>
                    </a:ext>
                  </a:extLst>
                </a:gridCol>
              </a:tblGrid>
              <a:tr h="252125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630686"/>
                  </a:ext>
                </a:extLst>
              </a:tr>
              <a:tr h="252125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9527062"/>
                  </a:ext>
                </a:extLst>
              </a:tr>
              <a:tr h="252125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8166183"/>
                  </a:ext>
                </a:extLst>
              </a:tr>
              <a:tr h="252125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8075159"/>
                  </a:ext>
                </a:extLst>
              </a:tr>
              <a:tr h="252125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828755"/>
                  </a:ext>
                </a:extLst>
              </a:tr>
            </a:tbl>
          </a:graphicData>
        </a:graphic>
      </p:graphicFrame>
      <p:sp>
        <p:nvSpPr>
          <p:cNvPr id="50" name="TextBox 49"/>
          <p:cNvSpPr txBox="1"/>
          <p:nvPr/>
        </p:nvSpPr>
        <p:spPr>
          <a:xfrm>
            <a:off x="6487086" y="5193863"/>
            <a:ext cx="366348" cy="1456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400"/>
              </a:spcBef>
            </a:pPr>
            <a:r>
              <a:rPr lang="en-GB" sz="1200" dirty="0">
                <a:latin typeface="Comic Sans MS" panose="030F0702030302020204" pitchFamily="66" charset="0"/>
              </a:rPr>
              <a:t>10</a:t>
            </a:r>
          </a:p>
          <a:p>
            <a:pPr algn="r">
              <a:spcBef>
                <a:spcPts val="400"/>
              </a:spcBef>
            </a:pPr>
            <a:r>
              <a:rPr lang="en-GB" sz="1200" dirty="0">
                <a:latin typeface="Comic Sans MS" panose="030F0702030302020204" pitchFamily="66" charset="0"/>
              </a:rPr>
              <a:t>8</a:t>
            </a:r>
          </a:p>
          <a:p>
            <a:pPr algn="r">
              <a:spcBef>
                <a:spcPts val="400"/>
              </a:spcBef>
            </a:pPr>
            <a:r>
              <a:rPr lang="en-GB" sz="1200" dirty="0">
                <a:latin typeface="Comic Sans MS" panose="030F0702030302020204" pitchFamily="66" charset="0"/>
              </a:rPr>
              <a:t>6</a:t>
            </a:r>
          </a:p>
          <a:p>
            <a:pPr algn="r">
              <a:spcBef>
                <a:spcPts val="400"/>
              </a:spcBef>
            </a:pPr>
            <a:r>
              <a:rPr lang="en-GB" sz="1200" dirty="0">
                <a:latin typeface="Comic Sans MS" panose="030F0702030302020204" pitchFamily="66" charset="0"/>
              </a:rPr>
              <a:t>4</a:t>
            </a:r>
          </a:p>
          <a:p>
            <a:pPr algn="r">
              <a:spcBef>
                <a:spcPts val="400"/>
              </a:spcBef>
            </a:pPr>
            <a:r>
              <a:rPr lang="en-GB" sz="1200" dirty="0">
                <a:latin typeface="Comic Sans MS" panose="030F0702030302020204" pitchFamily="66" charset="0"/>
              </a:rPr>
              <a:t>2</a:t>
            </a:r>
          </a:p>
          <a:p>
            <a:pPr algn="r">
              <a:spcBef>
                <a:spcPts val="400"/>
              </a:spcBef>
            </a:pPr>
            <a:r>
              <a:rPr lang="en-GB" sz="1200" dirty="0">
                <a:latin typeface="Comic Sans MS" panose="030F0702030302020204" pitchFamily="66" charset="0"/>
              </a:rPr>
              <a:t>0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034367" y="6506805"/>
            <a:ext cx="19300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00"/>
              </a:spcBef>
            </a:pPr>
            <a:r>
              <a:rPr lang="en-GB" sz="1200" dirty="0">
                <a:latin typeface="Comic Sans MS" panose="030F0702030302020204" pitchFamily="66" charset="0"/>
              </a:rPr>
              <a:t>10    20    30    40   50 </a:t>
            </a:r>
          </a:p>
        </p:txBody>
      </p:sp>
      <p:sp>
        <p:nvSpPr>
          <p:cNvPr id="52" name="Freeform 51"/>
          <p:cNvSpPr/>
          <p:nvPr/>
        </p:nvSpPr>
        <p:spPr>
          <a:xfrm>
            <a:off x="7199352" y="5286355"/>
            <a:ext cx="1119116" cy="1009934"/>
          </a:xfrm>
          <a:custGeom>
            <a:avLst/>
            <a:gdLst>
              <a:gd name="connsiteX0" fmla="*/ 0 w 1119116"/>
              <a:gd name="connsiteY0" fmla="*/ 1009934 h 1009934"/>
              <a:gd name="connsiteX1" fmla="*/ 368489 w 1119116"/>
              <a:gd name="connsiteY1" fmla="*/ 245660 h 1009934"/>
              <a:gd name="connsiteX2" fmla="*/ 764274 w 1119116"/>
              <a:gd name="connsiteY2" fmla="*/ 0 h 1009934"/>
              <a:gd name="connsiteX3" fmla="*/ 1119116 w 1119116"/>
              <a:gd name="connsiteY3" fmla="*/ 750627 h 1009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9116" h="1009934">
                <a:moveTo>
                  <a:pt x="0" y="1009934"/>
                </a:moveTo>
                <a:lnTo>
                  <a:pt x="368489" y="245660"/>
                </a:lnTo>
                <a:lnTo>
                  <a:pt x="764274" y="0"/>
                </a:lnTo>
                <a:lnTo>
                  <a:pt x="1119116" y="750627"/>
                </a:ln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414" y="5573840"/>
            <a:ext cx="1533020" cy="856476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5"/>
          <a:srcRect r="12348"/>
          <a:stretch/>
        </p:blipFill>
        <p:spPr>
          <a:xfrm>
            <a:off x="3007335" y="4662143"/>
            <a:ext cx="3202396" cy="20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160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3155653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834">
                  <a:extLst>
                    <a:ext uri="{9D8B030D-6E8A-4147-A177-3AD203B41FA5}">
                      <a16:colId xmlns:a16="http://schemas.microsoft.com/office/drawing/2014/main" val="42711270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9458942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31841475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41231608"/>
                    </a:ext>
                  </a:extLst>
                </a:gridCol>
              </a:tblGrid>
              <a:tr h="2286000">
                <a:tc rowSpan="3"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Statistics:  Data display		Topic 12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What colour is the mode?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yellow</a:t>
                      </a:r>
                    </a:p>
                    <a:p>
                      <a:pPr marL="0" indent="0" algn="ctr">
                        <a:buNone/>
                      </a:pP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What</a:t>
                      </a:r>
                      <a:r>
                        <a:rPr lang="en-GB" sz="16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is wrong with this bar chart? </a:t>
                      </a:r>
                      <a:r>
                        <a:rPr lang="en-GB" sz="1600" b="0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Bars different width</a:t>
                      </a:r>
                      <a:endParaRPr lang="en-GB" sz="16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endParaRPr lang="en-GB" sz="18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endParaRPr lang="en-GB" sz="18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endParaRPr lang="en-GB" sz="18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endParaRPr lang="en-GB" dirty="0"/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What</a:t>
                      </a:r>
                      <a:r>
                        <a:rPr lang="en-GB" sz="16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was the </a:t>
                      </a:r>
                      <a:r>
                        <a:rPr lang="en-GB" sz="1600" b="0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mode</a:t>
                      </a:r>
                      <a:r>
                        <a:rPr lang="en-GB" sz="1600" b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?</a:t>
                      </a:r>
                      <a:r>
                        <a:rPr lang="en-GB" sz="1600" b="0" dirty="0" err="1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Age</a:t>
                      </a:r>
                      <a:r>
                        <a:rPr lang="en-GB" sz="1600" b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 8</a:t>
                      </a:r>
                    </a:p>
                    <a:p>
                      <a:pPr algn="ctr"/>
                      <a:endParaRPr lang="en-GB" sz="1800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2647800"/>
                  </a:ext>
                </a:extLst>
              </a:tr>
              <a:tr h="2286000">
                <a:tc vMerge="1"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80</a:t>
                      </a:r>
                      <a:r>
                        <a:rPr lang="en-GB" sz="16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people = Man </a:t>
                      </a:r>
                      <a:r>
                        <a:rPr lang="en-GB" sz="1600" b="0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Utd</a:t>
                      </a:r>
                      <a:r>
                        <a:rPr lang="en-GB" sz="16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fans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How many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Fans</a:t>
                      </a:r>
                      <a:r>
                        <a:rPr lang="en-GB" sz="16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did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the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Other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teams have.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C = 40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A = 40</a:t>
                      </a:r>
                      <a:endParaRPr lang="en-GB" sz="1600" b="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l"/>
                      <a:r>
                        <a:rPr lang="en-GB" sz="1600" b="0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MC = 160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Total =</a:t>
                      </a:r>
                      <a:r>
                        <a:rPr lang="en-GB" sz="16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32 pupils</a:t>
                      </a:r>
                    </a:p>
                    <a:p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How many</a:t>
                      </a:r>
                    </a:p>
                    <a:p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came to </a:t>
                      </a:r>
                    </a:p>
                    <a:p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school by</a:t>
                      </a:r>
                      <a:r>
                        <a:rPr lang="en-GB" sz="16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</a:p>
                    <a:p>
                      <a:r>
                        <a:rPr lang="en-GB" sz="16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each </a:t>
                      </a:r>
                    </a:p>
                    <a:p>
                      <a:r>
                        <a:rPr lang="en-GB" sz="16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method.</a:t>
                      </a:r>
                    </a:p>
                    <a:p>
                      <a:r>
                        <a:rPr lang="en-GB" sz="1600" b="0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Cy = 4</a:t>
                      </a:r>
                    </a:p>
                    <a:p>
                      <a:r>
                        <a:rPr lang="en-GB" sz="1600" b="0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C = 4</a:t>
                      </a:r>
                    </a:p>
                    <a:p>
                      <a:r>
                        <a:rPr lang="en-GB" sz="1600" b="0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W = 8   </a:t>
                      </a:r>
                      <a:r>
                        <a:rPr lang="en-GB" sz="1600" b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B = 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Find </a:t>
                      </a:r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the missing angles?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561586"/>
                  </a:ext>
                </a:extLst>
              </a:tr>
              <a:tr h="2286000">
                <a:tc vMerge="1"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There is a total of 30 </a:t>
                      </a: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trees in the orchard.</a:t>
                      </a: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Complete the pictogram.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	</a:t>
                      </a:r>
                      <a:endParaRPr lang="en-GB" sz="18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GB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Is the</a:t>
                      </a:r>
                      <a:r>
                        <a:rPr lang="en-GB" sz="160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red line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a frequency polygon? </a:t>
                      </a:r>
                      <a:r>
                        <a:rPr lang="en-GB" sz="160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No - not in middle</a:t>
                      </a:r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8154384"/>
                  </a:ext>
                </a:extLst>
              </a:tr>
            </a:tbl>
          </a:graphicData>
        </a:graphic>
      </p:graphicFrame>
      <p:sp>
        <p:nvSpPr>
          <p:cNvPr id="9" name="SMARTInkShape-2"/>
          <p:cNvSpPr/>
          <p:nvPr/>
        </p:nvSpPr>
        <p:spPr>
          <a:xfrm>
            <a:off x="5989955" y="6337765"/>
            <a:ext cx="1702" cy="26617"/>
          </a:xfrm>
          <a:custGeom>
            <a:avLst/>
            <a:gdLst/>
            <a:ahLst/>
            <a:cxnLst/>
            <a:rect l="0" t="0" r="0" b="0"/>
            <a:pathLst>
              <a:path w="1702" h="26617">
                <a:moveTo>
                  <a:pt x="0" y="26616"/>
                </a:moveTo>
                <a:lnTo>
                  <a:pt x="1310" y="18576"/>
                </a:lnTo>
                <a:lnTo>
                  <a:pt x="1701" y="3935"/>
                </a:lnTo>
                <a:lnTo>
                  <a:pt x="52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7541151" y="1778323"/>
            <a:ext cx="4146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014301" y="1778323"/>
            <a:ext cx="4146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458210" y="1778323"/>
            <a:ext cx="4146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10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9988" y="2720542"/>
            <a:ext cx="1568600" cy="150217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/>
          <a:srcRect l="3614"/>
          <a:stretch/>
        </p:blipFill>
        <p:spPr>
          <a:xfrm>
            <a:off x="4572000" y="2613938"/>
            <a:ext cx="1626631" cy="1630226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1259924" y="463844"/>
            <a:ext cx="1440000" cy="1440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Pie 26"/>
          <p:cNvSpPr/>
          <p:nvPr/>
        </p:nvSpPr>
        <p:spPr>
          <a:xfrm>
            <a:off x="1269746" y="484002"/>
            <a:ext cx="1440000" cy="1440000"/>
          </a:xfrm>
          <a:prstGeom prst="pie">
            <a:avLst>
              <a:gd name="adj1" fmla="val 10798394"/>
              <a:gd name="adj2" fmla="val 1719403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8" name="Pie 27"/>
          <p:cNvSpPr/>
          <p:nvPr/>
        </p:nvSpPr>
        <p:spPr>
          <a:xfrm>
            <a:off x="1270260" y="462736"/>
            <a:ext cx="1440000" cy="1440000"/>
          </a:xfrm>
          <a:prstGeom prst="pie">
            <a:avLst>
              <a:gd name="adj1" fmla="val 764759"/>
              <a:gd name="adj2" fmla="val 10755916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0338431"/>
              </p:ext>
            </p:extLst>
          </p:nvPr>
        </p:nvGraphicFramePr>
        <p:xfrm>
          <a:off x="6335622" y="2637151"/>
          <a:ext cx="2671386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0293">
                  <a:extLst>
                    <a:ext uri="{9D8B030D-6E8A-4147-A177-3AD203B41FA5}">
                      <a16:colId xmlns:a16="http://schemas.microsoft.com/office/drawing/2014/main" val="2707154720"/>
                    </a:ext>
                  </a:extLst>
                </a:gridCol>
                <a:gridCol w="1235242">
                  <a:extLst>
                    <a:ext uri="{9D8B030D-6E8A-4147-A177-3AD203B41FA5}">
                      <a16:colId xmlns:a16="http://schemas.microsoft.com/office/drawing/2014/main" val="3044827230"/>
                    </a:ext>
                  </a:extLst>
                </a:gridCol>
                <a:gridCol w="705851">
                  <a:extLst>
                    <a:ext uri="{9D8B030D-6E8A-4147-A177-3AD203B41FA5}">
                      <a16:colId xmlns:a16="http://schemas.microsoft.com/office/drawing/2014/main" val="10494040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Frequency</a:t>
                      </a: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Angle</a:t>
                      </a: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5721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Red</a:t>
                      </a: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35</a:t>
                      </a: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210</a:t>
                      </a: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3863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Blue</a:t>
                      </a: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10</a:t>
                      </a: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60</a:t>
                      </a: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4735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Green</a:t>
                      </a: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15</a:t>
                      </a: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90</a:t>
                      </a: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9644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Total</a:t>
                      </a: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60</a:t>
                      </a: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360</a:t>
                      </a: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6364162"/>
                  </a:ext>
                </a:extLst>
              </a:tr>
            </a:tbl>
          </a:graphicData>
        </a:graphic>
      </p:graphicFrame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0910697"/>
              </p:ext>
            </p:extLst>
          </p:nvPr>
        </p:nvGraphicFramePr>
        <p:xfrm>
          <a:off x="6925154" y="536363"/>
          <a:ext cx="1847208" cy="12606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901">
                  <a:extLst>
                    <a:ext uri="{9D8B030D-6E8A-4147-A177-3AD203B41FA5}">
                      <a16:colId xmlns:a16="http://schemas.microsoft.com/office/drawing/2014/main" val="1260597800"/>
                    </a:ext>
                  </a:extLst>
                </a:gridCol>
                <a:gridCol w="230901">
                  <a:extLst>
                    <a:ext uri="{9D8B030D-6E8A-4147-A177-3AD203B41FA5}">
                      <a16:colId xmlns:a16="http://schemas.microsoft.com/office/drawing/2014/main" val="1490003702"/>
                    </a:ext>
                  </a:extLst>
                </a:gridCol>
                <a:gridCol w="230901">
                  <a:extLst>
                    <a:ext uri="{9D8B030D-6E8A-4147-A177-3AD203B41FA5}">
                      <a16:colId xmlns:a16="http://schemas.microsoft.com/office/drawing/2014/main" val="2882357260"/>
                    </a:ext>
                  </a:extLst>
                </a:gridCol>
                <a:gridCol w="230901">
                  <a:extLst>
                    <a:ext uri="{9D8B030D-6E8A-4147-A177-3AD203B41FA5}">
                      <a16:colId xmlns:a16="http://schemas.microsoft.com/office/drawing/2014/main" val="3396243933"/>
                    </a:ext>
                  </a:extLst>
                </a:gridCol>
                <a:gridCol w="230901">
                  <a:extLst>
                    <a:ext uri="{9D8B030D-6E8A-4147-A177-3AD203B41FA5}">
                      <a16:colId xmlns:a16="http://schemas.microsoft.com/office/drawing/2014/main" val="4133085573"/>
                    </a:ext>
                  </a:extLst>
                </a:gridCol>
                <a:gridCol w="230901">
                  <a:extLst>
                    <a:ext uri="{9D8B030D-6E8A-4147-A177-3AD203B41FA5}">
                      <a16:colId xmlns:a16="http://schemas.microsoft.com/office/drawing/2014/main" val="3133730392"/>
                    </a:ext>
                  </a:extLst>
                </a:gridCol>
                <a:gridCol w="230901">
                  <a:extLst>
                    <a:ext uri="{9D8B030D-6E8A-4147-A177-3AD203B41FA5}">
                      <a16:colId xmlns:a16="http://schemas.microsoft.com/office/drawing/2014/main" val="23241407"/>
                    </a:ext>
                  </a:extLst>
                </a:gridCol>
                <a:gridCol w="230901">
                  <a:extLst>
                    <a:ext uri="{9D8B030D-6E8A-4147-A177-3AD203B41FA5}">
                      <a16:colId xmlns:a16="http://schemas.microsoft.com/office/drawing/2014/main" val="1095812746"/>
                    </a:ext>
                  </a:extLst>
                </a:gridCol>
              </a:tblGrid>
              <a:tr h="252125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630686"/>
                  </a:ext>
                </a:extLst>
              </a:tr>
              <a:tr h="252125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9527062"/>
                  </a:ext>
                </a:extLst>
              </a:tr>
              <a:tr h="252125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8166183"/>
                  </a:ext>
                </a:extLst>
              </a:tr>
              <a:tr h="252125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8075159"/>
                  </a:ext>
                </a:extLst>
              </a:tr>
              <a:tr h="252125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828755"/>
                  </a:ext>
                </a:extLst>
              </a:tr>
            </a:tbl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7105905" y="1754456"/>
            <a:ext cx="4146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614427" y="484047"/>
            <a:ext cx="366348" cy="1456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400"/>
              </a:spcBef>
            </a:pPr>
            <a:r>
              <a:rPr lang="en-GB" sz="1200" dirty="0">
                <a:latin typeface="Comic Sans MS" panose="030F0702030302020204" pitchFamily="66" charset="0"/>
              </a:rPr>
              <a:t>10</a:t>
            </a:r>
          </a:p>
          <a:p>
            <a:pPr algn="r">
              <a:spcBef>
                <a:spcPts val="400"/>
              </a:spcBef>
            </a:pPr>
            <a:r>
              <a:rPr lang="en-GB" sz="1200" dirty="0">
                <a:latin typeface="Comic Sans MS" panose="030F0702030302020204" pitchFamily="66" charset="0"/>
              </a:rPr>
              <a:t>8</a:t>
            </a:r>
          </a:p>
          <a:p>
            <a:pPr algn="r">
              <a:spcBef>
                <a:spcPts val="400"/>
              </a:spcBef>
            </a:pPr>
            <a:r>
              <a:rPr lang="en-GB" sz="1200" dirty="0">
                <a:latin typeface="Comic Sans MS" panose="030F0702030302020204" pitchFamily="66" charset="0"/>
              </a:rPr>
              <a:t>6</a:t>
            </a:r>
          </a:p>
          <a:p>
            <a:pPr algn="r">
              <a:spcBef>
                <a:spcPts val="400"/>
              </a:spcBef>
            </a:pPr>
            <a:r>
              <a:rPr lang="en-GB" sz="1200" dirty="0">
                <a:latin typeface="Comic Sans MS" panose="030F0702030302020204" pitchFamily="66" charset="0"/>
              </a:rPr>
              <a:t>4</a:t>
            </a:r>
          </a:p>
          <a:p>
            <a:pPr algn="r">
              <a:spcBef>
                <a:spcPts val="400"/>
              </a:spcBef>
            </a:pPr>
            <a:r>
              <a:rPr lang="en-GB" sz="1200" dirty="0">
                <a:latin typeface="Comic Sans MS" panose="030F0702030302020204" pitchFamily="66" charset="0"/>
              </a:rPr>
              <a:t>2</a:t>
            </a:r>
          </a:p>
          <a:p>
            <a:pPr algn="r">
              <a:spcBef>
                <a:spcPts val="400"/>
              </a:spcBef>
            </a:pPr>
            <a:r>
              <a:rPr lang="en-GB" sz="1200" dirty="0">
                <a:latin typeface="Comic Sans MS" panose="030F0702030302020204" pitchFamily="66" charset="0"/>
              </a:rPr>
              <a:t>0</a:t>
            </a:r>
          </a:p>
        </p:txBody>
      </p:sp>
      <p:sp>
        <p:nvSpPr>
          <p:cNvPr id="41" name="TextBox 40"/>
          <p:cNvSpPr txBox="1"/>
          <p:nvPr/>
        </p:nvSpPr>
        <p:spPr>
          <a:xfrm rot="16200000">
            <a:off x="5874586" y="1095490"/>
            <a:ext cx="12606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Comic Sans MS" panose="030F0702030302020204" pitchFamily="66" charset="0"/>
              </a:rPr>
              <a:t>frequency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581737" y="1965730"/>
            <a:ext cx="6778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age</a:t>
            </a:r>
          </a:p>
        </p:txBody>
      </p:sp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3224932"/>
              </p:ext>
            </p:extLst>
          </p:nvPr>
        </p:nvGraphicFramePr>
        <p:xfrm>
          <a:off x="3877487" y="705105"/>
          <a:ext cx="2163206" cy="12606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534">
                  <a:extLst>
                    <a:ext uri="{9D8B030D-6E8A-4147-A177-3AD203B41FA5}">
                      <a16:colId xmlns:a16="http://schemas.microsoft.com/office/drawing/2014/main" val="1260597800"/>
                    </a:ext>
                  </a:extLst>
                </a:gridCol>
                <a:gridCol w="360534">
                  <a:extLst>
                    <a:ext uri="{9D8B030D-6E8A-4147-A177-3AD203B41FA5}">
                      <a16:colId xmlns:a16="http://schemas.microsoft.com/office/drawing/2014/main" val="149000370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882357260"/>
                    </a:ext>
                  </a:extLst>
                </a:gridCol>
                <a:gridCol w="665044">
                  <a:extLst>
                    <a:ext uri="{9D8B030D-6E8A-4147-A177-3AD203B41FA5}">
                      <a16:colId xmlns:a16="http://schemas.microsoft.com/office/drawing/2014/main" val="339624393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133085573"/>
                    </a:ext>
                  </a:extLst>
                </a:gridCol>
                <a:gridCol w="360534">
                  <a:extLst>
                    <a:ext uri="{9D8B030D-6E8A-4147-A177-3AD203B41FA5}">
                      <a16:colId xmlns:a16="http://schemas.microsoft.com/office/drawing/2014/main" val="3133730392"/>
                    </a:ext>
                  </a:extLst>
                </a:gridCol>
              </a:tblGrid>
              <a:tr h="252125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630686"/>
                  </a:ext>
                </a:extLst>
              </a:tr>
              <a:tr h="252125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9527062"/>
                  </a:ext>
                </a:extLst>
              </a:tr>
              <a:tr h="252125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8166183"/>
                  </a:ext>
                </a:extLst>
              </a:tr>
              <a:tr h="252125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8075159"/>
                  </a:ext>
                </a:extLst>
              </a:tr>
              <a:tr h="252125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828755"/>
                  </a:ext>
                </a:extLst>
              </a:tr>
            </a:tbl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4240009" y="1936451"/>
            <a:ext cx="4146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954950" y="1948321"/>
            <a:ext cx="4146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704886" y="1948321"/>
            <a:ext cx="4146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511138" y="630271"/>
            <a:ext cx="366348" cy="1456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400"/>
              </a:spcBef>
            </a:pPr>
            <a:r>
              <a:rPr lang="en-GB" sz="1200" dirty="0">
                <a:latin typeface="Comic Sans MS" panose="030F0702030302020204" pitchFamily="66" charset="0"/>
              </a:rPr>
              <a:t>10</a:t>
            </a:r>
          </a:p>
          <a:p>
            <a:pPr algn="r">
              <a:spcBef>
                <a:spcPts val="400"/>
              </a:spcBef>
            </a:pPr>
            <a:r>
              <a:rPr lang="en-GB" sz="1200" dirty="0">
                <a:latin typeface="Comic Sans MS" panose="030F0702030302020204" pitchFamily="66" charset="0"/>
              </a:rPr>
              <a:t>8</a:t>
            </a:r>
          </a:p>
          <a:p>
            <a:pPr algn="r">
              <a:spcBef>
                <a:spcPts val="400"/>
              </a:spcBef>
            </a:pPr>
            <a:r>
              <a:rPr lang="en-GB" sz="1200" dirty="0">
                <a:latin typeface="Comic Sans MS" panose="030F0702030302020204" pitchFamily="66" charset="0"/>
              </a:rPr>
              <a:t>6</a:t>
            </a:r>
          </a:p>
          <a:p>
            <a:pPr algn="r">
              <a:spcBef>
                <a:spcPts val="400"/>
              </a:spcBef>
            </a:pPr>
            <a:r>
              <a:rPr lang="en-GB" sz="1200" dirty="0">
                <a:latin typeface="Comic Sans MS" panose="030F0702030302020204" pitchFamily="66" charset="0"/>
              </a:rPr>
              <a:t>4</a:t>
            </a:r>
          </a:p>
          <a:p>
            <a:pPr algn="r">
              <a:spcBef>
                <a:spcPts val="400"/>
              </a:spcBef>
            </a:pPr>
            <a:r>
              <a:rPr lang="en-GB" sz="1200" dirty="0">
                <a:latin typeface="Comic Sans MS" panose="030F0702030302020204" pitchFamily="66" charset="0"/>
              </a:rPr>
              <a:t>2</a:t>
            </a:r>
          </a:p>
          <a:p>
            <a:pPr algn="r">
              <a:spcBef>
                <a:spcPts val="400"/>
              </a:spcBef>
            </a:pPr>
            <a:r>
              <a:rPr lang="en-GB" sz="1200" dirty="0">
                <a:latin typeface="Comic Sans MS" panose="030F0702030302020204" pitchFamily="66" charset="0"/>
              </a:rPr>
              <a:t>0</a:t>
            </a:r>
          </a:p>
        </p:txBody>
      </p:sp>
      <p:sp>
        <p:nvSpPr>
          <p:cNvPr id="48" name="TextBox 47"/>
          <p:cNvSpPr txBox="1"/>
          <p:nvPr/>
        </p:nvSpPr>
        <p:spPr>
          <a:xfrm rot="16200000">
            <a:off x="2879272" y="1189397"/>
            <a:ext cx="12606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Comic Sans MS" panose="030F0702030302020204" pitchFamily="66" charset="0"/>
              </a:rPr>
              <a:t>frequency</a:t>
            </a: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132886" y="5093999"/>
            <a:ext cx="20710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sym typeface="Symbol" panose="05050102010706020507" pitchFamily="18" charset="2"/>
              </a:rPr>
              <a:t> </a:t>
            </a:r>
            <a:endParaRPr kumimoji="0" lang="en-GB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2771796"/>
              </p:ext>
            </p:extLst>
          </p:nvPr>
        </p:nvGraphicFramePr>
        <p:xfrm>
          <a:off x="6831042" y="5291954"/>
          <a:ext cx="1855915" cy="12606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183">
                  <a:extLst>
                    <a:ext uri="{9D8B030D-6E8A-4147-A177-3AD203B41FA5}">
                      <a16:colId xmlns:a16="http://schemas.microsoft.com/office/drawing/2014/main" val="1260597800"/>
                    </a:ext>
                  </a:extLst>
                </a:gridCol>
                <a:gridCol w="371183">
                  <a:extLst>
                    <a:ext uri="{9D8B030D-6E8A-4147-A177-3AD203B41FA5}">
                      <a16:colId xmlns:a16="http://schemas.microsoft.com/office/drawing/2014/main" val="1490003702"/>
                    </a:ext>
                  </a:extLst>
                </a:gridCol>
                <a:gridCol w="371183">
                  <a:extLst>
                    <a:ext uri="{9D8B030D-6E8A-4147-A177-3AD203B41FA5}">
                      <a16:colId xmlns:a16="http://schemas.microsoft.com/office/drawing/2014/main" val="2882357260"/>
                    </a:ext>
                  </a:extLst>
                </a:gridCol>
                <a:gridCol w="371183">
                  <a:extLst>
                    <a:ext uri="{9D8B030D-6E8A-4147-A177-3AD203B41FA5}">
                      <a16:colId xmlns:a16="http://schemas.microsoft.com/office/drawing/2014/main" val="3396243933"/>
                    </a:ext>
                  </a:extLst>
                </a:gridCol>
                <a:gridCol w="371183">
                  <a:extLst>
                    <a:ext uri="{9D8B030D-6E8A-4147-A177-3AD203B41FA5}">
                      <a16:colId xmlns:a16="http://schemas.microsoft.com/office/drawing/2014/main" val="4133085573"/>
                    </a:ext>
                  </a:extLst>
                </a:gridCol>
              </a:tblGrid>
              <a:tr h="252125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630686"/>
                  </a:ext>
                </a:extLst>
              </a:tr>
              <a:tr h="252125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9527062"/>
                  </a:ext>
                </a:extLst>
              </a:tr>
              <a:tr h="252125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8166183"/>
                  </a:ext>
                </a:extLst>
              </a:tr>
              <a:tr h="252125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8075159"/>
                  </a:ext>
                </a:extLst>
              </a:tr>
              <a:tr h="252125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828755"/>
                  </a:ext>
                </a:extLst>
              </a:tr>
            </a:tbl>
          </a:graphicData>
        </a:graphic>
      </p:graphicFrame>
      <p:sp>
        <p:nvSpPr>
          <p:cNvPr id="50" name="TextBox 49"/>
          <p:cNvSpPr txBox="1"/>
          <p:nvPr/>
        </p:nvSpPr>
        <p:spPr>
          <a:xfrm>
            <a:off x="6487086" y="5193863"/>
            <a:ext cx="366348" cy="1456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400"/>
              </a:spcBef>
            </a:pPr>
            <a:r>
              <a:rPr lang="en-GB" sz="1200" dirty="0">
                <a:latin typeface="Comic Sans MS" panose="030F0702030302020204" pitchFamily="66" charset="0"/>
              </a:rPr>
              <a:t>10</a:t>
            </a:r>
          </a:p>
          <a:p>
            <a:pPr algn="r">
              <a:spcBef>
                <a:spcPts val="400"/>
              </a:spcBef>
            </a:pPr>
            <a:r>
              <a:rPr lang="en-GB" sz="1200" dirty="0">
                <a:latin typeface="Comic Sans MS" panose="030F0702030302020204" pitchFamily="66" charset="0"/>
              </a:rPr>
              <a:t>8</a:t>
            </a:r>
          </a:p>
          <a:p>
            <a:pPr algn="r">
              <a:spcBef>
                <a:spcPts val="400"/>
              </a:spcBef>
            </a:pPr>
            <a:r>
              <a:rPr lang="en-GB" sz="1200" dirty="0">
                <a:latin typeface="Comic Sans MS" panose="030F0702030302020204" pitchFamily="66" charset="0"/>
              </a:rPr>
              <a:t>6</a:t>
            </a:r>
          </a:p>
          <a:p>
            <a:pPr algn="r">
              <a:spcBef>
                <a:spcPts val="400"/>
              </a:spcBef>
            </a:pPr>
            <a:r>
              <a:rPr lang="en-GB" sz="1200" dirty="0">
                <a:latin typeface="Comic Sans MS" panose="030F0702030302020204" pitchFamily="66" charset="0"/>
              </a:rPr>
              <a:t>4</a:t>
            </a:r>
          </a:p>
          <a:p>
            <a:pPr algn="r">
              <a:spcBef>
                <a:spcPts val="400"/>
              </a:spcBef>
            </a:pPr>
            <a:r>
              <a:rPr lang="en-GB" sz="1200" dirty="0">
                <a:latin typeface="Comic Sans MS" panose="030F0702030302020204" pitchFamily="66" charset="0"/>
              </a:rPr>
              <a:t>2</a:t>
            </a:r>
          </a:p>
          <a:p>
            <a:pPr algn="r">
              <a:spcBef>
                <a:spcPts val="400"/>
              </a:spcBef>
            </a:pPr>
            <a:r>
              <a:rPr lang="en-GB" sz="1200" dirty="0">
                <a:latin typeface="Comic Sans MS" panose="030F0702030302020204" pitchFamily="66" charset="0"/>
              </a:rPr>
              <a:t>0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034367" y="6506805"/>
            <a:ext cx="19300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00"/>
              </a:spcBef>
            </a:pPr>
            <a:r>
              <a:rPr lang="en-GB" sz="1200" dirty="0">
                <a:latin typeface="Comic Sans MS" panose="030F0702030302020204" pitchFamily="66" charset="0"/>
              </a:rPr>
              <a:t>10    20    30    40   50 </a:t>
            </a:r>
          </a:p>
        </p:txBody>
      </p:sp>
      <p:sp>
        <p:nvSpPr>
          <p:cNvPr id="52" name="Freeform 51"/>
          <p:cNvSpPr/>
          <p:nvPr/>
        </p:nvSpPr>
        <p:spPr>
          <a:xfrm>
            <a:off x="7199352" y="5286355"/>
            <a:ext cx="1119116" cy="1009934"/>
          </a:xfrm>
          <a:custGeom>
            <a:avLst/>
            <a:gdLst>
              <a:gd name="connsiteX0" fmla="*/ 0 w 1119116"/>
              <a:gd name="connsiteY0" fmla="*/ 1009934 h 1009934"/>
              <a:gd name="connsiteX1" fmla="*/ 368489 w 1119116"/>
              <a:gd name="connsiteY1" fmla="*/ 245660 h 1009934"/>
              <a:gd name="connsiteX2" fmla="*/ 764274 w 1119116"/>
              <a:gd name="connsiteY2" fmla="*/ 0 h 1009934"/>
              <a:gd name="connsiteX3" fmla="*/ 1119116 w 1119116"/>
              <a:gd name="connsiteY3" fmla="*/ 750627 h 1009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9116" h="1009934">
                <a:moveTo>
                  <a:pt x="0" y="1009934"/>
                </a:moveTo>
                <a:lnTo>
                  <a:pt x="368489" y="245660"/>
                </a:lnTo>
                <a:lnTo>
                  <a:pt x="764274" y="0"/>
                </a:lnTo>
                <a:lnTo>
                  <a:pt x="1119116" y="750627"/>
                </a:ln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414" y="5573840"/>
            <a:ext cx="1533020" cy="8564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r="12348"/>
          <a:stretch/>
        </p:blipFill>
        <p:spPr>
          <a:xfrm>
            <a:off x="3007335" y="4662143"/>
            <a:ext cx="3202396" cy="208293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773606" y="6263131"/>
            <a:ext cx="334370" cy="33437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 7"/>
          <p:cNvSpPr/>
          <p:nvPr/>
        </p:nvSpPr>
        <p:spPr>
          <a:xfrm>
            <a:off x="4270130" y="6267449"/>
            <a:ext cx="335208" cy="338138"/>
          </a:xfrm>
          <a:custGeom>
            <a:avLst/>
            <a:gdLst>
              <a:gd name="connsiteX0" fmla="*/ 1833 w 335208"/>
              <a:gd name="connsiteY0" fmla="*/ 0 h 338138"/>
              <a:gd name="connsiteX1" fmla="*/ 168520 w 335208"/>
              <a:gd name="connsiteY1" fmla="*/ 0 h 338138"/>
              <a:gd name="connsiteX2" fmla="*/ 163758 w 335208"/>
              <a:gd name="connsiteY2" fmla="*/ 166688 h 338138"/>
              <a:gd name="connsiteX3" fmla="*/ 335208 w 335208"/>
              <a:gd name="connsiteY3" fmla="*/ 166688 h 338138"/>
              <a:gd name="connsiteX4" fmla="*/ 330445 w 335208"/>
              <a:gd name="connsiteY4" fmla="*/ 338138 h 338138"/>
              <a:gd name="connsiteX5" fmla="*/ 1833 w 335208"/>
              <a:gd name="connsiteY5" fmla="*/ 333375 h 338138"/>
              <a:gd name="connsiteX6" fmla="*/ 1833 w 335208"/>
              <a:gd name="connsiteY6" fmla="*/ 0 h 33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08" h="338138">
                <a:moveTo>
                  <a:pt x="1833" y="0"/>
                </a:moveTo>
                <a:lnTo>
                  <a:pt x="168520" y="0"/>
                </a:lnTo>
                <a:lnTo>
                  <a:pt x="163758" y="166688"/>
                </a:lnTo>
                <a:lnTo>
                  <a:pt x="335208" y="166688"/>
                </a:lnTo>
                <a:lnTo>
                  <a:pt x="330445" y="338138"/>
                </a:lnTo>
                <a:lnTo>
                  <a:pt x="1833" y="333375"/>
                </a:lnTo>
                <a:cubicBezTo>
                  <a:pt x="245" y="225425"/>
                  <a:pt x="-1342" y="117475"/>
                  <a:pt x="1833" y="0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9974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52180637"/>
                  </p:ext>
                </p:extLst>
              </p:nvPr>
            </p:nvGraphicFramePr>
            <p:xfrm>
              <a:off x="0" y="1"/>
              <a:ext cx="9144000" cy="685930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6834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41231608"/>
                        </a:ext>
                      </a:extLst>
                    </a:gridCol>
                  </a:tblGrid>
                  <a:tr h="2218837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Number :  %</a:t>
                          </a:r>
                          <a:r>
                            <a:rPr lang="en-GB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/decimal/fraction		Topic 9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buNone/>
                          </a:pPr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Convert these decimals in to percentages</a:t>
                          </a:r>
                        </a:p>
                        <a:p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a)	0.75</a:t>
                          </a:r>
                        </a:p>
                        <a:p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b)	0.2</a:t>
                          </a:r>
                        </a:p>
                        <a:p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c)	0.05</a:t>
                          </a:r>
                          <a:endParaRPr lang="en-GB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Convert these fractions into percentages</a:t>
                          </a:r>
                        </a:p>
                        <a:p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a)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GB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sz="9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b)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GB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sz="9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c)</a:t>
                          </a:r>
                          <a:r>
                            <a:rPr lang="en-GB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50</m:t>
                                  </m:r>
                                </m:den>
                              </m:f>
                            </m:oMath>
                          </a14:m>
                          <a:endParaRPr lang="en-GB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Convert these percentages into fractions</a:t>
                          </a:r>
                        </a:p>
                        <a:p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a)	25%</a:t>
                          </a:r>
                        </a:p>
                        <a:p>
                          <a:endParaRPr lang="en-GB" sz="9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b)	40%</a:t>
                          </a:r>
                        </a:p>
                        <a:p>
                          <a:endParaRPr lang="en-GB" sz="9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c)	15%</a:t>
                          </a:r>
                          <a:endParaRPr lang="en-GB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019881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omic Sans MS" panose="030F0702030302020204" pitchFamily="66" charset="0"/>
                            </a:rPr>
                            <a:t>Calculate:</a:t>
                          </a:r>
                        </a:p>
                        <a:p>
                          <a:r>
                            <a:rPr lang="en-GB" dirty="0">
                              <a:latin typeface="Comic Sans MS" panose="030F0702030302020204" pitchFamily="66" charset="0"/>
                            </a:rPr>
                            <a:t>a)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𝑜𝑓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 £20</m:t>
                              </m:r>
                            </m:oMath>
                          </a14:m>
                          <a:endParaRPr lang="en-GB" dirty="0"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dirty="0"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dirty="0">
                              <a:latin typeface="Comic Sans MS" panose="030F0702030302020204" pitchFamily="66" charset="0"/>
                            </a:rPr>
                            <a:t>b)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𝑜𝑓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 £16</m:t>
                              </m:r>
                            </m:oMath>
                          </a14:m>
                          <a:endParaRPr lang="en-GB" dirty="0"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dirty="0"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dirty="0">
                              <a:latin typeface="Comic Sans MS" panose="030F0702030302020204" pitchFamily="66" charset="0"/>
                            </a:rPr>
                            <a:t>c)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den>
                              </m:f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𝑜𝑓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 £28</m:t>
                              </m:r>
                            </m:oMath>
                          </a14:m>
                          <a:endParaRPr lang="en-GB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There are 30 people in a tennis club.</a:t>
                          </a:r>
                        </a:p>
                        <a:p>
                          <a:pPr algn="l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of the</a:t>
                          </a:r>
                          <a:r>
                            <a:rPr lang="en-GB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members are male.</a:t>
                          </a:r>
                        </a:p>
                        <a:p>
                          <a:pPr algn="l"/>
                          <a:r>
                            <a:rPr lang="en-GB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How many female members are there?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8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Write these numbers in order of size.</a:t>
                          </a:r>
                        </a:p>
                        <a:p>
                          <a:r>
                            <a:rPr lang="en-GB" sz="18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Start with the smallest.</a:t>
                          </a:r>
                        </a:p>
                        <a:p>
                          <a:pPr algn="l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l"/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0.75,</a:t>
                          </a:r>
                          <a:r>
                            <a:rPr lang="en-GB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, 65%,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492282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omic Sans MS" panose="030F0702030302020204" pitchFamily="66" charset="0"/>
                            </a:rPr>
                            <a:t>Convert</a:t>
                          </a:r>
                          <a:r>
                            <a:rPr lang="en-GB" baseline="0" dirty="0">
                              <a:latin typeface="Comic Sans MS" panose="030F0702030302020204" pitchFamily="66" charset="0"/>
                            </a:rPr>
                            <a:t> into mixed numbers</a:t>
                          </a:r>
                        </a:p>
                        <a:p>
                          <a:r>
                            <a:rPr lang="en-GB" dirty="0">
                              <a:latin typeface="Comic Sans MS" panose="030F0702030302020204" pitchFamily="66" charset="0"/>
                            </a:rPr>
                            <a:t>a)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endParaRPr lang="en-GB" dirty="0"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dirty="0"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dirty="0">
                              <a:latin typeface="Comic Sans MS" panose="030F0702030302020204" pitchFamily="66" charset="0"/>
                            </a:rPr>
                            <a:t>b)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20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oMath>
                          </a14:m>
                          <a:endParaRPr lang="en-GB" dirty="0"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dirty="0"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dirty="0">
                              <a:latin typeface="Comic Sans MS" panose="030F0702030302020204" pitchFamily="66" charset="0"/>
                            </a:rPr>
                            <a:t>c)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14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</m:oMath>
                          </a14:m>
                          <a:endParaRPr lang="en-GB" dirty="0"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omic Sans MS" panose="030F0702030302020204" pitchFamily="66" charset="0"/>
                            </a:rPr>
                            <a:t>Calculate:</a:t>
                          </a:r>
                        </a:p>
                        <a:p>
                          <a:r>
                            <a:rPr lang="en-GB" dirty="0">
                              <a:latin typeface="Comic Sans MS" panose="030F0702030302020204" pitchFamily="66" charset="0"/>
                            </a:rPr>
                            <a:t>a)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den>
                              </m:f>
                            </m:oMath>
                          </a14:m>
                          <a:endParaRPr lang="en-GB" dirty="0"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dirty="0"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dirty="0">
                              <a:latin typeface="Comic Sans MS" panose="030F0702030302020204" pitchFamily="66" charset="0"/>
                            </a:rPr>
                            <a:t>b)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den>
                              </m:f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oMath>
                          </a14:m>
                          <a:endParaRPr lang="en-GB" dirty="0"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dirty="0"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dirty="0">
                              <a:latin typeface="Comic Sans MS" panose="030F0702030302020204" pitchFamily="66" charset="0"/>
                            </a:rPr>
                            <a:t>c)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den>
                              </m:f>
                            </m:oMath>
                          </a14:m>
                          <a:endParaRPr lang="en-GB" dirty="0"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Simon spent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6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 of his pocket money on a computer game.</a:t>
                          </a:r>
                        </a:p>
                        <a:p>
                          <a:r>
                            <a:rPr lang="en-GB" sz="16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He spent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6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of his pocket money on a ticket for a football match.</a:t>
                          </a:r>
                        </a:p>
                        <a:p>
                          <a:r>
                            <a:rPr lang="en-GB" sz="16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Work out the fraction of his pocket money that he had left.</a:t>
                          </a:r>
                          <a:endParaRPr lang="en-GB" sz="16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52180637"/>
                  </p:ext>
                </p:extLst>
              </p:nvPr>
            </p:nvGraphicFramePr>
            <p:xfrm>
              <a:off x="0" y="1"/>
              <a:ext cx="9144000" cy="685930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6834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41231608"/>
                        </a:ext>
                      </a:extLst>
                    </a:gridCol>
                  </a:tblGrid>
                  <a:tr h="2286000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Number :  %</a:t>
                          </a: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/decimal/fraction		Topic 9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buNone/>
                          </a:pP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Convert these decimals in to percentages</a:t>
                          </a:r>
                        </a:p>
                        <a:p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a)	0.75</a:t>
                          </a:r>
                        </a:p>
                        <a:p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b)	0.2</a:t>
                          </a:r>
                        </a:p>
                        <a:p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c)	0.05</a:t>
                          </a:r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2917" t="-1067" r="-100625" b="-2008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Convert these percentages into fractions</a:t>
                          </a:r>
                        </a:p>
                        <a:p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a)	25%</a:t>
                          </a:r>
                        </a:p>
                        <a:p>
                          <a:endParaRPr lang="en-GB" sz="9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b)	40%</a:t>
                          </a:r>
                        </a:p>
                        <a:p>
                          <a:endParaRPr lang="en-GB" sz="9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c)	15%</a:t>
                          </a:r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081022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917" t="-110819" r="-200625" b="-1201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2917" t="-110819" r="-100625" b="-1201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2917" t="-110819" r="-625" b="-1201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492282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917" t="-176284" r="-200625" b="-4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2917" t="-176284" r="-100625" b="-4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2917" t="-176284" r="-625" b="-4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SMARTInkShape-2"/>
          <p:cNvSpPr/>
          <p:nvPr/>
        </p:nvSpPr>
        <p:spPr>
          <a:xfrm>
            <a:off x="5989955" y="6337765"/>
            <a:ext cx="1702" cy="26617"/>
          </a:xfrm>
          <a:custGeom>
            <a:avLst/>
            <a:gdLst/>
            <a:ahLst/>
            <a:cxnLst/>
            <a:rect l="0" t="0" r="0" b="0"/>
            <a:pathLst>
              <a:path w="1702" h="26617">
                <a:moveTo>
                  <a:pt x="0" y="26616"/>
                </a:moveTo>
                <a:lnTo>
                  <a:pt x="1310" y="18576"/>
                </a:lnTo>
                <a:lnTo>
                  <a:pt x="1701" y="3935"/>
                </a:lnTo>
                <a:lnTo>
                  <a:pt x="52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5932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45485639"/>
                  </p:ext>
                </p:extLst>
              </p:nvPr>
            </p:nvGraphicFramePr>
            <p:xfrm>
              <a:off x="0" y="1"/>
              <a:ext cx="9144000" cy="689168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6834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41231608"/>
                        </a:ext>
                      </a:extLst>
                    </a:gridCol>
                  </a:tblGrid>
                  <a:tr h="2218837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Number :  %</a:t>
                          </a:r>
                          <a:r>
                            <a:rPr lang="en-GB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/decimal/fraction		Topic 9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buNone/>
                          </a:pPr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Convert these decimals in to percentages</a:t>
                          </a:r>
                        </a:p>
                        <a:p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a)	0.75</a:t>
                          </a:r>
                          <a:r>
                            <a:rPr lang="en-GB" b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 	= 75%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b)	0.2	</a:t>
                          </a:r>
                          <a:r>
                            <a:rPr lang="en-GB" b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 20%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c)	0.05	</a:t>
                          </a:r>
                          <a:r>
                            <a:rPr lang="en-GB" b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 5%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Convert these fractions into percentages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a)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GB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GB" b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 50%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sz="9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b)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GB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GB" b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 75%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sz="9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c)</a:t>
                          </a:r>
                          <a:r>
                            <a:rPr lang="en-GB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50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GB" b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 62%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Convert these percentages into fractions</a:t>
                          </a:r>
                        </a:p>
                        <a:p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a)	25%</a:t>
                          </a:r>
                          <a:r>
                            <a:rPr lang="en-GB" b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= </a:t>
                          </a:r>
                          <a14:m>
                            <m:oMath xmlns:m="http://schemas.openxmlformats.org/officeDocument/2006/math">
                              <m:box>
                                <m:boxPr>
                                  <m:ctrlP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en-GB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GB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den>
                                  </m:f>
                                </m:e>
                              </m:box>
                            </m:oMath>
                          </a14:m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sz="9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b)	40% </a:t>
                          </a:r>
                          <a:r>
                            <a:rPr lang="en-GB" b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 </a:t>
                          </a:r>
                          <a14:m>
                            <m:oMath xmlns:m="http://schemas.openxmlformats.org/officeDocument/2006/math">
                              <m:box>
                                <m:boxPr>
                                  <m:ctrlP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en-GB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40</m:t>
                                      </m:r>
                                    </m:num>
                                    <m:den>
                                      <m:r>
                                        <a:rPr lang="en-GB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100</m:t>
                                      </m:r>
                                    </m:den>
                                  </m:f>
                                </m:e>
                              </m:box>
                            </m:oMath>
                          </a14:m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GB" b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 </a:t>
                          </a:r>
                          <a14:m>
                            <m:oMath xmlns:m="http://schemas.openxmlformats.org/officeDocument/2006/math">
                              <m:box>
                                <m:boxPr>
                                  <m:ctrlP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en-GB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num>
                                    <m:den>
                                      <m:r>
                                        <a:rPr lang="en-GB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10</m:t>
                                      </m:r>
                                    </m:den>
                                  </m:f>
                                </m:e>
                              </m:box>
                            </m:oMath>
                          </a14:m>
                          <a:r>
                            <a:rPr lang="en-GB" b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 </a:t>
                          </a:r>
                          <a14:m>
                            <m:oMath xmlns:m="http://schemas.openxmlformats.org/officeDocument/2006/math">
                              <m:box>
                                <m:boxPr>
                                  <m:ctrlP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en-GB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num>
                                    <m:den>
                                      <m:r>
                                        <a:rPr lang="en-GB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den>
                                  </m:f>
                                </m:e>
                              </m:box>
                            </m:oMath>
                          </a14:m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sz="9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c)	15% </a:t>
                          </a:r>
                          <a:r>
                            <a:rPr lang="en-GB" b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 </a:t>
                          </a:r>
                          <a14:m>
                            <m:oMath xmlns:m="http://schemas.openxmlformats.org/officeDocument/2006/math">
                              <m:box>
                                <m:boxPr>
                                  <m:ctrlP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en-GB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15</m:t>
                                      </m:r>
                                    </m:num>
                                    <m:den>
                                      <m:r>
                                        <a:rPr lang="en-GB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100</m:t>
                                      </m:r>
                                    </m:den>
                                  </m:f>
                                </m:e>
                              </m:box>
                            </m:oMath>
                          </a14:m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GB" b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 </a:t>
                          </a:r>
                          <a14:m>
                            <m:oMath xmlns:m="http://schemas.openxmlformats.org/officeDocument/2006/math">
                              <m:box>
                                <m:boxPr>
                                  <m:ctrlP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en-GB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lang="en-GB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20</m:t>
                                      </m:r>
                                    </m:den>
                                  </m:f>
                                </m:e>
                              </m:box>
                            </m:oMath>
                          </a14:m>
                          <a:endParaRPr lang="en-GB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1945416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omic Sans MS" panose="030F0702030302020204" pitchFamily="66" charset="0"/>
                            </a:rPr>
                            <a:t>Calculate: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dirty="0">
                              <a:latin typeface="Comic Sans MS" panose="030F0702030302020204" pitchFamily="66" charset="0"/>
                            </a:rPr>
                            <a:t>a)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𝑜𝑓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 £20</m:t>
                              </m:r>
                            </m:oMath>
                          </a14:m>
                          <a:r>
                            <a:rPr lang="en-GB" dirty="0"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GB" b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 £</a:t>
                          </a:r>
                          <a:r>
                            <a:rPr lang="en-GB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8</a:t>
                          </a:r>
                          <a:endParaRPr lang="en-GB" dirty="0"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sz="900" dirty="0"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dirty="0">
                              <a:latin typeface="Comic Sans MS" panose="030F0702030302020204" pitchFamily="66" charset="0"/>
                            </a:rPr>
                            <a:t>b)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𝑜𝑓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 £16</m:t>
                              </m:r>
                            </m:oMath>
                          </a14:m>
                          <a:r>
                            <a:rPr lang="en-GB" dirty="0"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GB" b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 £</a:t>
                          </a:r>
                          <a:r>
                            <a:rPr lang="en-GB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6</a:t>
                          </a:r>
                          <a:endParaRPr lang="en-GB" dirty="0"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sz="900" dirty="0"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dirty="0">
                              <a:latin typeface="Comic Sans MS" panose="030F0702030302020204" pitchFamily="66" charset="0"/>
                            </a:rPr>
                            <a:t>c)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den>
                              </m:f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𝑜𝑓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 £28</m:t>
                              </m:r>
                            </m:oMath>
                          </a14:m>
                          <a:r>
                            <a:rPr lang="en-GB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GB" b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 £</a:t>
                          </a:r>
                          <a:r>
                            <a:rPr lang="en-GB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16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There are 30 people in a tennis club.</a:t>
                          </a:r>
                        </a:p>
                        <a:p>
                          <a:pPr algn="l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of the</a:t>
                          </a:r>
                          <a:r>
                            <a:rPr lang="en-GB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members are male.</a:t>
                          </a:r>
                        </a:p>
                        <a:p>
                          <a:pPr algn="l"/>
                          <a:r>
                            <a:rPr lang="en-GB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How many female members are there?</a:t>
                          </a:r>
                          <a:r>
                            <a:rPr lang="en-GB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12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8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Write these numbers in order of size.</a:t>
                          </a:r>
                        </a:p>
                        <a:p>
                          <a:r>
                            <a:rPr lang="en-GB" sz="18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Start with the smallest.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0.75,</a:t>
                          </a:r>
                          <a:r>
                            <a:rPr lang="en-GB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, 65%,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b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, 65%,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b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, 0.75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492282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omic Sans MS" panose="030F0702030302020204" pitchFamily="66" charset="0"/>
                            </a:rPr>
                            <a:t>Convert</a:t>
                          </a:r>
                          <a:r>
                            <a:rPr lang="en-GB" baseline="0" dirty="0">
                              <a:latin typeface="Comic Sans MS" panose="030F0702030302020204" pitchFamily="66" charset="0"/>
                            </a:rPr>
                            <a:t> into mixed numbers</a:t>
                          </a:r>
                        </a:p>
                        <a:p>
                          <a:r>
                            <a:rPr lang="en-GB" dirty="0">
                              <a:latin typeface="Comic Sans MS" panose="030F0702030302020204" pitchFamily="66" charset="0"/>
                            </a:rPr>
                            <a:t>a)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dirty="0"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GB" b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 </a:t>
                          </a:r>
                          <a14:m>
                            <m:oMath xmlns:m="http://schemas.openxmlformats.org/officeDocument/2006/math">
                              <m:r>
                                <a:rPr lang="en-GB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f>
                                <m:fPr>
                                  <m:ctrlP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endParaRPr lang="en-GB" dirty="0"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dirty="0"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dirty="0">
                              <a:latin typeface="Comic Sans MS" panose="030F0702030302020204" pitchFamily="66" charset="0"/>
                            </a:rPr>
                            <a:t>b)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20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b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= </a:t>
                          </a:r>
                          <a14:m>
                            <m:oMath xmlns:m="http://schemas.openxmlformats.org/officeDocument/2006/math">
                              <m:r>
                                <a:rPr lang="en-GB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f>
                                <m:fPr>
                                  <m:ctrlPr>
                                    <a:rPr lang="en-GB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  <m: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=3</m:t>
                              </m:r>
                              <m:f>
                                <m:fPr>
                                  <m:ctrlP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endParaRPr lang="en-GB" dirty="0"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dirty="0"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dirty="0">
                              <a:latin typeface="Comic Sans MS" panose="030F0702030302020204" pitchFamily="66" charset="0"/>
                            </a:rPr>
                            <a:t>c)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14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b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= </a:t>
                          </a:r>
                          <a14:m>
                            <m:oMath xmlns:m="http://schemas.openxmlformats.org/officeDocument/2006/math">
                              <m:r>
                                <a:rPr lang="en-GB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f>
                                <m:fPr>
                                  <m:ctrlPr>
                                    <a:rPr lang="en-GB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  <m: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  <m:f>
                                <m:fPr>
                                  <m:ctrlP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endParaRPr lang="en-GB" dirty="0"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omic Sans MS" panose="030F0702030302020204" pitchFamily="66" charset="0"/>
                            </a:rPr>
                            <a:t>Calculate:</a:t>
                          </a:r>
                        </a:p>
                        <a:p>
                          <a:r>
                            <a:rPr lang="en-GB" dirty="0">
                              <a:latin typeface="Comic Sans MS" panose="030F0702030302020204" pitchFamily="66" charset="0"/>
                            </a:rPr>
                            <a:t>a)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dirty="0">
                              <a:latin typeface="Comic Sans MS" panose="030F0702030302020204" pitchFamily="66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den>
                              </m:f>
                            </m:oMath>
                          </a14:m>
                          <a:endParaRPr lang="en-GB" dirty="0"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dirty="0"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dirty="0">
                              <a:latin typeface="Comic Sans MS" panose="030F0702030302020204" pitchFamily="66" charset="0"/>
                            </a:rPr>
                            <a:t>b)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den>
                              </m:f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dirty="0">
                              <a:latin typeface="Comic Sans MS" panose="030F0702030302020204" pitchFamily="66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den>
                              </m:f>
                              <m:r>
                                <a:rPr lang="en-GB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endParaRPr lang="en-GB" dirty="0"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dirty="0"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dirty="0">
                              <a:latin typeface="Comic Sans MS" panose="030F0702030302020204" pitchFamily="66" charset="0"/>
                            </a:rPr>
                            <a:t>c)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dirty="0">
                              <a:latin typeface="Comic Sans MS" panose="030F0702030302020204" pitchFamily="66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14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den>
                              </m:f>
                              <m: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  <m:f>
                                <m:fPr>
                                  <m:ctrlP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oMath>
                          </a14:m>
                          <a:endParaRPr lang="en-GB" dirty="0"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Simon spent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6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 of his pocket money on a computer game.</a:t>
                          </a:r>
                        </a:p>
                        <a:p>
                          <a:r>
                            <a:rPr lang="en-GB" sz="16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He spent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6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of his pocket money on a ticket for a football match.</a:t>
                          </a:r>
                        </a:p>
                        <a:p>
                          <a:r>
                            <a:rPr lang="en-GB" sz="16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Work out the fraction of his pocket money that he had left.</a:t>
                          </a:r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6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den>
                              </m:f>
                              <m:r>
                                <a:rPr lang="en-GB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60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16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den>
                              </m:f>
                              <m:r>
                                <a:rPr lang="en-GB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a:rPr lang="en-GB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𝑙𝑒𝑓𝑡</m:t>
                              </m:r>
                              <m:r>
                                <a:rPr lang="en-GB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 </m:t>
                              </m:r>
                              <m:f>
                                <m:fPr>
                                  <m:ctrlP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den>
                              </m:f>
                            </m:oMath>
                          </a14:m>
                          <a:endParaRPr lang="en-GB" sz="16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45485639"/>
                  </p:ext>
                </p:extLst>
              </p:nvPr>
            </p:nvGraphicFramePr>
            <p:xfrm>
              <a:off x="0" y="1"/>
              <a:ext cx="9144000" cy="689168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6834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41231608"/>
                        </a:ext>
                      </a:extLst>
                    </a:gridCol>
                  </a:tblGrid>
                  <a:tr h="2353628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Number :  %</a:t>
                          </a: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/decimal/fraction		Topic 9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buNone/>
                          </a:pP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Convert these decimals in to percentages</a:t>
                          </a:r>
                        </a:p>
                        <a:p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a)	0.75</a:t>
                          </a:r>
                          <a:r>
                            <a:rPr lang="en-GB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 	= 75%</a:t>
                          </a:r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b)	0.2	</a:t>
                          </a:r>
                          <a:r>
                            <a:rPr lang="en-GB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 20%</a:t>
                          </a:r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c)	0.05	</a:t>
                          </a:r>
                          <a:r>
                            <a:rPr lang="en-GB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 5%</a:t>
                          </a:r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2917" t="-1036" r="-100625" b="-1935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2917" t="-1036" r="-625" b="-1935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1945416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917" t="-121875" r="-200625" b="-1334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2917" t="-121875" r="-100625" b="-1334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2917" t="-121875" r="-625" b="-1334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592642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917" t="-167059" r="-200625" b="-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2917" t="-167059" r="-100625" b="-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2917" t="-167059" r="-625" b="-4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SMARTInkShape-2"/>
          <p:cNvSpPr/>
          <p:nvPr/>
        </p:nvSpPr>
        <p:spPr>
          <a:xfrm>
            <a:off x="5989955" y="6337765"/>
            <a:ext cx="1702" cy="26617"/>
          </a:xfrm>
          <a:custGeom>
            <a:avLst/>
            <a:gdLst/>
            <a:ahLst/>
            <a:cxnLst/>
            <a:rect l="0" t="0" r="0" b="0"/>
            <a:pathLst>
              <a:path w="1702" h="26617">
                <a:moveTo>
                  <a:pt x="0" y="26616"/>
                </a:moveTo>
                <a:lnTo>
                  <a:pt x="1310" y="18576"/>
                </a:lnTo>
                <a:lnTo>
                  <a:pt x="1701" y="3935"/>
                </a:lnTo>
                <a:lnTo>
                  <a:pt x="52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5960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6249899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834">
                  <a:extLst>
                    <a:ext uri="{9D8B030D-6E8A-4147-A177-3AD203B41FA5}">
                      <a16:colId xmlns:a16="http://schemas.microsoft.com/office/drawing/2014/main" val="42711270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9458942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31841475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41231608"/>
                    </a:ext>
                  </a:extLst>
                </a:gridCol>
              </a:tblGrid>
              <a:tr h="2286000">
                <a:tc rowSpan="3"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Geometry:  Angles 			Topic 10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What</a:t>
                      </a:r>
                      <a:r>
                        <a:rPr lang="en-GB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colour is: 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en-GB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ABC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en-GB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DCE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en-GB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CAB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Name the quadrilateral</a:t>
                      </a: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Name the quadrilateral</a:t>
                      </a:r>
                    </a:p>
                    <a:p>
                      <a:pPr algn="ctr"/>
                      <a:endParaRPr lang="en-GB" sz="1800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2647800"/>
                  </a:ext>
                </a:extLst>
              </a:tr>
              <a:tr h="2286000">
                <a:tc vMerge="1"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Name the shape</a:t>
                      </a:r>
                    </a:p>
                    <a:p>
                      <a:pPr algn="ctr"/>
                      <a:endParaRPr lang="en-GB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Name the polygon</a:t>
                      </a: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Name the polygon</a:t>
                      </a: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561586"/>
                  </a:ext>
                </a:extLst>
              </a:tr>
              <a:tr h="2286000">
                <a:tc vMerge="1"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Calculate the missing angles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Calculate the missing angles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Calculate the missing angle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8154384"/>
                  </a:ext>
                </a:extLst>
              </a:tr>
            </a:tbl>
          </a:graphicData>
        </a:graphic>
      </p:graphicFrame>
      <p:sp>
        <p:nvSpPr>
          <p:cNvPr id="9" name="SMARTInkShape-2"/>
          <p:cNvSpPr/>
          <p:nvPr/>
        </p:nvSpPr>
        <p:spPr>
          <a:xfrm>
            <a:off x="5989955" y="6337765"/>
            <a:ext cx="1702" cy="26617"/>
          </a:xfrm>
          <a:custGeom>
            <a:avLst/>
            <a:gdLst/>
            <a:ahLst/>
            <a:cxnLst/>
            <a:rect l="0" t="0" r="0" b="0"/>
            <a:pathLst>
              <a:path w="1702" h="26617">
                <a:moveTo>
                  <a:pt x="0" y="26616"/>
                </a:moveTo>
                <a:lnTo>
                  <a:pt x="1310" y="18576"/>
                </a:lnTo>
                <a:lnTo>
                  <a:pt x="1701" y="3935"/>
                </a:lnTo>
                <a:lnTo>
                  <a:pt x="52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5" t="38803" r="66705" b="44655"/>
          <a:stretch/>
        </p:blipFill>
        <p:spPr bwMode="auto">
          <a:xfrm>
            <a:off x="4045671" y="2819544"/>
            <a:ext cx="1457354" cy="11206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72" t="44198" r="36165" b="42521"/>
          <a:stretch/>
        </p:blipFill>
        <p:spPr bwMode="auto">
          <a:xfrm>
            <a:off x="6956179" y="2724453"/>
            <a:ext cx="1506177" cy="12157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/>
          <p:cNvPicPr/>
          <p:nvPr/>
        </p:nvPicPr>
        <p:blipFill rotWithShape="1">
          <a:blip r:embed="rId4"/>
          <a:srcRect l="3884" t="12758" r="69514" b="52688"/>
          <a:stretch/>
        </p:blipFill>
        <p:spPr bwMode="auto">
          <a:xfrm>
            <a:off x="3801637" y="731210"/>
            <a:ext cx="2039589" cy="10009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/>
          <p:cNvPicPr/>
          <p:nvPr/>
        </p:nvPicPr>
        <p:blipFill rotWithShape="1">
          <a:blip r:embed="rId4"/>
          <a:srcRect l="55192" t="13309" r="24832" b="53227"/>
          <a:stretch/>
        </p:blipFill>
        <p:spPr bwMode="auto">
          <a:xfrm>
            <a:off x="6874849" y="617115"/>
            <a:ext cx="1652678" cy="11458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99" r="63778" b="4128"/>
          <a:stretch/>
        </p:blipFill>
        <p:spPr bwMode="auto">
          <a:xfrm>
            <a:off x="1188893" y="2724453"/>
            <a:ext cx="1648718" cy="151734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Straight Connector 5"/>
          <p:cNvCxnSpPr/>
          <p:nvPr/>
        </p:nvCxnSpPr>
        <p:spPr>
          <a:xfrm>
            <a:off x="1384300" y="3429000"/>
            <a:ext cx="335318" cy="266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2013252" y="3416300"/>
            <a:ext cx="265284" cy="2953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601538" y="299085"/>
            <a:ext cx="2823428" cy="2001310"/>
            <a:chOff x="601538" y="421915"/>
            <a:chExt cx="2823428" cy="2001310"/>
          </a:xfrm>
        </p:grpSpPr>
        <p:grpSp>
          <p:nvGrpSpPr>
            <p:cNvPr id="12" name="Group 11"/>
            <p:cNvGrpSpPr/>
            <p:nvPr/>
          </p:nvGrpSpPr>
          <p:grpSpPr>
            <a:xfrm>
              <a:off x="601538" y="421915"/>
              <a:ext cx="2823428" cy="1880624"/>
              <a:chOff x="514524" y="335923"/>
              <a:chExt cx="2823428" cy="2001587"/>
            </a:xfrm>
          </p:grpSpPr>
          <p:sp>
            <p:nvSpPr>
              <p:cNvPr id="10" name="Freeform 9"/>
              <p:cNvSpPr/>
              <p:nvPr/>
            </p:nvSpPr>
            <p:spPr>
              <a:xfrm>
                <a:off x="790164" y="662722"/>
                <a:ext cx="2216728" cy="1505511"/>
              </a:xfrm>
              <a:custGeom>
                <a:avLst/>
                <a:gdLst>
                  <a:gd name="connsiteX0" fmla="*/ 0 w 2216728"/>
                  <a:gd name="connsiteY0" fmla="*/ 1246909 h 1648690"/>
                  <a:gd name="connsiteX1" fmla="*/ 2216728 w 2216728"/>
                  <a:gd name="connsiteY1" fmla="*/ 152400 h 1648690"/>
                  <a:gd name="connsiteX2" fmla="*/ 2036618 w 2216728"/>
                  <a:gd name="connsiteY2" fmla="*/ 1648690 h 1648690"/>
                  <a:gd name="connsiteX3" fmla="*/ 942109 w 2216728"/>
                  <a:gd name="connsiteY3" fmla="*/ 0 h 1648690"/>
                  <a:gd name="connsiteX4" fmla="*/ 0 w 2216728"/>
                  <a:gd name="connsiteY4" fmla="*/ 1246909 h 1648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16728" h="1648690">
                    <a:moveTo>
                      <a:pt x="0" y="1246909"/>
                    </a:moveTo>
                    <a:lnTo>
                      <a:pt x="2216728" y="152400"/>
                    </a:lnTo>
                    <a:lnTo>
                      <a:pt x="2036618" y="1648690"/>
                    </a:lnTo>
                    <a:lnTo>
                      <a:pt x="942109" y="0"/>
                    </a:lnTo>
                    <a:lnTo>
                      <a:pt x="0" y="1246909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514524" y="1691944"/>
                <a:ext cx="46129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omic Sans MS" panose="030F0702030302020204" pitchFamily="66" charset="0"/>
                  </a:rPr>
                  <a:t>A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1551959" y="335923"/>
                <a:ext cx="46129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omic Sans MS" panose="030F0702030302020204" pitchFamily="66" charset="0"/>
                  </a:rPr>
                  <a:t>B</a:t>
                </a: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2013252" y="918242"/>
                <a:ext cx="46129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omic Sans MS" panose="030F0702030302020204" pitchFamily="66" charset="0"/>
                  </a:rPr>
                  <a:t>C</a:t>
                </a: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2876659" y="532906"/>
                <a:ext cx="46129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omic Sans MS" panose="030F0702030302020204" pitchFamily="66" charset="0"/>
                  </a:rPr>
                  <a:t>D</a:t>
                </a: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2821239" y="1998956"/>
                <a:ext cx="46129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omic Sans MS" panose="030F0702030302020204" pitchFamily="66" charset="0"/>
                  </a:rPr>
                  <a:t>E</a:t>
                </a: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601538" y="466832"/>
              <a:ext cx="2780368" cy="1956393"/>
              <a:chOff x="601538" y="466832"/>
              <a:chExt cx="2780368" cy="1956393"/>
            </a:xfrm>
          </p:grpSpPr>
          <p:sp>
            <p:nvSpPr>
              <p:cNvPr id="13" name="Pie 12"/>
              <p:cNvSpPr/>
              <p:nvPr/>
            </p:nvSpPr>
            <p:spPr>
              <a:xfrm>
                <a:off x="601538" y="1526928"/>
                <a:ext cx="576000" cy="546227"/>
              </a:xfrm>
              <a:prstGeom prst="pie">
                <a:avLst>
                  <a:gd name="adj1" fmla="val 18684195"/>
                  <a:gd name="adj2" fmla="val 20206156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Pie 33"/>
              <p:cNvSpPr/>
              <p:nvPr/>
            </p:nvSpPr>
            <p:spPr>
              <a:xfrm>
                <a:off x="1538187" y="466832"/>
                <a:ext cx="576000" cy="546227"/>
              </a:xfrm>
              <a:prstGeom prst="pie">
                <a:avLst>
                  <a:gd name="adj1" fmla="val 3090186"/>
                  <a:gd name="adj2" fmla="val 7891735"/>
                </a:avLst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Pie 34"/>
              <p:cNvSpPr/>
              <p:nvPr/>
            </p:nvSpPr>
            <p:spPr>
              <a:xfrm>
                <a:off x="2632613" y="1876998"/>
                <a:ext cx="576000" cy="546227"/>
              </a:xfrm>
              <a:prstGeom prst="pie">
                <a:avLst>
                  <a:gd name="adj1" fmla="val 13843842"/>
                  <a:gd name="adj2" fmla="val 16563474"/>
                </a:avLst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Pie 35"/>
              <p:cNvSpPr/>
              <p:nvPr/>
            </p:nvSpPr>
            <p:spPr>
              <a:xfrm>
                <a:off x="1924485" y="969042"/>
                <a:ext cx="576000" cy="546227"/>
              </a:xfrm>
              <a:prstGeom prst="pie">
                <a:avLst>
                  <a:gd name="adj1" fmla="val 9405782"/>
                  <a:gd name="adj2" fmla="val 14020658"/>
                </a:avLst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Pie 36"/>
              <p:cNvSpPr/>
              <p:nvPr/>
            </p:nvSpPr>
            <p:spPr>
              <a:xfrm>
                <a:off x="1924485" y="969042"/>
                <a:ext cx="576000" cy="546227"/>
              </a:xfrm>
              <a:prstGeom prst="pie">
                <a:avLst>
                  <a:gd name="adj1" fmla="val 3090186"/>
                  <a:gd name="adj2" fmla="val 9353010"/>
                </a:avLst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Pie 37"/>
              <p:cNvSpPr/>
              <p:nvPr/>
            </p:nvSpPr>
            <p:spPr>
              <a:xfrm>
                <a:off x="2805906" y="584560"/>
                <a:ext cx="576000" cy="546227"/>
              </a:xfrm>
              <a:prstGeom prst="pie">
                <a:avLst>
                  <a:gd name="adj1" fmla="val 5847334"/>
                  <a:gd name="adj2" fmla="val 9363750"/>
                </a:avLst>
              </a:prstGeom>
              <a:solidFill>
                <a:srgbClr val="FF00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Pie 38"/>
              <p:cNvSpPr/>
              <p:nvPr/>
            </p:nvSpPr>
            <p:spPr>
              <a:xfrm>
                <a:off x="1927961" y="972121"/>
                <a:ext cx="576000" cy="546227"/>
              </a:xfrm>
              <a:prstGeom prst="pie">
                <a:avLst>
                  <a:gd name="adj1" fmla="val 20214032"/>
                  <a:gd name="adj2" fmla="val 3034075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40" name="Picture 39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89" t="30857" r="62651" b="47976"/>
          <a:stretch/>
        </p:blipFill>
        <p:spPr bwMode="auto">
          <a:xfrm>
            <a:off x="864523" y="5111581"/>
            <a:ext cx="1697036" cy="15970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38" t="53555" r="46868" b="35322"/>
          <a:stretch/>
        </p:blipFill>
        <p:spPr bwMode="auto">
          <a:xfrm>
            <a:off x="3401116" y="5290114"/>
            <a:ext cx="2236153" cy="116912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96882" y="4898867"/>
            <a:ext cx="1790700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218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1412501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834">
                  <a:extLst>
                    <a:ext uri="{9D8B030D-6E8A-4147-A177-3AD203B41FA5}">
                      <a16:colId xmlns:a16="http://schemas.microsoft.com/office/drawing/2014/main" val="42711270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9458942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31841475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41231608"/>
                    </a:ext>
                  </a:extLst>
                </a:gridCol>
              </a:tblGrid>
              <a:tr h="2286000">
                <a:tc rowSpan="3"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Geometry:  Angles 			Topic 10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What</a:t>
                      </a:r>
                      <a:r>
                        <a:rPr lang="en-GB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colour is: 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en-GB" b="1" baseline="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ABC 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en-GB" b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DCE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en-GB" b="1" baseline="0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CAB</a:t>
                      </a:r>
                      <a:endParaRPr lang="en-GB" b="1" dirty="0">
                        <a:solidFill>
                          <a:srgbClr val="0070C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indent="0" algn="ctr">
                        <a:buNone/>
                      </a:pPr>
                      <a:endParaRPr lang="en-GB" b="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Name the quadrilateral</a:t>
                      </a:r>
                    </a:p>
                    <a:p>
                      <a:pPr marL="0" indent="0" algn="r">
                        <a:buNone/>
                      </a:pPr>
                      <a:endParaRPr lang="en-GB" b="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indent="0" algn="r">
                        <a:buNone/>
                      </a:pPr>
                      <a:r>
                        <a:rPr lang="en-GB" b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parallelogram</a:t>
                      </a: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Name the quadrilateral</a:t>
                      </a:r>
                    </a:p>
                    <a:p>
                      <a:pPr marL="0" indent="0" algn="r">
                        <a:buNone/>
                      </a:pPr>
                      <a:endParaRPr lang="en-GB" b="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indent="0" algn="r">
                        <a:buNone/>
                      </a:pPr>
                      <a:r>
                        <a:rPr lang="en-GB" b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trapezium</a:t>
                      </a:r>
                    </a:p>
                    <a:p>
                      <a:endParaRPr lang="en-GB" b="1" dirty="0"/>
                    </a:p>
                    <a:p>
                      <a:pPr algn="ctr"/>
                      <a:endParaRPr lang="en-GB" sz="1800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2647800"/>
                  </a:ext>
                </a:extLst>
              </a:tr>
              <a:tr h="2286000">
                <a:tc vMerge="1"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Name the shape</a:t>
                      </a:r>
                    </a:p>
                    <a:p>
                      <a:pPr marL="0" indent="0" algn="r">
                        <a:buNone/>
                      </a:pPr>
                      <a:endParaRPr lang="en-GB" b="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indent="0" algn="r">
                        <a:buNone/>
                      </a:pPr>
                      <a:endParaRPr lang="en-GB" b="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indent="0" algn="r">
                        <a:buNone/>
                      </a:pPr>
                      <a:r>
                        <a:rPr lang="en-GB" b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Isosceles</a:t>
                      </a:r>
                      <a:r>
                        <a:rPr lang="en-GB" b="0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</a:p>
                    <a:p>
                      <a:pPr marL="0" indent="0" algn="r">
                        <a:buNone/>
                      </a:pPr>
                      <a:r>
                        <a:rPr lang="en-GB" b="0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triangle</a:t>
                      </a:r>
                      <a:endParaRPr lang="en-GB" b="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Name the polygon</a:t>
                      </a: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r"/>
                      <a:r>
                        <a:rPr lang="en-GB" b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Irregular</a:t>
                      </a:r>
                    </a:p>
                    <a:p>
                      <a:pPr algn="r"/>
                      <a:r>
                        <a:rPr lang="en-GB" b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Concave</a:t>
                      </a:r>
                    </a:p>
                    <a:p>
                      <a:pPr algn="r"/>
                      <a:r>
                        <a:rPr lang="en-GB" b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pentagon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Name the polygon</a:t>
                      </a: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indent="0" algn="r">
                        <a:buNone/>
                      </a:pPr>
                      <a:r>
                        <a:rPr lang="en-GB" b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Irregular</a:t>
                      </a:r>
                      <a:endParaRPr lang="en-GB" b="0" baseline="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indent="0" algn="r">
                        <a:buNone/>
                      </a:pPr>
                      <a:r>
                        <a:rPr lang="en-GB" b="0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convex</a:t>
                      </a:r>
                    </a:p>
                    <a:p>
                      <a:pPr marL="0" indent="0" algn="r">
                        <a:buNone/>
                      </a:pPr>
                      <a:r>
                        <a:rPr lang="en-GB" b="0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hexagon</a:t>
                      </a:r>
                      <a:endParaRPr lang="en-GB" b="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561586"/>
                  </a:ext>
                </a:extLst>
              </a:tr>
              <a:tr h="2286000">
                <a:tc vMerge="1"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Calculate the missing angles</a:t>
                      </a:r>
                    </a:p>
                    <a:p>
                      <a:pPr marL="0" indent="0" algn="l">
                        <a:buNone/>
                      </a:pPr>
                      <a:endParaRPr lang="en-GB" sz="1600" b="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indent="0" algn="l">
                        <a:buNone/>
                      </a:pPr>
                      <a:r>
                        <a:rPr lang="en-GB" sz="1600" b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a = 120</a:t>
                      </a:r>
                      <a:r>
                        <a:rPr lang="en-GB" sz="1600" b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</a:t>
                      </a:r>
                    </a:p>
                    <a:p>
                      <a:pPr marL="0" indent="0" algn="l">
                        <a:buNone/>
                      </a:pPr>
                      <a:endParaRPr lang="en-GB" sz="1600" b="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b = 60</a:t>
                      </a:r>
                      <a:r>
                        <a:rPr lang="en-GB" sz="1600" b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</a:t>
                      </a:r>
                      <a:endParaRPr lang="en-GB" sz="1600" b="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indent="0" algn="l">
                        <a:buNone/>
                      </a:pPr>
                      <a:endParaRPr lang="en-GB" sz="1600" b="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c = 120</a:t>
                      </a:r>
                      <a:r>
                        <a:rPr lang="en-GB" sz="1600" b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</a:t>
                      </a:r>
                      <a:endParaRPr lang="en-GB" sz="1600" b="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Calculate the missing angles</a:t>
                      </a:r>
                    </a:p>
                    <a:p>
                      <a:pPr marL="0" indent="0" algn="l">
                        <a:buNone/>
                      </a:pPr>
                      <a:endParaRPr lang="en-GB" sz="1600" b="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indent="0" algn="l">
                        <a:buNone/>
                      </a:pPr>
                      <a:r>
                        <a:rPr lang="en-GB" sz="1600" b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v = 155</a:t>
                      </a:r>
                      <a:r>
                        <a:rPr lang="en-GB" sz="1600" b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</a:t>
                      </a:r>
                    </a:p>
                    <a:p>
                      <a:pPr marL="0" indent="0" algn="l">
                        <a:buNone/>
                      </a:pPr>
                      <a:endParaRPr lang="en-GB" sz="1600" b="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u = 25</a:t>
                      </a:r>
                      <a:r>
                        <a:rPr lang="en-GB" sz="1600" b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</a:t>
                      </a:r>
                      <a:endParaRPr lang="en-GB" sz="1600" b="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indent="0" algn="l">
                        <a:buNone/>
                      </a:pPr>
                      <a:endParaRPr lang="en-GB" sz="1600" b="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t = 155</a:t>
                      </a:r>
                      <a:r>
                        <a:rPr lang="en-GB" sz="1600" b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</a:t>
                      </a:r>
                      <a:endParaRPr lang="en-GB" sz="1600" b="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Calculate the missing angle</a:t>
                      </a:r>
                    </a:p>
                    <a:p>
                      <a:pPr marL="0" indent="0" algn="l">
                        <a:buNone/>
                      </a:pPr>
                      <a:endParaRPr lang="en-GB" sz="1600" b="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y = 73</a:t>
                      </a:r>
                      <a:r>
                        <a:rPr lang="en-GB" sz="1600" b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</a:t>
                      </a:r>
                      <a:endParaRPr lang="en-GB" sz="1600" b="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8154384"/>
                  </a:ext>
                </a:extLst>
              </a:tr>
            </a:tbl>
          </a:graphicData>
        </a:graphic>
      </p:graphicFrame>
      <p:sp>
        <p:nvSpPr>
          <p:cNvPr id="9" name="SMARTInkShape-2"/>
          <p:cNvSpPr/>
          <p:nvPr/>
        </p:nvSpPr>
        <p:spPr>
          <a:xfrm>
            <a:off x="5989955" y="6337765"/>
            <a:ext cx="1702" cy="26617"/>
          </a:xfrm>
          <a:custGeom>
            <a:avLst/>
            <a:gdLst/>
            <a:ahLst/>
            <a:cxnLst/>
            <a:rect l="0" t="0" r="0" b="0"/>
            <a:pathLst>
              <a:path w="1702" h="26617">
                <a:moveTo>
                  <a:pt x="0" y="26616"/>
                </a:moveTo>
                <a:lnTo>
                  <a:pt x="1310" y="18576"/>
                </a:lnTo>
                <a:lnTo>
                  <a:pt x="1701" y="3935"/>
                </a:lnTo>
                <a:lnTo>
                  <a:pt x="52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5" t="38803" r="66705" b="44655"/>
          <a:stretch/>
        </p:blipFill>
        <p:spPr bwMode="auto">
          <a:xfrm>
            <a:off x="3431522" y="2826139"/>
            <a:ext cx="1457354" cy="11206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72" t="44198" r="36165" b="42521"/>
          <a:stretch/>
        </p:blipFill>
        <p:spPr bwMode="auto">
          <a:xfrm>
            <a:off x="6325750" y="2826139"/>
            <a:ext cx="1506177" cy="12157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/>
          <p:cNvPicPr/>
          <p:nvPr/>
        </p:nvPicPr>
        <p:blipFill rotWithShape="1">
          <a:blip r:embed="rId4"/>
          <a:srcRect l="3884" t="12758" r="69514" b="52688"/>
          <a:stretch/>
        </p:blipFill>
        <p:spPr bwMode="auto">
          <a:xfrm>
            <a:off x="3816006" y="1200377"/>
            <a:ext cx="2039589" cy="10009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/>
          <p:cNvPicPr/>
          <p:nvPr/>
        </p:nvPicPr>
        <p:blipFill rotWithShape="1">
          <a:blip r:embed="rId4"/>
          <a:srcRect l="55192" t="13309" r="24832" b="53227"/>
          <a:stretch/>
        </p:blipFill>
        <p:spPr bwMode="auto">
          <a:xfrm>
            <a:off x="6673458" y="1055544"/>
            <a:ext cx="1652678" cy="11458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629818" y="2756891"/>
            <a:ext cx="1267221" cy="1517347"/>
            <a:chOff x="629818" y="2756891"/>
            <a:chExt cx="1267221" cy="1517347"/>
          </a:xfrm>
        </p:grpSpPr>
        <p:pic>
          <p:nvPicPr>
            <p:cNvPr id="28" name="Picture 27"/>
            <p:cNvPicPr/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499" r="72160" b="4128"/>
            <a:stretch/>
          </p:blipFill>
          <p:spPr bwMode="auto">
            <a:xfrm>
              <a:off x="629818" y="2756891"/>
              <a:ext cx="1267221" cy="1517347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6" name="Straight Connector 5"/>
            <p:cNvCxnSpPr/>
            <p:nvPr/>
          </p:nvCxnSpPr>
          <p:spPr>
            <a:xfrm>
              <a:off x="841276" y="3374409"/>
              <a:ext cx="335318" cy="2667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1470228" y="3361709"/>
              <a:ext cx="265284" cy="2953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629818" y="412415"/>
            <a:ext cx="2823428" cy="2001310"/>
            <a:chOff x="601538" y="421915"/>
            <a:chExt cx="2823428" cy="2001310"/>
          </a:xfrm>
        </p:grpSpPr>
        <p:grpSp>
          <p:nvGrpSpPr>
            <p:cNvPr id="31" name="Group 30"/>
            <p:cNvGrpSpPr/>
            <p:nvPr/>
          </p:nvGrpSpPr>
          <p:grpSpPr>
            <a:xfrm>
              <a:off x="601538" y="421915"/>
              <a:ext cx="2823428" cy="1880624"/>
              <a:chOff x="514524" y="335923"/>
              <a:chExt cx="2823428" cy="2001587"/>
            </a:xfrm>
          </p:grpSpPr>
          <p:sp>
            <p:nvSpPr>
              <p:cNvPr id="40" name="Freeform 39"/>
              <p:cNvSpPr/>
              <p:nvPr/>
            </p:nvSpPr>
            <p:spPr>
              <a:xfrm>
                <a:off x="790164" y="662722"/>
                <a:ext cx="2216728" cy="1505511"/>
              </a:xfrm>
              <a:custGeom>
                <a:avLst/>
                <a:gdLst>
                  <a:gd name="connsiteX0" fmla="*/ 0 w 2216728"/>
                  <a:gd name="connsiteY0" fmla="*/ 1246909 h 1648690"/>
                  <a:gd name="connsiteX1" fmla="*/ 2216728 w 2216728"/>
                  <a:gd name="connsiteY1" fmla="*/ 152400 h 1648690"/>
                  <a:gd name="connsiteX2" fmla="*/ 2036618 w 2216728"/>
                  <a:gd name="connsiteY2" fmla="*/ 1648690 h 1648690"/>
                  <a:gd name="connsiteX3" fmla="*/ 942109 w 2216728"/>
                  <a:gd name="connsiteY3" fmla="*/ 0 h 1648690"/>
                  <a:gd name="connsiteX4" fmla="*/ 0 w 2216728"/>
                  <a:gd name="connsiteY4" fmla="*/ 1246909 h 1648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16728" h="1648690">
                    <a:moveTo>
                      <a:pt x="0" y="1246909"/>
                    </a:moveTo>
                    <a:lnTo>
                      <a:pt x="2216728" y="152400"/>
                    </a:lnTo>
                    <a:lnTo>
                      <a:pt x="2036618" y="1648690"/>
                    </a:lnTo>
                    <a:lnTo>
                      <a:pt x="942109" y="0"/>
                    </a:lnTo>
                    <a:lnTo>
                      <a:pt x="0" y="1246909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514524" y="1691944"/>
                <a:ext cx="46129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omic Sans MS" panose="030F0702030302020204" pitchFamily="66" charset="0"/>
                  </a:rPr>
                  <a:t>A</a:t>
                </a: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1551959" y="335923"/>
                <a:ext cx="46129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omic Sans MS" panose="030F0702030302020204" pitchFamily="66" charset="0"/>
                  </a:rPr>
                  <a:t>B</a:t>
                </a: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2013252" y="918242"/>
                <a:ext cx="46129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omic Sans MS" panose="030F0702030302020204" pitchFamily="66" charset="0"/>
                  </a:rPr>
                  <a:t>C</a:t>
                </a: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876659" y="532906"/>
                <a:ext cx="46129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omic Sans MS" panose="030F0702030302020204" pitchFamily="66" charset="0"/>
                  </a:rPr>
                  <a:t>D</a:t>
                </a: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2821239" y="1998956"/>
                <a:ext cx="46129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omic Sans MS" panose="030F0702030302020204" pitchFamily="66" charset="0"/>
                  </a:rPr>
                  <a:t>E</a:t>
                </a:r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601538" y="466832"/>
              <a:ext cx="2780368" cy="1956393"/>
              <a:chOff x="601538" y="466832"/>
              <a:chExt cx="2780368" cy="1956393"/>
            </a:xfrm>
          </p:grpSpPr>
          <p:sp>
            <p:nvSpPr>
              <p:cNvPr id="33" name="Pie 32"/>
              <p:cNvSpPr/>
              <p:nvPr/>
            </p:nvSpPr>
            <p:spPr>
              <a:xfrm>
                <a:off x="601538" y="1526928"/>
                <a:ext cx="576000" cy="546227"/>
              </a:xfrm>
              <a:prstGeom prst="pie">
                <a:avLst>
                  <a:gd name="adj1" fmla="val 18684195"/>
                  <a:gd name="adj2" fmla="val 20206156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Pie 33"/>
              <p:cNvSpPr/>
              <p:nvPr/>
            </p:nvSpPr>
            <p:spPr>
              <a:xfrm>
                <a:off x="1538187" y="466832"/>
                <a:ext cx="576000" cy="546227"/>
              </a:xfrm>
              <a:prstGeom prst="pie">
                <a:avLst>
                  <a:gd name="adj1" fmla="val 3090186"/>
                  <a:gd name="adj2" fmla="val 7891735"/>
                </a:avLst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Pie 34"/>
              <p:cNvSpPr/>
              <p:nvPr/>
            </p:nvSpPr>
            <p:spPr>
              <a:xfrm>
                <a:off x="2632613" y="1876998"/>
                <a:ext cx="576000" cy="546227"/>
              </a:xfrm>
              <a:prstGeom prst="pie">
                <a:avLst>
                  <a:gd name="adj1" fmla="val 13843842"/>
                  <a:gd name="adj2" fmla="val 16563474"/>
                </a:avLst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Pie 35"/>
              <p:cNvSpPr/>
              <p:nvPr/>
            </p:nvSpPr>
            <p:spPr>
              <a:xfrm>
                <a:off x="1924485" y="969042"/>
                <a:ext cx="576000" cy="546227"/>
              </a:xfrm>
              <a:prstGeom prst="pie">
                <a:avLst>
                  <a:gd name="adj1" fmla="val 9405782"/>
                  <a:gd name="adj2" fmla="val 14020658"/>
                </a:avLst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Pie 36"/>
              <p:cNvSpPr/>
              <p:nvPr/>
            </p:nvSpPr>
            <p:spPr>
              <a:xfrm>
                <a:off x="1924485" y="969042"/>
                <a:ext cx="576000" cy="546227"/>
              </a:xfrm>
              <a:prstGeom prst="pie">
                <a:avLst>
                  <a:gd name="adj1" fmla="val 3090186"/>
                  <a:gd name="adj2" fmla="val 9353010"/>
                </a:avLst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Pie 37"/>
              <p:cNvSpPr/>
              <p:nvPr/>
            </p:nvSpPr>
            <p:spPr>
              <a:xfrm>
                <a:off x="2805906" y="584560"/>
                <a:ext cx="576000" cy="546227"/>
              </a:xfrm>
              <a:prstGeom prst="pie">
                <a:avLst>
                  <a:gd name="adj1" fmla="val 5847334"/>
                  <a:gd name="adj2" fmla="val 9363750"/>
                </a:avLst>
              </a:prstGeom>
              <a:solidFill>
                <a:srgbClr val="FF00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Pie 38"/>
              <p:cNvSpPr/>
              <p:nvPr/>
            </p:nvSpPr>
            <p:spPr>
              <a:xfrm>
                <a:off x="1927961" y="972121"/>
                <a:ext cx="576000" cy="546227"/>
              </a:xfrm>
              <a:prstGeom prst="pie">
                <a:avLst>
                  <a:gd name="adj1" fmla="val 20214032"/>
                  <a:gd name="adj2" fmla="val 3034075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46" name="Picture 45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89" t="30857" r="62651" b="47976"/>
          <a:stretch/>
        </p:blipFill>
        <p:spPr bwMode="auto">
          <a:xfrm>
            <a:off x="1566467" y="5111581"/>
            <a:ext cx="1697036" cy="15970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7" name="Picture 46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38" t="53555" r="46868" b="35322"/>
          <a:stretch/>
        </p:blipFill>
        <p:spPr bwMode="auto">
          <a:xfrm>
            <a:off x="4138863" y="5325538"/>
            <a:ext cx="1943661" cy="10388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76469" y="4898867"/>
            <a:ext cx="1790700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761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8568454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834">
                  <a:extLst>
                    <a:ext uri="{9D8B030D-6E8A-4147-A177-3AD203B41FA5}">
                      <a16:colId xmlns:a16="http://schemas.microsoft.com/office/drawing/2014/main" val="42711270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9458942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31841475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41231608"/>
                    </a:ext>
                  </a:extLst>
                </a:gridCol>
              </a:tblGrid>
              <a:tr h="2286000">
                <a:tc rowSpan="3"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Geometry:  Angles 			Topic 10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Calculate the missing angle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Calculate the missing angle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Calculate the missing angles.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2647800"/>
                  </a:ext>
                </a:extLst>
              </a:tr>
              <a:tr h="2286000">
                <a:tc vMerge="1"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Calculate the missing angles</a:t>
                      </a:r>
                      <a:endParaRPr lang="en-GB" sz="1600" b="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Calculate the missing angles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Calculate the missing angle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561586"/>
                  </a:ext>
                </a:extLst>
              </a:tr>
              <a:tr h="2286000">
                <a:tc vMerge="1"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Comic Sans MS" panose="030F0702030302020204" pitchFamily="66" charset="0"/>
                        </a:rPr>
                        <a:t>What is the bearing of B from A?</a:t>
                      </a:r>
                    </a:p>
                    <a:p>
                      <a:endParaRPr lang="en-GB" sz="16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Comic Sans MS" panose="030F0702030302020204" pitchFamily="66" charset="0"/>
                        </a:rPr>
                        <a:t>What is the bearing of B from A?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endParaRPr lang="en-GB" sz="1600" dirty="0">
                        <a:latin typeface="Comic Sans MS" panose="030F0702030302020204" pitchFamily="66" charset="0"/>
                      </a:endParaRPr>
                    </a:p>
                    <a:p>
                      <a:endParaRPr lang="en-GB" sz="16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Comic Sans MS" panose="030F0702030302020204" pitchFamily="66" charset="0"/>
                        </a:rPr>
                        <a:t>What is the bearing of </a:t>
                      </a:r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A </a:t>
                      </a:r>
                      <a:r>
                        <a:rPr lang="en-GB" sz="1600" dirty="0">
                          <a:latin typeface="Comic Sans MS" panose="030F0702030302020204" pitchFamily="66" charset="0"/>
                        </a:rPr>
                        <a:t>from </a:t>
                      </a:r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B?</a:t>
                      </a:r>
                      <a:endParaRPr lang="en-GB" sz="1600" dirty="0">
                        <a:latin typeface="Comic Sans MS" panose="030F0702030302020204" pitchFamily="66" charset="0"/>
                      </a:endParaRPr>
                    </a:p>
                    <a:p>
                      <a:endParaRPr lang="en-GB" sz="16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8154384"/>
                  </a:ext>
                </a:extLst>
              </a:tr>
            </a:tbl>
          </a:graphicData>
        </a:graphic>
      </p:graphicFrame>
      <p:sp>
        <p:nvSpPr>
          <p:cNvPr id="9" name="SMARTInkShape-2"/>
          <p:cNvSpPr/>
          <p:nvPr/>
        </p:nvSpPr>
        <p:spPr>
          <a:xfrm>
            <a:off x="5989955" y="6337765"/>
            <a:ext cx="1702" cy="26617"/>
          </a:xfrm>
          <a:custGeom>
            <a:avLst/>
            <a:gdLst/>
            <a:ahLst/>
            <a:cxnLst/>
            <a:rect l="0" t="0" r="0" b="0"/>
            <a:pathLst>
              <a:path w="1702" h="26617">
                <a:moveTo>
                  <a:pt x="0" y="26616"/>
                </a:moveTo>
                <a:lnTo>
                  <a:pt x="1310" y="18576"/>
                </a:lnTo>
                <a:lnTo>
                  <a:pt x="1701" y="3935"/>
                </a:lnTo>
                <a:lnTo>
                  <a:pt x="52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6615420" y="524297"/>
            <a:ext cx="2286034" cy="1571900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3"/>
          <a:stretch>
            <a:fillRect/>
          </a:stretch>
        </p:blipFill>
        <p:spPr>
          <a:xfrm>
            <a:off x="3668127" y="3028867"/>
            <a:ext cx="2348358" cy="1379795"/>
          </a:xfrm>
          <a:prstGeom prst="rect">
            <a:avLst/>
          </a:prstGeom>
        </p:spPr>
      </p:pic>
      <p:pic>
        <p:nvPicPr>
          <p:cNvPr id="16" name="Picture 15"/>
          <p:cNvPicPr/>
          <p:nvPr/>
        </p:nvPicPr>
        <p:blipFill rotWithShape="1">
          <a:blip r:embed="rId4"/>
          <a:srcRect t="9500"/>
          <a:stretch/>
        </p:blipFill>
        <p:spPr>
          <a:xfrm>
            <a:off x="6615420" y="2796942"/>
            <a:ext cx="2385785" cy="1611720"/>
          </a:xfrm>
          <a:prstGeom prst="rect">
            <a:avLst/>
          </a:prstGeom>
        </p:spPr>
      </p:pic>
      <p:pic>
        <p:nvPicPr>
          <p:cNvPr id="17" name="Picture 16"/>
          <p:cNvPicPr/>
          <p:nvPr/>
        </p:nvPicPr>
        <p:blipFill rotWithShape="1">
          <a:blip r:embed="rId5"/>
          <a:srcRect r="5687"/>
          <a:stretch/>
        </p:blipFill>
        <p:spPr>
          <a:xfrm>
            <a:off x="492665" y="3252367"/>
            <a:ext cx="2795092" cy="11562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69894" y="815244"/>
            <a:ext cx="2320217" cy="128095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1737" y="686740"/>
            <a:ext cx="2013510" cy="140945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8"/>
          <a:srcRect t="6730"/>
          <a:stretch/>
        </p:blipFill>
        <p:spPr>
          <a:xfrm>
            <a:off x="6809505" y="5109407"/>
            <a:ext cx="1964329" cy="163090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9"/>
          <a:srcRect t="7165"/>
          <a:stretch/>
        </p:blipFill>
        <p:spPr>
          <a:xfrm>
            <a:off x="3847877" y="5186148"/>
            <a:ext cx="1921701" cy="155416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8218" y="5117091"/>
            <a:ext cx="1637690" cy="169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342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2160212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834">
                  <a:extLst>
                    <a:ext uri="{9D8B030D-6E8A-4147-A177-3AD203B41FA5}">
                      <a16:colId xmlns:a16="http://schemas.microsoft.com/office/drawing/2014/main" val="42711270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9458942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31841475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41231608"/>
                    </a:ext>
                  </a:extLst>
                </a:gridCol>
              </a:tblGrid>
              <a:tr h="2286000">
                <a:tc rowSpan="3"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Geometry:  Angles 			Topic 10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Calculate the missing angle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x = 78</a:t>
                      </a:r>
                      <a:r>
                        <a:rPr lang="en-GB" sz="1600" b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</a:t>
                      </a:r>
                      <a:endParaRPr lang="en-GB" sz="1600" b="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Calculate the missing angle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b = 80</a:t>
                      </a:r>
                      <a:r>
                        <a:rPr lang="en-GB" sz="1600" b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</a:t>
                      </a:r>
                      <a:endParaRPr lang="en-GB" sz="16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Calculate the missing angles.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m = 50</a:t>
                      </a:r>
                      <a:r>
                        <a:rPr lang="en-GB" sz="1600" b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</a:t>
                      </a:r>
                      <a:r>
                        <a:rPr lang="en-GB" sz="1600" b="0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   n</a:t>
                      </a:r>
                      <a:r>
                        <a:rPr lang="en-GB" sz="1600" b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 = 80</a:t>
                      </a:r>
                      <a:r>
                        <a:rPr lang="en-GB" sz="1600" b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</a:t>
                      </a:r>
                      <a:endParaRPr lang="en-GB" sz="1600" b="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2647800"/>
                  </a:ext>
                </a:extLst>
              </a:tr>
              <a:tr h="2286000">
                <a:tc vMerge="1"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Calculate the missing angles</a:t>
                      </a:r>
                      <a:endParaRPr lang="en-GB" sz="1600" b="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indent="0" algn="ctr">
                        <a:buNone/>
                      </a:pPr>
                      <a:r>
                        <a:rPr lang="en-GB" sz="1600" b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m = 75</a:t>
                      </a:r>
                      <a:r>
                        <a:rPr lang="en-GB" sz="1600" b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</a:t>
                      </a:r>
                      <a:r>
                        <a:rPr lang="en-GB" sz="1600" b="0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   n</a:t>
                      </a:r>
                      <a:r>
                        <a:rPr lang="en-GB" sz="1600" b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 = 75</a:t>
                      </a:r>
                      <a:r>
                        <a:rPr lang="en-GB" sz="1600" b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</a:t>
                      </a:r>
                      <a:r>
                        <a:rPr lang="en-GB" sz="1600" b="0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   l</a:t>
                      </a:r>
                      <a:r>
                        <a:rPr lang="en-GB" sz="1600" b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 = 150</a:t>
                      </a:r>
                      <a:r>
                        <a:rPr lang="en-GB" sz="1600" b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</a:t>
                      </a:r>
                      <a:endParaRPr lang="en-GB" sz="1600" b="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Calculate the missing angles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a = 120</a:t>
                      </a:r>
                      <a:r>
                        <a:rPr lang="en-GB" sz="1600" b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</a:t>
                      </a:r>
                      <a:r>
                        <a:rPr lang="en-GB" sz="1600" b="0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   </a:t>
                      </a:r>
                      <a:r>
                        <a:rPr lang="en-GB" sz="1600" b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b = 60</a:t>
                      </a:r>
                      <a:r>
                        <a:rPr lang="en-GB" sz="1600" b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</a:t>
                      </a:r>
                      <a:endParaRPr lang="en-GB" sz="1600" b="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Calculate the missing angle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q = 120</a:t>
                      </a:r>
                      <a:r>
                        <a:rPr lang="en-GB" sz="1600" b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</a:t>
                      </a:r>
                      <a:r>
                        <a:rPr lang="en-GB" sz="1600" b="0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   r</a:t>
                      </a:r>
                      <a:r>
                        <a:rPr lang="en-GB" sz="1600" b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 = 60</a:t>
                      </a:r>
                      <a:r>
                        <a:rPr lang="en-GB" sz="1600" b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</a:t>
                      </a:r>
                      <a:endParaRPr lang="en-GB" sz="1600" b="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561586"/>
                  </a:ext>
                </a:extLst>
              </a:tr>
              <a:tr h="2286000">
                <a:tc vMerge="1"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Comic Sans MS" panose="030F0702030302020204" pitchFamily="66" charset="0"/>
                        </a:rPr>
                        <a:t>What is the bearing of B from A?</a:t>
                      </a:r>
                      <a:r>
                        <a:rPr lang="en-GB" sz="160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 125</a:t>
                      </a:r>
                      <a:r>
                        <a:rPr lang="en-GB" sz="160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</a:t>
                      </a:r>
                      <a:endParaRPr lang="en-GB" sz="16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Comic Sans MS" panose="030F0702030302020204" pitchFamily="66" charset="0"/>
                        </a:rPr>
                        <a:t>What is the bearing of B from A? </a:t>
                      </a:r>
                      <a:r>
                        <a:rPr lang="en-GB" sz="160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105</a:t>
                      </a:r>
                      <a:r>
                        <a:rPr lang="en-GB" sz="160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</a:t>
                      </a:r>
                      <a:endParaRPr lang="en-GB" sz="1600" dirty="0"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endParaRPr lang="en-GB" sz="16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Comic Sans MS" panose="030F0702030302020204" pitchFamily="66" charset="0"/>
                        </a:rPr>
                        <a:t>What is the bearing of </a:t>
                      </a:r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A </a:t>
                      </a:r>
                      <a:r>
                        <a:rPr lang="en-GB" sz="1600" dirty="0">
                          <a:latin typeface="Comic Sans MS" panose="030F0702030302020204" pitchFamily="66" charset="0"/>
                        </a:rPr>
                        <a:t>from </a:t>
                      </a:r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B?</a:t>
                      </a:r>
                      <a:r>
                        <a:rPr lang="en-GB" sz="16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 250</a:t>
                      </a:r>
                      <a:r>
                        <a:rPr lang="en-GB" sz="160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</a:t>
                      </a:r>
                      <a:endParaRPr lang="en-GB" sz="16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8154384"/>
                  </a:ext>
                </a:extLst>
              </a:tr>
            </a:tbl>
          </a:graphicData>
        </a:graphic>
      </p:graphicFrame>
      <p:sp>
        <p:nvSpPr>
          <p:cNvPr id="9" name="SMARTInkShape-2"/>
          <p:cNvSpPr/>
          <p:nvPr/>
        </p:nvSpPr>
        <p:spPr>
          <a:xfrm>
            <a:off x="5989955" y="6337765"/>
            <a:ext cx="1702" cy="26617"/>
          </a:xfrm>
          <a:custGeom>
            <a:avLst/>
            <a:gdLst/>
            <a:ahLst/>
            <a:cxnLst/>
            <a:rect l="0" t="0" r="0" b="0"/>
            <a:pathLst>
              <a:path w="1702" h="26617">
                <a:moveTo>
                  <a:pt x="0" y="26616"/>
                </a:moveTo>
                <a:lnTo>
                  <a:pt x="1310" y="18576"/>
                </a:lnTo>
                <a:lnTo>
                  <a:pt x="1701" y="3935"/>
                </a:lnTo>
                <a:lnTo>
                  <a:pt x="52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6615420" y="524297"/>
            <a:ext cx="2286034" cy="1571900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3"/>
          <a:stretch>
            <a:fillRect/>
          </a:stretch>
        </p:blipFill>
        <p:spPr>
          <a:xfrm>
            <a:off x="3668127" y="3028867"/>
            <a:ext cx="2348358" cy="1379795"/>
          </a:xfrm>
          <a:prstGeom prst="rect">
            <a:avLst/>
          </a:prstGeom>
        </p:spPr>
      </p:pic>
      <p:pic>
        <p:nvPicPr>
          <p:cNvPr id="16" name="Picture 15"/>
          <p:cNvPicPr/>
          <p:nvPr/>
        </p:nvPicPr>
        <p:blipFill rotWithShape="1">
          <a:blip r:embed="rId4"/>
          <a:srcRect t="9500"/>
          <a:stretch/>
        </p:blipFill>
        <p:spPr>
          <a:xfrm>
            <a:off x="6615420" y="2796942"/>
            <a:ext cx="2385785" cy="1611720"/>
          </a:xfrm>
          <a:prstGeom prst="rect">
            <a:avLst/>
          </a:prstGeom>
        </p:spPr>
      </p:pic>
      <p:pic>
        <p:nvPicPr>
          <p:cNvPr id="17" name="Picture 16"/>
          <p:cNvPicPr/>
          <p:nvPr/>
        </p:nvPicPr>
        <p:blipFill rotWithShape="1">
          <a:blip r:embed="rId5"/>
          <a:srcRect r="5687"/>
          <a:stretch/>
        </p:blipFill>
        <p:spPr>
          <a:xfrm>
            <a:off x="492665" y="3252367"/>
            <a:ext cx="2795092" cy="11562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69894" y="815244"/>
            <a:ext cx="2320217" cy="128095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1737" y="686740"/>
            <a:ext cx="2013510" cy="140945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/>
          <a:srcRect t="6730"/>
          <a:stretch/>
        </p:blipFill>
        <p:spPr>
          <a:xfrm>
            <a:off x="6809505" y="5109407"/>
            <a:ext cx="1964329" cy="163090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9"/>
          <a:srcRect t="7165"/>
          <a:stretch/>
        </p:blipFill>
        <p:spPr>
          <a:xfrm>
            <a:off x="3847877" y="5186148"/>
            <a:ext cx="1921701" cy="155416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8218" y="5117091"/>
            <a:ext cx="1637690" cy="169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749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07710208"/>
                  </p:ext>
                </p:extLst>
              </p:nvPr>
            </p:nvGraphicFramePr>
            <p:xfrm>
              <a:off x="9626" y="11351"/>
              <a:ext cx="9144000" cy="684664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6834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41231608"/>
                        </a:ext>
                      </a:extLst>
                    </a:gridCol>
                  </a:tblGrid>
                  <a:tr h="2286000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Algebra: graphs			Topic 11</a:t>
                          </a: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Name these two lines:</a:t>
                          </a:r>
                        </a:p>
                        <a:p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Complete this table for 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0" i="1" baseline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sz="1800" b="0" i="1" baseline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= </m:t>
                                </m:r>
                                <m:r>
                                  <a:rPr lang="en-GB" sz="1800" b="0" i="1" baseline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800" b="0" i="1" baseline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+ 3</m:t>
                                </m:r>
                              </m:oMath>
                            </m:oMathPara>
                          </a14:m>
                          <a:endParaRPr lang="en-GB" sz="1800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endParaRPr lang="en-GB" sz="1800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Complete this table for 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0" i="1" baseline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sz="1800" b="0" i="1" baseline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= 2</m:t>
                                </m:r>
                                <m:r>
                                  <a:rPr lang="en-GB" sz="1800" b="0" i="1" baseline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800" b="0" i="1" baseline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–</m:t>
                                </m:r>
                                <m:r>
                                  <a:rPr lang="en-GB" sz="1800" b="0" i="0" baseline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GB" sz="1800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endParaRPr lang="en-GB" sz="1800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endParaRPr lang="en-GB" sz="1800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274649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Name these two lines:</a:t>
                          </a:r>
                        </a:p>
                        <a:p>
                          <a:endParaRPr lang="en-GB" sz="18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Use the graph to convert</a:t>
                          </a:r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AutoNum type="alphaLcParenR"/>
                            <a:tabLst/>
                            <a:defRPr/>
                          </a:pPr>
                          <a:r>
                            <a:rPr lang="en-GB" sz="18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5 miles into</a:t>
                          </a:r>
                          <a:r>
                            <a:rPr lang="en-GB" sz="18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km</a:t>
                          </a:r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AutoNum type="alphaLcParenR"/>
                            <a:tabLst/>
                            <a:defRPr/>
                          </a:pPr>
                          <a:r>
                            <a:rPr lang="en-GB" sz="18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1 mile into km</a:t>
                          </a:r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AutoNum type="alphaLcParenR"/>
                            <a:tabLst/>
                            <a:defRPr/>
                          </a:pPr>
                          <a:r>
                            <a:rPr lang="en-GB" sz="18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16 km into miles</a:t>
                          </a:r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AutoNum type="alphaLcParenR"/>
                            <a:tabLst/>
                            <a:defRPr/>
                          </a:pPr>
                          <a:r>
                            <a:rPr lang="en-GB" sz="18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20 miles into km</a:t>
                          </a:r>
                          <a:endParaRPr lang="en-GB" sz="18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286000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3"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omic Sans MS" panose="030F0702030302020204" pitchFamily="66" charset="0"/>
                            </a:rPr>
                            <a:t>Rob walks</a:t>
                          </a:r>
                          <a:r>
                            <a:rPr lang="en-GB" baseline="0" dirty="0">
                              <a:latin typeface="Comic Sans MS" panose="030F0702030302020204" pitchFamily="66" charset="0"/>
                            </a:rPr>
                            <a:t> from his house to visit a friend.</a:t>
                          </a:r>
                        </a:p>
                        <a:p>
                          <a:r>
                            <a:rPr lang="en-GB" baseline="0" dirty="0">
                              <a:latin typeface="Comic Sans MS" panose="030F0702030302020204" pitchFamily="66" charset="0"/>
                            </a:rPr>
                            <a:t>Later he walks to collect his bike from the </a:t>
                          </a:r>
                        </a:p>
                        <a:p>
                          <a:r>
                            <a:rPr lang="en-GB" baseline="0" dirty="0">
                              <a:latin typeface="Comic Sans MS" panose="030F0702030302020204" pitchFamily="66" charset="0"/>
                            </a:rPr>
                            <a:t>repair shop.  He then cycles home.</a:t>
                          </a:r>
                        </a:p>
                        <a:p>
                          <a:pPr marL="342900" indent="-342900">
                            <a:buAutoNum type="alphaLcParenR"/>
                          </a:pPr>
                          <a:r>
                            <a:rPr lang="en-GB" baseline="0" dirty="0">
                              <a:latin typeface="Comic Sans MS" panose="030F0702030302020204" pitchFamily="66" charset="0"/>
                            </a:rPr>
                            <a:t>When did he arrive at his friends.</a:t>
                          </a:r>
                        </a:p>
                        <a:p>
                          <a:pPr marL="342900" indent="-342900">
                            <a:buAutoNum type="alphaLcParenR"/>
                          </a:pPr>
                          <a:r>
                            <a:rPr lang="en-GB" baseline="0" dirty="0">
                              <a:latin typeface="Comic Sans MS" panose="030F0702030302020204" pitchFamily="66" charset="0"/>
                            </a:rPr>
                            <a:t>How long did he stay at his friends?</a:t>
                          </a:r>
                        </a:p>
                        <a:p>
                          <a:pPr marL="342900" indent="-342900">
                            <a:buAutoNum type="alphaLcParenR"/>
                          </a:pPr>
                          <a:r>
                            <a:rPr lang="en-GB" baseline="0" dirty="0">
                              <a:latin typeface="Comic Sans MS" panose="030F0702030302020204" pitchFamily="66" charset="0"/>
                            </a:rPr>
                            <a:t>When was Rob travelling fastest?</a:t>
                          </a:r>
                          <a:endParaRPr lang="en-GB" dirty="0"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800" b="1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07710208"/>
                  </p:ext>
                </p:extLst>
              </p:nvPr>
            </p:nvGraphicFramePr>
            <p:xfrm>
              <a:off x="9626" y="11351"/>
              <a:ext cx="9144000" cy="684664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6834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41231608"/>
                        </a:ext>
                      </a:extLst>
                    </a:gridCol>
                  </a:tblGrid>
                  <a:tr h="2286000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Algebra: graphs			Topic 11</a:t>
                          </a: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Name these two lines:</a:t>
                          </a:r>
                        </a:p>
                        <a:p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2474" t="-1067" r="-100208" b="-2005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2917" t="-1067" r="-417" b="-2005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274649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Name these two lines:</a:t>
                          </a:r>
                        </a:p>
                        <a:p>
                          <a:endParaRPr lang="en-GB" sz="18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Use the graph to convert</a:t>
                          </a:r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AutoNum type="alphaLcParenR"/>
                            <a:tabLst/>
                            <a:defRPr/>
                          </a:pPr>
                          <a:r>
                            <a:rPr lang="en-GB" sz="18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5 miles into</a:t>
                          </a:r>
                          <a:r>
                            <a:rPr lang="en-GB" sz="18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km</a:t>
                          </a:r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AutoNum type="alphaLcParenR"/>
                            <a:tabLst/>
                            <a:defRPr/>
                          </a:pPr>
                          <a:r>
                            <a:rPr lang="en-GB" sz="18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1 mile into km</a:t>
                          </a:r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AutoNum type="alphaLcParenR"/>
                            <a:tabLst/>
                            <a:defRPr/>
                          </a:pPr>
                          <a:r>
                            <a:rPr lang="en-GB" sz="18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16 km into miles</a:t>
                          </a:r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AutoNum type="alphaLcParenR"/>
                            <a:tabLst/>
                            <a:defRPr/>
                          </a:pPr>
                          <a:r>
                            <a:rPr lang="en-GB" sz="18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20 miles into km</a:t>
                          </a:r>
                          <a:endParaRPr lang="en-GB" sz="18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286000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3"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omic Sans MS" panose="030F0702030302020204" pitchFamily="66" charset="0"/>
                            </a:rPr>
                            <a:t>Rob walks</a:t>
                          </a:r>
                          <a:r>
                            <a:rPr lang="en-GB" baseline="0" dirty="0">
                              <a:latin typeface="Comic Sans MS" panose="030F0702030302020204" pitchFamily="66" charset="0"/>
                            </a:rPr>
                            <a:t> from his house to visit a friend.</a:t>
                          </a:r>
                        </a:p>
                        <a:p>
                          <a:r>
                            <a:rPr lang="en-GB" baseline="0" dirty="0">
                              <a:latin typeface="Comic Sans MS" panose="030F0702030302020204" pitchFamily="66" charset="0"/>
                            </a:rPr>
                            <a:t>Later he walks to collect his bike from the </a:t>
                          </a:r>
                        </a:p>
                        <a:p>
                          <a:r>
                            <a:rPr lang="en-GB" baseline="0" dirty="0">
                              <a:latin typeface="Comic Sans MS" panose="030F0702030302020204" pitchFamily="66" charset="0"/>
                            </a:rPr>
                            <a:t>repair shop.  He then cycles home.</a:t>
                          </a:r>
                        </a:p>
                        <a:p>
                          <a:pPr marL="342900" indent="-342900">
                            <a:buAutoNum type="alphaLcParenR"/>
                          </a:pPr>
                          <a:r>
                            <a:rPr lang="en-GB" baseline="0" dirty="0">
                              <a:latin typeface="Comic Sans MS" panose="030F0702030302020204" pitchFamily="66" charset="0"/>
                            </a:rPr>
                            <a:t>When did he arrive at his friends.</a:t>
                          </a:r>
                        </a:p>
                        <a:p>
                          <a:pPr marL="342900" indent="-342900">
                            <a:buAutoNum type="alphaLcParenR"/>
                          </a:pPr>
                          <a:r>
                            <a:rPr lang="en-GB" baseline="0" dirty="0">
                              <a:latin typeface="Comic Sans MS" panose="030F0702030302020204" pitchFamily="66" charset="0"/>
                            </a:rPr>
                            <a:t>How long did he stay at his friends?</a:t>
                          </a:r>
                        </a:p>
                        <a:p>
                          <a:pPr marL="342900" indent="-342900">
                            <a:buAutoNum type="alphaLcParenR"/>
                          </a:pPr>
                          <a:r>
                            <a:rPr lang="en-GB" baseline="0" dirty="0">
                              <a:latin typeface="Comic Sans MS" panose="030F0702030302020204" pitchFamily="66" charset="0"/>
                            </a:rPr>
                            <a:t>When was Rob travelling fastest?</a:t>
                          </a:r>
                          <a:endParaRPr lang="en-GB" dirty="0"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800" b="1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SMARTInkShape-2"/>
          <p:cNvSpPr/>
          <p:nvPr/>
        </p:nvSpPr>
        <p:spPr>
          <a:xfrm>
            <a:off x="5989955" y="3894497"/>
            <a:ext cx="1702" cy="26617"/>
          </a:xfrm>
          <a:custGeom>
            <a:avLst/>
            <a:gdLst/>
            <a:ahLst/>
            <a:cxnLst/>
            <a:rect l="0" t="0" r="0" b="0"/>
            <a:pathLst>
              <a:path w="1702" h="26617">
                <a:moveTo>
                  <a:pt x="0" y="26616"/>
                </a:moveTo>
                <a:lnTo>
                  <a:pt x="1310" y="18576"/>
                </a:lnTo>
                <a:lnTo>
                  <a:pt x="1701" y="3935"/>
                </a:lnTo>
                <a:lnTo>
                  <a:pt x="52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" name="Group 4"/>
          <p:cNvGrpSpPr/>
          <p:nvPr/>
        </p:nvGrpSpPr>
        <p:grpSpPr>
          <a:xfrm>
            <a:off x="612014" y="254000"/>
            <a:ext cx="2317339" cy="2005247"/>
            <a:chOff x="1561486" y="212680"/>
            <a:chExt cx="2317339" cy="2005247"/>
          </a:xfrm>
        </p:grpSpPr>
        <p:grpSp>
          <p:nvGrpSpPr>
            <p:cNvPr id="6" name="Group 5"/>
            <p:cNvGrpSpPr/>
            <p:nvPr/>
          </p:nvGrpSpPr>
          <p:grpSpPr>
            <a:xfrm>
              <a:off x="1828799" y="519848"/>
              <a:ext cx="2050026" cy="1698079"/>
              <a:chOff x="1659166" y="361070"/>
              <a:chExt cx="2308150" cy="1924807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3"/>
              <a:srcRect l="8214" t="15979" r="8864" b="15799"/>
              <a:stretch/>
            </p:blipFill>
            <p:spPr>
              <a:xfrm>
                <a:off x="1659166" y="361070"/>
                <a:ext cx="2308150" cy="1880347"/>
              </a:xfrm>
              <a:prstGeom prst="rect">
                <a:avLst/>
              </a:prstGeom>
            </p:spPr>
          </p:pic>
          <p:cxnSp>
            <p:nvCxnSpPr>
              <p:cNvPr id="11" name="Straight Connector 10"/>
              <p:cNvCxnSpPr/>
              <p:nvPr/>
            </p:nvCxnSpPr>
            <p:spPr>
              <a:xfrm>
                <a:off x="3221790" y="405530"/>
                <a:ext cx="0" cy="1880347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1684989" y="1985751"/>
                <a:ext cx="2256503" cy="0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TextBox 6"/>
            <p:cNvSpPr txBox="1"/>
            <p:nvPr/>
          </p:nvSpPr>
          <p:spPr>
            <a:xfrm>
              <a:off x="3063301" y="212680"/>
              <a:ext cx="3613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Comic Sans MS" panose="030F0702030302020204" pitchFamily="66" charset="0"/>
                </a:rPr>
                <a:t>a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561486" y="1721190"/>
              <a:ext cx="3613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Comic Sans MS" panose="030F0702030302020204" pitchFamily="66" charset="0"/>
                </a:rPr>
                <a:t>b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38606" y="2554253"/>
            <a:ext cx="2299006" cy="2005247"/>
            <a:chOff x="1579819" y="212680"/>
            <a:chExt cx="2299006" cy="2005247"/>
          </a:xfrm>
        </p:grpSpPr>
        <p:grpSp>
          <p:nvGrpSpPr>
            <p:cNvPr id="20" name="Group 19"/>
            <p:cNvGrpSpPr/>
            <p:nvPr/>
          </p:nvGrpSpPr>
          <p:grpSpPr>
            <a:xfrm>
              <a:off x="1828799" y="519848"/>
              <a:ext cx="2050026" cy="1698079"/>
              <a:chOff x="1659166" y="361070"/>
              <a:chExt cx="2308150" cy="1924807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3"/>
              <a:srcRect l="8214" t="15979" r="8864" b="15799"/>
              <a:stretch/>
            </p:blipFill>
            <p:spPr>
              <a:xfrm>
                <a:off x="1659166" y="361070"/>
                <a:ext cx="2308150" cy="1880347"/>
              </a:xfrm>
              <a:prstGeom prst="rect">
                <a:avLst/>
              </a:prstGeom>
            </p:spPr>
          </p:pic>
          <p:cxnSp>
            <p:nvCxnSpPr>
              <p:cNvPr id="24" name="Straight Connector 23"/>
              <p:cNvCxnSpPr/>
              <p:nvPr/>
            </p:nvCxnSpPr>
            <p:spPr>
              <a:xfrm>
                <a:off x="2361272" y="405530"/>
                <a:ext cx="0" cy="1880347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1684989" y="855792"/>
                <a:ext cx="2256503" cy="0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TextBox 20"/>
            <p:cNvSpPr txBox="1"/>
            <p:nvPr/>
          </p:nvSpPr>
          <p:spPr>
            <a:xfrm>
              <a:off x="2299016" y="212680"/>
              <a:ext cx="3613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Comic Sans MS" panose="030F0702030302020204" pitchFamily="66" charset="0"/>
                </a:rPr>
                <a:t>a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579819" y="762635"/>
              <a:ext cx="3613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Comic Sans MS" panose="030F0702030302020204" pitchFamily="66" charset="0"/>
                </a:rPr>
                <a:t>b</a:t>
              </a:r>
            </a:p>
          </p:txBody>
        </p:sp>
      </p:grpSp>
      <p:pic>
        <p:nvPicPr>
          <p:cNvPr id="62" name="Shape 77"/>
          <p:cNvPicPr preferRelativeResize="0"/>
          <p:nvPr/>
        </p:nvPicPr>
        <p:blipFill rotWithShape="1">
          <a:blip r:embed="rId4">
            <a:alphaModFix/>
          </a:blip>
          <a:srcRect t="13835"/>
          <a:stretch/>
        </p:blipFill>
        <p:spPr>
          <a:xfrm>
            <a:off x="5732061" y="4597559"/>
            <a:ext cx="3336938" cy="223144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6362590" y="1058979"/>
          <a:ext cx="270640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1068">
                  <a:extLst>
                    <a:ext uri="{9D8B030D-6E8A-4147-A177-3AD203B41FA5}">
                      <a16:colId xmlns:a16="http://schemas.microsoft.com/office/drawing/2014/main" val="1947109771"/>
                    </a:ext>
                  </a:extLst>
                </a:gridCol>
                <a:gridCol w="451068">
                  <a:extLst>
                    <a:ext uri="{9D8B030D-6E8A-4147-A177-3AD203B41FA5}">
                      <a16:colId xmlns:a16="http://schemas.microsoft.com/office/drawing/2014/main" val="3056020728"/>
                    </a:ext>
                  </a:extLst>
                </a:gridCol>
                <a:gridCol w="451068">
                  <a:extLst>
                    <a:ext uri="{9D8B030D-6E8A-4147-A177-3AD203B41FA5}">
                      <a16:colId xmlns:a16="http://schemas.microsoft.com/office/drawing/2014/main" val="1806571624"/>
                    </a:ext>
                  </a:extLst>
                </a:gridCol>
                <a:gridCol w="451068">
                  <a:extLst>
                    <a:ext uri="{9D8B030D-6E8A-4147-A177-3AD203B41FA5}">
                      <a16:colId xmlns:a16="http://schemas.microsoft.com/office/drawing/2014/main" val="2680102200"/>
                    </a:ext>
                  </a:extLst>
                </a:gridCol>
                <a:gridCol w="451068">
                  <a:extLst>
                    <a:ext uri="{9D8B030D-6E8A-4147-A177-3AD203B41FA5}">
                      <a16:colId xmlns:a16="http://schemas.microsoft.com/office/drawing/2014/main" val="3089445505"/>
                    </a:ext>
                  </a:extLst>
                </a:gridCol>
                <a:gridCol w="451068">
                  <a:extLst>
                    <a:ext uri="{9D8B030D-6E8A-4147-A177-3AD203B41FA5}">
                      <a16:colId xmlns:a16="http://schemas.microsoft.com/office/drawing/2014/main" val="34649544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02011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-2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5793566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/>
          </p:nvPr>
        </p:nvGraphicFramePr>
        <p:xfrm>
          <a:off x="3455802" y="1058979"/>
          <a:ext cx="270640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1068">
                  <a:extLst>
                    <a:ext uri="{9D8B030D-6E8A-4147-A177-3AD203B41FA5}">
                      <a16:colId xmlns:a16="http://schemas.microsoft.com/office/drawing/2014/main" val="1947109771"/>
                    </a:ext>
                  </a:extLst>
                </a:gridCol>
                <a:gridCol w="451068">
                  <a:extLst>
                    <a:ext uri="{9D8B030D-6E8A-4147-A177-3AD203B41FA5}">
                      <a16:colId xmlns:a16="http://schemas.microsoft.com/office/drawing/2014/main" val="3056020728"/>
                    </a:ext>
                  </a:extLst>
                </a:gridCol>
                <a:gridCol w="451068">
                  <a:extLst>
                    <a:ext uri="{9D8B030D-6E8A-4147-A177-3AD203B41FA5}">
                      <a16:colId xmlns:a16="http://schemas.microsoft.com/office/drawing/2014/main" val="1806571624"/>
                    </a:ext>
                  </a:extLst>
                </a:gridCol>
                <a:gridCol w="451068">
                  <a:extLst>
                    <a:ext uri="{9D8B030D-6E8A-4147-A177-3AD203B41FA5}">
                      <a16:colId xmlns:a16="http://schemas.microsoft.com/office/drawing/2014/main" val="2680102200"/>
                    </a:ext>
                  </a:extLst>
                </a:gridCol>
                <a:gridCol w="451068">
                  <a:extLst>
                    <a:ext uri="{9D8B030D-6E8A-4147-A177-3AD203B41FA5}">
                      <a16:colId xmlns:a16="http://schemas.microsoft.com/office/drawing/2014/main" val="3089445505"/>
                    </a:ext>
                  </a:extLst>
                </a:gridCol>
                <a:gridCol w="451068">
                  <a:extLst>
                    <a:ext uri="{9D8B030D-6E8A-4147-A177-3AD203B41FA5}">
                      <a16:colId xmlns:a16="http://schemas.microsoft.com/office/drawing/2014/main" val="34649544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02011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5793566"/>
                  </a:ext>
                </a:extLst>
              </a:tr>
            </a:tbl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6162210" y="2379865"/>
            <a:ext cx="3651423" cy="2135019"/>
            <a:chOff x="6146554" y="2414440"/>
            <a:chExt cx="3651423" cy="2135019"/>
          </a:xfrm>
        </p:grpSpPr>
        <p:pic>
          <p:nvPicPr>
            <p:cNvPr id="58" name="Shape 57"/>
            <p:cNvPicPr preferRelativeResize="0"/>
            <p:nvPr/>
          </p:nvPicPr>
          <p:blipFill rotWithShape="1">
            <a:blip r:embed="rId5">
              <a:alphaModFix/>
            </a:blip>
            <a:srcRect l="50762" t="10096" r="17464" b="7210"/>
            <a:stretch/>
          </p:blipFill>
          <p:spPr>
            <a:xfrm>
              <a:off x="6400099" y="2414440"/>
              <a:ext cx="2065332" cy="21350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TextBox 2"/>
            <p:cNvSpPr txBox="1"/>
            <p:nvPr/>
          </p:nvSpPr>
          <p:spPr>
            <a:xfrm>
              <a:off x="8477963" y="4180127"/>
              <a:ext cx="13200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>
                  <a:latin typeface="Comic Sans MS" panose="030F0702030302020204" pitchFamily="66" charset="0"/>
                </a:rPr>
                <a:t>miles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 rot="16200000">
              <a:off x="5356135" y="3204859"/>
              <a:ext cx="191939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latin typeface="Comic Sans MS" panose="030F0702030302020204" pitchFamily="66" charset="0"/>
                </a:rPr>
                <a:t>km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29611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61936948"/>
                  </p:ext>
                </p:extLst>
              </p:nvPr>
            </p:nvGraphicFramePr>
            <p:xfrm>
              <a:off x="9626" y="-17650"/>
              <a:ext cx="9144000" cy="684664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6834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41231608"/>
                        </a:ext>
                      </a:extLst>
                    </a:gridCol>
                  </a:tblGrid>
                  <a:tr h="2286000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Algebra: graphs			Topic 11</a:t>
                          </a: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Name these two lines:</a:t>
                          </a:r>
                        </a:p>
                        <a:p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Complete this table for 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0" i="1" baseline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sz="1800" b="0" i="1" baseline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= </m:t>
                                </m:r>
                                <m:r>
                                  <a:rPr lang="en-GB" sz="1800" b="0" i="1" baseline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800" b="0" i="1" baseline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+ 3</m:t>
                                </m:r>
                              </m:oMath>
                            </m:oMathPara>
                          </a14:m>
                          <a:endParaRPr lang="en-GB" sz="1800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endParaRPr lang="en-GB" sz="1800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Complete this table for 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0" i="1" baseline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sz="1800" b="0" i="1" baseline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= 2</m:t>
                                </m:r>
                                <m:r>
                                  <a:rPr lang="en-GB" sz="1800" b="0" i="1" baseline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800" b="0" i="1" baseline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– 2</m:t>
                                </m:r>
                              </m:oMath>
                            </m:oMathPara>
                          </a14:m>
                          <a:endParaRPr lang="en-GB" sz="1800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endParaRPr lang="en-GB" sz="1800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endParaRPr lang="en-GB" sz="1800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274649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Name these two lines:</a:t>
                          </a:r>
                        </a:p>
                        <a:p>
                          <a:endParaRPr lang="en-GB" sz="18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Use the graph to convert</a:t>
                          </a:r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AutoNum type="alphaLcParenR"/>
                            <a:tabLst/>
                            <a:defRPr/>
                          </a:pPr>
                          <a:r>
                            <a:rPr lang="en-GB" sz="18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5 miles into</a:t>
                          </a:r>
                          <a:r>
                            <a:rPr lang="en-GB" sz="18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km </a:t>
                          </a:r>
                          <a:r>
                            <a:rPr lang="en-GB" sz="1800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</a:t>
                          </a:r>
                          <a:r>
                            <a:rPr lang="en-GB" sz="18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GB" sz="1800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8 km</a:t>
                          </a:r>
                          <a:endParaRPr lang="en-GB" sz="1800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AutoNum type="alphaLcParenR"/>
                            <a:tabLst/>
                            <a:defRPr/>
                          </a:pPr>
                          <a:r>
                            <a:rPr lang="en-GB" sz="18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1 mile into km </a:t>
                          </a:r>
                          <a:r>
                            <a:rPr lang="en-GB" sz="1800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</a:t>
                          </a:r>
                          <a:r>
                            <a:rPr lang="en-GB" sz="18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GB" sz="1800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1.6 km</a:t>
                          </a:r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AutoNum type="alphaLcParenR"/>
                            <a:tabLst/>
                            <a:defRPr/>
                          </a:pPr>
                          <a:r>
                            <a:rPr lang="en-GB" sz="18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16 km into miles </a:t>
                          </a:r>
                          <a:r>
                            <a:rPr lang="en-GB" sz="1800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</a:t>
                          </a:r>
                          <a:r>
                            <a:rPr lang="en-GB" sz="18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GB" sz="1800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10 miles</a:t>
                          </a:r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AutoNum type="alphaLcParenR"/>
                            <a:tabLst/>
                            <a:defRPr/>
                          </a:pPr>
                          <a:r>
                            <a:rPr lang="en-GB" sz="18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20 miles into km </a:t>
                          </a:r>
                          <a:r>
                            <a:rPr lang="en-GB" sz="1800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</a:t>
                          </a:r>
                          <a:r>
                            <a:rPr lang="en-GB" sz="18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GB" sz="1800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32 km</a:t>
                          </a:r>
                          <a:endParaRPr lang="en-GB" sz="1800" b="0" dirty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286000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3"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omic Sans MS" panose="030F0702030302020204" pitchFamily="66" charset="0"/>
                            </a:rPr>
                            <a:t>Rob walks</a:t>
                          </a:r>
                          <a:r>
                            <a:rPr lang="en-GB" baseline="0" dirty="0">
                              <a:latin typeface="Comic Sans MS" panose="030F0702030302020204" pitchFamily="66" charset="0"/>
                            </a:rPr>
                            <a:t> from his house to visit a friend.</a:t>
                          </a:r>
                        </a:p>
                        <a:p>
                          <a:r>
                            <a:rPr lang="en-GB" baseline="0" dirty="0">
                              <a:latin typeface="Comic Sans MS" panose="030F0702030302020204" pitchFamily="66" charset="0"/>
                            </a:rPr>
                            <a:t>Later he walks to collect his bike from the </a:t>
                          </a:r>
                        </a:p>
                        <a:p>
                          <a:r>
                            <a:rPr lang="en-GB" baseline="0" dirty="0">
                              <a:latin typeface="Comic Sans MS" panose="030F0702030302020204" pitchFamily="66" charset="0"/>
                            </a:rPr>
                            <a:t>repair shop.  He then cycles home.</a:t>
                          </a:r>
                        </a:p>
                        <a:p>
                          <a:pPr marL="342900" indent="-342900">
                            <a:buAutoNum type="alphaLcParenR"/>
                          </a:pPr>
                          <a:r>
                            <a:rPr lang="en-GB" baseline="0" dirty="0">
                              <a:latin typeface="Comic Sans MS" panose="030F0702030302020204" pitchFamily="66" charset="0"/>
                            </a:rPr>
                            <a:t>When did he arrive at his friends. </a:t>
                          </a:r>
                          <a:r>
                            <a:rPr lang="en-GB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09:15</a:t>
                          </a:r>
                        </a:p>
                        <a:p>
                          <a:pPr marL="342900" indent="-342900">
                            <a:buAutoNum type="alphaLcParenR"/>
                          </a:pPr>
                          <a:r>
                            <a:rPr lang="en-GB" baseline="0" dirty="0">
                              <a:latin typeface="Comic Sans MS" panose="030F0702030302020204" pitchFamily="66" charset="0"/>
                            </a:rPr>
                            <a:t>How long did he stay at his friends?  </a:t>
                          </a:r>
                          <a:r>
                            <a:rPr lang="en-GB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2 ½ h</a:t>
                          </a:r>
                        </a:p>
                        <a:p>
                          <a:pPr marL="342900" indent="-342900">
                            <a:buAutoNum type="alphaLcParenR"/>
                          </a:pPr>
                          <a:r>
                            <a:rPr lang="en-GB" baseline="0" dirty="0">
                              <a:latin typeface="Comic Sans MS" panose="030F0702030302020204" pitchFamily="66" charset="0"/>
                            </a:rPr>
                            <a:t>When was Rob travelling fastest? </a:t>
                          </a:r>
                          <a:r>
                            <a:rPr lang="en-GB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At the end</a:t>
                          </a:r>
                          <a:endParaRPr lang="en-GB" dirty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800" b="1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61936948"/>
                  </p:ext>
                </p:extLst>
              </p:nvPr>
            </p:nvGraphicFramePr>
            <p:xfrm>
              <a:off x="9626" y="-17650"/>
              <a:ext cx="9144000" cy="684664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6834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41231608"/>
                        </a:ext>
                      </a:extLst>
                    </a:gridCol>
                  </a:tblGrid>
                  <a:tr h="2286000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Algebra: graphs			Topic 11</a:t>
                          </a: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Name these two lines:</a:t>
                          </a:r>
                        </a:p>
                        <a:p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2474" t="-1067" r="-100208" b="-2002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2917" t="-1067" r="-417" b="-2002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274649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Name these two lines:</a:t>
                          </a:r>
                        </a:p>
                        <a:p>
                          <a:endParaRPr lang="en-GB" sz="18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Use the graph to convert</a:t>
                          </a:r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AutoNum type="alphaLcParenR"/>
                            <a:tabLst/>
                            <a:defRPr/>
                          </a:pPr>
                          <a:r>
                            <a:rPr lang="en-GB" sz="18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5 miles into</a:t>
                          </a:r>
                          <a:r>
                            <a:rPr lang="en-GB" sz="18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km </a:t>
                          </a:r>
                          <a:r>
                            <a:rPr lang="en-GB" sz="1800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</a:t>
                          </a:r>
                          <a:r>
                            <a:rPr lang="en-GB" sz="18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GB" sz="1800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8 km</a:t>
                          </a:r>
                          <a:endParaRPr lang="en-GB" sz="1800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AutoNum type="alphaLcParenR"/>
                            <a:tabLst/>
                            <a:defRPr/>
                          </a:pPr>
                          <a:r>
                            <a:rPr lang="en-GB" sz="18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1 mile into km </a:t>
                          </a:r>
                          <a:r>
                            <a:rPr lang="en-GB" sz="1800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</a:t>
                          </a:r>
                          <a:r>
                            <a:rPr lang="en-GB" sz="18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GB" sz="1800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1.6 km</a:t>
                          </a:r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AutoNum type="alphaLcParenR"/>
                            <a:tabLst/>
                            <a:defRPr/>
                          </a:pPr>
                          <a:r>
                            <a:rPr lang="en-GB" sz="18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16 km into miles </a:t>
                          </a:r>
                          <a:r>
                            <a:rPr lang="en-GB" sz="1800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</a:t>
                          </a:r>
                          <a:r>
                            <a:rPr lang="en-GB" sz="18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GB" sz="1800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10 miles</a:t>
                          </a:r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AutoNum type="alphaLcParenR"/>
                            <a:tabLst/>
                            <a:defRPr/>
                          </a:pPr>
                          <a:r>
                            <a:rPr lang="en-GB" sz="18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20 miles into km </a:t>
                          </a:r>
                          <a:r>
                            <a:rPr lang="en-GB" sz="1800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</a:t>
                          </a:r>
                          <a:r>
                            <a:rPr lang="en-GB" sz="18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GB" sz="1800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32 km</a:t>
                          </a:r>
                          <a:endParaRPr lang="en-GB" sz="1800" b="0" dirty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286000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3"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omic Sans MS" panose="030F0702030302020204" pitchFamily="66" charset="0"/>
                            </a:rPr>
                            <a:t>Rob walks</a:t>
                          </a:r>
                          <a:r>
                            <a:rPr lang="en-GB" baseline="0" dirty="0">
                              <a:latin typeface="Comic Sans MS" panose="030F0702030302020204" pitchFamily="66" charset="0"/>
                            </a:rPr>
                            <a:t> from his house to visit a friend.</a:t>
                          </a:r>
                        </a:p>
                        <a:p>
                          <a:r>
                            <a:rPr lang="en-GB" baseline="0" dirty="0">
                              <a:latin typeface="Comic Sans MS" panose="030F0702030302020204" pitchFamily="66" charset="0"/>
                            </a:rPr>
                            <a:t>Later he walks to collect his bike from the </a:t>
                          </a:r>
                        </a:p>
                        <a:p>
                          <a:r>
                            <a:rPr lang="en-GB" baseline="0" dirty="0">
                              <a:latin typeface="Comic Sans MS" panose="030F0702030302020204" pitchFamily="66" charset="0"/>
                            </a:rPr>
                            <a:t>repair shop.  He then cycles home.</a:t>
                          </a:r>
                        </a:p>
                        <a:p>
                          <a:pPr marL="342900" indent="-342900">
                            <a:buAutoNum type="alphaLcParenR"/>
                          </a:pPr>
                          <a:r>
                            <a:rPr lang="en-GB" baseline="0" dirty="0">
                              <a:latin typeface="Comic Sans MS" panose="030F0702030302020204" pitchFamily="66" charset="0"/>
                            </a:rPr>
                            <a:t>When did he arrive at his friends. </a:t>
                          </a:r>
                          <a:r>
                            <a:rPr lang="en-GB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09:15</a:t>
                          </a:r>
                        </a:p>
                        <a:p>
                          <a:pPr marL="342900" indent="-342900">
                            <a:buAutoNum type="alphaLcParenR"/>
                          </a:pPr>
                          <a:r>
                            <a:rPr lang="en-GB" baseline="0" dirty="0">
                              <a:latin typeface="Comic Sans MS" panose="030F0702030302020204" pitchFamily="66" charset="0"/>
                            </a:rPr>
                            <a:t>How long did he stay at his friends?  </a:t>
                          </a:r>
                          <a:r>
                            <a:rPr lang="en-GB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2 ½ h</a:t>
                          </a:r>
                        </a:p>
                        <a:p>
                          <a:pPr marL="342900" indent="-342900">
                            <a:buAutoNum type="alphaLcParenR"/>
                          </a:pPr>
                          <a:r>
                            <a:rPr lang="en-GB" baseline="0" dirty="0">
                              <a:latin typeface="Comic Sans MS" panose="030F0702030302020204" pitchFamily="66" charset="0"/>
                            </a:rPr>
                            <a:t>When was Rob travelling fastest? </a:t>
                          </a:r>
                          <a:r>
                            <a:rPr lang="en-GB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At the end</a:t>
                          </a:r>
                          <a:endParaRPr lang="en-GB" dirty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800" b="1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SMARTInkShape-2"/>
          <p:cNvSpPr/>
          <p:nvPr/>
        </p:nvSpPr>
        <p:spPr>
          <a:xfrm>
            <a:off x="5989955" y="3894497"/>
            <a:ext cx="1702" cy="26617"/>
          </a:xfrm>
          <a:custGeom>
            <a:avLst/>
            <a:gdLst/>
            <a:ahLst/>
            <a:cxnLst/>
            <a:rect l="0" t="0" r="0" b="0"/>
            <a:pathLst>
              <a:path w="1702" h="26617">
                <a:moveTo>
                  <a:pt x="0" y="26616"/>
                </a:moveTo>
                <a:lnTo>
                  <a:pt x="1310" y="18576"/>
                </a:lnTo>
                <a:lnTo>
                  <a:pt x="1701" y="3935"/>
                </a:lnTo>
                <a:lnTo>
                  <a:pt x="52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" name="Group 4"/>
          <p:cNvGrpSpPr/>
          <p:nvPr/>
        </p:nvGrpSpPr>
        <p:grpSpPr>
          <a:xfrm>
            <a:off x="612014" y="254000"/>
            <a:ext cx="2317339" cy="2005247"/>
            <a:chOff x="1561486" y="212680"/>
            <a:chExt cx="2317339" cy="2005247"/>
          </a:xfrm>
        </p:grpSpPr>
        <p:grpSp>
          <p:nvGrpSpPr>
            <p:cNvPr id="6" name="Group 5"/>
            <p:cNvGrpSpPr/>
            <p:nvPr/>
          </p:nvGrpSpPr>
          <p:grpSpPr>
            <a:xfrm>
              <a:off x="1828799" y="519848"/>
              <a:ext cx="2050026" cy="1698079"/>
              <a:chOff x="1659166" y="361070"/>
              <a:chExt cx="2308150" cy="1924807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3"/>
              <a:srcRect l="8214" t="15979" r="8864" b="15799"/>
              <a:stretch/>
            </p:blipFill>
            <p:spPr>
              <a:xfrm>
                <a:off x="1659166" y="361070"/>
                <a:ext cx="2308150" cy="1880347"/>
              </a:xfrm>
              <a:prstGeom prst="rect">
                <a:avLst/>
              </a:prstGeom>
            </p:spPr>
          </p:pic>
          <p:cxnSp>
            <p:nvCxnSpPr>
              <p:cNvPr id="11" name="Straight Connector 10"/>
              <p:cNvCxnSpPr/>
              <p:nvPr/>
            </p:nvCxnSpPr>
            <p:spPr>
              <a:xfrm>
                <a:off x="3221790" y="405530"/>
                <a:ext cx="0" cy="1880347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1684989" y="1985751"/>
                <a:ext cx="2256503" cy="0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TextBox 6"/>
            <p:cNvSpPr txBox="1"/>
            <p:nvPr/>
          </p:nvSpPr>
          <p:spPr>
            <a:xfrm>
              <a:off x="3063301" y="212680"/>
              <a:ext cx="3613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Comic Sans MS" panose="030F0702030302020204" pitchFamily="66" charset="0"/>
                </a:rPr>
                <a:t>a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561486" y="1721190"/>
              <a:ext cx="3613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Comic Sans MS" panose="030F0702030302020204" pitchFamily="66" charset="0"/>
                </a:rPr>
                <a:t>b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38606" y="2554253"/>
            <a:ext cx="2299006" cy="2005247"/>
            <a:chOff x="1579819" y="212680"/>
            <a:chExt cx="2299006" cy="2005247"/>
          </a:xfrm>
        </p:grpSpPr>
        <p:grpSp>
          <p:nvGrpSpPr>
            <p:cNvPr id="20" name="Group 19"/>
            <p:cNvGrpSpPr/>
            <p:nvPr/>
          </p:nvGrpSpPr>
          <p:grpSpPr>
            <a:xfrm>
              <a:off x="1828799" y="519848"/>
              <a:ext cx="2050026" cy="1698079"/>
              <a:chOff x="1659166" y="361070"/>
              <a:chExt cx="2308150" cy="1924807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3"/>
              <a:srcRect l="8214" t="15979" r="8864" b="15799"/>
              <a:stretch/>
            </p:blipFill>
            <p:spPr>
              <a:xfrm>
                <a:off x="1659166" y="361070"/>
                <a:ext cx="2308150" cy="1880347"/>
              </a:xfrm>
              <a:prstGeom prst="rect">
                <a:avLst/>
              </a:prstGeom>
            </p:spPr>
          </p:pic>
          <p:cxnSp>
            <p:nvCxnSpPr>
              <p:cNvPr id="24" name="Straight Connector 23"/>
              <p:cNvCxnSpPr/>
              <p:nvPr/>
            </p:nvCxnSpPr>
            <p:spPr>
              <a:xfrm>
                <a:off x="2361272" y="405530"/>
                <a:ext cx="0" cy="1880347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1684989" y="855792"/>
                <a:ext cx="2256503" cy="0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TextBox 20"/>
            <p:cNvSpPr txBox="1"/>
            <p:nvPr/>
          </p:nvSpPr>
          <p:spPr>
            <a:xfrm>
              <a:off x="2299016" y="212680"/>
              <a:ext cx="3613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Comic Sans MS" panose="030F0702030302020204" pitchFamily="66" charset="0"/>
                </a:rPr>
                <a:t>a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579819" y="762635"/>
              <a:ext cx="3613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Comic Sans MS" panose="030F0702030302020204" pitchFamily="66" charset="0"/>
                </a:rPr>
                <a:t>b</a:t>
              </a:r>
            </a:p>
          </p:txBody>
        </p:sp>
      </p:grpSp>
      <p:pic>
        <p:nvPicPr>
          <p:cNvPr id="62" name="Shape 77"/>
          <p:cNvPicPr preferRelativeResize="0"/>
          <p:nvPr/>
        </p:nvPicPr>
        <p:blipFill rotWithShape="1">
          <a:blip r:embed="rId4">
            <a:alphaModFix/>
          </a:blip>
          <a:srcRect t="13835"/>
          <a:stretch/>
        </p:blipFill>
        <p:spPr>
          <a:xfrm>
            <a:off x="5732061" y="4597559"/>
            <a:ext cx="3336938" cy="223144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6362590" y="1058979"/>
          <a:ext cx="270640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1068">
                  <a:extLst>
                    <a:ext uri="{9D8B030D-6E8A-4147-A177-3AD203B41FA5}">
                      <a16:colId xmlns:a16="http://schemas.microsoft.com/office/drawing/2014/main" val="1947109771"/>
                    </a:ext>
                  </a:extLst>
                </a:gridCol>
                <a:gridCol w="451068">
                  <a:extLst>
                    <a:ext uri="{9D8B030D-6E8A-4147-A177-3AD203B41FA5}">
                      <a16:colId xmlns:a16="http://schemas.microsoft.com/office/drawing/2014/main" val="3056020728"/>
                    </a:ext>
                  </a:extLst>
                </a:gridCol>
                <a:gridCol w="451068">
                  <a:extLst>
                    <a:ext uri="{9D8B030D-6E8A-4147-A177-3AD203B41FA5}">
                      <a16:colId xmlns:a16="http://schemas.microsoft.com/office/drawing/2014/main" val="1806571624"/>
                    </a:ext>
                  </a:extLst>
                </a:gridCol>
                <a:gridCol w="451068">
                  <a:extLst>
                    <a:ext uri="{9D8B030D-6E8A-4147-A177-3AD203B41FA5}">
                      <a16:colId xmlns:a16="http://schemas.microsoft.com/office/drawing/2014/main" val="2680102200"/>
                    </a:ext>
                  </a:extLst>
                </a:gridCol>
                <a:gridCol w="451068">
                  <a:extLst>
                    <a:ext uri="{9D8B030D-6E8A-4147-A177-3AD203B41FA5}">
                      <a16:colId xmlns:a16="http://schemas.microsoft.com/office/drawing/2014/main" val="3089445505"/>
                    </a:ext>
                  </a:extLst>
                </a:gridCol>
                <a:gridCol w="451068">
                  <a:extLst>
                    <a:ext uri="{9D8B030D-6E8A-4147-A177-3AD203B41FA5}">
                      <a16:colId xmlns:a16="http://schemas.microsoft.com/office/drawing/2014/main" val="34649544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02011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-2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5793566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/>
          </p:nvPr>
        </p:nvGraphicFramePr>
        <p:xfrm>
          <a:off x="3455802" y="1058979"/>
          <a:ext cx="270640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1068">
                  <a:extLst>
                    <a:ext uri="{9D8B030D-6E8A-4147-A177-3AD203B41FA5}">
                      <a16:colId xmlns:a16="http://schemas.microsoft.com/office/drawing/2014/main" val="1947109771"/>
                    </a:ext>
                  </a:extLst>
                </a:gridCol>
                <a:gridCol w="451068">
                  <a:extLst>
                    <a:ext uri="{9D8B030D-6E8A-4147-A177-3AD203B41FA5}">
                      <a16:colId xmlns:a16="http://schemas.microsoft.com/office/drawing/2014/main" val="3056020728"/>
                    </a:ext>
                  </a:extLst>
                </a:gridCol>
                <a:gridCol w="451068">
                  <a:extLst>
                    <a:ext uri="{9D8B030D-6E8A-4147-A177-3AD203B41FA5}">
                      <a16:colId xmlns:a16="http://schemas.microsoft.com/office/drawing/2014/main" val="1806571624"/>
                    </a:ext>
                  </a:extLst>
                </a:gridCol>
                <a:gridCol w="451068">
                  <a:extLst>
                    <a:ext uri="{9D8B030D-6E8A-4147-A177-3AD203B41FA5}">
                      <a16:colId xmlns:a16="http://schemas.microsoft.com/office/drawing/2014/main" val="2680102200"/>
                    </a:ext>
                  </a:extLst>
                </a:gridCol>
                <a:gridCol w="451068">
                  <a:extLst>
                    <a:ext uri="{9D8B030D-6E8A-4147-A177-3AD203B41FA5}">
                      <a16:colId xmlns:a16="http://schemas.microsoft.com/office/drawing/2014/main" val="3089445505"/>
                    </a:ext>
                  </a:extLst>
                </a:gridCol>
                <a:gridCol w="451068">
                  <a:extLst>
                    <a:ext uri="{9D8B030D-6E8A-4147-A177-3AD203B41FA5}">
                      <a16:colId xmlns:a16="http://schemas.microsoft.com/office/drawing/2014/main" val="34649544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02011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5793566"/>
                  </a:ext>
                </a:extLst>
              </a:tr>
            </a:tbl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6216802" y="2379865"/>
            <a:ext cx="3596831" cy="2135019"/>
            <a:chOff x="6201146" y="2414440"/>
            <a:chExt cx="3596831" cy="2135019"/>
          </a:xfrm>
        </p:grpSpPr>
        <p:pic>
          <p:nvPicPr>
            <p:cNvPr id="58" name="Shape 57"/>
            <p:cNvPicPr preferRelativeResize="0"/>
            <p:nvPr/>
          </p:nvPicPr>
          <p:blipFill rotWithShape="1">
            <a:blip r:embed="rId5">
              <a:alphaModFix/>
            </a:blip>
            <a:srcRect l="50762" t="10096" r="17464" b="7210"/>
            <a:stretch/>
          </p:blipFill>
          <p:spPr>
            <a:xfrm>
              <a:off x="6400099" y="2414440"/>
              <a:ext cx="2065332" cy="21350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TextBox 2"/>
            <p:cNvSpPr txBox="1"/>
            <p:nvPr/>
          </p:nvSpPr>
          <p:spPr>
            <a:xfrm>
              <a:off x="8477963" y="4180127"/>
              <a:ext cx="13200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>
                  <a:latin typeface="Comic Sans MS" panose="030F0702030302020204" pitchFamily="66" charset="0"/>
                </a:rPr>
                <a:t>miles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 rot="16200000">
              <a:off x="5823585" y="2792001"/>
              <a:ext cx="10936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latin typeface="Comic Sans MS" panose="030F0702030302020204" pitchFamily="66" charset="0"/>
                </a:rPr>
                <a:t>km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52878" y="450376"/>
            <a:ext cx="12662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a:  x = 2</a:t>
            </a:r>
          </a:p>
          <a:p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b:  y = -3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991285" y="3375927"/>
            <a:ext cx="12662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a:  x = -2</a:t>
            </a:r>
          </a:p>
          <a:p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b:  y = 2</a:t>
            </a:r>
          </a:p>
        </p:txBody>
      </p:sp>
    </p:spTree>
    <p:extLst>
      <p:ext uri="{BB962C8B-B14F-4D97-AF65-F5344CB8AC3E}">
        <p14:creationId xmlns:p14="http://schemas.microsoft.com/office/powerpoint/2010/main" val="1678116497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1046BBD967B24DA3F10E1FCF165E29" ma:contentTypeVersion="4" ma:contentTypeDescription="Create a new document." ma:contentTypeScope="" ma:versionID="4d12bf0026f5a4d4561462065b1cc8bf">
  <xsd:schema xmlns:xsd="http://www.w3.org/2001/XMLSchema" xmlns:xs="http://www.w3.org/2001/XMLSchema" xmlns:p="http://schemas.microsoft.com/office/2006/metadata/properties" xmlns:ns2="ea71102e-c2e2-43df-a20f-703c85d4b778" xmlns:ns3="ac2b899c-feaf-4902-9f78-83816e525775" targetNamespace="http://schemas.microsoft.com/office/2006/metadata/properties" ma:root="true" ma:fieldsID="3bd9924c8b87e7b7864af9259b41ae6d" ns2:_="" ns3:_="">
    <xsd:import namespace="ea71102e-c2e2-43df-a20f-703c85d4b778"/>
    <xsd:import namespace="ac2b899c-feaf-4902-9f78-83816e52577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71102e-c2e2-43df-a20f-703c85d4b77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2b899c-feaf-4902-9f78-83816e5257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3D2950C-6D80-4E9A-9465-870197D2AB5C}">
  <ds:schemaRefs>
    <ds:schemaRef ds:uri="ea71102e-c2e2-43df-a20f-703c85d4b778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ac2b899c-feaf-4902-9f78-83816e52577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03D85AB-41F1-43B2-BDF6-CBD6AD90623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54DBB1A-1561-4A35-AA44-58017BD09760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1555</TotalTime>
  <Words>1703</Words>
  <Application>Microsoft Office PowerPoint</Application>
  <PresentationFormat>On-screen Show (4:3)</PresentationFormat>
  <Paragraphs>428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Century Gothic</vt:lpstr>
      <vt:lpstr>Comic Sans MS</vt:lpstr>
      <vt:lpstr>Symbol</vt:lpstr>
      <vt:lpstr>Times New Roman</vt:lpstr>
      <vt:lpstr>Wingdings 3</vt:lpstr>
      <vt:lpstr>Office Theme</vt:lpstr>
      <vt:lpstr>Ion Boardroom</vt:lpstr>
      <vt:lpstr>Test 3 Revision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Morton, Joanne</dc:creator>
  <cp:lastModifiedBy>Gilroy, Alison</cp:lastModifiedBy>
  <cp:revision>129</cp:revision>
  <dcterms:created xsi:type="dcterms:W3CDTF">2018-05-22T09:25:02Z</dcterms:created>
  <dcterms:modified xsi:type="dcterms:W3CDTF">2020-03-27T11:53:57Z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0x010100D91046BBD967B24DA3F10E1FCF165E29</vt:lpwstr>
  </property>
  <property fmtid="{D5CDD505-2E9C-101B-9397-08002B2CF9AE}" pid="3" name="AuthorIds_UIVersion_1024">
    <vt:lpwstr>19</vt:lpwstr>
  </property>
</Properties>
</file>