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3" r:id="rId9"/>
    <p:sldId id="268" r:id="rId10"/>
    <p:sldId id="264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90" d="100"/>
          <a:sy n="90" d="100"/>
        </p:scale>
        <p:origin x="594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tm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Test 3 Revision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Year </a:t>
            </a:r>
            <a:r>
              <a:rPr lang="en-GB" sz="4000">
                <a:latin typeface="Comic Sans MS" panose="030F0702030302020204" pitchFamily="66" charset="0"/>
              </a:rPr>
              <a:t>8</a:t>
            </a:r>
            <a:r>
              <a:rPr lang="en-GB" sz="4000" smtClean="0">
                <a:latin typeface="Comic Sans MS" panose="030F0702030302020204" pitchFamily="66" charset="0"/>
              </a:rPr>
              <a:t> enhanced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 decimal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GB" sz="16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6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endParaRPr lang="en-GB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GB" sz="1400" b="0" i="1" dirty="0" smtClean="0">
                              <a:latin typeface="Comic Sans MS" panose="030F0702030302020204" pitchFamily="66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45,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what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original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number</m:t>
                              </m:r>
                              <m: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endParaRPr lang="en-GB" sz="16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0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- 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box>
                                <m:boxPr>
                                  <m:ctrlP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2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endParaRPr lang="en-GB" sz="20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20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20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355634"/>
                  </p:ext>
                </p:extLst>
              </p:nvPr>
            </p:nvGraphicFramePr>
            <p:xfrm>
              <a:off x="-2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5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33" r="-100425" b="-2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533" r="-425" b="-2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0533" r="-100425" b="-10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100533" r="-425" b="-10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0533" r="-100425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748" t="-200533" r="-425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fractions</a:t>
                          </a: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	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/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 algn="l">
                            <a:buAutoNum type="alphaLcParenR" startAt="2"/>
                          </a:pP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1.05		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Write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</m:num>
                                <m:den>
                                  <m:r>
                                    <a:rPr lang="en-GB" sz="1600" b="0" i="1" baseline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baseline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as a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decimal	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0.625</a:t>
                          </a:r>
                          <a:endParaRPr lang="en-GB" sz="16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Write the reciprocals of the following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reciprocal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42925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 0.7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reciprocal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42925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8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sz="24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reciprocal </a:t>
                          </a:r>
                          <a:r>
                            <a:rPr lang="en-GB" sz="16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GB" sz="24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2400" b="0" i="0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en-GB" sz="24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£6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sz="1800" b="0" baseline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r>
                            <a:rPr lang="en-GB" sz="1800" b="0" i="1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£12</a:t>
                          </a:r>
                          <a:endParaRPr lang="en-GB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45,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what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original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GB" sz="1800" b="0" i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£9       7x9 = £63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:</a:t>
                          </a: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 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l">
                            <a:buNone/>
                            <a:tabLst>
                              <a:tab pos="531813" algn="l"/>
                            </a:tabLst>
                          </a:pPr>
                          <a:r>
                            <a:rPr lang="en-GB" sz="16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-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457200" indent="-457200" algn="l">
                            <a:buAutoNum type="alphaLcParenR"/>
                            <a:tabLst>
                              <a:tab pos="531813" algn="l"/>
                            </a:tabLst>
                          </a:pPr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</a:tabLst>
                            <a:defRPr/>
                          </a:pP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lang="en-GB" sz="16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box>
                                <m:boxPr>
                                  <m:ctrlP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GB" sz="16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box>
                            </m:oMath>
                          </a14:m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i="0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1600" b="0" baseline="0" dirty="0" smtClean="0">
                                  <a:solidFill>
                                    <a:srgbClr val="FF0000"/>
                                  </a:solidFill>
                                  <a:latin typeface="Comic Sans MS" panose="030F0702030302020204" pitchFamily="66" charset="0"/>
                                </a:rPr>
                                <m:t>= </m:t>
                              </m:r>
                              <m:r>
                                <a:rPr lang="en-GB" sz="1600" b="0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sz="16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2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1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endParaRPr lang="en-GB" sz="1600" b="0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531813" algn="l"/>
                              <a:tab pos="1339850" algn="l"/>
                            </a:tabLst>
                            <a:defRPr/>
                          </a:pPr>
                          <a:r>
                            <a:rPr lang="en-GB" sz="1400" b="0" dirty="0" smtClean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 ÷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endParaRPr lang="en-GB" sz="1600" b="0" dirty="0" smtClean="0">
                            <a:latin typeface="Comic Sans MS" panose="030F0702030302020204" pitchFamily="66" charset="0"/>
                          </a:endParaRPr>
                        </a:p>
                        <a:p>
                          <a:pPr algn="l">
                            <a:tabLst>
                              <a:tab pos="531813" algn="l"/>
                              <a:tab pos="1339850" algn="l"/>
                            </a:tabLst>
                          </a:pPr>
                          <a:r>
                            <a:rPr lang="en-GB" sz="1600" b="0" dirty="0" smtClean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÷2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lang="en-GB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6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68</m:t>
                                  </m:r>
                                </m:den>
                              </m:f>
                            </m:oMath>
                          </a14:m>
                          <a:endParaRPr lang="en-GB" sz="1600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6801864"/>
                  </p:ext>
                </p:extLst>
              </p:nvPr>
            </p:nvGraphicFramePr>
            <p:xfrm>
              <a:off x="-2" y="0"/>
              <a:ext cx="9144003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9431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02286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sz="14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519" r="-1004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519" r="-283" b="-192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104313" r="-1004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104313" r="-283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748" t="-204865" r="-1004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588" t="-204865" r="-283" b="-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88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94336"/>
              </p:ext>
            </p:extLst>
          </p:nvPr>
        </p:nvGraphicFramePr>
        <p:xfrm>
          <a:off x="0" y="0"/>
          <a:ext cx="9144001" cy="687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777922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 interior and  exterior angle of a regular octagon.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06472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 Calculate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bearing of A from 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Calculate the bearing of B from 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6576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The diagram shows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regular pentagon </a:t>
                      </a: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inside a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regular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octagon.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Calculate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angle p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the size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of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the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missing angle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. </a:t>
                      </a:r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6628"/>
          <a:stretch/>
        </p:blipFill>
        <p:spPr>
          <a:xfrm>
            <a:off x="1258088" y="1588232"/>
            <a:ext cx="2789964" cy="15507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16" y="1612364"/>
            <a:ext cx="2087776" cy="150181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77" y="3766782"/>
            <a:ext cx="3752808" cy="29888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5" y="4082356"/>
            <a:ext cx="3029803" cy="27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33490"/>
              </p:ext>
            </p:extLst>
          </p:nvPr>
        </p:nvGraphicFramePr>
        <p:xfrm>
          <a:off x="0" y="-4660"/>
          <a:ext cx="9144001" cy="68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1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5430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167915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the bearing of East </a:t>
                      </a: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090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one interior and one exterior angle of a regular octagon.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Exterior = 360 ÷ 8 = 45 </a:t>
                      </a:r>
                    </a:p>
                    <a:p>
                      <a:pPr algn="ctr"/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= 180-45 =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1751098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 from B	</a:t>
                      </a:r>
                      <a:r>
                        <a:rPr lang="en-GB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– 95 = 265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 from A	</a:t>
                      </a:r>
                      <a:r>
                        <a:rPr lang="en-GB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180 – 95 = 085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endParaRPr lang="en-GB" b="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size of angle x, give your reasons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3452884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Octagon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interior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135</a:t>
                      </a:r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Pentagon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= 108 </a:t>
                      </a:r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135 – 108 = 27</a:t>
                      </a:r>
                      <a:endParaRPr lang="en-GB" sz="16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 sides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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triangles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Interior angle sum = 3 x 180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 540</a:t>
                      </a:r>
                    </a:p>
                    <a:p>
                      <a:endParaRPr lang="en-GB" sz="1600" baseline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540 – 483 = </a:t>
                      </a:r>
                      <a:r>
                        <a:rPr lang="en-GB" sz="1600" u="sng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57</a:t>
                      </a:r>
                      <a:r>
                        <a:rPr lang="en-GB" sz="1600" u="sng" baseline="30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1600" u="sng" baseline="30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17" y="4561094"/>
            <a:ext cx="2776051" cy="22109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4" y="4354503"/>
            <a:ext cx="2725243" cy="25239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22067" y="2238233"/>
            <a:ext cx="1981849" cy="1119116"/>
            <a:chOff x="1622067" y="2570499"/>
            <a:chExt cx="1981849" cy="111911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5" b="5820"/>
            <a:stretch/>
          </p:blipFill>
          <p:spPr>
            <a:xfrm>
              <a:off x="1622067" y="2570499"/>
              <a:ext cx="1981849" cy="11191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53386" y="3107976"/>
              <a:ext cx="736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085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2455" y="1888680"/>
            <a:ext cx="1855442" cy="1256362"/>
            <a:chOff x="5656314" y="2331988"/>
            <a:chExt cx="1855442" cy="125636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6314" y="2331988"/>
              <a:ext cx="1746550" cy="125636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5731099" y="2548135"/>
              <a:ext cx="798490" cy="11590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530781" y="2548136"/>
              <a:ext cx="106508" cy="5598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637289" y="2960169"/>
              <a:ext cx="874467" cy="1787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84035" y="2800199"/>
              <a:ext cx="765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91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149120" y="1882182"/>
            <a:ext cx="1490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180 – 91 =89  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93287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gradient and y intercept of the following: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3x –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  <a:p>
                      <a:pPr marL="0" indent="0">
                        <a:buNone/>
                      </a:pP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- 2x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3y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8x = -6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Sketch a graph of the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following: </a:t>
                      </a:r>
                    </a:p>
                    <a:p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2x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– 1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y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= 3 – 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  <a:p>
                      <a:pPr marL="0" indent="0">
                        <a:buNone/>
                      </a:pPr>
                      <a:endParaRPr lang="en-GB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2y = 6x + 1</a:t>
                      </a:r>
                      <a:endParaRPr lang="en-GB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State the equation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of </a:t>
                      </a:r>
                    </a:p>
                    <a:p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straight line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midpoint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between the following coordinates: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(1 , 3)        (5 ,  8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2, -3)      (4, -7)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(1.5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, -7.5)  (3.4, 2.5)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gradient between these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two coordinates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.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(-2, 4)   (0, 8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(-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3, -1)  (1, 11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c)  (-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1, 3)   (3, 9) 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equation of the straight line that goes through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following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coordinates.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(-2 , -1)  ( 1, 8)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 b="7080"/>
          <a:stretch/>
        </p:blipFill>
        <p:spPr>
          <a:xfrm>
            <a:off x="2923504" y="2367178"/>
            <a:ext cx="1500003" cy="21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gradient and y intercept of the following: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3x – 4	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3    c = (0, -4)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-2x = 5	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 = 2    c = (0,  5)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3y – 8x = -6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y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x – 2      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m 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   c</a:t>
                          </a:r>
                          <a:r>
                            <a:rPr lang="en-GB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(0, -2)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gradient between these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two coordinates .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(-2, 4)   (0, 8)		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8−4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(-3, -1)  (1, 11)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11−−1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1−−3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(-1, 3)   (3, 9) 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9−3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3−−1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0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i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Find the equation of the straight line that goes through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the following coordinates.   (-2 , -1)  ( 1, 8)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m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i="1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8−−1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 =3         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3x +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c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Sub in (1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, 8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)          8 = 3(1) + c    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	  c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= 5           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 =3x 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+ 5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8002097"/>
                  </p:ext>
                </p:extLst>
              </p:nvPr>
            </p:nvGraphicFramePr>
            <p:xfrm>
              <a:off x="0" y="-22654"/>
              <a:ext cx="9144001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388358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Algebra: graphs			Topic 11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020" r="-100139" b="-1885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Sketch a graph of 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y = 2x – 1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y = 3 – x</a:t>
                          </a:r>
                        </a:p>
                        <a:p>
                          <a:pPr marL="0" indent="0">
                            <a:buNone/>
                          </a:pP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2y = 6x + 1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156346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State the equation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this straight line</a:t>
                          </a: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y= </a:t>
                          </a: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2x + 1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 the midpoint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between the following coordinates: 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(1 , 3)        (5 ,  8)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(3, 5.5)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 (-2, -3)      (4, -7) 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(1, -5) </a:t>
                          </a: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  (1.5, -7.5)  (3.4, 2.5)	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(2.45, -2.5) </a:t>
                          </a:r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333768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889" t="-195822" r="-100139" b="-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195822" r="-278" b="-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t="10177" r="28079"/>
          <a:stretch/>
        </p:blipFill>
        <p:spPr>
          <a:xfrm>
            <a:off x="3387527" y="2471205"/>
            <a:ext cx="1287887" cy="197869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9" b="8043"/>
          <a:stretch/>
        </p:blipFill>
        <p:spPr>
          <a:xfrm>
            <a:off x="7055717" y="0"/>
            <a:ext cx="2088283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93399"/>
              </p:ext>
            </p:extLst>
          </p:nvPr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15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4382443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l"/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Scatter graphs and Venn diagrams	Topic 12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ox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plot to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the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following </a:t>
                      </a:r>
                    </a:p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e"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at LSA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}   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 = { 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brother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pPr marL="0" indent="0">
                        <a:buFont typeface="Symbol" panose="05050102010706020507" pitchFamily="18" charset="2"/>
                        <a:buNone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  = {pupils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who have a  sister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}</a:t>
                      </a:r>
                    </a:p>
                    <a:p>
                      <a:endParaRPr lang="en-GB" sz="16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Create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some questions and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answers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using this Venn diagram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could we put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show this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type of </a:t>
                      </a:r>
                    </a:p>
                    <a:p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 </a:t>
                      </a:r>
                    </a:p>
                    <a:p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could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put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 the axes to show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this type of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correlation?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Put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numbers 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1 - 20 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into the 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Venn </a:t>
                      </a:r>
                      <a:r>
                        <a:rPr lang="en-GB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diagram below</a:t>
                      </a:r>
                      <a:r>
                        <a:rPr lang="en-GB" baseline="0" dirty="0" smtClean="0">
                          <a:effectLst/>
                          <a:ea typeface="Calibri"/>
                          <a:cs typeface="Times New Roman"/>
                          <a:sym typeface="Symbol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cs typeface="Times New Roman"/>
                          <a:sym typeface="Symbol"/>
                        </a:rPr>
                        <a:t>A {Factors of 30}        B {prime}</a:t>
                      </a:r>
                      <a:endParaRPr lang="en-GB" sz="1600" b="0" i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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 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(A’ )     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33513" algn="l"/>
                        </a:tabLst>
                        <a:defRPr/>
                      </a:pP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 (A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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B)’  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	= </a:t>
                      </a:r>
                      <a:endParaRPr lang="en-GB" sz="1800" b="0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29" y="2325237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260"/>
          <a:stretch/>
        </p:blipFill>
        <p:spPr>
          <a:xfrm>
            <a:off x="7150172" y="251357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40421"/>
              </p:ext>
            </p:extLst>
          </p:nvPr>
        </p:nvGraphicFramePr>
        <p:xfrm>
          <a:off x="2169994" y="98870"/>
          <a:ext cx="24333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IQR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Range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11" name="Rectangle 10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846" y="5223402"/>
            <a:ext cx="3430752" cy="1532240"/>
            <a:chOff x="-531245" y="-40965"/>
            <a:chExt cx="3431239" cy="1146435"/>
          </a:xfrm>
        </p:grpSpPr>
        <p:sp>
          <p:nvSpPr>
            <p:cNvPr id="23" name="Rectangle 22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6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7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96193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Calculate: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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 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(A’ )    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1433513" algn="l"/>
                            </a:tabLst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P (A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  <a:sym typeface="Symbol" panose="05050102010706020507" pitchFamily="18" charset="2"/>
                            </a:rPr>
                            <a:t>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B)’  </a:t>
                          </a:r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  <m:r>
                                <a:rPr lang="en-GB" sz="18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800" b="0" i="1" baseline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sz="1800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961937"/>
                  </p:ext>
                </p:extLst>
              </p:nvPr>
            </p:nvGraphicFramePr>
            <p:xfrm>
              <a:off x="0" y="0"/>
              <a:ext cx="9144001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115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4382443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</a:tblGrid>
                  <a:tr h="2286000"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Scatter graphs and Venn diagrams	Topic 12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Symbol" panose="05050102010706020507" pitchFamily="18" charset="2"/>
                            <a:buChar char="e"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at LSA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}   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 = { 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brother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pPr marL="0" indent="0">
                            <a:buFont typeface="Symbol" panose="05050102010706020507" pitchFamily="18" charset="2"/>
                            <a:buNone/>
                          </a:pP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B  = {pupils</a:t>
                          </a:r>
                          <a:r>
                            <a:rPr lang="en-GB" sz="16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who have a  sister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}</a:t>
                          </a:r>
                        </a:p>
                        <a:p>
                          <a:endParaRPr lang="en-GB" sz="1600" b="0" kern="120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 </a:t>
                          </a:r>
                        </a:p>
                        <a:p>
                          <a:r>
                            <a:rPr lang="en-GB" sz="16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Create</a:t>
                          </a:r>
                          <a:r>
                            <a:rPr lang="en-GB" sz="16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some questions and answers using this Venn diagram</a:t>
                          </a:r>
                          <a:endParaRPr lang="en-GB" sz="16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Negative </a:t>
                          </a:r>
                        </a:p>
                        <a:p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Correlation</a:t>
                          </a:r>
                        </a:p>
                        <a:p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Temperature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Soup sales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No correlation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8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Height</a:t>
                          </a: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(x)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IQ (y)</a:t>
                          </a:r>
                          <a:endParaRPr lang="en-GB" sz="1800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86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0" i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040" t="-201067" r="-278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655" y="2430065"/>
            <a:ext cx="2009979" cy="187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60"/>
          <a:stretch/>
        </p:blipFill>
        <p:spPr>
          <a:xfrm>
            <a:off x="7060052" y="2489406"/>
            <a:ext cx="1976105" cy="1830847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46954"/>
              </p:ext>
            </p:extLst>
          </p:nvPr>
        </p:nvGraphicFramePr>
        <p:xfrm>
          <a:off x="3091121" y="267350"/>
          <a:ext cx="144954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Minimum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Median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UQ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1">
                <a:tc>
                  <a:txBody>
                    <a:bodyPr/>
                    <a:lstStyle/>
                    <a:p>
                      <a:pPr algn="l"/>
                      <a:r>
                        <a:rPr lang="en-GB" sz="14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Max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19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2428" y="4803820"/>
            <a:ext cx="3528811" cy="1828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94704" y="5078328"/>
            <a:ext cx="167425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073500" y="5074774"/>
            <a:ext cx="1710024" cy="1259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867392" y="4828663"/>
            <a:ext cx="100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endParaRPr lang="en-GB" dirty="0" smtClean="0"/>
          </a:p>
          <a:p>
            <a:pPr marL="342900" indent="-342900">
              <a:buAutoNum type="arabicPlain" startAt="7"/>
            </a:pPr>
            <a:r>
              <a:rPr lang="en-GB" dirty="0" smtClean="0"/>
              <a:t>11  </a:t>
            </a:r>
            <a:endParaRPr lang="en-GB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76358" y="5256555"/>
            <a:ext cx="971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1  </a:t>
            </a:r>
            <a:r>
              <a:rPr lang="en-GB" dirty="0" smtClean="0"/>
              <a:t>   6 </a:t>
            </a:r>
            <a:endParaRPr lang="en-GB" dirty="0" smtClean="0"/>
          </a:p>
          <a:p>
            <a:r>
              <a:rPr lang="en-GB" dirty="0" smtClean="0"/>
              <a:t>10</a:t>
            </a:r>
          </a:p>
          <a:p>
            <a:r>
              <a:rPr lang="en-GB" dirty="0"/>
              <a:t> </a:t>
            </a:r>
            <a:r>
              <a:rPr lang="en-GB" dirty="0" smtClean="0"/>
              <a:t> 15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48055" y="5256555"/>
            <a:ext cx="34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</a:p>
          <a:p>
            <a:r>
              <a:rPr lang="en-GB" dirty="0" smtClean="0"/>
              <a:t>3</a:t>
            </a:r>
          </a:p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07099" y="4771791"/>
            <a:ext cx="3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4    8     9   12     14    16   18  20  </a:t>
            </a:r>
            <a:r>
              <a:rPr lang="en-GB" dirty="0" smtClean="0"/>
              <a:t>                                          </a:t>
            </a:r>
            <a:endParaRPr lang="en-GB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822660" y="5664901"/>
            <a:ext cx="96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13    19  17  </a:t>
            </a:r>
            <a:endParaRPr lang="en-GB" dirty="0" smtClean="0"/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/>
          <a:stretch/>
        </p:blipFill>
        <p:spPr>
          <a:xfrm>
            <a:off x="437883" y="267351"/>
            <a:ext cx="2292440" cy="9018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06736" y="255610"/>
            <a:ext cx="1350982" cy="534820"/>
            <a:chOff x="1106736" y="255610"/>
            <a:chExt cx="1350982" cy="53482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113086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51563" y="349900"/>
              <a:ext cx="0" cy="3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455503" y="342588"/>
              <a:ext cx="504000" cy="324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457718" y="255610"/>
              <a:ext cx="0" cy="5348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06736" y="528200"/>
              <a:ext cx="3607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83347" y="518219"/>
              <a:ext cx="4743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45207" y="610752"/>
            <a:ext cx="3430752" cy="1145844"/>
            <a:chOff x="-531245" y="-40965"/>
            <a:chExt cx="3431239" cy="1146435"/>
          </a:xfrm>
        </p:grpSpPr>
        <p:sp>
          <p:nvSpPr>
            <p:cNvPr id="28" name="Rectangle 27"/>
            <p:cNvSpPr/>
            <p:nvPr/>
          </p:nvSpPr>
          <p:spPr>
            <a:xfrm>
              <a:off x="-531245" y="150126"/>
              <a:ext cx="3194027" cy="955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-108105" y="286603"/>
              <a:ext cx="1806081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587375" y="286603"/>
              <a:ext cx="1720516" cy="68199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Text Box 200"/>
            <p:cNvSpPr txBox="1"/>
            <p:nvPr/>
          </p:nvSpPr>
          <p:spPr>
            <a:xfrm>
              <a:off x="2613609" y="-40965"/>
              <a:ext cx="286385" cy="2451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01"/>
            <p:cNvSpPr txBox="1"/>
            <p:nvPr/>
          </p:nvSpPr>
          <p:spPr>
            <a:xfrm>
              <a:off x="-205638" y="159157"/>
              <a:ext cx="286385" cy="307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02"/>
            <p:cNvSpPr txBox="1"/>
            <p:nvPr/>
          </p:nvSpPr>
          <p:spPr>
            <a:xfrm>
              <a:off x="2115765" y="138806"/>
              <a:ext cx="286385" cy="3067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03"/>
            <p:cNvSpPr txBox="1"/>
            <p:nvPr/>
          </p:nvSpPr>
          <p:spPr>
            <a:xfrm>
              <a:off x="644218" y="491320"/>
              <a:ext cx="962188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r>
                <a:rPr lang="en-GB" sz="1600" dirty="0" smtClean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04"/>
            <p:cNvSpPr txBox="1"/>
            <p:nvPr/>
          </p:nvSpPr>
          <p:spPr>
            <a:xfrm>
              <a:off x="30249" y="491320"/>
              <a:ext cx="613969" cy="25930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05"/>
            <p:cNvSpPr txBox="1"/>
            <p:nvPr/>
          </p:nvSpPr>
          <p:spPr>
            <a:xfrm>
              <a:off x="1654935" y="463439"/>
              <a:ext cx="783643" cy="30027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06"/>
            <p:cNvSpPr txBox="1"/>
            <p:nvPr/>
          </p:nvSpPr>
          <p:spPr>
            <a:xfrm>
              <a:off x="1978707" y="777417"/>
              <a:ext cx="732605" cy="28543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GB" sz="1600" dirty="0" smtClean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50</a:t>
              </a:r>
              <a:endPara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4d12bf0026f5a4d4561462065b1cc8bf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3bd9924c8b87e7b7864af9259b41ae6d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74C627-43FD-4C6A-85B9-504E81188023}"/>
</file>

<file path=customXml/itemProps2.xml><?xml version="1.0" encoding="utf-8"?>
<ds:datastoreItem xmlns:ds="http://schemas.openxmlformats.org/officeDocument/2006/customXml" ds:itemID="{93D2950C-6D80-4E9A-9465-870197D2AB5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ea71102e-c2e2-43df-a20f-703c85d4b778"/>
    <ds:schemaRef ds:uri="ac2b899c-feaf-4902-9f78-83816e525775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1956</TotalTime>
  <Words>762</Words>
  <Application>Microsoft Office PowerPoint</Application>
  <PresentationFormat>On-screen Show (4:3)</PresentationFormat>
  <Paragraphs>276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Comic Sans MS</vt:lpstr>
      <vt:lpstr>Symbol</vt:lpstr>
      <vt:lpstr>Times New Roman</vt:lpstr>
      <vt:lpstr>Wingdings 3</vt:lpstr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Gilroy, Alison</cp:lastModifiedBy>
  <cp:revision>132</cp:revision>
  <dcterms:created xsi:type="dcterms:W3CDTF">2018-05-22T09:25:02Z</dcterms:created>
  <dcterms:modified xsi:type="dcterms:W3CDTF">2019-04-18T18:07:18Z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