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67" r:id="rId8"/>
    <p:sldId id="263" r:id="rId9"/>
    <p:sldId id="268" r:id="rId10"/>
    <p:sldId id="266" r:id="rId11"/>
    <p:sldId id="269" r:id="rId12"/>
    <p:sldId id="264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>
        <p:scale>
          <a:sx n="60" d="100"/>
          <a:sy n="60" d="100"/>
        </p:scale>
        <p:origin x="15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tler, Gethin" userId="S::gethin.butler@lythamhigh.lancs.sch.uk::634b2a2b-0c3a-4742-b223-302776a8e1b8" providerId="AD" clId="Web-{7F1A1A54-507C-5914-B1DB-FBBA1DE61690}"/>
    <pc:docChg chg="modSld">
      <pc:chgData name="Butler, Gethin" userId="S::gethin.butler@lythamhigh.lancs.sch.uk::634b2a2b-0c3a-4742-b223-302776a8e1b8" providerId="AD" clId="Web-{7F1A1A54-507C-5914-B1DB-FBBA1DE61690}" dt="2019-04-28T18:02:03.912" v="21"/>
      <pc:docMkLst>
        <pc:docMk/>
      </pc:docMkLst>
      <pc:sldChg chg="modSp">
        <pc:chgData name="Butler, Gethin" userId="S::gethin.butler@lythamhigh.lancs.sch.uk::634b2a2b-0c3a-4742-b223-302776a8e1b8" providerId="AD" clId="Web-{7F1A1A54-507C-5914-B1DB-FBBA1DE61690}" dt="2019-04-28T18:01:12.834" v="13"/>
        <pc:sldMkLst>
          <pc:docMk/>
          <pc:sldMk cId="4119985244" sldId="270"/>
        </pc:sldMkLst>
        <pc:graphicFrameChg chg="mod modGraphic">
          <ac:chgData name="Butler, Gethin" userId="S::gethin.butler@lythamhigh.lancs.sch.uk::634b2a2b-0c3a-4742-b223-302776a8e1b8" providerId="AD" clId="Web-{7F1A1A54-507C-5914-B1DB-FBBA1DE61690}" dt="2019-04-28T18:01:12.834" v="13"/>
          <ac:graphicFrameMkLst>
            <pc:docMk/>
            <pc:sldMk cId="4119985244" sldId="270"/>
            <ac:graphicFrameMk id="4" creationId="{00000000-0000-0000-0000-000000000000}"/>
          </ac:graphicFrameMkLst>
        </pc:graphicFrameChg>
      </pc:sldChg>
      <pc:sldChg chg="modSp">
        <pc:chgData name="Butler, Gethin" userId="S::gethin.butler@lythamhigh.lancs.sch.uk::634b2a2b-0c3a-4742-b223-302776a8e1b8" providerId="AD" clId="Web-{7F1A1A54-507C-5914-B1DB-FBBA1DE61690}" dt="2019-04-28T18:02:03.912" v="21"/>
        <pc:sldMkLst>
          <pc:docMk/>
          <pc:sldMk cId="3830539878" sldId="273"/>
        </pc:sldMkLst>
        <pc:graphicFrameChg chg="mod modGraphic">
          <ac:chgData name="Butler, Gethin" userId="S::gethin.butler@lythamhigh.lancs.sch.uk::634b2a2b-0c3a-4742-b223-302776a8e1b8" providerId="AD" clId="Web-{7F1A1A54-507C-5914-B1DB-FBBA1DE61690}" dt="2019-04-28T18:02:03.912" v="21"/>
          <ac:graphicFrameMkLst>
            <pc:docMk/>
            <pc:sldMk cId="3830539878" sldId="273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3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>
                <a:latin typeface="Comic Sans MS" panose="030F0702030302020204" pitchFamily="66" charset="0"/>
              </a:rPr>
              <a:t>9 Core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16646"/>
              </p:ext>
            </p:extLst>
          </p:nvPr>
        </p:nvGraphicFramePr>
        <p:xfrm>
          <a:off x="13063" y="-17396"/>
          <a:ext cx="9144000" cy="684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7321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12.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pupils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came to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school by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each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method.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Are there more boys or girls in year 7 ?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 people were questioned?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4102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was the modal class interval?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 people were 40 years or younger?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Thomas says the oldest person was 70?  Explain why he may not be correct.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7321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 taken to complete a jigsaw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 1 = 31 minutes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was the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modal time taken?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 time taken?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range of times?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fraction of people took over an hour?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was the mode/median/range ?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403168" y="5062284"/>
            <a:ext cx="2575161" cy="1820237"/>
            <a:chOff x="6274832" y="4949990"/>
            <a:chExt cx="2575161" cy="1820237"/>
          </a:xfrm>
        </p:grpSpPr>
        <p:sp>
          <p:nvSpPr>
            <p:cNvPr id="17" name="TextBox 16"/>
            <p:cNvSpPr txBox="1"/>
            <p:nvPr/>
          </p:nvSpPr>
          <p:spPr>
            <a:xfrm>
              <a:off x="7045115" y="6220399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18265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91415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5324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3637" y="4949990"/>
              <a:ext cx="366348" cy="145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10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8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6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4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2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5813796" y="5561433"/>
              <a:ext cx="1260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frequency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20947" y="6431673"/>
              <a:ext cx="677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age</a:t>
              </a: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864364" y="713651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45115" y="193174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1826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9141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35324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637" y="661335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47621"/>
              </p:ext>
            </p:extLst>
          </p:nvPr>
        </p:nvGraphicFramePr>
        <p:xfrm>
          <a:off x="6389906" y="257547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3614"/>
          <a:stretch/>
        </p:blipFill>
        <p:spPr>
          <a:xfrm>
            <a:off x="1842389" y="661334"/>
            <a:ext cx="1434429" cy="1437599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 rotWithShape="1">
          <a:blip r:embed="rId3"/>
          <a:srcRect l="35121" t="25803" r="42929" b="52788"/>
          <a:stretch/>
        </p:blipFill>
        <p:spPr bwMode="auto">
          <a:xfrm>
            <a:off x="565485" y="2338389"/>
            <a:ext cx="2358190" cy="1009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/>
          <p:cNvPicPr/>
          <p:nvPr/>
        </p:nvPicPr>
        <p:blipFill rotWithShape="1">
          <a:blip r:embed="rId4"/>
          <a:srcRect l="45458" t="33954" r="24497" b="21254"/>
          <a:stretch/>
        </p:blipFill>
        <p:spPr bwMode="auto">
          <a:xfrm>
            <a:off x="3512743" y="496920"/>
            <a:ext cx="2422379" cy="1767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25116"/>
              </p:ext>
            </p:extLst>
          </p:nvPr>
        </p:nvGraphicFramePr>
        <p:xfrm>
          <a:off x="3622715" y="4844715"/>
          <a:ext cx="245763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06">
                  <a:extLst>
                    <a:ext uri="{9D8B030D-6E8A-4147-A177-3AD203B41FA5}">
                      <a16:colId xmlns:a16="http://schemas.microsoft.com/office/drawing/2014/main" val="3050931711"/>
                    </a:ext>
                  </a:extLst>
                </a:gridCol>
                <a:gridCol w="409606">
                  <a:extLst>
                    <a:ext uri="{9D8B030D-6E8A-4147-A177-3AD203B41FA5}">
                      <a16:colId xmlns:a16="http://schemas.microsoft.com/office/drawing/2014/main" val="3731282209"/>
                    </a:ext>
                  </a:extLst>
                </a:gridCol>
                <a:gridCol w="409606">
                  <a:extLst>
                    <a:ext uri="{9D8B030D-6E8A-4147-A177-3AD203B41FA5}">
                      <a16:colId xmlns:a16="http://schemas.microsoft.com/office/drawing/2014/main" val="591332674"/>
                    </a:ext>
                  </a:extLst>
                </a:gridCol>
                <a:gridCol w="409606">
                  <a:extLst>
                    <a:ext uri="{9D8B030D-6E8A-4147-A177-3AD203B41FA5}">
                      <a16:colId xmlns:a16="http://schemas.microsoft.com/office/drawing/2014/main" val="734893852"/>
                    </a:ext>
                  </a:extLst>
                </a:gridCol>
                <a:gridCol w="409606">
                  <a:extLst>
                    <a:ext uri="{9D8B030D-6E8A-4147-A177-3AD203B41FA5}">
                      <a16:colId xmlns:a16="http://schemas.microsoft.com/office/drawing/2014/main" val="3590744157"/>
                    </a:ext>
                  </a:extLst>
                </a:gridCol>
                <a:gridCol w="409606">
                  <a:extLst>
                    <a:ext uri="{9D8B030D-6E8A-4147-A177-3AD203B41FA5}">
                      <a16:colId xmlns:a16="http://schemas.microsoft.com/office/drawing/2014/main" val="3858832571"/>
                    </a:ext>
                  </a:extLst>
                </a:gridCol>
              </a:tblGrid>
              <a:tr h="15108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930864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119749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4383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031659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93115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9479"/>
              </p:ext>
            </p:extLst>
          </p:nvPr>
        </p:nvGraphicFramePr>
        <p:xfrm>
          <a:off x="7056868" y="5114600"/>
          <a:ext cx="1824587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29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923022"/>
                  </p:ext>
                </p:extLst>
              </p:nvPr>
            </p:nvGraphicFramePr>
            <p:xfrm>
              <a:off x="13063" y="-17396"/>
              <a:ext cx="9144000" cy="68984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7321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Statistics:  Data display		Topic 12.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Total =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pupils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Bus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16, walk 8, car 4, cycle 4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</a:t>
                          </a:r>
                        </a:p>
                        <a:p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came to </a:t>
                          </a:r>
                        </a:p>
                        <a:p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school by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each </a:t>
                          </a:r>
                        </a:p>
                        <a:p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method.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Are there more boys or girls in year 7 ? </a:t>
                          </a:r>
                          <a:r>
                            <a:rPr lang="en-GB" sz="1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Boys (B=37, G=32)</a:t>
                          </a:r>
                        </a:p>
                        <a:p>
                          <a:pPr algn="ctr"/>
                          <a:endParaRPr lang="en-GB" sz="14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people were questioned?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</a:p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410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was the modal class interval?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41-50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/>
                            </a:rPr>
                            <a:t>How many people were 40 years or younger?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/>
                            </a:rPr>
                            <a:t>7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Thomas says the oldest person was 70?  Explain why he may not be correct.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Grouped data so don’t know actual ages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missing angles?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7321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Time taken to complete a jigsaw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l 1 = 31 minutes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was the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modal time taken?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63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median time taken?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57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range of times?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44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fraction of people took over an hour?</a:t>
                          </a:r>
                          <a:r>
                            <a:rPr lang="en-GB" sz="180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endParaRPr lang="en-GB" sz="28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was the mode/median/range ?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8, 9, 3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602603"/>
                  </p:ext>
                </p:extLst>
              </p:nvPr>
            </p:nvGraphicFramePr>
            <p:xfrm>
              <a:off x="13063" y="-17396"/>
              <a:ext cx="9144000" cy="68984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7321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Statistics:  Data display		Topic 12.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Total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pupils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Bus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16, walk 8, car 4, cycle 4</a:t>
                          </a:r>
                          <a:endParaRPr lang="en-GB" sz="16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came to 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school by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each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method.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Are there more boys or girls in year 7 </a:t>
                          </a:r>
                          <a:r>
                            <a:rPr lang="en-GB" sz="1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 </a:t>
                          </a:r>
                          <a:r>
                            <a:rPr lang="en-GB" sz="1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Boys (B=37, G=32)</a:t>
                          </a:r>
                        </a:p>
                        <a:p>
                          <a:pPr algn="ctr"/>
                          <a:endParaRPr lang="en-GB" sz="1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people were questioned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4696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was the modal class interval?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41-50</a:t>
                          </a: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people were 40 years or younger?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Thomas says the oldest person was 70?  Explain why he may not be correct.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Grouped data so don’t know actual ages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missing angles?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78253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348" t="-203743" r="-50156" b="-32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was the mode/median/range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8, 9, 3 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8811"/>
              </p:ext>
            </p:extLst>
          </p:nvPr>
        </p:nvGraphicFramePr>
        <p:xfrm>
          <a:off x="6992700" y="5114600"/>
          <a:ext cx="1824587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403168" y="5062284"/>
            <a:ext cx="2575161" cy="1820237"/>
            <a:chOff x="6274832" y="4949990"/>
            <a:chExt cx="2575161" cy="1820237"/>
          </a:xfrm>
        </p:grpSpPr>
        <p:sp>
          <p:nvSpPr>
            <p:cNvPr id="17" name="TextBox 16"/>
            <p:cNvSpPr txBox="1"/>
            <p:nvPr/>
          </p:nvSpPr>
          <p:spPr>
            <a:xfrm>
              <a:off x="7045115" y="6220399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18265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91415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5324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3637" y="4949990"/>
              <a:ext cx="366348" cy="145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10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8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6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4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2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5813796" y="5561433"/>
              <a:ext cx="1260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frequency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20947" y="6431673"/>
              <a:ext cx="677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age</a:t>
              </a: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864364" y="713651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45115" y="193174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1826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9141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35324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637" y="661335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27435"/>
              </p:ext>
            </p:extLst>
          </p:nvPr>
        </p:nvGraphicFramePr>
        <p:xfrm>
          <a:off x="6389906" y="257547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104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176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1842389" y="661334"/>
            <a:ext cx="1434429" cy="1437599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 rotWithShape="1">
          <a:blip r:embed="rId4"/>
          <a:srcRect l="35121" t="25803" r="42929" b="52788"/>
          <a:stretch/>
        </p:blipFill>
        <p:spPr bwMode="auto">
          <a:xfrm>
            <a:off x="663294" y="2264903"/>
            <a:ext cx="2358190" cy="1009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/>
          <p:cNvPicPr/>
          <p:nvPr/>
        </p:nvPicPr>
        <p:blipFill rotWithShape="1">
          <a:blip r:embed="rId5"/>
          <a:srcRect l="45458" t="33954" r="24497" b="21254"/>
          <a:stretch/>
        </p:blipFill>
        <p:spPr bwMode="auto">
          <a:xfrm>
            <a:off x="3512743" y="496920"/>
            <a:ext cx="2422379" cy="1767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41599"/>
              </p:ext>
            </p:extLst>
          </p:nvPr>
        </p:nvGraphicFramePr>
        <p:xfrm>
          <a:off x="3622715" y="4844715"/>
          <a:ext cx="245763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06">
                  <a:extLst>
                    <a:ext uri="{9D8B030D-6E8A-4147-A177-3AD203B41FA5}">
                      <a16:colId xmlns:a16="http://schemas.microsoft.com/office/drawing/2014/main" val="3050931711"/>
                    </a:ext>
                  </a:extLst>
                </a:gridCol>
                <a:gridCol w="409606">
                  <a:extLst>
                    <a:ext uri="{9D8B030D-6E8A-4147-A177-3AD203B41FA5}">
                      <a16:colId xmlns:a16="http://schemas.microsoft.com/office/drawing/2014/main" val="3731282209"/>
                    </a:ext>
                  </a:extLst>
                </a:gridCol>
                <a:gridCol w="409606">
                  <a:extLst>
                    <a:ext uri="{9D8B030D-6E8A-4147-A177-3AD203B41FA5}">
                      <a16:colId xmlns:a16="http://schemas.microsoft.com/office/drawing/2014/main" val="591332674"/>
                    </a:ext>
                  </a:extLst>
                </a:gridCol>
                <a:gridCol w="409606">
                  <a:extLst>
                    <a:ext uri="{9D8B030D-6E8A-4147-A177-3AD203B41FA5}">
                      <a16:colId xmlns:a16="http://schemas.microsoft.com/office/drawing/2014/main" val="734893852"/>
                    </a:ext>
                  </a:extLst>
                </a:gridCol>
                <a:gridCol w="409606">
                  <a:extLst>
                    <a:ext uri="{9D8B030D-6E8A-4147-A177-3AD203B41FA5}">
                      <a16:colId xmlns:a16="http://schemas.microsoft.com/office/drawing/2014/main" val="3590744157"/>
                    </a:ext>
                  </a:extLst>
                </a:gridCol>
                <a:gridCol w="409606">
                  <a:extLst>
                    <a:ext uri="{9D8B030D-6E8A-4147-A177-3AD203B41FA5}">
                      <a16:colId xmlns:a16="http://schemas.microsoft.com/office/drawing/2014/main" val="3858832571"/>
                    </a:ext>
                  </a:extLst>
                </a:gridCol>
              </a:tblGrid>
              <a:tr h="15108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930864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119749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4383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031659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9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53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4259695"/>
                  </p:ext>
                </p:extLst>
              </p:nvPr>
            </p:nvGraphicFramePr>
            <p:xfrm>
              <a:off x="0" y="0"/>
              <a:ext cx="9144000" cy="689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1198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0.9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0.62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55%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88%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130%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23744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90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𝑚𝑖𝑙𝑒𝑠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240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𝑚𝑙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£150</m:t>
                              </m:r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a number is 21, what is the number?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9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 a number is 24.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What is the number?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endParaRPr lang="en-GB" sz="9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 a number is 20.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What is the number?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On Wednesday, James slept for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 of the day 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How many hours did James spend sleeping? 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For how many hours was James awake? 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What fraction of the day was James awake?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2226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4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 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÷ 5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Which is closer to 1 </a:t>
                          </a:r>
                        </a:p>
                        <a:p>
                          <a:endParaRPr lang="en-GB" sz="1600" i="1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2000" dirty="0"/>
                            <a:t>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dirty="0">
                              <a:latin typeface="Comic Sans MS" panose="030F0702030302020204" pitchFamily="66" charset="0"/>
                            </a:rPr>
                            <a:t>or</a:t>
                          </a:r>
                          <a:r>
                            <a:rPr lang="en-GB" sz="2000" dirty="0"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You</a:t>
                          </a:r>
                          <a:r>
                            <a:rPr lang="en-GB" sz="1600" baseline="0" dirty="0">
                              <a:latin typeface="Comic Sans MS" panose="030F0702030302020204" pitchFamily="66" charset="0"/>
                            </a:rPr>
                            <a:t> must show working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4259695"/>
                  </p:ext>
                </p:extLst>
              </p:nvPr>
            </p:nvGraphicFramePr>
            <p:xfrm>
              <a:off x="0" y="0"/>
              <a:ext cx="9144000" cy="689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1198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0.9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0.62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0.035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55" r="-100625" b="-1989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55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88%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130%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58644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98966" r="-200625" b="-948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98966" r="-100625" b="-948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98966" r="-625" b="-948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2226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10959" r="-200625" b="-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10959" r="-100625" b="-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10959" r="-625" b="-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145757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96836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0.9      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90%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0.62    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62%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0.035      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3.5%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60%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 (simplify)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55%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88%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130%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90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𝑚𝑖𝑙𝑒𝑠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36miles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240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𝑚𝑙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100ml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£150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£125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-179388">
                            <a:buAutoNum type="alphaLcParenR"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a number is 21, what is the number?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28</a:t>
                          </a:r>
                        </a:p>
                        <a:p>
                          <a:pPr marL="179388" indent="-179388">
                            <a:buNone/>
                          </a:pPr>
                          <a:endParaRPr lang="en-GB" sz="9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179388" indent="-179388">
                            <a:buNone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 a number is 24.</a:t>
                          </a:r>
                        </a:p>
                        <a:p>
                          <a:pPr marL="179388" indent="-179388">
                            <a:buNone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What is the number?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30</a:t>
                          </a:r>
                        </a:p>
                        <a:p>
                          <a:pPr marL="179388" indent="-179388">
                            <a:buAutoNum type="alphaLcParenR"/>
                          </a:pPr>
                          <a:endParaRPr lang="en-GB" sz="9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179388" indent="-179388">
                            <a:buNone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 a number is 20.</a:t>
                          </a:r>
                        </a:p>
                        <a:p>
                          <a:pPr marL="179388" indent="-179388">
                            <a:buNone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What is the number?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On Wednesday, James slept for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 of the day 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How many hours did   James spend sleeping?  </a:t>
                          </a:r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For how many hours was James awake?             </a:t>
                          </a:r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What fraction of the day was James awake?</a:t>
                          </a:r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0252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  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 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÷ 5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77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omic Sans MS" panose="030F0702030302020204" pitchFamily="66" charset="0"/>
                            </a:rPr>
                            <a:t>Which is closer to 1   ?</a:t>
                          </a:r>
                        </a:p>
                        <a:p>
                          <a:r>
                            <a:rPr lang="en-GB" sz="1600" i="1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dirty="0"/>
                            <a:t>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dirty="0">
                              <a:latin typeface="Comic Sans MS" panose="030F0702030302020204" pitchFamily="66" charset="0"/>
                            </a:rPr>
                            <a:t>or</a:t>
                          </a:r>
                          <a:r>
                            <a:rPr lang="en-GB" sz="2000" dirty="0"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endParaRPr lang="en-GB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𝑠𝑖𝑛𝑐𝑒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𝑐𝑙𝑜𝑠𝑒𝑟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1 </m:t>
                                </m:r>
                              </m:oMath>
                            </m:oMathPara>
                          </a14:m>
                          <a:endParaRPr lang="en-GB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) 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𝑡h𝑎𝑛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600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49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endParaRPr lang="en-GB" sz="1600" baseline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145757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96836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0.9   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90%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0.62 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62%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0.035   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3.5%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18" r="-100625" b="-187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18" r="-625" b="-187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58644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2584" r="-200625" b="-89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2584" r="-100625" b="-89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2584" r="-625" b="-89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0252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27246" r="-200625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27246" r="-100625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27246" r="-625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48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069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the missing angle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Find the exterior angle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Find the interior angle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4006531" y="651110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926057" y="603564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64738" r="49942" b="19128"/>
          <a:stretch/>
        </p:blipFill>
        <p:spPr bwMode="auto">
          <a:xfrm>
            <a:off x="1097141" y="651110"/>
            <a:ext cx="1441349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884" t="12758" r="69514" b="52688"/>
          <a:stretch/>
        </p:blipFill>
        <p:spPr bwMode="auto">
          <a:xfrm>
            <a:off x="798020" y="2928503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4"/>
          <a:srcRect l="35596" t="12501" r="49185" b="40728"/>
          <a:stretch/>
        </p:blipFill>
        <p:spPr bwMode="auto">
          <a:xfrm>
            <a:off x="4269695" y="2680047"/>
            <a:ext cx="931025" cy="1497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55192" t="13309" r="24832" b="53227"/>
          <a:stretch/>
        </p:blipFill>
        <p:spPr bwMode="auto">
          <a:xfrm>
            <a:off x="6852806" y="2856086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5"/>
          <a:srcRect l="12896" t="44916" r="67760" b="20298"/>
          <a:stretch/>
        </p:blipFill>
        <p:spPr bwMode="auto">
          <a:xfrm>
            <a:off x="960564" y="4995054"/>
            <a:ext cx="1714500" cy="1733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6"/>
          <a:srcRect l="62114" t="32682" r="20261" b="32149"/>
          <a:stretch/>
        </p:blipFill>
        <p:spPr bwMode="auto">
          <a:xfrm>
            <a:off x="3954157" y="4995054"/>
            <a:ext cx="156210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7"/>
          <a:srcRect l="34819" t="30199" r="43903" b="27752"/>
          <a:stretch/>
        </p:blipFill>
        <p:spPr bwMode="auto">
          <a:xfrm>
            <a:off x="6926057" y="5038655"/>
            <a:ext cx="1545681" cy="1703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69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614071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Angles 			Topic 10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Regular pentagon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Irregular pentagon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Irregular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hexagon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Parallelogram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Kite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Trapezium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the missing angle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157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Find the exterior angle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i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ea typeface="+mn-ea"/>
                            </a:rPr>
                            <a:t>                 45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Find the interior angle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 144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</a:p>
                        <a:p>
                          <a:endParaRPr lang="en-GB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614071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Angles 			Topic 10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Regular pentagon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Irregular pentagon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Irregular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hexagon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Parallelogram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Kite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Trapezium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1067" r="-2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1067" r="-1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01067" r="-625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4006531" y="651110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926057" y="603564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64738" r="49942" b="19128"/>
          <a:stretch/>
        </p:blipFill>
        <p:spPr bwMode="auto">
          <a:xfrm>
            <a:off x="1097141" y="651110"/>
            <a:ext cx="1441349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5"/>
          <a:srcRect l="3884" t="12758" r="69514" b="52688"/>
          <a:stretch/>
        </p:blipFill>
        <p:spPr bwMode="auto">
          <a:xfrm>
            <a:off x="798020" y="2928503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5"/>
          <a:srcRect l="35596" t="12501" r="49185" b="40728"/>
          <a:stretch/>
        </p:blipFill>
        <p:spPr bwMode="auto">
          <a:xfrm>
            <a:off x="4269694" y="2928503"/>
            <a:ext cx="931025" cy="1497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5"/>
          <a:srcRect l="55192" t="13309" r="24832" b="53227"/>
          <a:stretch/>
        </p:blipFill>
        <p:spPr bwMode="auto">
          <a:xfrm>
            <a:off x="6852806" y="2856086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6"/>
          <a:srcRect l="12896" t="44916" r="67760" b="20298"/>
          <a:stretch/>
        </p:blipFill>
        <p:spPr bwMode="auto">
          <a:xfrm>
            <a:off x="1097141" y="5263792"/>
            <a:ext cx="1482190" cy="1478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7"/>
          <a:srcRect l="62114" t="32682" r="20261" b="32149"/>
          <a:stretch/>
        </p:blipFill>
        <p:spPr bwMode="auto">
          <a:xfrm>
            <a:off x="4100349" y="5192833"/>
            <a:ext cx="1363536" cy="1549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8"/>
          <a:srcRect l="34819" t="30199" r="43903" b="27752"/>
          <a:stretch/>
        </p:blipFill>
        <p:spPr bwMode="auto">
          <a:xfrm>
            <a:off x="7122001" y="5416543"/>
            <a:ext cx="1199040" cy="1325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952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3543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bearing of B from 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1072" y="3092002"/>
            <a:ext cx="2023111" cy="111312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996287" y="614149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/>
          <a:srcRect l="67811" t="65558" r="16069" b="9595"/>
          <a:stretch/>
        </p:blipFill>
        <p:spPr bwMode="auto">
          <a:xfrm>
            <a:off x="6503125" y="522514"/>
            <a:ext cx="2218979" cy="1688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/>
          <a:srcRect l="21923" t="54473" r="62065" b="26988"/>
          <a:stretch/>
        </p:blipFill>
        <p:spPr bwMode="auto">
          <a:xfrm>
            <a:off x="6503125" y="2733699"/>
            <a:ext cx="2228324" cy="1565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/>
          <a:srcRect l="66736" t="25994" r="22948" b="53363"/>
          <a:stretch/>
        </p:blipFill>
        <p:spPr bwMode="auto">
          <a:xfrm>
            <a:off x="4018408" y="2859078"/>
            <a:ext cx="1371600" cy="1578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7"/>
          <a:srcRect l="20848" t="9175" r="60454" b="75152"/>
          <a:stretch/>
        </p:blipFill>
        <p:spPr bwMode="auto">
          <a:xfrm>
            <a:off x="721072" y="5303187"/>
            <a:ext cx="2215523" cy="1251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7"/>
          <a:srcRect l="59536" t="62883" r="18434" b="16093"/>
          <a:stretch/>
        </p:blipFill>
        <p:spPr bwMode="auto">
          <a:xfrm>
            <a:off x="3607728" y="5182964"/>
            <a:ext cx="2382227" cy="1372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8"/>
          <a:srcRect l="10317" t="56575" r="64859" b="21636"/>
          <a:stretch/>
        </p:blipFill>
        <p:spPr bwMode="auto">
          <a:xfrm>
            <a:off x="3652110" y="776257"/>
            <a:ext cx="2200275" cy="108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190718" y="4847797"/>
            <a:ext cx="1953282" cy="1955390"/>
            <a:chOff x="7190718" y="4985740"/>
            <a:chExt cx="1953282" cy="1955390"/>
          </a:xfrm>
        </p:grpSpPr>
        <p:grpSp>
          <p:nvGrpSpPr>
            <p:cNvPr id="14" name="Group 13"/>
            <p:cNvGrpSpPr/>
            <p:nvPr/>
          </p:nvGrpSpPr>
          <p:grpSpPr>
            <a:xfrm>
              <a:off x="7223479" y="5303187"/>
              <a:ext cx="1498625" cy="1637943"/>
              <a:chOff x="7223479" y="5220057"/>
              <a:chExt cx="1498625" cy="1637943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H="1" flipV="1">
                <a:off x="7601479" y="5220057"/>
                <a:ext cx="0" cy="6489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612614" y="5840626"/>
                <a:ext cx="1109490" cy="3655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612613" y="5840626"/>
                <a:ext cx="1" cy="10173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Pie 11"/>
              <p:cNvSpPr/>
              <p:nvPr/>
            </p:nvSpPr>
            <p:spPr>
              <a:xfrm>
                <a:off x="7223479" y="5462626"/>
                <a:ext cx="756000" cy="756000"/>
              </a:xfrm>
              <a:prstGeom prst="pie">
                <a:avLst>
                  <a:gd name="adj1" fmla="val 1042707"/>
                  <a:gd name="adj2" fmla="val 540556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338243" y="4985740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90718" y="5789633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617528" y="6095476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3747" y="6216766"/>
              <a:ext cx="70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70</a:t>
              </a:r>
              <a:r>
                <a:rPr lang="en-GB" dirty="0">
                  <a:latin typeface="Comic Sans MS" panose="030F0702030302020204" pitchFamily="66" charset="0"/>
                  <a:sym typeface="Symbol" panose="05050102010706020507" pitchFamily="18" charset="2"/>
                </a:rPr>
                <a:t>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34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7964248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Angles 			Topic 10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b=60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, a=</a:t>
                          </a:r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, c=120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angles</a:t>
                          </a:r>
                        </a:p>
                        <a:p>
                          <a:pPr algn="ctr"/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39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82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</a:t>
                          </a:r>
                        </a:p>
                        <a:p>
                          <a:pPr algn="ctr"/>
                          <a:r>
                            <a:rPr lang="en-GB" sz="1600" b="0" i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ea typeface="+mn-ea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71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110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45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51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bearing of B from 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7964248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Angles 			Topic 10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533" r="-2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533" r="-1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533" r="-625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0533" r="-2006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0533" r="-1006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0533" r="-625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0533" r="-2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0533" r="-1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sz="1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bearing of B from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21072" y="3092002"/>
            <a:ext cx="2023111" cy="111312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1035476" y="776257"/>
            <a:ext cx="1459530" cy="1451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/>
          <a:srcRect l="67811" t="65558" r="16069" b="12143"/>
          <a:stretch/>
        </p:blipFill>
        <p:spPr bwMode="auto">
          <a:xfrm>
            <a:off x="6672943" y="565485"/>
            <a:ext cx="2170268" cy="1491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/>
          <a:srcRect l="21923" t="54473" r="62065" b="26988"/>
          <a:stretch/>
        </p:blipFill>
        <p:spPr bwMode="auto">
          <a:xfrm>
            <a:off x="6672943" y="3092002"/>
            <a:ext cx="1948544" cy="1354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7"/>
          <a:srcRect l="66736" t="25994" r="22948" b="53363"/>
          <a:stretch/>
        </p:blipFill>
        <p:spPr bwMode="auto">
          <a:xfrm>
            <a:off x="4044533" y="3092002"/>
            <a:ext cx="1258986" cy="1346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8"/>
          <a:srcRect l="20848" t="9175" r="60454" b="75152"/>
          <a:stretch/>
        </p:blipFill>
        <p:spPr bwMode="auto">
          <a:xfrm>
            <a:off x="721072" y="5303187"/>
            <a:ext cx="2215523" cy="1251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8"/>
          <a:srcRect l="59536" t="62883" r="18434" b="16093"/>
          <a:stretch/>
        </p:blipFill>
        <p:spPr bwMode="auto">
          <a:xfrm>
            <a:off x="3607728" y="5182964"/>
            <a:ext cx="2382227" cy="1372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9"/>
          <a:srcRect l="10317" t="56575" r="64859" b="21636"/>
          <a:stretch/>
        </p:blipFill>
        <p:spPr bwMode="auto">
          <a:xfrm>
            <a:off x="3530482" y="776257"/>
            <a:ext cx="2321903" cy="108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871201" y="5340346"/>
                <a:ext cx="793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110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201" y="5340346"/>
                <a:ext cx="793807" cy="369332"/>
              </a:xfrm>
              <a:prstGeom prst="rect">
                <a:avLst/>
              </a:prstGeom>
              <a:blipFill>
                <a:blip r:embed="rId10"/>
                <a:stretch>
                  <a:fillRect l="-6154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190718" y="4847797"/>
            <a:ext cx="1953282" cy="1955390"/>
            <a:chOff x="7190718" y="4985740"/>
            <a:chExt cx="1953282" cy="1955390"/>
          </a:xfrm>
        </p:grpSpPr>
        <p:grpSp>
          <p:nvGrpSpPr>
            <p:cNvPr id="22" name="Group 21"/>
            <p:cNvGrpSpPr/>
            <p:nvPr/>
          </p:nvGrpSpPr>
          <p:grpSpPr>
            <a:xfrm>
              <a:off x="7223479" y="5303187"/>
              <a:ext cx="1498625" cy="1637943"/>
              <a:chOff x="7223479" y="5220057"/>
              <a:chExt cx="1498625" cy="1637943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7601479" y="5220057"/>
                <a:ext cx="0" cy="6489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612614" y="5840626"/>
                <a:ext cx="1109490" cy="3655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612613" y="5840626"/>
                <a:ext cx="1" cy="10173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ie 29"/>
              <p:cNvSpPr/>
              <p:nvPr/>
            </p:nvSpPr>
            <p:spPr>
              <a:xfrm>
                <a:off x="7223479" y="5462626"/>
                <a:ext cx="756000" cy="756000"/>
              </a:xfrm>
              <a:prstGeom prst="pie">
                <a:avLst>
                  <a:gd name="adj1" fmla="val 1042707"/>
                  <a:gd name="adj2" fmla="val 540556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338243" y="4985740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90718" y="5789633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17528" y="6095476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3747" y="6216766"/>
              <a:ext cx="70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70</a:t>
              </a:r>
              <a:r>
                <a:rPr lang="en-GB" dirty="0">
                  <a:latin typeface="Comic Sans MS" panose="030F0702030302020204" pitchFamily="66" charset="0"/>
                  <a:sym typeface="Symbol" panose="05050102010706020507" pitchFamily="18" charset="2"/>
                </a:rPr>
                <a:t>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Pie 30"/>
          <p:cNvSpPr/>
          <p:nvPr/>
        </p:nvSpPr>
        <p:spPr>
          <a:xfrm>
            <a:off x="7234614" y="5414037"/>
            <a:ext cx="756000" cy="756000"/>
          </a:xfrm>
          <a:prstGeom prst="pie">
            <a:avLst>
              <a:gd name="adj1" fmla="val 15955025"/>
              <a:gd name="adj2" fmla="val 90721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2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813192" y="562899"/>
            <a:ext cx="2050026" cy="165885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437705"/>
              </p:ext>
            </p:extLst>
          </p:nvPr>
        </p:nvGraphicFramePr>
        <p:xfrm>
          <a:off x="21869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=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x = 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y = 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 is needed to make a square?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lines are parallel?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lines have the same y intercept?  Write down the y intercepts.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long did Henry stop for 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did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Henry travel ?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413330" y="214682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74664" y="2921742"/>
            <a:ext cx="1905390" cy="1519646"/>
            <a:chOff x="1751438" y="5215852"/>
            <a:chExt cx="1905390" cy="1519646"/>
          </a:xfrm>
        </p:grpSpPr>
        <p:grpSp>
          <p:nvGrpSpPr>
            <p:cNvPr id="27" name="Group 26"/>
            <p:cNvGrpSpPr/>
            <p:nvPr/>
          </p:nvGrpSpPr>
          <p:grpSpPr>
            <a:xfrm>
              <a:off x="1751438" y="5215852"/>
              <a:ext cx="1905390" cy="1519646"/>
              <a:chOff x="1659166" y="361070"/>
              <a:chExt cx="2308150" cy="188034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>
                <a:off x="2587408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70127" y="2003688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3420734" y="5215852"/>
              <a:ext cx="0" cy="15196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729701" y="1875088"/>
            <a:ext cx="217008" cy="217436"/>
            <a:chOff x="3971499" y="1577245"/>
            <a:chExt cx="217008" cy="21743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140740" y="895129"/>
            <a:ext cx="217008" cy="217436"/>
            <a:chOff x="3971499" y="1577245"/>
            <a:chExt cx="217008" cy="21743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6650351" y="432232"/>
            <a:ext cx="2050026" cy="16588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813192" y="2782532"/>
            <a:ext cx="2050026" cy="1658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302072"/>
                  </p:ext>
                </p:extLst>
              </p:nvPr>
            </p:nvGraphicFramePr>
            <p:xfrm>
              <a:off x="522698" y="5414258"/>
              <a:ext cx="263101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507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15507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302072"/>
                  </p:ext>
                </p:extLst>
              </p:nvPr>
            </p:nvGraphicFramePr>
            <p:xfrm>
              <a:off x="522698" y="5414258"/>
              <a:ext cx="263101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507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15507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1" t="-1639" r="-100461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26" t="-1639" r="-926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1" t="-101639" r="-100461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26" t="-101639" r="-926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1" t="-201639" r="-10046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26" t="-201639" r="-926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795664"/>
                  </p:ext>
                </p:extLst>
              </p:nvPr>
            </p:nvGraphicFramePr>
            <p:xfrm>
              <a:off x="6302772" y="2847621"/>
              <a:ext cx="279980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901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99901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795664"/>
                  </p:ext>
                </p:extLst>
              </p:nvPr>
            </p:nvGraphicFramePr>
            <p:xfrm>
              <a:off x="6302772" y="2847621"/>
              <a:ext cx="279980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901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99901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3" t="-1639" r="-10043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870" t="-1639" r="-87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3" t="-101639" r="-10043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870" t="-101639" r="-87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3" t="-201639" r="-10043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870" t="-201639" r="-87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1" name="Picture 40"/>
          <p:cNvPicPr/>
          <p:nvPr/>
        </p:nvPicPr>
        <p:blipFill rotWithShape="1">
          <a:blip r:embed="rId5"/>
          <a:srcRect l="44598" t="35551" r="18420" b="17621"/>
          <a:stretch/>
        </p:blipFill>
        <p:spPr bwMode="auto">
          <a:xfrm>
            <a:off x="3354101" y="4848492"/>
            <a:ext cx="2830133" cy="1840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 rotWithShape="1">
          <a:blip r:embed="rId5"/>
          <a:srcRect l="44598" t="35551" r="18420" b="17621"/>
          <a:stretch/>
        </p:blipFill>
        <p:spPr bwMode="auto">
          <a:xfrm>
            <a:off x="6313867" y="4848492"/>
            <a:ext cx="2830133" cy="1840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262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794365" y="590624"/>
            <a:ext cx="2050026" cy="165885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58683"/>
              </p:ext>
            </p:extLst>
          </p:nvPr>
        </p:nvGraphicFramePr>
        <p:xfrm>
          <a:off x="21869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/>
                        </a:rPr>
                        <a:t>Red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/>
                        </a:rPr>
                        <a:t> co-ordinate =  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/>
                        </a:rPr>
                        <a:t>(0,-3)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/>
                        </a:rPr>
                        <a:t>Blue co-ordinate = 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/>
                        </a:rPr>
                        <a:t>(-3,2)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x = -4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y = 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 is needed to make a square?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lines are parallel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lines have the same y intercept?  Write down the y intercept coordinate(s)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(0, 1)   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(0, 3)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long did Henry stop for 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did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Henry travel 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 km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413330" y="214682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02343" y="2934064"/>
            <a:ext cx="1905390" cy="1519646"/>
            <a:chOff x="1751438" y="5215852"/>
            <a:chExt cx="1905390" cy="1519646"/>
          </a:xfrm>
        </p:grpSpPr>
        <p:grpSp>
          <p:nvGrpSpPr>
            <p:cNvPr id="27" name="Group 26"/>
            <p:cNvGrpSpPr/>
            <p:nvPr/>
          </p:nvGrpSpPr>
          <p:grpSpPr>
            <a:xfrm>
              <a:off x="1751438" y="5215852"/>
              <a:ext cx="1905390" cy="1519646"/>
              <a:chOff x="1659166" y="361070"/>
              <a:chExt cx="2308150" cy="188034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>
                <a:off x="2587408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70127" y="2003688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3420734" y="5215852"/>
              <a:ext cx="0" cy="15196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711978" y="1885421"/>
            <a:ext cx="217008" cy="217436"/>
            <a:chOff x="3971499" y="1577245"/>
            <a:chExt cx="217008" cy="21743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116677" y="903214"/>
            <a:ext cx="217008" cy="217436"/>
            <a:chOff x="3971499" y="1577245"/>
            <a:chExt cx="217008" cy="21743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6694718" y="521993"/>
            <a:ext cx="2050026" cy="16588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811159" y="2802584"/>
            <a:ext cx="2050026" cy="1658856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 rotWithShape="1">
          <a:blip r:embed="rId3"/>
          <a:srcRect l="44598" t="35551" r="15425" b="17621"/>
          <a:stretch/>
        </p:blipFill>
        <p:spPr bwMode="auto">
          <a:xfrm>
            <a:off x="6344199" y="5201619"/>
            <a:ext cx="2400545" cy="1571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8468" y="521850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X=2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685" y="157432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y=-3</a:t>
            </a:r>
          </a:p>
        </p:txBody>
      </p:sp>
      <p:pic>
        <p:nvPicPr>
          <p:cNvPr id="39" name="Picture 38"/>
          <p:cNvPicPr/>
          <p:nvPr/>
        </p:nvPicPr>
        <p:blipFill rotWithShape="1">
          <a:blip r:embed="rId3"/>
          <a:srcRect l="44598" t="35551" r="15425" b="17621"/>
          <a:stretch/>
        </p:blipFill>
        <p:spPr bwMode="auto">
          <a:xfrm>
            <a:off x="3353525" y="5117171"/>
            <a:ext cx="2514405" cy="1649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6923314" y="561073"/>
            <a:ext cx="0" cy="15314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4365" y="3038540"/>
            <a:ext cx="2050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74664" y="3334631"/>
            <a:ext cx="2050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797924" y="2965299"/>
            <a:ext cx="562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47379"/>
                  </p:ext>
                </p:extLst>
              </p:nvPr>
            </p:nvGraphicFramePr>
            <p:xfrm>
              <a:off x="6344198" y="3010236"/>
              <a:ext cx="279980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901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99901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47379"/>
                  </p:ext>
                </p:extLst>
              </p:nvPr>
            </p:nvGraphicFramePr>
            <p:xfrm>
              <a:off x="6344198" y="3010236"/>
              <a:ext cx="279980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901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99901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5" t="-1639" r="-101304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435" t="-1639" r="-1304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5" t="-100000" r="-101304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435" t="-100000" r="-1304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5" t="-203279" r="-10130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435" t="-203279" r="-130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596691"/>
                  </p:ext>
                </p:extLst>
              </p:nvPr>
            </p:nvGraphicFramePr>
            <p:xfrm>
              <a:off x="546240" y="5569647"/>
              <a:ext cx="2631014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507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15507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2978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596691"/>
                  </p:ext>
                </p:extLst>
              </p:nvPr>
            </p:nvGraphicFramePr>
            <p:xfrm>
              <a:off x="546240" y="5569647"/>
              <a:ext cx="2631014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507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15507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1" t="-1667" r="-10046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926" t="-1667" r="-926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1" t="-98387" r="-10046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926" t="-98387" r="-926" b="-1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1" t="-201639" r="-10046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926" t="-201639" r="-926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998524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ac18acfaa04c75b4ffde093ba3da2bc9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e8ffb728769bce14db5a081ac60f1d3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2B22E9-91C4-416C-A3C6-A9D22B71A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D2950C-6D80-4E9A-9465-870197D2AB5C}">
  <ds:schemaRefs>
    <ds:schemaRef ds:uri="http://purl.org/dc/terms/"/>
    <ds:schemaRef ds:uri="ea71102e-c2e2-43df-a20f-703c85d4b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c2b899c-feaf-4902-9f78-83816e5257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</TotalTime>
  <Words>983</Words>
  <Application>Microsoft Office PowerPoint</Application>
  <PresentationFormat>On-screen Show (4:3)</PresentationFormat>
  <Paragraphs>396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144</cp:revision>
  <dcterms:created xsi:type="dcterms:W3CDTF">2018-05-22T09:25:02Z</dcterms:created>
  <dcterms:modified xsi:type="dcterms:W3CDTF">2019-04-28T18:02:17Z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