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</p:sldMasterIdLst>
  <p:sldIdLst>
    <p:sldId id="268" r:id="rId6"/>
    <p:sldId id="269" r:id="rId7"/>
    <p:sldId id="270" r:id="rId8"/>
    <p:sldId id="256" r:id="rId9"/>
    <p:sldId id="271" r:id="rId10"/>
    <p:sldId id="263" r:id="rId11"/>
    <p:sldId id="272" r:id="rId12"/>
    <p:sldId id="266" r:id="rId13"/>
    <p:sldId id="273" r:id="rId14"/>
    <p:sldId id="264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4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4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130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219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851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882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55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306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917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463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0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466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336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651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536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126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367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25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62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31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8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1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7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1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3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1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5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5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88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8103" y="1023345"/>
            <a:ext cx="7812339" cy="2550877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Test 3 Revision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8103" y="4055485"/>
            <a:ext cx="5917679" cy="861420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Year 9 Foundation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46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842032"/>
              </p:ext>
            </p:extLst>
          </p:nvPr>
        </p:nvGraphicFramePr>
        <p:xfrm>
          <a:off x="5629" y="24051"/>
          <a:ext cx="9144000" cy="6846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Algebra: graphs			Topic 11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these two lines:</a:t>
                      </a:r>
                    </a:p>
                    <a:p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Complete this table for </a:t>
                      </a:r>
                    </a:p>
                    <a:p>
                      <a:pPr algn="ctr"/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 = x + 3</a:t>
                      </a:r>
                    </a:p>
                    <a:p>
                      <a:pPr algn="ctr"/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Complete this table for </a:t>
                      </a:r>
                    </a:p>
                    <a:p>
                      <a:pPr algn="ctr"/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 = 2x – 2</a:t>
                      </a:r>
                    </a:p>
                    <a:p>
                      <a:pPr algn="ctr"/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74649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these two lines:</a:t>
                      </a:r>
                    </a:p>
                    <a:p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Use the graph to convert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 miles into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km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 mile into km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16 km into miles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20 miles into km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Rob walks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from his house to visit a friend.</a:t>
                      </a:r>
                    </a:p>
                    <a:p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Later he walks to collect his bike from the </a:t>
                      </a:r>
                    </a:p>
                    <a:p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repair shop.  He then cycles home.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When did he arrive at his friends.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How long did he stay at his friends?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When was Rob travelling fastest?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3894497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612014" y="254000"/>
            <a:ext cx="2317339" cy="2005247"/>
            <a:chOff x="1561486" y="212680"/>
            <a:chExt cx="2317339" cy="2005247"/>
          </a:xfrm>
        </p:grpSpPr>
        <p:grpSp>
          <p:nvGrpSpPr>
            <p:cNvPr id="6" name="Group 5"/>
            <p:cNvGrpSpPr/>
            <p:nvPr/>
          </p:nvGrpSpPr>
          <p:grpSpPr>
            <a:xfrm>
              <a:off x="1828799" y="519848"/>
              <a:ext cx="2050026" cy="1698079"/>
              <a:chOff x="1659166" y="361070"/>
              <a:chExt cx="2308150" cy="192480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/>
              <a:srcRect l="8214" t="15979" r="8864" b="15799"/>
              <a:stretch/>
            </p:blipFill>
            <p:spPr>
              <a:xfrm>
                <a:off x="1659166" y="361070"/>
                <a:ext cx="2308150" cy="1880347"/>
              </a:xfrm>
              <a:prstGeom prst="rect">
                <a:avLst/>
              </a:prstGeom>
            </p:spPr>
          </p:pic>
          <p:cxnSp>
            <p:nvCxnSpPr>
              <p:cNvPr id="11" name="Straight Connector 10"/>
              <p:cNvCxnSpPr/>
              <p:nvPr/>
            </p:nvCxnSpPr>
            <p:spPr>
              <a:xfrm>
                <a:off x="3221790" y="405530"/>
                <a:ext cx="0" cy="1880347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684989" y="1985751"/>
                <a:ext cx="2256503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3063301" y="212680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61486" y="1721190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omic Sans MS" panose="030F0702030302020204" pitchFamily="66" charset="0"/>
                </a:rPr>
                <a:t>b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8606" y="2554253"/>
            <a:ext cx="2299006" cy="2005247"/>
            <a:chOff x="1579819" y="212680"/>
            <a:chExt cx="2299006" cy="2005247"/>
          </a:xfrm>
        </p:grpSpPr>
        <p:grpSp>
          <p:nvGrpSpPr>
            <p:cNvPr id="20" name="Group 19"/>
            <p:cNvGrpSpPr/>
            <p:nvPr/>
          </p:nvGrpSpPr>
          <p:grpSpPr>
            <a:xfrm>
              <a:off x="1828799" y="519848"/>
              <a:ext cx="2050026" cy="1698079"/>
              <a:chOff x="1659166" y="361070"/>
              <a:chExt cx="2308150" cy="1924807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2"/>
              <a:srcRect l="8214" t="15979" r="8864" b="15799"/>
              <a:stretch/>
            </p:blipFill>
            <p:spPr>
              <a:xfrm>
                <a:off x="1659166" y="361070"/>
                <a:ext cx="2308150" cy="1880347"/>
              </a:xfrm>
              <a:prstGeom prst="rect">
                <a:avLst/>
              </a:prstGeom>
            </p:spPr>
          </p:pic>
          <p:cxnSp>
            <p:nvCxnSpPr>
              <p:cNvPr id="24" name="Straight Connector 23"/>
              <p:cNvCxnSpPr/>
              <p:nvPr/>
            </p:nvCxnSpPr>
            <p:spPr>
              <a:xfrm>
                <a:off x="2361272" y="405530"/>
                <a:ext cx="0" cy="1880347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684989" y="855792"/>
                <a:ext cx="2256503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2299016" y="212680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79819" y="762635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omic Sans MS" panose="030F0702030302020204" pitchFamily="66" charset="0"/>
                </a:rPr>
                <a:t>b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561053" y="4333832"/>
            <a:ext cx="1503980" cy="2156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2" name="Shape 77"/>
          <p:cNvPicPr preferRelativeResize="0"/>
          <p:nvPr/>
        </p:nvPicPr>
        <p:blipFill rotWithShape="1">
          <a:blip r:embed="rId3">
            <a:alphaModFix/>
          </a:blip>
          <a:srcRect t="13835"/>
          <a:stretch/>
        </p:blipFill>
        <p:spPr>
          <a:xfrm>
            <a:off x="5732061" y="4597559"/>
            <a:ext cx="3336938" cy="22314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231531"/>
              </p:ext>
            </p:extLst>
          </p:nvPr>
        </p:nvGraphicFramePr>
        <p:xfrm>
          <a:off x="6362590" y="1058979"/>
          <a:ext cx="27064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068">
                  <a:extLst>
                    <a:ext uri="{9D8B030D-6E8A-4147-A177-3AD203B41FA5}">
                      <a16:colId xmlns:a16="http://schemas.microsoft.com/office/drawing/2014/main" val="1947109771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3056020728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1806571624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2680102200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3089445505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3464954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201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793566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40307"/>
              </p:ext>
            </p:extLst>
          </p:nvPr>
        </p:nvGraphicFramePr>
        <p:xfrm>
          <a:off x="3455802" y="1058979"/>
          <a:ext cx="27064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068">
                  <a:extLst>
                    <a:ext uri="{9D8B030D-6E8A-4147-A177-3AD203B41FA5}">
                      <a16:colId xmlns:a16="http://schemas.microsoft.com/office/drawing/2014/main" val="1947109771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3056020728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1806571624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2680102200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3089445505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3464954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201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793566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6162210" y="2379865"/>
            <a:ext cx="3651423" cy="2135019"/>
            <a:chOff x="6146554" y="2414440"/>
            <a:chExt cx="3651423" cy="2135019"/>
          </a:xfrm>
        </p:grpSpPr>
        <p:pic>
          <p:nvPicPr>
            <p:cNvPr id="58" name="Shape 57"/>
            <p:cNvPicPr preferRelativeResize="0"/>
            <p:nvPr/>
          </p:nvPicPr>
          <p:blipFill rotWithShape="1">
            <a:blip r:embed="rId4">
              <a:alphaModFix/>
            </a:blip>
            <a:srcRect l="50762" t="10096" r="17464" b="7210"/>
            <a:stretch/>
          </p:blipFill>
          <p:spPr>
            <a:xfrm>
              <a:off x="6400099" y="2414440"/>
              <a:ext cx="2065332" cy="21350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8477963" y="4180127"/>
              <a:ext cx="13200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Comic Sans MS" panose="030F0702030302020204" pitchFamily="66" charset="0"/>
                </a:rPr>
                <a:t>miles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5356135" y="3204859"/>
              <a:ext cx="19193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Comic Sans MS" panose="030F0702030302020204" pitchFamily="66" charset="0"/>
                </a:rPr>
                <a:t>km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26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619214"/>
              </p:ext>
            </p:extLst>
          </p:nvPr>
        </p:nvGraphicFramePr>
        <p:xfrm>
          <a:off x="9626" y="-17650"/>
          <a:ext cx="9144000" cy="6846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Algebra: graphs			Topic 11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these two lines:</a:t>
                      </a:r>
                    </a:p>
                    <a:p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Complete this table for </a:t>
                      </a:r>
                    </a:p>
                    <a:p>
                      <a:pPr algn="ctr"/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 = x + 3</a:t>
                      </a:r>
                    </a:p>
                    <a:p>
                      <a:pPr algn="ctr"/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Complete this table for </a:t>
                      </a:r>
                    </a:p>
                    <a:p>
                      <a:pPr algn="ctr"/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 = 2x – 2</a:t>
                      </a:r>
                    </a:p>
                    <a:p>
                      <a:pPr algn="ctr"/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74649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these two lines:</a:t>
                      </a:r>
                    </a:p>
                    <a:p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Use the graph to convert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 miles into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km </a:t>
                      </a: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8 km</a:t>
                      </a: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 mile into km </a:t>
                      </a: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1.6 km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16 km into miles </a:t>
                      </a: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10 miles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20 miles into km </a:t>
                      </a: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32 km</a:t>
                      </a:r>
                      <a:endParaRPr lang="en-GB" sz="18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Rob walks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from his house to visit a friend.</a:t>
                      </a:r>
                    </a:p>
                    <a:p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Later he walks to collect his bike from the </a:t>
                      </a:r>
                    </a:p>
                    <a:p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repair shop.  He then cycles home.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When did he arrive at his friends. 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09:15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How long did he stay at his friends?  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 ½ h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When was Rob travelling fastest? 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At the end</a:t>
                      </a:r>
                      <a:endParaRPr lang="en-GB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3894497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612014" y="254000"/>
            <a:ext cx="2317339" cy="2005247"/>
            <a:chOff x="1561486" y="212680"/>
            <a:chExt cx="2317339" cy="2005247"/>
          </a:xfrm>
        </p:grpSpPr>
        <p:grpSp>
          <p:nvGrpSpPr>
            <p:cNvPr id="6" name="Group 5"/>
            <p:cNvGrpSpPr/>
            <p:nvPr/>
          </p:nvGrpSpPr>
          <p:grpSpPr>
            <a:xfrm>
              <a:off x="1828799" y="519848"/>
              <a:ext cx="2050026" cy="1698079"/>
              <a:chOff x="1659166" y="361070"/>
              <a:chExt cx="2308150" cy="192480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/>
              <a:srcRect l="8214" t="15979" r="8864" b="15799"/>
              <a:stretch/>
            </p:blipFill>
            <p:spPr>
              <a:xfrm>
                <a:off x="1659166" y="361070"/>
                <a:ext cx="2308150" cy="1880347"/>
              </a:xfrm>
              <a:prstGeom prst="rect">
                <a:avLst/>
              </a:prstGeom>
            </p:spPr>
          </p:pic>
          <p:cxnSp>
            <p:nvCxnSpPr>
              <p:cNvPr id="11" name="Straight Connector 10"/>
              <p:cNvCxnSpPr/>
              <p:nvPr/>
            </p:nvCxnSpPr>
            <p:spPr>
              <a:xfrm>
                <a:off x="3221790" y="405530"/>
                <a:ext cx="0" cy="1880347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684989" y="1985751"/>
                <a:ext cx="2256503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3063301" y="212680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61486" y="1721190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omic Sans MS" panose="030F0702030302020204" pitchFamily="66" charset="0"/>
                </a:rPr>
                <a:t>b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8606" y="2554253"/>
            <a:ext cx="2299006" cy="2005247"/>
            <a:chOff x="1579819" y="212680"/>
            <a:chExt cx="2299006" cy="2005247"/>
          </a:xfrm>
        </p:grpSpPr>
        <p:grpSp>
          <p:nvGrpSpPr>
            <p:cNvPr id="20" name="Group 19"/>
            <p:cNvGrpSpPr/>
            <p:nvPr/>
          </p:nvGrpSpPr>
          <p:grpSpPr>
            <a:xfrm>
              <a:off x="1828799" y="519848"/>
              <a:ext cx="2050026" cy="1698079"/>
              <a:chOff x="1659166" y="361070"/>
              <a:chExt cx="2308150" cy="1924807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2"/>
              <a:srcRect l="8214" t="15979" r="8864" b="15799"/>
              <a:stretch/>
            </p:blipFill>
            <p:spPr>
              <a:xfrm>
                <a:off x="1659166" y="361070"/>
                <a:ext cx="2308150" cy="1880347"/>
              </a:xfrm>
              <a:prstGeom prst="rect">
                <a:avLst/>
              </a:prstGeom>
            </p:spPr>
          </p:pic>
          <p:cxnSp>
            <p:nvCxnSpPr>
              <p:cNvPr id="24" name="Straight Connector 23"/>
              <p:cNvCxnSpPr/>
              <p:nvPr/>
            </p:nvCxnSpPr>
            <p:spPr>
              <a:xfrm>
                <a:off x="2361272" y="405530"/>
                <a:ext cx="0" cy="1880347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684989" y="855792"/>
                <a:ext cx="2256503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2299016" y="212680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79819" y="762635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omic Sans MS" panose="030F0702030302020204" pitchFamily="66" charset="0"/>
                </a:rPr>
                <a:t>b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561053" y="4333832"/>
            <a:ext cx="1503980" cy="2156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2" name="Shape 77"/>
          <p:cNvPicPr preferRelativeResize="0"/>
          <p:nvPr/>
        </p:nvPicPr>
        <p:blipFill rotWithShape="1">
          <a:blip r:embed="rId3">
            <a:alphaModFix/>
          </a:blip>
          <a:srcRect t="13835"/>
          <a:stretch/>
        </p:blipFill>
        <p:spPr>
          <a:xfrm>
            <a:off x="5732061" y="4597559"/>
            <a:ext cx="3336938" cy="22314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466690"/>
              </p:ext>
            </p:extLst>
          </p:nvPr>
        </p:nvGraphicFramePr>
        <p:xfrm>
          <a:off x="6362590" y="1058979"/>
          <a:ext cx="27064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068">
                  <a:extLst>
                    <a:ext uri="{9D8B030D-6E8A-4147-A177-3AD203B41FA5}">
                      <a16:colId xmlns:a16="http://schemas.microsoft.com/office/drawing/2014/main" val="1947109771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3056020728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1806571624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2680102200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3089445505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3464954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201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793566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223437"/>
              </p:ext>
            </p:extLst>
          </p:nvPr>
        </p:nvGraphicFramePr>
        <p:xfrm>
          <a:off x="3455802" y="1058979"/>
          <a:ext cx="27064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068">
                  <a:extLst>
                    <a:ext uri="{9D8B030D-6E8A-4147-A177-3AD203B41FA5}">
                      <a16:colId xmlns:a16="http://schemas.microsoft.com/office/drawing/2014/main" val="1947109771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3056020728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1806571624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2680102200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3089445505"/>
                    </a:ext>
                  </a:extLst>
                </a:gridCol>
                <a:gridCol w="451068">
                  <a:extLst>
                    <a:ext uri="{9D8B030D-6E8A-4147-A177-3AD203B41FA5}">
                      <a16:colId xmlns:a16="http://schemas.microsoft.com/office/drawing/2014/main" val="3464954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201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7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793566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6216802" y="2379865"/>
            <a:ext cx="3596831" cy="2135019"/>
            <a:chOff x="6201146" y="2414440"/>
            <a:chExt cx="3596831" cy="2135019"/>
          </a:xfrm>
        </p:grpSpPr>
        <p:pic>
          <p:nvPicPr>
            <p:cNvPr id="58" name="Shape 57"/>
            <p:cNvPicPr preferRelativeResize="0"/>
            <p:nvPr/>
          </p:nvPicPr>
          <p:blipFill rotWithShape="1">
            <a:blip r:embed="rId4">
              <a:alphaModFix/>
            </a:blip>
            <a:srcRect l="50762" t="10096" r="17464" b="7210"/>
            <a:stretch/>
          </p:blipFill>
          <p:spPr>
            <a:xfrm>
              <a:off x="6400099" y="2414440"/>
              <a:ext cx="2065332" cy="21350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8477963" y="4180127"/>
              <a:ext cx="13200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Comic Sans MS" panose="030F0702030302020204" pitchFamily="66" charset="0"/>
                </a:rPr>
                <a:t>miles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5823585" y="2792001"/>
              <a:ext cx="1093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Comic Sans MS" panose="030F0702030302020204" pitchFamily="66" charset="0"/>
                </a:rPr>
                <a:t>km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52878" y="450376"/>
            <a:ext cx="1266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  x = 2</a:t>
            </a:r>
          </a:p>
          <a:p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b:  y = -3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91285" y="3375927"/>
            <a:ext cx="1266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  x = -2</a:t>
            </a:r>
          </a:p>
          <a:p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b:  y = 2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07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696374"/>
              </p:ext>
            </p:extLst>
          </p:nvPr>
        </p:nvGraphicFramePr>
        <p:xfrm>
          <a:off x="0" y="-28449"/>
          <a:ext cx="9144000" cy="6886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304037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8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6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dice is thrown.</a:t>
                      </a:r>
                    </a:p>
                    <a:p>
                      <a:endParaRPr lang="en-GB" sz="1600" b="0" kern="1200" baseline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GB" sz="1600" b="0" kern="1200" baseline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6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the probability of: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6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getting a 6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6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getting an odd number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6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getting a 7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6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getting a prime number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6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getting a square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pupil is picked at random.</a:t>
                      </a:r>
                    </a:p>
                    <a:p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the probability of picking: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Someone</a:t>
                      </a:r>
                      <a:r>
                        <a:rPr lang="en-GB" sz="16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with a pet cat 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6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    and a pet dog.</a:t>
                      </a:r>
                    </a:p>
                    <a:p>
                      <a:pPr marL="342900" indent="-342900">
                        <a:buAutoNum type="alphaLcParenR" startAt="2"/>
                      </a:pPr>
                      <a:r>
                        <a:rPr lang="en-GB" sz="16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Someone with no pet cat or pet dog.</a:t>
                      </a:r>
                    </a:p>
                    <a:p>
                      <a:pPr marL="342900" indent="-342900">
                        <a:buAutoNum type="alphaLcParenR" startAt="2"/>
                      </a:pPr>
                      <a:r>
                        <a:rPr lang="en-GB" sz="16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Someone with only a dog.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 startAt="2"/>
                        <a:tabLst/>
                        <a:defRPr/>
                      </a:pPr>
                      <a:r>
                        <a:rPr lang="en-GB" sz="16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Someone with only a cat.</a:t>
                      </a:r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1401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8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en-GB" sz="1700" b="0" i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700" b="0" i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700" b="0" i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700" b="0" i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i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800" b="0" i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spinner is spun.  Which letter represents:</a:t>
                      </a:r>
                    </a:p>
                    <a:p>
                      <a:pPr algn="ctr"/>
                      <a:endParaRPr lang="en-GB" sz="900" b="0" i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800" b="0" i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P(4)	P(8)	P(2)	P(even)	   P(less than 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2000" b="0" i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4422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8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7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the probability of picking:</a:t>
                      </a:r>
                    </a:p>
                    <a:p>
                      <a:endParaRPr lang="en-GB" sz="17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7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girl from Newton?</a:t>
                      </a:r>
                    </a:p>
                    <a:p>
                      <a:pPr marL="342900" indent="-342900">
                        <a:buAutoNum type="alphaLcParenR"/>
                      </a:pPr>
                      <a:endParaRPr lang="en-GB" sz="17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7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boy from King?</a:t>
                      </a:r>
                    </a:p>
                    <a:p>
                      <a:pPr marL="342900" indent="-342900">
                        <a:buAutoNum type="alphaLcParenR"/>
                      </a:pPr>
                      <a:endParaRPr lang="en-GB" sz="17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7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person from Newton?</a:t>
                      </a:r>
                    </a:p>
                    <a:p>
                      <a:pPr marL="342900" indent="-342900">
                        <a:buAutoNum type="alphaLcParenR"/>
                      </a:pPr>
                      <a:endParaRPr lang="en-GB" sz="17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7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person from King?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7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7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box of crisps has:</a:t>
                      </a:r>
                    </a:p>
                    <a:p>
                      <a:pPr algn="ctr"/>
                      <a:r>
                        <a:rPr lang="en-GB" sz="17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 salt + vinegar</a:t>
                      </a:r>
                    </a:p>
                    <a:p>
                      <a:pPr algn="ctr"/>
                      <a:r>
                        <a:rPr lang="en-GB" sz="17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 ready salted</a:t>
                      </a:r>
                    </a:p>
                    <a:p>
                      <a:pPr algn="ctr"/>
                      <a:r>
                        <a:rPr lang="en-GB" sz="17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 cheese + onion</a:t>
                      </a:r>
                    </a:p>
                    <a:p>
                      <a:r>
                        <a:rPr lang="en-GB" sz="17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the probability 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of</a:t>
                      </a:r>
                      <a:endParaRPr lang="en-GB" sz="1700" kern="1200" baseline="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7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picking  salt + vinegar?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7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Not picking ready salted?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96409" y="2768157"/>
          <a:ext cx="6096000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8328088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42753528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7890935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15843631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2140961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6908413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942077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351700331"/>
                    </a:ext>
                  </a:extLst>
                </a:gridCol>
              </a:tblGrid>
              <a:tr h="19978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2865800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316630" y="2361634"/>
            <a:ext cx="6651009" cy="1050175"/>
            <a:chOff x="1762836" y="2232424"/>
            <a:chExt cx="6651009" cy="1050175"/>
          </a:xfrm>
        </p:grpSpPr>
        <p:grpSp>
          <p:nvGrpSpPr>
            <p:cNvPr id="6" name="Group 5"/>
            <p:cNvGrpSpPr/>
            <p:nvPr/>
          </p:nvGrpSpPr>
          <p:grpSpPr>
            <a:xfrm>
              <a:off x="1762836" y="2913267"/>
              <a:ext cx="6651009" cy="369332"/>
              <a:chOff x="1762836" y="2913267"/>
              <a:chExt cx="6651009" cy="369332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762836" y="2913267"/>
                <a:ext cx="5595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854287" y="2913267"/>
                <a:ext cx="5595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1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772503" y="2260897"/>
              <a:ext cx="540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22507" y="2286675"/>
              <a:ext cx="559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71768" y="2286675"/>
              <a:ext cx="559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08277" y="2232424"/>
              <a:ext cx="559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27480" y="2274509"/>
              <a:ext cx="559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288818" y="2369377"/>
            <a:ext cx="1395094" cy="1346200"/>
            <a:chOff x="0" y="0"/>
            <a:chExt cx="1395598" cy="1346612"/>
          </a:xfrm>
        </p:grpSpPr>
        <p:grpSp>
          <p:nvGrpSpPr>
            <p:cNvPr id="14" name="Group 13"/>
            <p:cNvGrpSpPr/>
            <p:nvPr/>
          </p:nvGrpSpPr>
          <p:grpSpPr>
            <a:xfrm>
              <a:off x="77189" y="23750"/>
              <a:ext cx="1253078" cy="1247140"/>
              <a:chOff x="0" y="0"/>
              <a:chExt cx="1253078" cy="1247140"/>
            </a:xfrm>
          </p:grpSpPr>
          <p:sp>
            <p:nvSpPr>
              <p:cNvPr id="23" name="Octagon 22"/>
              <p:cNvSpPr/>
              <p:nvPr/>
            </p:nvSpPr>
            <p:spPr>
              <a:xfrm>
                <a:off x="5938" y="0"/>
                <a:ext cx="1247140" cy="1247140"/>
              </a:xfrm>
              <a:prstGeom prst="octag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385948" y="0"/>
                <a:ext cx="498888" cy="124714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0" y="368135"/>
                <a:ext cx="1246505" cy="51625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0" y="368135"/>
                <a:ext cx="1253078" cy="51657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374073" y="0"/>
                <a:ext cx="510763" cy="124714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 Box 212"/>
            <p:cNvSpPr txBox="1"/>
            <p:nvPr/>
          </p:nvSpPr>
          <p:spPr>
            <a:xfrm>
              <a:off x="421574" y="0"/>
              <a:ext cx="552450" cy="4381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13"/>
            <p:cNvSpPr txBox="1"/>
            <p:nvPr/>
          </p:nvSpPr>
          <p:spPr>
            <a:xfrm>
              <a:off x="421574" y="908462"/>
              <a:ext cx="552450" cy="4381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214"/>
            <p:cNvSpPr txBox="1"/>
            <p:nvPr/>
          </p:nvSpPr>
          <p:spPr>
            <a:xfrm>
              <a:off x="754083" y="106877"/>
              <a:ext cx="552450" cy="4381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215"/>
            <p:cNvSpPr txBox="1"/>
            <p:nvPr/>
          </p:nvSpPr>
          <p:spPr>
            <a:xfrm>
              <a:off x="843148" y="463137"/>
              <a:ext cx="552450" cy="4381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216"/>
            <p:cNvSpPr txBox="1"/>
            <p:nvPr/>
          </p:nvSpPr>
          <p:spPr>
            <a:xfrm>
              <a:off x="112815" y="106877"/>
              <a:ext cx="552450" cy="4381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217"/>
            <p:cNvSpPr txBox="1"/>
            <p:nvPr/>
          </p:nvSpPr>
          <p:spPr>
            <a:xfrm>
              <a:off x="754083" y="765958"/>
              <a:ext cx="552450" cy="4381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18"/>
            <p:cNvSpPr txBox="1"/>
            <p:nvPr/>
          </p:nvSpPr>
          <p:spPr>
            <a:xfrm>
              <a:off x="0" y="439387"/>
              <a:ext cx="552450" cy="4381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219"/>
            <p:cNvSpPr txBox="1"/>
            <p:nvPr/>
          </p:nvSpPr>
          <p:spPr>
            <a:xfrm>
              <a:off x="112815" y="765958"/>
              <a:ext cx="552450" cy="4381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3267366" y="4967751"/>
          <a:ext cx="290419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Newton</a:t>
                      </a:r>
                    </a:p>
                  </a:txBody>
                  <a:tcPr marL="36000" marR="36000" marT="36000" marB="360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King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Total</a:t>
                      </a:r>
                    </a:p>
                  </a:txBody>
                  <a:tcPr marL="36000" marR="36000" marT="36000" marB="360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Boys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marL="36000" marR="36000" marT="36000" marB="360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36000" marR="36000" marT="36000" marB="360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Girls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marL="36000" marR="36000" marT="36000" marB="360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36000" marR="36000" marT="36000" marB="360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Total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marL="36000" marR="36000" marT="36000" marB="360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20</a:t>
                      </a:r>
                    </a:p>
                  </a:txBody>
                  <a:tcPr marL="36000" marR="36000" marT="36000" marB="360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9" name="Picture 2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120" y="0"/>
            <a:ext cx="774716" cy="736979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3402455" y="226486"/>
            <a:ext cx="2634017" cy="1790191"/>
            <a:chOff x="3425589" y="2590291"/>
            <a:chExt cx="2634017" cy="1790191"/>
          </a:xfrm>
        </p:grpSpPr>
        <p:sp>
          <p:nvSpPr>
            <p:cNvPr id="31" name="Rectangle 30"/>
            <p:cNvSpPr/>
            <p:nvPr/>
          </p:nvSpPr>
          <p:spPr>
            <a:xfrm>
              <a:off x="3425589" y="2590291"/>
              <a:ext cx="2634017" cy="179019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684896" y="3000801"/>
              <a:ext cx="1596788" cy="106293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4287672" y="3000801"/>
              <a:ext cx="1596788" cy="106293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04620" y="2748048"/>
              <a:ext cx="1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Cat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118891" y="2705334"/>
              <a:ext cx="9407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Dog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48512" y="3405892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05846" y="3405892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335449" y="3402691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39748" y="3978878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4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647841" y="2417299"/>
            <a:ext cx="55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398818" y="2418029"/>
            <a:ext cx="55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1463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2718253"/>
                  </p:ext>
                </p:extLst>
              </p:nvPr>
            </p:nvGraphicFramePr>
            <p:xfrm>
              <a:off x="0" y="-28449"/>
              <a:ext cx="9144000" cy="68864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3239251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439873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172320">
                      <a:extLst>
                        <a:ext uri="{9D8B030D-6E8A-4147-A177-3AD203B41FA5}">
                          <a16:colId xmlns:a16="http://schemas.microsoft.com/office/drawing/2014/main" val="2918775835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442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en-GB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dice is thrown</a:t>
                          </a: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  <a:endParaRPr lang="en-GB" sz="1800" b="0" kern="1200" baseline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4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of: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4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getting a 6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0" kern="1200" baseline="0" dirty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GB" sz="1600" b="0" kern="1200" baseline="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4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getting an odd number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0" kern="1200" baseline="0" dirty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GB" sz="1600" b="0" i="1" kern="1200" baseline="0" dirty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GB" sz="16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4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getting </a:t>
                          </a:r>
                          <a:r>
                            <a:rPr lang="en-GB" sz="14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7</a:t>
                          </a:r>
                          <a:r>
                            <a:rPr lang="en-GB" sz="1400" b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4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= 0</a:t>
                          </a:r>
                          <a:endParaRPr lang="en-GB" sz="1400" b="0" kern="1200" baseline="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4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getting a prime number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0" kern="1200" baseline="0" dirty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GB" sz="1600" b="0" i="1" kern="1200" baseline="0" dirty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GB" sz="1600" b="0" kern="1200" baseline="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4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getting a square number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0" kern="1200" baseline="0" dirty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GB" sz="1600" b="0" i="1" kern="1200" baseline="0" dirty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GB" sz="1600" b="0" kern="1200" baseline="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Someone</a:t>
                          </a:r>
                          <a:r>
                            <a:rPr lang="en-GB" sz="14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with a pet cat  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GB" sz="14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   and a pet dog.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endParaRPr lang="en-GB" sz="16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sz="14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  Someone </a:t>
                          </a:r>
                          <a:r>
                            <a:rPr lang="en-GB" sz="14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with no pet cat or pet </a:t>
                          </a:r>
                          <a:r>
                            <a:rPr lang="en-GB" sz="14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dog.</a:t>
                          </a:r>
                          <a:r>
                            <a:rPr lang="en-GB" sz="14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20</m:t>
                                  </m:r>
                                </m:den>
                              </m:f>
                              <m:r>
                                <a:rPr lang="en-GB" sz="1600" b="0" i="1" kern="1200" baseline="0" dirty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sz="1600" b="0" kern="1200" baseline="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sz="14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c)  Someone </a:t>
                          </a:r>
                          <a:r>
                            <a:rPr lang="en-GB" sz="14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with only a dog.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20</m:t>
                                  </m:r>
                                </m:den>
                              </m:f>
                              <m:r>
                                <a:rPr lang="en-GB" sz="1600" b="0" i="1" kern="1200" baseline="0" dirty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GB" sz="16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sz="14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d)  Someone </a:t>
                          </a:r>
                          <a:r>
                            <a:rPr lang="en-GB" sz="14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with only a cat.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20</m:t>
                                  </m:r>
                                </m:den>
                              </m:f>
                              <m:r>
                                <a:rPr lang="en-GB" sz="1600" b="0" i="1" kern="1200" baseline="0" dirty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sz="1600" b="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342900" indent="-342900">
                            <a:buAutoNum type="alphaLcParenR"/>
                          </a:pPr>
                          <a:endParaRPr lang="en-GB" sz="1400" b="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195413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4">
                      <a:txBody>
                        <a:bodyPr/>
                        <a:lstStyle/>
                        <a:p>
                          <a:endParaRPr lang="en-GB" sz="17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7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7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8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8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spinner is spun.  Which letter represents:</a:t>
                          </a:r>
                        </a:p>
                        <a:p>
                          <a:pPr algn="ctr"/>
                          <a:endParaRPr lang="en-GB" sz="9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800" b="0" i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P(4) = B	   P(8</a:t>
                          </a:r>
                          <a:r>
                            <a:rPr lang="en-GB" sz="18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) =</a:t>
                          </a:r>
                          <a:r>
                            <a:rPr lang="en-GB" sz="1800" b="0" i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A	P(2</a:t>
                          </a:r>
                          <a:r>
                            <a:rPr lang="en-GB" sz="18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) = </a:t>
                          </a:r>
                          <a:r>
                            <a:rPr lang="en-GB" sz="1800" b="0" i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D	   P(even</a:t>
                          </a:r>
                          <a:r>
                            <a:rPr lang="en-GB" sz="18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) = F       </a:t>
                          </a:r>
                          <a:r>
                            <a:rPr lang="en-GB" sz="1800" b="0" i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P(less than 7</a:t>
                          </a:r>
                          <a:r>
                            <a:rPr lang="en-GB" sz="18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) = </a:t>
                          </a:r>
                          <a:r>
                            <a:rPr lang="en-GB" sz="1800" b="0" i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G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20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5881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girl from Newton?</a:t>
                          </a:r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kern="1200" baseline="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kern="1200" baseline="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GB" sz="1400" b="0" i="1" kern="1200" baseline="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20</m:t>
                                    </m:r>
                                  </m:den>
                                </m:f>
                                <m:r>
                                  <a:rPr lang="en-GB" sz="1400" b="0" i="1" kern="1200" baseline="0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400" b="0" i="1" kern="1200" baseline="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kern="1200" baseline="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1400" b="0" i="1" kern="1200" baseline="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  A boy from King?</a:t>
                          </a:r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kern="1200" baseline="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kern="1200" baseline="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1400" b="0" i="1" kern="1200" baseline="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20</m:t>
                                    </m:r>
                                  </m:den>
                                </m:f>
                                <m:r>
                                  <a:rPr lang="en-GB" sz="1400" b="0" i="1" kern="1200" baseline="0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400" b="0" i="1" kern="1200" baseline="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kern="1200" baseline="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kern="1200" baseline="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c)  A person from Newton?</a:t>
                          </a:r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kern="1200" baseline="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kern="1200" baseline="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14</m:t>
                                    </m:r>
                                  </m:num>
                                  <m:den>
                                    <m:r>
                                      <a:rPr lang="en-GB" sz="1400" b="0" i="1" kern="1200" baseline="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20</m:t>
                                    </m:r>
                                  </m:den>
                                </m:f>
                                <m:r>
                                  <a:rPr lang="en-GB" sz="1400" b="0" i="1" kern="1200" baseline="0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400" b="0" i="1" kern="1200" baseline="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kern="1200" baseline="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sz="1400" b="0" i="1" kern="1200" baseline="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342900" indent="-342900">
                            <a:buAutoNum type="alphaLcParenR" startAt="4"/>
                          </a:pPr>
                          <a:r>
                            <a:rPr lang="en-GB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person from King?</a:t>
                          </a:r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kern="1200" baseline="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kern="1200" baseline="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GB" sz="1400" b="0" i="1" kern="1200" baseline="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20</m:t>
                                    </m:r>
                                  </m:den>
                                </m:f>
                                <m:r>
                                  <a:rPr lang="en-GB" sz="1400" b="0" i="1" kern="1200" baseline="0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400" b="0" i="1" kern="1200" baseline="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kern="1200" baseline="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1400" b="0" i="1" kern="1200" baseline="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7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7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en-GB" sz="17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box of crisps has:</a:t>
                          </a:r>
                        </a:p>
                        <a:p>
                          <a:pPr algn="ctr"/>
                          <a:r>
                            <a:rPr lang="en-GB" sz="17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 salt + vinegar</a:t>
                          </a:r>
                        </a:p>
                        <a:p>
                          <a:pPr algn="ctr"/>
                          <a:r>
                            <a:rPr lang="en-GB" sz="17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 ready salted</a:t>
                          </a:r>
                        </a:p>
                        <a:p>
                          <a:pPr algn="ctr"/>
                          <a:r>
                            <a:rPr lang="en-GB" sz="17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 cheese + onion</a:t>
                          </a:r>
                        </a:p>
                        <a:p>
                          <a:r>
                            <a:rPr lang="en-GB" sz="17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</a:t>
                          </a:r>
                          <a:r>
                            <a:rPr lang="en-GB" sz="17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of</a:t>
                          </a:r>
                          <a:endParaRPr lang="en-GB" sz="1700" kern="1200" baseline="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sz="18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8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sz="1800" b="0" i="1" kern="1200" baseline="0" dirty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8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GB" sz="1700" kern="1200" baseline="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GB" sz="1700" kern="1200" baseline="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sz="16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sz="1600" b="0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en-GB" sz="1700" kern="1200" baseline="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2718253"/>
                  </p:ext>
                </p:extLst>
              </p:nvPr>
            </p:nvGraphicFramePr>
            <p:xfrm>
              <a:off x="0" y="-28449"/>
              <a:ext cx="9144000" cy="68864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3239251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439873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172320">
                      <a:extLst>
                        <a:ext uri="{9D8B030D-6E8A-4147-A177-3AD203B41FA5}">
                          <a16:colId xmlns:a16="http://schemas.microsoft.com/office/drawing/2014/main" val="2918775835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442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654" t="-1818" r="-171241" b="-1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5669" t="-1818" r="-591" b="-19428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342900" indent="-342900">
                            <a:buAutoNum type="alphaLcParenR"/>
                          </a:pPr>
                          <a:endParaRPr lang="en-GB" sz="1400" b="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195413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4">
                      <a:txBody>
                        <a:bodyPr/>
                        <a:lstStyle/>
                        <a:p>
                          <a:endParaRPr lang="en-GB" sz="17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7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7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8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8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spinner is spun.  Which letter represents:</a:t>
                          </a:r>
                        </a:p>
                        <a:p>
                          <a:pPr algn="ctr"/>
                          <a:endParaRPr lang="en-GB" sz="9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800" b="0" i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P(4) = B	   P(8</a:t>
                          </a:r>
                          <a:r>
                            <a:rPr lang="en-GB" sz="18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) =</a:t>
                          </a:r>
                          <a:r>
                            <a:rPr lang="en-GB" sz="1800" b="0" i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A	P(2</a:t>
                          </a:r>
                          <a:r>
                            <a:rPr lang="en-GB" sz="18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) = </a:t>
                          </a:r>
                          <a:r>
                            <a:rPr lang="en-GB" sz="1800" b="0" i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D	   P(even</a:t>
                          </a:r>
                          <a:r>
                            <a:rPr lang="en-GB" sz="18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) = F       </a:t>
                          </a:r>
                          <a:r>
                            <a:rPr lang="en-GB" sz="1800" b="0" i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P(less than 7</a:t>
                          </a:r>
                          <a:r>
                            <a:rPr lang="en-GB" sz="18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) = </a:t>
                          </a:r>
                          <a:r>
                            <a:rPr lang="en-GB" sz="1800" b="0" i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G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20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5881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458" t="-167765" r="-50313" b="-47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7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67765" r="-625" b="-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96409" y="2768157"/>
          <a:ext cx="6096000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8328088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42753528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7890935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15843631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2140961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6908413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942077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351700331"/>
                    </a:ext>
                  </a:extLst>
                </a:gridCol>
              </a:tblGrid>
              <a:tr h="19978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2865800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316630" y="2361634"/>
            <a:ext cx="6651009" cy="1050175"/>
            <a:chOff x="1762836" y="2232424"/>
            <a:chExt cx="6651009" cy="1050175"/>
          </a:xfrm>
        </p:grpSpPr>
        <p:grpSp>
          <p:nvGrpSpPr>
            <p:cNvPr id="6" name="Group 5"/>
            <p:cNvGrpSpPr/>
            <p:nvPr/>
          </p:nvGrpSpPr>
          <p:grpSpPr>
            <a:xfrm>
              <a:off x="1762836" y="2913267"/>
              <a:ext cx="6651009" cy="369332"/>
              <a:chOff x="1762836" y="2913267"/>
              <a:chExt cx="6651009" cy="369332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762836" y="2913267"/>
                <a:ext cx="5595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0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854287" y="2913267"/>
                <a:ext cx="5595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1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772503" y="2260897"/>
              <a:ext cx="540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22507" y="2286675"/>
              <a:ext cx="559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B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71768" y="2286675"/>
              <a:ext cx="559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C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08277" y="2232424"/>
              <a:ext cx="559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D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27480" y="2274509"/>
              <a:ext cx="559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288818" y="2369377"/>
            <a:ext cx="1395094" cy="1346200"/>
            <a:chOff x="0" y="0"/>
            <a:chExt cx="1395598" cy="1346612"/>
          </a:xfrm>
        </p:grpSpPr>
        <p:grpSp>
          <p:nvGrpSpPr>
            <p:cNvPr id="14" name="Group 13"/>
            <p:cNvGrpSpPr/>
            <p:nvPr/>
          </p:nvGrpSpPr>
          <p:grpSpPr>
            <a:xfrm>
              <a:off x="77189" y="23750"/>
              <a:ext cx="1253078" cy="1247140"/>
              <a:chOff x="0" y="0"/>
              <a:chExt cx="1253078" cy="1247140"/>
            </a:xfrm>
          </p:grpSpPr>
          <p:sp>
            <p:nvSpPr>
              <p:cNvPr id="23" name="Octagon 22"/>
              <p:cNvSpPr/>
              <p:nvPr/>
            </p:nvSpPr>
            <p:spPr>
              <a:xfrm>
                <a:off x="5938" y="0"/>
                <a:ext cx="1247140" cy="1247140"/>
              </a:xfrm>
              <a:prstGeom prst="octag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385948" y="0"/>
                <a:ext cx="498888" cy="124714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0" y="368135"/>
                <a:ext cx="1246505" cy="51625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0" y="368135"/>
                <a:ext cx="1253078" cy="51657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374073" y="0"/>
                <a:ext cx="510763" cy="124714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 Box 212"/>
            <p:cNvSpPr txBox="1"/>
            <p:nvPr/>
          </p:nvSpPr>
          <p:spPr>
            <a:xfrm>
              <a:off x="421574" y="0"/>
              <a:ext cx="552450" cy="4381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13"/>
            <p:cNvSpPr txBox="1"/>
            <p:nvPr/>
          </p:nvSpPr>
          <p:spPr>
            <a:xfrm>
              <a:off x="421574" y="908462"/>
              <a:ext cx="552450" cy="4381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214"/>
            <p:cNvSpPr txBox="1"/>
            <p:nvPr/>
          </p:nvSpPr>
          <p:spPr>
            <a:xfrm>
              <a:off x="754083" y="106877"/>
              <a:ext cx="552450" cy="4381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215"/>
            <p:cNvSpPr txBox="1"/>
            <p:nvPr/>
          </p:nvSpPr>
          <p:spPr>
            <a:xfrm>
              <a:off x="843148" y="463137"/>
              <a:ext cx="552450" cy="4381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216"/>
            <p:cNvSpPr txBox="1"/>
            <p:nvPr/>
          </p:nvSpPr>
          <p:spPr>
            <a:xfrm>
              <a:off x="112815" y="106877"/>
              <a:ext cx="552450" cy="4381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217"/>
            <p:cNvSpPr txBox="1"/>
            <p:nvPr/>
          </p:nvSpPr>
          <p:spPr>
            <a:xfrm>
              <a:off x="754083" y="765958"/>
              <a:ext cx="552450" cy="4381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18"/>
            <p:cNvSpPr txBox="1"/>
            <p:nvPr/>
          </p:nvSpPr>
          <p:spPr>
            <a:xfrm>
              <a:off x="0" y="439387"/>
              <a:ext cx="552450" cy="4381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219"/>
            <p:cNvSpPr txBox="1"/>
            <p:nvPr/>
          </p:nvSpPr>
          <p:spPr>
            <a:xfrm>
              <a:off x="112815" y="765958"/>
              <a:ext cx="552450" cy="4381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3362071" y="4967751"/>
          <a:ext cx="2809492" cy="1458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2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5571">
                <a:tc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Newton</a:t>
                      </a:r>
                    </a:p>
                  </a:txBody>
                  <a:tcPr marL="36000" marR="36000" marT="36000" marB="360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King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Total</a:t>
                      </a:r>
                    </a:p>
                  </a:txBody>
                  <a:tcPr marL="36000" marR="36000" marT="36000" marB="360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745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Boys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marL="36000" marR="36000" marT="36000" marB="360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36000" marR="36000" marT="36000" marB="360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745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Girls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marL="36000" marR="36000" marT="36000" marB="360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36000" marR="36000" marT="36000" marB="360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745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Total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marL="36000" marR="36000" marT="36000" marB="360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20</a:t>
                      </a:r>
                    </a:p>
                  </a:txBody>
                  <a:tcPr marL="36000" marR="36000" marT="36000" marB="360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3769958" y="226569"/>
            <a:ext cx="1877883" cy="1473525"/>
            <a:chOff x="3425589" y="2590291"/>
            <a:chExt cx="2634017" cy="1790191"/>
          </a:xfrm>
        </p:grpSpPr>
        <p:sp>
          <p:nvSpPr>
            <p:cNvPr id="31" name="Rectangle 30"/>
            <p:cNvSpPr/>
            <p:nvPr/>
          </p:nvSpPr>
          <p:spPr>
            <a:xfrm>
              <a:off x="3425589" y="2590291"/>
              <a:ext cx="2634017" cy="179019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3684896" y="3000801"/>
              <a:ext cx="1596788" cy="106293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4287672" y="3000801"/>
              <a:ext cx="1596788" cy="106293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04620" y="2748048"/>
              <a:ext cx="1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Cat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118891" y="2705334"/>
              <a:ext cx="9407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Dog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48512" y="3405892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05846" y="3405892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335449" y="3402691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39748" y="3978878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4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647841" y="2417299"/>
            <a:ext cx="55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398818" y="2418029"/>
            <a:ext cx="55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89602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2376132"/>
                  </p:ext>
                </p:extLst>
              </p:nvPr>
            </p:nvGraphicFramePr>
            <p:xfrm>
              <a:off x="0" y="1"/>
              <a:ext cx="9144000" cy="68593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18837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%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/decimal/fraction		Topic 9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decimals in to percentages</a:t>
                          </a: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0.75</a:t>
                          </a:r>
                        </a:p>
                        <a:p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0.2</a:t>
                          </a:r>
                        </a:p>
                        <a:p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0.05</a:t>
                          </a: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fractions into percentages</a:t>
                          </a: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9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9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</a:t>
                          </a:r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den>
                              </m:f>
                            </m:oMath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percentages into fractions</a:t>
                          </a: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25%</a:t>
                          </a:r>
                        </a:p>
                        <a:p>
                          <a:endParaRPr lang="en-GB" sz="9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40%</a:t>
                          </a:r>
                        </a:p>
                        <a:p>
                          <a:endParaRPr lang="en-GB" sz="9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15%</a:t>
                          </a: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019881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£20</m:t>
                              </m:r>
                            </m:oMath>
                          </a14:m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£16</m:t>
                              </m:r>
                            </m:oMath>
                          </a14:m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£28</m:t>
                              </m:r>
                            </m:oMath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There are 30 people in a tennis club.</a:t>
                          </a:r>
                        </a:p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of the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members are male.</a:t>
                          </a:r>
                        </a:p>
                        <a:p>
                          <a:pPr algn="l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How many female members are there?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Write these numbers in order of size.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Start with the smallest.</a:t>
                          </a:r>
                        </a:p>
                        <a:p>
                          <a:pPr algn="l"/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0.75,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, 65%,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492282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Simon spent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of his pocket money on a computer game.</a:t>
                          </a:r>
                        </a:p>
                        <a:p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He spent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of his pocket money on a ticket for a football match.</a:t>
                          </a:r>
                        </a:p>
                        <a:p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fraction of his pocket money that he had left.</a:t>
                          </a:r>
                          <a:endParaRPr lang="en-GB" sz="1600" kern="1200" dirty="0" smtClean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2376132"/>
                  </p:ext>
                </p:extLst>
              </p:nvPr>
            </p:nvGraphicFramePr>
            <p:xfrm>
              <a:off x="0" y="1"/>
              <a:ext cx="9144000" cy="68593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%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/decimal/fraction		Topic 9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decimals in to percentages</a:t>
                          </a: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0.75</a:t>
                          </a:r>
                        </a:p>
                        <a:p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0.2</a:t>
                          </a:r>
                        </a:p>
                        <a:p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0.05</a:t>
                          </a: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067" r="-100625" b="-2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percentages into fractions</a:t>
                          </a: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25%</a:t>
                          </a:r>
                        </a:p>
                        <a:p>
                          <a:endParaRPr lang="en-GB" sz="9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40%</a:t>
                          </a:r>
                        </a:p>
                        <a:p>
                          <a:endParaRPr lang="en-GB" sz="9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15%</a:t>
                          </a: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081022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10819" r="-200625" b="-120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10819" r="-100625" b="-120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10819" r="-625" b="-120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492282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76284" r="-200625" b="-4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76284" r="-100625" b="-4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76284" r="-625" b="-4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9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4810739"/>
                  </p:ext>
                </p:extLst>
              </p:nvPr>
            </p:nvGraphicFramePr>
            <p:xfrm>
              <a:off x="0" y="1"/>
              <a:ext cx="9144000" cy="68916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18837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%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/decimal/fraction		Topic 9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decimals in to percentages</a:t>
                          </a: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0.75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	= 75%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0.2	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20%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0.05	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5%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fractions into percentages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50%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9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75%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9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</a:t>
                          </a:r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62%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percentages into fractions</a:t>
                          </a: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25%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9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40%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40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100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9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15%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100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20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1945416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£20</m:t>
                              </m:r>
                            </m:oMath>
                          </a14:m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£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8</a:t>
                          </a:r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90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£16</m:t>
                              </m:r>
                            </m:oMath>
                          </a14:m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£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6</a:t>
                          </a:r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90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£28</m:t>
                              </m:r>
                            </m:oMath>
                          </a14:m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£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16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There are 30 people in a tennis club.</a:t>
                          </a:r>
                        </a:p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of the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members are male.</a:t>
                          </a:r>
                        </a:p>
                        <a:p>
                          <a:pPr algn="l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How many female members are there?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12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Write these numbers in order of size.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Start with the smallest.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0.75,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, 65%,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, 65%,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, 0.75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492282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  <m:box>
                                <m:box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box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  <m:box>
                                <m:box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GB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Simon spent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of his pocket money on a computer game.</a:t>
                          </a:r>
                        </a:p>
                        <a:p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He spent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of his pocket money on a ticket for a football match.</a:t>
                          </a:r>
                        </a:p>
                        <a:p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fraction of his pocket money that he had left.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𝑙𝑒𝑓𝑡</m:t>
                              </m:r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endParaRPr lang="en-GB" sz="1600" kern="1200" dirty="0" smtClean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4810739"/>
                  </p:ext>
                </p:extLst>
              </p:nvPr>
            </p:nvGraphicFramePr>
            <p:xfrm>
              <a:off x="0" y="1"/>
              <a:ext cx="9144000" cy="68916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53628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%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/decimal/fraction		Topic 9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decimals in to percentages</a:t>
                          </a: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0.75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	= 75%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0.2	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20%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0.05	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5%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036" r="-100625" b="-1935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036" r="-625" b="-1935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1945416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21875" r="-200625" b="-133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21875" r="-100625" b="-133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21875" r="-625" b="-1334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592642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67059" r="-200625" b="-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67059" r="-100625" b="-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67059" r="-625" b="-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83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65103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Geometry:  Angles 			Topic 10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type of angle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type of angle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type of angle</a:t>
                      </a:r>
                    </a:p>
                    <a:p>
                      <a:pPr algn="ctr"/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shape</a:t>
                      </a:r>
                    </a:p>
                    <a:p>
                      <a:pPr algn="ctr"/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polygon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polygon</a:t>
                      </a: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Name the quadrilateral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Name the quadrilateral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Name the quadrilateral</a:t>
                      </a:r>
                    </a:p>
                    <a:p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5" t="38803" r="66705" b="44655"/>
          <a:stretch/>
        </p:blipFill>
        <p:spPr bwMode="auto">
          <a:xfrm>
            <a:off x="4045671" y="2819544"/>
            <a:ext cx="1457354" cy="1120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2" t="44198" r="36165" b="42521"/>
          <a:stretch/>
        </p:blipFill>
        <p:spPr bwMode="auto">
          <a:xfrm>
            <a:off x="6956179" y="2724453"/>
            <a:ext cx="1506177" cy="1215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4"/>
          <a:srcRect l="3884" t="12758" r="69514" b="52688"/>
          <a:stretch/>
        </p:blipFill>
        <p:spPr bwMode="auto">
          <a:xfrm>
            <a:off x="798022" y="5336771"/>
            <a:ext cx="2039589" cy="10009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/>
          <p:nvPr/>
        </p:nvPicPr>
        <p:blipFill rotWithShape="1">
          <a:blip r:embed="rId4"/>
          <a:srcRect l="35596" t="12501" r="49185" b="40728"/>
          <a:stretch/>
        </p:blipFill>
        <p:spPr bwMode="auto">
          <a:xfrm>
            <a:off x="4571999" y="5035898"/>
            <a:ext cx="931025" cy="14979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/>
          <p:nvPr/>
        </p:nvPicPr>
        <p:blipFill rotWithShape="1">
          <a:blip r:embed="rId4"/>
          <a:srcRect l="55192" t="13309" r="24832" b="53227"/>
          <a:stretch/>
        </p:blipFill>
        <p:spPr bwMode="auto">
          <a:xfrm>
            <a:off x="6926057" y="5072093"/>
            <a:ext cx="1652678" cy="1145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750627" y="409433"/>
            <a:ext cx="1424276" cy="1650670"/>
            <a:chOff x="750627" y="409433"/>
            <a:chExt cx="1424276" cy="1650670"/>
          </a:xfrm>
        </p:grpSpPr>
        <p:sp>
          <p:nvSpPr>
            <p:cNvPr id="2" name="Freeform 1"/>
            <p:cNvSpPr/>
            <p:nvPr/>
          </p:nvSpPr>
          <p:spPr>
            <a:xfrm>
              <a:off x="750627" y="409433"/>
              <a:ext cx="968991" cy="1187355"/>
            </a:xfrm>
            <a:custGeom>
              <a:avLst/>
              <a:gdLst>
                <a:gd name="connsiteX0" fmla="*/ 0 w 968991"/>
                <a:gd name="connsiteY0" fmla="*/ 450376 h 1187355"/>
                <a:gd name="connsiteX1" fmla="*/ 968991 w 968991"/>
                <a:gd name="connsiteY1" fmla="*/ 1187355 h 1187355"/>
                <a:gd name="connsiteX2" fmla="*/ 955343 w 968991"/>
                <a:gd name="connsiteY2" fmla="*/ 0 h 118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8991" h="1187355">
                  <a:moveTo>
                    <a:pt x="0" y="450376"/>
                  </a:moveTo>
                  <a:lnTo>
                    <a:pt x="968991" y="1187355"/>
                  </a:lnTo>
                  <a:lnTo>
                    <a:pt x="955343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ie 21"/>
            <p:cNvSpPr/>
            <p:nvPr/>
          </p:nvSpPr>
          <p:spPr>
            <a:xfrm>
              <a:off x="1274903" y="1160103"/>
              <a:ext cx="900000" cy="900000"/>
            </a:xfrm>
            <a:prstGeom prst="pie">
              <a:avLst>
                <a:gd name="adj1" fmla="val 16184338"/>
                <a:gd name="adj2" fmla="val 13093861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889611" y="532263"/>
            <a:ext cx="1380678" cy="1624083"/>
            <a:chOff x="3889611" y="532263"/>
            <a:chExt cx="1380678" cy="1624083"/>
          </a:xfrm>
        </p:grpSpPr>
        <p:sp>
          <p:nvSpPr>
            <p:cNvPr id="3" name="Freeform 2"/>
            <p:cNvSpPr/>
            <p:nvPr/>
          </p:nvSpPr>
          <p:spPr>
            <a:xfrm>
              <a:off x="3889611" y="532263"/>
              <a:ext cx="1364776" cy="1624083"/>
            </a:xfrm>
            <a:custGeom>
              <a:avLst/>
              <a:gdLst>
                <a:gd name="connsiteX0" fmla="*/ 0 w 1364776"/>
                <a:gd name="connsiteY0" fmla="*/ 1624083 h 1624083"/>
                <a:gd name="connsiteX1" fmla="*/ 941695 w 1364776"/>
                <a:gd name="connsiteY1" fmla="*/ 1009934 h 1624083"/>
                <a:gd name="connsiteX2" fmla="*/ 1364776 w 1364776"/>
                <a:gd name="connsiteY2" fmla="*/ 0 h 1624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4776" h="1624083">
                  <a:moveTo>
                    <a:pt x="0" y="1624083"/>
                  </a:moveTo>
                  <a:lnTo>
                    <a:pt x="941695" y="1009934"/>
                  </a:lnTo>
                  <a:lnTo>
                    <a:pt x="1364776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ie 22"/>
            <p:cNvSpPr/>
            <p:nvPr/>
          </p:nvSpPr>
          <p:spPr>
            <a:xfrm>
              <a:off x="4370289" y="1099690"/>
              <a:ext cx="900000" cy="900000"/>
            </a:xfrm>
            <a:prstGeom prst="pie">
              <a:avLst>
                <a:gd name="adj1" fmla="val 8824551"/>
                <a:gd name="adj2" fmla="val 17621205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931927" y="509730"/>
            <a:ext cx="1776087" cy="1500878"/>
            <a:chOff x="6931927" y="509730"/>
            <a:chExt cx="1776087" cy="1500878"/>
          </a:xfrm>
        </p:grpSpPr>
        <p:sp>
          <p:nvSpPr>
            <p:cNvPr id="21" name="Freeform 20"/>
            <p:cNvSpPr/>
            <p:nvPr/>
          </p:nvSpPr>
          <p:spPr>
            <a:xfrm>
              <a:off x="7397829" y="959730"/>
              <a:ext cx="1310185" cy="1050878"/>
            </a:xfrm>
            <a:custGeom>
              <a:avLst/>
              <a:gdLst>
                <a:gd name="connsiteX0" fmla="*/ 1310185 w 1310185"/>
                <a:gd name="connsiteY0" fmla="*/ 423081 h 1050878"/>
                <a:gd name="connsiteX1" fmla="*/ 0 w 1310185"/>
                <a:gd name="connsiteY1" fmla="*/ 0 h 1050878"/>
                <a:gd name="connsiteX2" fmla="*/ 709684 w 1310185"/>
                <a:gd name="connsiteY2" fmla="*/ 1050878 h 1050878"/>
                <a:gd name="connsiteX3" fmla="*/ 709684 w 1310185"/>
                <a:gd name="connsiteY3" fmla="*/ 1050878 h 105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0185" h="1050878">
                  <a:moveTo>
                    <a:pt x="1310185" y="423081"/>
                  </a:moveTo>
                  <a:lnTo>
                    <a:pt x="0" y="0"/>
                  </a:lnTo>
                  <a:lnTo>
                    <a:pt x="709684" y="1050878"/>
                  </a:lnTo>
                  <a:lnTo>
                    <a:pt x="709684" y="105087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ie 23"/>
            <p:cNvSpPr/>
            <p:nvPr/>
          </p:nvSpPr>
          <p:spPr>
            <a:xfrm>
              <a:off x="6931927" y="509730"/>
              <a:ext cx="900000" cy="900000"/>
            </a:xfrm>
            <a:prstGeom prst="pie">
              <a:avLst>
                <a:gd name="adj1" fmla="val 1046904"/>
                <a:gd name="adj2" fmla="val 3302933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28" name="Picture 2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99" r="63778" b="4128"/>
          <a:stretch/>
        </p:blipFill>
        <p:spPr bwMode="auto">
          <a:xfrm>
            <a:off x="1188893" y="2724453"/>
            <a:ext cx="1648718" cy="15173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>
            <a:off x="1384300" y="3429000"/>
            <a:ext cx="335318" cy="266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013252" y="3416300"/>
            <a:ext cx="265284" cy="295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69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44506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Geometry:  Angles 			Topic 10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type of angle</a:t>
                      </a:r>
                    </a:p>
                    <a:p>
                      <a:pPr marL="0" indent="0" algn="r">
                        <a:buNone/>
                      </a:pP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r">
                        <a:buNone/>
                      </a:pP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r">
                        <a:buNone/>
                      </a:pPr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reflex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type of angle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r">
                        <a:buNone/>
                      </a:pP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r">
                        <a:buNone/>
                      </a:pPr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obtuse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type of angle</a:t>
                      </a:r>
                    </a:p>
                    <a:p>
                      <a:pPr marL="0" indent="0" algn="r">
                        <a:buNone/>
                      </a:pP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r">
                        <a:buNone/>
                      </a:pP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r">
                        <a:buNone/>
                      </a:pPr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acute</a:t>
                      </a:r>
                    </a:p>
                    <a:p>
                      <a:pPr algn="ctr"/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shape</a:t>
                      </a:r>
                    </a:p>
                    <a:p>
                      <a:pPr marL="0" indent="0" algn="r">
                        <a:buNone/>
                      </a:pP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r">
                        <a:buNone/>
                      </a:pP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r">
                        <a:buNone/>
                      </a:pPr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Isosceles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marL="0" indent="0" algn="r">
                        <a:buNone/>
                      </a:pP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triangle</a:t>
                      </a: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polygon</a:t>
                      </a: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r"/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Irregular</a:t>
                      </a:r>
                    </a:p>
                    <a:p>
                      <a:pPr algn="r"/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Concave</a:t>
                      </a:r>
                    </a:p>
                    <a:p>
                      <a:pPr algn="r"/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pentagon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polygon</a:t>
                      </a: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r">
                        <a:buNone/>
                      </a:pPr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Irregular</a:t>
                      </a:r>
                      <a:endParaRPr lang="en-GB" b="0" baseline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r">
                        <a:buNone/>
                      </a:pP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convex</a:t>
                      </a:r>
                    </a:p>
                    <a:p>
                      <a:pPr marL="0" indent="0" algn="r">
                        <a:buNone/>
                      </a:pP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hexagon</a:t>
                      </a: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Name the quadrilateral</a:t>
                      </a:r>
                    </a:p>
                    <a:p>
                      <a:pPr marL="0" indent="0" algn="r">
                        <a:buNone/>
                      </a:pP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r">
                        <a:buNone/>
                      </a:pPr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parallelogram</a:t>
                      </a:r>
                    </a:p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Name the quadrilateral</a:t>
                      </a:r>
                    </a:p>
                    <a:p>
                      <a:pPr marL="0" indent="0" algn="r">
                        <a:buNone/>
                      </a:pP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r">
                        <a:buNone/>
                      </a:pPr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kite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Name the quadrilateral</a:t>
                      </a: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r">
                        <a:buNone/>
                      </a:pP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r">
                        <a:buNone/>
                      </a:pPr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trapezium</a:t>
                      </a:r>
                    </a:p>
                    <a:p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5" t="38803" r="66705" b="44655"/>
          <a:stretch/>
        </p:blipFill>
        <p:spPr bwMode="auto">
          <a:xfrm>
            <a:off x="3431522" y="2826139"/>
            <a:ext cx="1457354" cy="1120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2" t="44198" r="36165" b="42521"/>
          <a:stretch/>
        </p:blipFill>
        <p:spPr bwMode="auto">
          <a:xfrm>
            <a:off x="6325750" y="2826139"/>
            <a:ext cx="1506177" cy="1215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4"/>
          <a:srcRect l="3884" t="12758" r="69514" b="52688"/>
          <a:stretch/>
        </p:blipFill>
        <p:spPr bwMode="auto">
          <a:xfrm>
            <a:off x="450433" y="5432541"/>
            <a:ext cx="2039589" cy="10009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/>
          <p:nvPr/>
        </p:nvPicPr>
        <p:blipFill rotWithShape="1">
          <a:blip r:embed="rId4"/>
          <a:srcRect l="35596" t="12501" r="49185" b="40728"/>
          <a:stretch/>
        </p:blipFill>
        <p:spPr bwMode="auto">
          <a:xfrm>
            <a:off x="3904776" y="5072093"/>
            <a:ext cx="931025" cy="14979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/>
          <p:nvPr/>
        </p:nvPicPr>
        <p:blipFill rotWithShape="1">
          <a:blip r:embed="rId4"/>
          <a:srcRect l="55192" t="13309" r="24832" b="53227"/>
          <a:stretch/>
        </p:blipFill>
        <p:spPr bwMode="auto">
          <a:xfrm>
            <a:off x="6296567" y="5079193"/>
            <a:ext cx="1652678" cy="1145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750627" y="409433"/>
            <a:ext cx="1424276" cy="1650670"/>
            <a:chOff x="750627" y="409433"/>
            <a:chExt cx="1424276" cy="1650670"/>
          </a:xfrm>
        </p:grpSpPr>
        <p:sp>
          <p:nvSpPr>
            <p:cNvPr id="2" name="Freeform 1"/>
            <p:cNvSpPr/>
            <p:nvPr/>
          </p:nvSpPr>
          <p:spPr>
            <a:xfrm>
              <a:off x="750627" y="409433"/>
              <a:ext cx="968991" cy="1187355"/>
            </a:xfrm>
            <a:custGeom>
              <a:avLst/>
              <a:gdLst>
                <a:gd name="connsiteX0" fmla="*/ 0 w 968991"/>
                <a:gd name="connsiteY0" fmla="*/ 450376 h 1187355"/>
                <a:gd name="connsiteX1" fmla="*/ 968991 w 968991"/>
                <a:gd name="connsiteY1" fmla="*/ 1187355 h 1187355"/>
                <a:gd name="connsiteX2" fmla="*/ 955343 w 968991"/>
                <a:gd name="connsiteY2" fmla="*/ 0 h 118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8991" h="1187355">
                  <a:moveTo>
                    <a:pt x="0" y="450376"/>
                  </a:moveTo>
                  <a:lnTo>
                    <a:pt x="968991" y="1187355"/>
                  </a:lnTo>
                  <a:lnTo>
                    <a:pt x="955343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ie 21"/>
            <p:cNvSpPr/>
            <p:nvPr/>
          </p:nvSpPr>
          <p:spPr>
            <a:xfrm>
              <a:off x="1274903" y="1160103"/>
              <a:ext cx="900000" cy="900000"/>
            </a:xfrm>
            <a:prstGeom prst="pie">
              <a:avLst>
                <a:gd name="adj1" fmla="val 16184338"/>
                <a:gd name="adj2" fmla="val 13093861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889611" y="532263"/>
            <a:ext cx="1380678" cy="1624083"/>
            <a:chOff x="3889611" y="532263"/>
            <a:chExt cx="1380678" cy="1624083"/>
          </a:xfrm>
        </p:grpSpPr>
        <p:sp>
          <p:nvSpPr>
            <p:cNvPr id="3" name="Freeform 2"/>
            <p:cNvSpPr/>
            <p:nvPr/>
          </p:nvSpPr>
          <p:spPr>
            <a:xfrm>
              <a:off x="3889611" y="532263"/>
              <a:ext cx="1364776" cy="1624083"/>
            </a:xfrm>
            <a:custGeom>
              <a:avLst/>
              <a:gdLst>
                <a:gd name="connsiteX0" fmla="*/ 0 w 1364776"/>
                <a:gd name="connsiteY0" fmla="*/ 1624083 h 1624083"/>
                <a:gd name="connsiteX1" fmla="*/ 941695 w 1364776"/>
                <a:gd name="connsiteY1" fmla="*/ 1009934 h 1624083"/>
                <a:gd name="connsiteX2" fmla="*/ 1364776 w 1364776"/>
                <a:gd name="connsiteY2" fmla="*/ 0 h 1624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4776" h="1624083">
                  <a:moveTo>
                    <a:pt x="0" y="1624083"/>
                  </a:moveTo>
                  <a:lnTo>
                    <a:pt x="941695" y="1009934"/>
                  </a:lnTo>
                  <a:lnTo>
                    <a:pt x="1364776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ie 22"/>
            <p:cNvSpPr/>
            <p:nvPr/>
          </p:nvSpPr>
          <p:spPr>
            <a:xfrm>
              <a:off x="4370289" y="1099690"/>
              <a:ext cx="900000" cy="900000"/>
            </a:xfrm>
            <a:prstGeom prst="pie">
              <a:avLst>
                <a:gd name="adj1" fmla="val 8824551"/>
                <a:gd name="adj2" fmla="val 17621205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931927" y="509730"/>
            <a:ext cx="1776087" cy="1500878"/>
            <a:chOff x="6931927" y="509730"/>
            <a:chExt cx="1776087" cy="1500878"/>
          </a:xfrm>
        </p:grpSpPr>
        <p:sp>
          <p:nvSpPr>
            <p:cNvPr id="21" name="Freeform 20"/>
            <p:cNvSpPr/>
            <p:nvPr/>
          </p:nvSpPr>
          <p:spPr>
            <a:xfrm>
              <a:off x="7397829" y="959730"/>
              <a:ext cx="1310185" cy="1050878"/>
            </a:xfrm>
            <a:custGeom>
              <a:avLst/>
              <a:gdLst>
                <a:gd name="connsiteX0" fmla="*/ 1310185 w 1310185"/>
                <a:gd name="connsiteY0" fmla="*/ 423081 h 1050878"/>
                <a:gd name="connsiteX1" fmla="*/ 0 w 1310185"/>
                <a:gd name="connsiteY1" fmla="*/ 0 h 1050878"/>
                <a:gd name="connsiteX2" fmla="*/ 709684 w 1310185"/>
                <a:gd name="connsiteY2" fmla="*/ 1050878 h 1050878"/>
                <a:gd name="connsiteX3" fmla="*/ 709684 w 1310185"/>
                <a:gd name="connsiteY3" fmla="*/ 1050878 h 105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0185" h="1050878">
                  <a:moveTo>
                    <a:pt x="1310185" y="423081"/>
                  </a:moveTo>
                  <a:lnTo>
                    <a:pt x="0" y="0"/>
                  </a:lnTo>
                  <a:lnTo>
                    <a:pt x="709684" y="1050878"/>
                  </a:lnTo>
                  <a:lnTo>
                    <a:pt x="709684" y="105087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ie 23"/>
            <p:cNvSpPr/>
            <p:nvPr/>
          </p:nvSpPr>
          <p:spPr>
            <a:xfrm>
              <a:off x="6931927" y="509730"/>
              <a:ext cx="900000" cy="900000"/>
            </a:xfrm>
            <a:prstGeom prst="pie">
              <a:avLst>
                <a:gd name="adj1" fmla="val 1046904"/>
                <a:gd name="adj2" fmla="val 3302933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9818" y="2756891"/>
            <a:ext cx="1267221" cy="1517347"/>
            <a:chOff x="629818" y="2756891"/>
            <a:chExt cx="1267221" cy="1517347"/>
          </a:xfrm>
        </p:grpSpPr>
        <p:pic>
          <p:nvPicPr>
            <p:cNvPr id="28" name="Picture 27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499" r="72160" b="4128"/>
            <a:stretch/>
          </p:blipFill>
          <p:spPr bwMode="auto">
            <a:xfrm>
              <a:off x="629818" y="2756891"/>
              <a:ext cx="1267221" cy="151734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" name="Straight Connector 5"/>
            <p:cNvCxnSpPr/>
            <p:nvPr/>
          </p:nvCxnSpPr>
          <p:spPr>
            <a:xfrm>
              <a:off x="841276" y="3374409"/>
              <a:ext cx="335318" cy="266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470228" y="3361709"/>
              <a:ext cx="265284" cy="2953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201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85836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Geometry:  Angles 			Topic 10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angles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angles</a:t>
                      </a:r>
                    </a:p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pPr algn="ctr"/>
                      <a:endParaRPr lang="en-GB" sz="16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pPr algn="ctr"/>
                      <a:endParaRPr lang="en-GB" sz="16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angle.</a:t>
                      </a:r>
                    </a:p>
                    <a:p>
                      <a:pPr algn="ctr"/>
                      <a:endParaRPr lang="en-GB" sz="16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21072" y="3092002"/>
            <a:ext cx="2023111" cy="111312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655695" y="3076821"/>
            <a:ext cx="2113338" cy="112830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6503125" y="2810651"/>
            <a:ext cx="2286034" cy="15719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9" t="30857" r="62651" b="47976"/>
          <a:stretch/>
        </p:blipFill>
        <p:spPr bwMode="auto">
          <a:xfrm>
            <a:off x="996287" y="614149"/>
            <a:ext cx="1697036" cy="15970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8" t="53555" r="46868" b="35322"/>
          <a:stretch/>
        </p:blipFill>
        <p:spPr bwMode="auto">
          <a:xfrm>
            <a:off x="3532880" y="792682"/>
            <a:ext cx="2236153" cy="11691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3" t="35157" r="42932" b="53554"/>
          <a:stretch/>
        </p:blipFill>
        <p:spPr bwMode="auto">
          <a:xfrm>
            <a:off x="3946727" y="5076219"/>
            <a:ext cx="2140174" cy="9970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4" t="35157" r="65495" b="53145"/>
          <a:stretch/>
        </p:blipFill>
        <p:spPr bwMode="auto">
          <a:xfrm>
            <a:off x="721072" y="5076219"/>
            <a:ext cx="2051780" cy="10610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1" t="35157" r="21185" b="53145"/>
          <a:stretch/>
        </p:blipFill>
        <p:spPr bwMode="auto">
          <a:xfrm>
            <a:off x="6680546" y="5046373"/>
            <a:ext cx="1938800" cy="10268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>
          <a:blip r:embed="rId7"/>
          <a:stretch>
            <a:fillRect/>
          </a:stretch>
        </p:blipFill>
        <p:spPr>
          <a:xfrm>
            <a:off x="7162497" y="425804"/>
            <a:ext cx="1516149" cy="178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4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97036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Geometry:  Angles 			Topic 10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angles</a:t>
                      </a:r>
                    </a:p>
                    <a:p>
                      <a:pPr marL="0" indent="0" algn="l">
                        <a:buNone/>
                      </a:pPr>
                      <a:endParaRPr lang="en-GB" sz="16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GB" sz="16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 = 120</a:t>
                      </a:r>
                      <a:r>
                        <a:rPr lang="en-GB" sz="16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</a:p>
                    <a:p>
                      <a:pPr marL="0" indent="0" algn="l">
                        <a:buNone/>
                      </a:pPr>
                      <a:endParaRPr lang="en-GB" sz="16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b = 60</a:t>
                      </a:r>
                      <a:r>
                        <a:rPr lang="en-GB" sz="16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endParaRPr lang="en-GB" sz="16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l">
                        <a:buNone/>
                      </a:pPr>
                      <a:endParaRPr lang="en-GB" sz="16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 = 120</a:t>
                      </a:r>
                      <a:r>
                        <a:rPr lang="en-GB" sz="16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endParaRPr lang="en-GB" sz="16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l">
                        <a:buNone/>
                      </a:pP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angles</a:t>
                      </a:r>
                    </a:p>
                    <a:p>
                      <a:pPr marL="0" indent="0" algn="l">
                        <a:buNone/>
                      </a:pPr>
                      <a:endParaRPr lang="en-GB" sz="16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GB" sz="16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v = 155</a:t>
                      </a:r>
                      <a:r>
                        <a:rPr lang="en-GB" sz="16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</a:p>
                    <a:p>
                      <a:pPr marL="0" indent="0" algn="l">
                        <a:buNone/>
                      </a:pPr>
                      <a:endParaRPr lang="en-GB" sz="16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u = 25</a:t>
                      </a:r>
                      <a:r>
                        <a:rPr lang="en-GB" sz="16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endParaRPr lang="en-GB" sz="16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l">
                        <a:buNone/>
                      </a:pPr>
                      <a:endParaRPr lang="en-GB" sz="16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t = 155</a:t>
                      </a:r>
                      <a:r>
                        <a:rPr lang="en-GB" sz="16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endParaRPr lang="en-GB" sz="16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pPr marL="0" indent="0" algn="l">
                        <a:buNone/>
                      </a:pPr>
                      <a:endParaRPr lang="en-GB" sz="16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 = 120</a:t>
                      </a:r>
                      <a:r>
                        <a:rPr lang="en-GB" sz="16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endParaRPr lang="en-GB" sz="16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6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pPr algn="ctr"/>
                      <a:r>
                        <a:rPr lang="en-GB" sz="16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90</a:t>
                      </a:r>
                      <a:r>
                        <a:rPr lang="en-GB" sz="16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endParaRPr lang="en-GB" sz="1600" b="0" baseline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40</a:t>
                      </a:r>
                      <a:r>
                        <a:rPr lang="en-GB" sz="16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endParaRPr lang="en-GB" sz="1600" b="0" baseline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 = 50</a:t>
                      </a:r>
                      <a:r>
                        <a:rPr lang="en-GB" sz="16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baseline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  <a:sym typeface="Symbol" panose="05050102010706020507" pitchFamily="18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n = 80</a:t>
                      </a:r>
                      <a:endParaRPr lang="en-GB" sz="1600" b="0" baseline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6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50</a:t>
                      </a:r>
                      <a:r>
                        <a:rPr lang="en-GB" sz="16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endParaRPr lang="en-GB" sz="16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75</a:t>
                      </a:r>
                      <a:endParaRPr lang="en-GB" sz="16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145</a:t>
                      </a:r>
                      <a:endParaRPr lang="en-GB" sz="16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21072" y="3092002"/>
            <a:ext cx="2023111" cy="111312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655695" y="3076821"/>
            <a:ext cx="2113338" cy="112830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6946710" y="3076821"/>
            <a:ext cx="2116878" cy="145589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9" t="30857" r="62651" b="47976"/>
          <a:stretch/>
        </p:blipFill>
        <p:spPr bwMode="auto">
          <a:xfrm>
            <a:off x="1542197" y="623876"/>
            <a:ext cx="1697036" cy="15970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2" t="53555" r="48015" b="35322"/>
          <a:stretch/>
        </p:blipFill>
        <p:spPr bwMode="auto">
          <a:xfrm>
            <a:off x="4107976" y="887593"/>
            <a:ext cx="1978925" cy="11691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3" t="35157" r="42932" b="53554"/>
          <a:stretch/>
        </p:blipFill>
        <p:spPr bwMode="auto">
          <a:xfrm>
            <a:off x="3960375" y="5144459"/>
            <a:ext cx="2140174" cy="9970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4" t="35157" r="65495" b="53145"/>
          <a:stretch/>
        </p:blipFill>
        <p:spPr bwMode="auto">
          <a:xfrm>
            <a:off x="734720" y="5144459"/>
            <a:ext cx="2051780" cy="10610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1" t="35157" r="21185" b="53145"/>
          <a:stretch/>
        </p:blipFill>
        <p:spPr bwMode="auto">
          <a:xfrm>
            <a:off x="6680546" y="5046373"/>
            <a:ext cx="1998100" cy="1095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>
          <a:blip r:embed="rId7"/>
          <a:stretch>
            <a:fillRect/>
          </a:stretch>
        </p:blipFill>
        <p:spPr>
          <a:xfrm>
            <a:off x="7162497" y="425804"/>
            <a:ext cx="1516149" cy="178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4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046BBD967B24DA3F10E1FCF165E29" ma:contentTypeVersion="4" ma:contentTypeDescription="Create a new document." ma:contentTypeScope="" ma:versionID="d8f82cecab30e0d7a59f92c30e35122e">
  <xsd:schema xmlns:xsd="http://www.w3.org/2001/XMLSchema" xmlns:xs="http://www.w3.org/2001/XMLSchema" xmlns:p="http://schemas.microsoft.com/office/2006/metadata/properties" xmlns:ns2="ea71102e-c2e2-43df-a20f-703c85d4b778" xmlns:ns3="ac2b899c-feaf-4902-9f78-83816e525775" targetNamespace="http://schemas.microsoft.com/office/2006/metadata/properties" ma:root="true" ma:fieldsID="1adc5f142140e8b844ae831ed2425da5" ns2:_="" ns3:_="">
    <xsd:import namespace="ea71102e-c2e2-43df-a20f-703c85d4b778"/>
    <xsd:import namespace="ac2b899c-feaf-4902-9f78-83816e5257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1102e-c2e2-43df-a20f-703c85d4b7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b899c-feaf-4902-9f78-83816e5257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D2950C-6D80-4E9A-9465-870197D2AB5C}">
  <ds:schemaRefs>
    <ds:schemaRef ds:uri="http://purl.org/dc/elements/1.1/"/>
    <ds:schemaRef ds:uri="ea71102e-c2e2-43df-a20f-703c85d4b778"/>
    <ds:schemaRef ds:uri="http://purl.org/dc/terms/"/>
    <ds:schemaRef ds:uri="http://schemas.microsoft.com/office/infopath/2007/PartnerControls"/>
    <ds:schemaRef ds:uri="http://schemas.microsoft.com/office/2006/documentManagement/types"/>
    <ds:schemaRef ds:uri="ac2b899c-feaf-4902-9f78-83816e525775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03D85AB-41F1-43B2-BDF6-CBD6AD9062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2E6D69-E3A8-4076-AC36-0B785A1D60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71102e-c2e2-43df-a20f-703c85d4b778"/>
    <ds:schemaRef ds:uri="ac2b899c-feaf-4902-9f78-83816e5257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1459</TotalTime>
  <Words>947</Words>
  <Application>Microsoft Office PowerPoint</Application>
  <PresentationFormat>On-screen Show (4:3)</PresentationFormat>
  <Paragraphs>438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Century Gothic</vt:lpstr>
      <vt:lpstr>Comic Sans MS</vt:lpstr>
      <vt:lpstr>Symbol</vt:lpstr>
      <vt:lpstr>Times New Roman</vt:lpstr>
      <vt:lpstr>Wingdings 3</vt:lpstr>
      <vt:lpstr>Office Theme</vt:lpstr>
      <vt:lpstr>Ion Boardroom</vt:lpstr>
      <vt:lpstr>Test 3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Morton, Joanne</dc:creator>
  <cp:lastModifiedBy>Gilroy, Alison</cp:lastModifiedBy>
  <cp:revision>115</cp:revision>
  <dcterms:created xsi:type="dcterms:W3CDTF">2018-05-22T09:25:02Z</dcterms:created>
  <dcterms:modified xsi:type="dcterms:W3CDTF">2019-04-16T19:34:35Z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0x010100D91046BBD967B24DA3F10E1FCF165E29</vt:lpwstr>
  </property>
</Properties>
</file>