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7"/>
  </p:notesMasterIdLst>
  <p:sldIdLst>
    <p:sldId id="262" r:id="rId6"/>
    <p:sldId id="273" r:id="rId7"/>
    <p:sldId id="274" r:id="rId8"/>
    <p:sldId id="256" r:id="rId9"/>
    <p:sldId id="267" r:id="rId10"/>
    <p:sldId id="263" r:id="rId11"/>
    <p:sldId id="268" r:id="rId12"/>
    <p:sldId id="264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FC2C-ECDD-4654-B854-D4394293E185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A864C-C66E-45AE-8210-CCA39B4BD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0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4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0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3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9 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93399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 graphs and Venn diagrams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ox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plot to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the 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following 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e"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{ 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at LSA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}   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 = { 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who have a brother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  = {pupils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who have a  sister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some questions and answers using this Venn diagram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could we put 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axes to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this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type of 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correlation? 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could you put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axes to show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 type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correlation?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Put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numbers 1 - 20 into the Venn diagram below</a:t>
                      </a:r>
                      <a:r>
                        <a:rPr lang="en-GB" baseline="0" dirty="0" smtClean="0">
                          <a:effectLst/>
                          <a:ea typeface="Calibri"/>
                          <a:cs typeface="Times New Roman"/>
                          <a:sym typeface="Symbo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  <a:sym typeface="Symbol"/>
                        </a:rPr>
                        <a:t>A {Factors of 30}        B {prime}</a:t>
                      </a:r>
                      <a:endParaRPr lang="en-GB" sz="16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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B) 	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 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B) 	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(A’ )      	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B)’  	=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29" y="2325237"/>
            <a:ext cx="2009979" cy="187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60"/>
          <a:stretch/>
        </p:blipFill>
        <p:spPr>
          <a:xfrm>
            <a:off x="7150172" y="2513576"/>
            <a:ext cx="1976105" cy="18308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40421"/>
              </p:ext>
            </p:extLst>
          </p:nvPr>
        </p:nvGraphicFramePr>
        <p:xfrm>
          <a:off x="2169994" y="98870"/>
          <a:ext cx="24333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Minimum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LQ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IQR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145207" y="610752"/>
            <a:ext cx="3430752" cy="1145844"/>
            <a:chOff x="-531245" y="-40965"/>
            <a:chExt cx="3431239" cy="1146435"/>
          </a:xfrm>
        </p:grpSpPr>
        <p:sp>
          <p:nvSpPr>
            <p:cNvPr id="11" name="Rectangle 10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03"/>
            <p:cNvSpPr txBox="1"/>
            <p:nvPr/>
          </p:nvSpPr>
          <p:spPr>
            <a:xfrm>
              <a:off x="644218" y="491320"/>
              <a:ext cx="962188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04"/>
            <p:cNvSpPr txBox="1"/>
            <p:nvPr/>
          </p:nvSpPr>
          <p:spPr>
            <a:xfrm>
              <a:off x="30249" y="491320"/>
              <a:ext cx="613969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5"/>
            <p:cNvSpPr txBox="1"/>
            <p:nvPr/>
          </p:nvSpPr>
          <p:spPr>
            <a:xfrm>
              <a:off x="1654935" y="463439"/>
              <a:ext cx="783643" cy="30027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06"/>
            <p:cNvSpPr txBox="1"/>
            <p:nvPr/>
          </p:nvSpPr>
          <p:spPr>
            <a:xfrm>
              <a:off x="1978707" y="777417"/>
              <a:ext cx="732605" cy="2854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3846" y="5223402"/>
            <a:ext cx="3430752" cy="1532240"/>
            <a:chOff x="-531245" y="-40965"/>
            <a:chExt cx="3431239" cy="1146435"/>
          </a:xfrm>
        </p:grpSpPr>
        <p:sp>
          <p:nvSpPr>
            <p:cNvPr id="23" name="Rectangle 22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961937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Scatter graphs and Venn diagrams	Topic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Symbol" panose="05050102010706020507" pitchFamily="18" charset="2"/>
                            <a:buChar char="e"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LSA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}   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brother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  = {pupils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 sister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Create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some questions and answers using this Venn diagram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Negative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Correlation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Temperature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Soup sales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 correlation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Height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IQ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B) 	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 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B) 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(A’ )      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B)’  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961937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Scatter graphs and Venn diagrams	Topic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Symbol" panose="05050102010706020507" pitchFamily="18" charset="2"/>
                            <a:buChar char="e"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LSA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}   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brother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  = {pupils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 sister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Create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some questions and answers using this Venn diagram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Negative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Correlation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Temperature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Soup sales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 correlation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Height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IQ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040" t="-201067" r="-278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655" y="2430065"/>
            <a:ext cx="2009979" cy="187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260"/>
          <a:stretch/>
        </p:blipFill>
        <p:spPr>
          <a:xfrm>
            <a:off x="7060052" y="2489406"/>
            <a:ext cx="1976105" cy="18308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46954"/>
              </p:ext>
            </p:extLst>
          </p:nvPr>
        </p:nvGraphicFramePr>
        <p:xfrm>
          <a:off x="3091121" y="267350"/>
          <a:ext cx="144954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Minimum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LQ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UQ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Max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19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92428" y="4803820"/>
            <a:ext cx="3528811" cy="1828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94704" y="5078328"/>
            <a:ext cx="1674254" cy="1259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073500" y="5074774"/>
            <a:ext cx="1710024" cy="1259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67392" y="4828663"/>
            <a:ext cx="100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7"/>
            </a:pPr>
            <a:endParaRPr lang="en-GB" dirty="0" smtClean="0"/>
          </a:p>
          <a:p>
            <a:pPr marL="342900" indent="-342900">
              <a:buAutoNum type="arabicPlain" startAt="7"/>
            </a:pPr>
            <a:endParaRPr lang="en-GB" dirty="0" smtClean="0"/>
          </a:p>
          <a:p>
            <a:pPr marL="342900" indent="-342900">
              <a:buAutoNum type="arabicPlain" startAt="7"/>
            </a:pPr>
            <a:r>
              <a:rPr lang="en-GB" dirty="0" smtClean="0"/>
              <a:t>11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358" y="5256555"/>
            <a:ext cx="97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1     6 </a:t>
            </a:r>
          </a:p>
          <a:p>
            <a:r>
              <a:rPr lang="en-GB" dirty="0" smtClean="0"/>
              <a:t>10</a:t>
            </a:r>
          </a:p>
          <a:p>
            <a:r>
              <a:rPr lang="en-GB" dirty="0"/>
              <a:t> </a:t>
            </a:r>
            <a:r>
              <a:rPr lang="en-GB" dirty="0" smtClean="0"/>
              <a:t> 15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48055" y="5256555"/>
            <a:ext cx="34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</a:p>
          <a:p>
            <a:r>
              <a:rPr lang="en-GB" dirty="0" smtClean="0"/>
              <a:t>3</a:t>
            </a:r>
          </a:p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7099" y="4771791"/>
            <a:ext cx="3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4    8     9   12     14    16   18  20                   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2660" y="5664901"/>
            <a:ext cx="960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13    19  17  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/>
          <a:stretch/>
        </p:blipFill>
        <p:spPr>
          <a:xfrm>
            <a:off x="437883" y="267351"/>
            <a:ext cx="2292440" cy="9018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6736" y="255610"/>
            <a:ext cx="1350982" cy="534820"/>
            <a:chOff x="1106736" y="255610"/>
            <a:chExt cx="1350982" cy="53482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113086" y="255610"/>
              <a:ext cx="0" cy="534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51563" y="349900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55503" y="342588"/>
              <a:ext cx="504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457718" y="255610"/>
              <a:ext cx="0" cy="534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06736" y="528200"/>
              <a:ext cx="3607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83347" y="518219"/>
              <a:ext cx="4743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45207" y="610752"/>
            <a:ext cx="3430752" cy="1145844"/>
            <a:chOff x="-531245" y="-40965"/>
            <a:chExt cx="3431239" cy="1146435"/>
          </a:xfrm>
        </p:grpSpPr>
        <p:sp>
          <p:nvSpPr>
            <p:cNvPr id="28" name="Rectangle 27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03"/>
            <p:cNvSpPr txBox="1"/>
            <p:nvPr/>
          </p:nvSpPr>
          <p:spPr>
            <a:xfrm>
              <a:off x="644218" y="491320"/>
              <a:ext cx="962188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04"/>
            <p:cNvSpPr txBox="1"/>
            <p:nvPr/>
          </p:nvSpPr>
          <p:spPr>
            <a:xfrm>
              <a:off x="30249" y="491320"/>
              <a:ext cx="613969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05"/>
            <p:cNvSpPr txBox="1"/>
            <p:nvPr/>
          </p:nvSpPr>
          <p:spPr>
            <a:xfrm>
              <a:off x="1654935" y="463439"/>
              <a:ext cx="783643" cy="30027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06"/>
            <p:cNvSpPr txBox="1"/>
            <p:nvPr/>
          </p:nvSpPr>
          <p:spPr>
            <a:xfrm>
              <a:off x="1978707" y="777417"/>
              <a:ext cx="732605" cy="2854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910716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Probability			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</a:t>
                          </a:r>
                          <a:r>
                            <a:rPr lang="en-US" sz="15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drink.The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probability that they orders tea is 0.42</a:t>
                          </a:r>
                          <a:r>
                            <a:rPr lang="en-US" sz="15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</a:t>
                          </a:r>
                          <a:endParaRPr lang="en-GB" sz="15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 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835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910716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Probability			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7" t="-676" r="-200625" b="-281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 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835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264539" y="5558051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603041" y="1862017"/>
            <a:ext cx="2134434" cy="881184"/>
            <a:chOff x="3425589" y="2715142"/>
            <a:chExt cx="2634017" cy="1409894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728790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F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715142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4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068577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425589" y="5431809"/>
            <a:ext cx="2634017" cy="1371598"/>
            <a:chOff x="0" y="0"/>
            <a:chExt cx="6816725" cy="4356100"/>
          </a:xfrm>
        </p:grpSpPr>
        <p:sp>
          <p:nvSpPr>
            <p:cNvPr id="17" name="Oval 16"/>
            <p:cNvSpPr/>
            <p:nvPr/>
          </p:nvSpPr>
          <p:spPr>
            <a:xfrm>
              <a:off x="5664200" y="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664200" y="1244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664200" y="2501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64200" y="3759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260600" y="609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260600" y="3124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0" y="1866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27400" y="2794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16000" y="11303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27400" y="28067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314700" y="10668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14700" y="35941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939800" y="24257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/>
          <a:stretch/>
        </p:blipFill>
        <p:spPr bwMode="auto">
          <a:xfrm>
            <a:off x="1630547" y="1692322"/>
            <a:ext cx="4121624" cy="279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4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535181"/>
                  </p:ext>
                </p:extLst>
              </p:nvPr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Probability			Topic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</a:t>
                          </a:r>
                          <a:r>
                            <a:rPr lang="en-US" sz="15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drink.The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probability that they orders tea is 0.42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 </a:t>
                          </a:r>
                          <a:r>
                            <a:rPr lang="en-US" sz="15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0.72</a:t>
                          </a:r>
                          <a:endParaRPr lang="en-GB" sz="15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b)  white</a:t>
                          </a:r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  <a:r>
                            <a:rPr lang="en-US" sz="15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en-GB" sz="16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1500" b="1" i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WW    </a:t>
                          </a:r>
                          <a:r>
                            <a:rPr lang="en-GB" sz="17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¼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WL     ½</a:t>
                          </a:r>
                        </a:p>
                        <a:p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LW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LL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20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1906603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infants.</a:t>
                          </a:r>
                          <a:r>
                            <a:rPr lang="en-GB" sz="15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juniors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b="1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𝟏𝟐𝟏</m:t>
                                        </m:r>
                                      </m:num>
                                      <m:den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𝟒𝟖𝟎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535181"/>
                  </p:ext>
                </p:extLst>
              </p:nvPr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Probability			Topic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7" t="-676" r="-2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917" t="-676" r="-1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17036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58" t="-57308" r="-50313" b="-605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917" t="-57308" r="-625" b="-605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1906603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infants.</a:t>
                          </a:r>
                          <a:r>
                            <a:rPr lang="en-GB" sz="15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juniors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917" t="-261342" r="-100625" b="-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273938" y="5765672"/>
          <a:ext cx="2811439" cy="106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120 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603041" y="1862017"/>
            <a:ext cx="2134434" cy="881184"/>
            <a:chOff x="3425589" y="2715142"/>
            <a:chExt cx="2634017" cy="1409894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728790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715142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04726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en-GB" sz="1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/>
        </p:blipFill>
        <p:spPr bwMode="auto">
          <a:xfrm>
            <a:off x="457703" y="1692321"/>
            <a:ext cx="3731372" cy="33646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049854" y="4906975"/>
            <a:ext cx="3232553" cy="1925041"/>
            <a:chOff x="3049854" y="4906975"/>
            <a:chExt cx="3232553" cy="1925041"/>
          </a:xfrm>
        </p:grpSpPr>
        <p:grpSp>
          <p:nvGrpSpPr>
            <p:cNvPr id="16" name="Group 15"/>
            <p:cNvGrpSpPr/>
            <p:nvPr/>
          </p:nvGrpSpPr>
          <p:grpSpPr>
            <a:xfrm>
              <a:off x="3098042" y="5000656"/>
              <a:ext cx="3098475" cy="1741338"/>
              <a:chOff x="0" y="0"/>
              <a:chExt cx="6816725" cy="43561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64200" y="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64200" y="1244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64200" y="2501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64200" y="3759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0600" y="609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260600" y="3124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0" y="1866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3327400" y="2794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016000" y="11303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327400" y="28067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14700" y="10668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14700" y="35941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939800" y="24257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049854" y="4906975"/>
              <a:ext cx="3232553" cy="1925041"/>
              <a:chOff x="3049854" y="4906975"/>
              <a:chExt cx="3232553" cy="192504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049854" y="56815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480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81558" y="5194511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220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90352" y="621097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260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34405" y="494100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99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70505" y="543884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121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31518" y="6462684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143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31518" y="59600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117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55805" y="5423442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infants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70687" y="6025867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juniors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37477" y="490697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2713" y="549516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40121" y="591519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55357" y="650338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7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355634"/>
                  </p:ext>
                </p:extLst>
              </p:nvPr>
            </p:nvGraphicFramePr>
            <p:xfrm>
              <a:off x="-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fractions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 startAt="2"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1.05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</m:num>
                                <m:den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as a decimal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reciprocals of the following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 0.7 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16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endParaRPr lang="en-GB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endParaRPr lang="en-GB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GB" sz="1400" b="0" i="1" dirty="0" smtClean="0">
                              <a:latin typeface="Comic Sans MS" panose="030F0702030302020204" pitchFamily="66" charset="0"/>
                            </a:rPr>
                            <a:t>c)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45,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what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original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endParaRPr lang="en-GB" sz="16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:</a:t>
                          </a: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-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÷2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sz="16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355634"/>
                  </p:ext>
                </p:extLst>
              </p:nvPr>
            </p:nvGraphicFramePr>
            <p:xfrm>
              <a:off x="-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533" r="-1004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533" r="-4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00533" r="-1004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100533" r="-4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00533" r="-1004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200533" r="-4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801864"/>
                  </p:ext>
                </p:extLst>
              </p:nvPr>
            </p:nvGraphicFramePr>
            <p:xfrm>
              <a:off x="-2" y="0"/>
              <a:ext cx="9144003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fractions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	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 startAt="2"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1.05		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</m:num>
                                <m:den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as a decimal	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0.625</a:t>
                          </a:r>
                          <a:endParaRPr lang="en-GB" sz="16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reciprocals of the following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reciprocal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29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 0.7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	reciprocal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num>
                                    <m:den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	reciprocal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£6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r>
                            <a:rPr lang="en-GB" sz="1800" b="0" i="1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£12</a:t>
                          </a:r>
                          <a:endParaRPr lang="en-GB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45,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what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original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£9       7x9 = £63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:</a:t>
                          </a: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 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16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31813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− 1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31813" algn="l"/>
                              <a:tab pos="1339850" algn="l"/>
                            </a:tabLst>
                            <a:defRPr/>
                          </a:pPr>
                          <a:r>
                            <a:rPr lang="en-GB" sz="14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</a:t>
                          </a: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÷2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68</m:t>
                                  </m:r>
                                </m:den>
                              </m:f>
                            </m:oMath>
                          </a14:m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801864"/>
                  </p:ext>
                </p:extLst>
              </p:nvPr>
            </p:nvGraphicFramePr>
            <p:xfrm>
              <a:off x="-2" y="0"/>
              <a:ext cx="9144003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519" r="-100425" b="-19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519" r="-283" b="-192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04313" r="-1004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104313" r="-283" b="-100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04865" r="-1004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204865" r="-283" b="-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8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94336"/>
              </p:ext>
            </p:extLst>
          </p:nvPr>
        </p:nvGraphicFramePr>
        <p:xfrm>
          <a:off x="0" y="0"/>
          <a:ext cx="9144001" cy="687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777922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bearing of East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 interior and  exterior angle of a regular octagon.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06472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Calculate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bearing of A from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Calculate the bearing of B from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angle x, give your reasons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36576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The diagram shows a regular pentagon </a:t>
                      </a:r>
                    </a:p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inside a regular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octagon.</a:t>
                      </a:r>
                    </a:p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Calculate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 size of angle 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 size of the missing angle. 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6628"/>
          <a:stretch/>
        </p:blipFill>
        <p:spPr>
          <a:xfrm>
            <a:off x="1258088" y="1588232"/>
            <a:ext cx="2789964" cy="155075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16" y="1612364"/>
            <a:ext cx="2087776" cy="150181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77" y="3766782"/>
            <a:ext cx="3752808" cy="29888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5" y="4082356"/>
            <a:ext cx="3029803" cy="27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33490"/>
              </p:ext>
            </p:extLst>
          </p:nvPr>
        </p:nvGraphicFramePr>
        <p:xfrm>
          <a:off x="0" y="-4660"/>
          <a:ext cx="9144001" cy="688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167915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bearing of East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090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one interior and one exterior angle of a regular octagon.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Exterior = 360 ÷ 8 = 45 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= 180-45 =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1751098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from B	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– 95 = 265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from A	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180 – 95 = 085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angle x, give your reasons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3452884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Octagon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interior = 135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Pentagon interior = 108 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 = 135 – 108 = 27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 sides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triangles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angle sum = 3 x 180 = 540</a:t>
                      </a:r>
                    </a:p>
                    <a:p>
                      <a:endParaRPr lang="en-GB" sz="16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540 – 483 = </a:t>
                      </a:r>
                      <a:r>
                        <a:rPr lang="en-GB" sz="160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57</a:t>
                      </a:r>
                      <a:r>
                        <a:rPr lang="en-GB" sz="1600" u="sng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sz="1600" u="sng" baseline="30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17" y="4561094"/>
            <a:ext cx="2776051" cy="2210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64" y="4354503"/>
            <a:ext cx="2725243" cy="25239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22067" y="2238233"/>
            <a:ext cx="1981849" cy="1119116"/>
            <a:chOff x="1622067" y="2570499"/>
            <a:chExt cx="1981849" cy="111911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5" b="5820"/>
            <a:stretch/>
          </p:blipFill>
          <p:spPr>
            <a:xfrm>
              <a:off x="1622067" y="2570499"/>
              <a:ext cx="1981849" cy="11191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53386" y="3107976"/>
              <a:ext cx="736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085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2455" y="1888680"/>
            <a:ext cx="1855442" cy="1256362"/>
            <a:chOff x="5656314" y="2331988"/>
            <a:chExt cx="1855442" cy="125636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14" y="2331988"/>
              <a:ext cx="1746550" cy="125636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731099" y="2548135"/>
              <a:ext cx="798490" cy="1159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530781" y="2548136"/>
              <a:ext cx="106508" cy="5598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37289" y="2960169"/>
              <a:ext cx="874467" cy="178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84035" y="2800199"/>
              <a:ext cx="765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91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49120" y="1882182"/>
            <a:ext cx="1490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180 – 91 =89 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9328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gradient and y intercept of the following: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3x – 4</a:t>
                      </a:r>
                    </a:p>
                    <a:p>
                      <a:pPr marL="0" indent="0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- 2x = 5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3y – 8x = -6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 a graph of the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following: 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2x – 1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= 3 – x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2y = 6x + 1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equation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 straight line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midpoint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between the following coordinates: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 , 3)        (5 , 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(-2, -3)      (4, -7)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(1.5, -7.5)  (3.4, 2.5)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gradient between these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two coordinates 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(-2, 4)   (0,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(-3, -1)  (1, 11)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(-1, 3)   (3, 9) 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equation of the straight line that goes through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 coordinates.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 , -1)  ( 1, 8)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 b="7080"/>
          <a:stretch/>
        </p:blipFill>
        <p:spPr>
          <a:xfrm>
            <a:off x="2923504" y="2367178"/>
            <a:ext cx="1500003" cy="21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002097"/>
                  </p:ext>
                </p:extLst>
              </p:nvPr>
            </p:nvGraphicFramePr>
            <p:xfrm>
              <a:off x="0" y="-22654"/>
              <a:ext cx="9144001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883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gradient and y intercept of the following: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– 4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3    c = (0, -4)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-2x = 5	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2    c = (0,  5)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3y – 8x = -6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– 2     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m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c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(0, -2)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376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gradient between these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two coordinates .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(-2, 4)   (0, 8)		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8−4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(-3, -1)  (1, 11)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11−−1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3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(-1, 3)   (3, 9)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9−3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3−−1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equation of the straight line that goes through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following coordinates.   (-2 , -1)  ( 1, 8)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8−−1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=3          y = 3x + 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Sub in (1, 8)          8 = 3(1) + c   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  c = 5         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 =3x + 5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002097"/>
                  </p:ext>
                </p:extLst>
              </p:nvPr>
            </p:nvGraphicFramePr>
            <p:xfrm>
              <a:off x="0" y="-22654"/>
              <a:ext cx="9144001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883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89" t="-1020" r="-100139" b="-1885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376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89" t="-195822" r="-100139" b="-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040" t="-195822" r="-278" b="-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/>
          <a:stretch/>
        </p:blipFill>
        <p:spPr>
          <a:xfrm>
            <a:off x="3387527" y="2471205"/>
            <a:ext cx="1287887" cy="19786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 b="8043"/>
          <a:stretch/>
        </p:blipFill>
        <p:spPr>
          <a:xfrm>
            <a:off x="7055717" y="0"/>
            <a:ext cx="2088283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2950C-6D80-4E9A-9465-870197D2AB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a71102e-c2e2-43df-a20f-703c85d4b778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B0CD29-60A8-4ED4-AAD2-43B90CA8FBD6}"/>
</file>

<file path=customXml/itemProps3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1956</TotalTime>
  <Words>1089</Words>
  <Application>Microsoft Office PowerPoint</Application>
  <PresentationFormat>On-screen Show (4:3)</PresentationFormat>
  <Paragraphs>396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132</cp:revision>
  <dcterms:created xsi:type="dcterms:W3CDTF">2018-05-22T09:25:02Z</dcterms:created>
  <dcterms:modified xsi:type="dcterms:W3CDTF">2019-04-18T18:10:48Z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