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4"/>
  </p:sldMasterIdLst>
  <p:notesMasterIdLst>
    <p:notesMasterId r:id="rId36"/>
  </p:notesMasterIdLst>
  <p:sldIdLst>
    <p:sldId id="344" r:id="rId5"/>
    <p:sldId id="256" r:id="rId6"/>
    <p:sldId id="299" r:id="rId7"/>
    <p:sldId id="412" r:id="rId8"/>
    <p:sldId id="346" r:id="rId9"/>
    <p:sldId id="372" r:id="rId10"/>
    <p:sldId id="376" r:id="rId11"/>
    <p:sldId id="264" r:id="rId12"/>
    <p:sldId id="374" r:id="rId13"/>
    <p:sldId id="391" r:id="rId14"/>
    <p:sldId id="392" r:id="rId15"/>
    <p:sldId id="393" r:id="rId16"/>
    <p:sldId id="403" r:id="rId17"/>
    <p:sldId id="404" r:id="rId18"/>
    <p:sldId id="405" r:id="rId19"/>
    <p:sldId id="406" r:id="rId20"/>
    <p:sldId id="407" r:id="rId21"/>
    <p:sldId id="408" r:id="rId22"/>
    <p:sldId id="409" r:id="rId23"/>
    <p:sldId id="410" r:id="rId24"/>
    <p:sldId id="394" r:id="rId25"/>
    <p:sldId id="395" r:id="rId26"/>
    <p:sldId id="396" r:id="rId27"/>
    <p:sldId id="397" r:id="rId28"/>
    <p:sldId id="398" r:id="rId29"/>
    <p:sldId id="399" r:id="rId30"/>
    <p:sldId id="400" r:id="rId31"/>
    <p:sldId id="401" r:id="rId32"/>
    <p:sldId id="298" r:id="rId33"/>
    <p:sldId id="328" r:id="rId34"/>
    <p:sldId id="411"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CCFF"/>
    <a:srgbClr val="9BAF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2B5029-9FD4-4F52-9A02-E435E63C0CF9}" v="5" dt="2026-08-30T16:21:08.2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07" autoAdjust="0"/>
    <p:restoredTop sz="60114" autoAdjust="0"/>
  </p:normalViewPr>
  <p:slideViewPr>
    <p:cSldViewPr snapToGrid="0">
      <p:cViewPr varScale="1">
        <p:scale>
          <a:sx n="38" d="100"/>
          <a:sy n="38" d="100"/>
        </p:scale>
        <p:origin x="1796"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40636F-CDDA-4DA6-B850-009C9C0CC1FA}" type="datetimeFigureOut">
              <a:rPr lang="en-GB" smtClean="0"/>
              <a:t>02/09/2026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48C3AE-CCDF-44E3-8B27-364CE2CCD004}" type="slidenum">
              <a:rPr lang="en-GB" smtClean="0"/>
              <a:t>‹#›</a:t>
            </a:fld>
            <a:endParaRPr lang="en-GB"/>
          </a:p>
        </p:txBody>
      </p:sp>
    </p:spTree>
    <p:extLst>
      <p:ext uri="{BB962C8B-B14F-4D97-AF65-F5344CB8AC3E}">
        <p14:creationId xmlns:p14="http://schemas.microsoft.com/office/powerpoint/2010/main" val="247461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www.childline.org.uk/"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www.youngminds.org.uk/"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248C3AE-CCDF-44E3-8B27-364CE2CCD004}" type="slidenum">
              <a:rPr lang="en-GB" smtClean="0"/>
              <a:t>1</a:t>
            </a:fld>
            <a:endParaRPr lang="en-GB"/>
          </a:p>
        </p:txBody>
      </p:sp>
    </p:spTree>
    <p:extLst>
      <p:ext uri="{BB962C8B-B14F-4D97-AF65-F5344CB8AC3E}">
        <p14:creationId xmlns:p14="http://schemas.microsoft.com/office/powerpoint/2010/main" val="1282541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DCBE0-F91C-49AA-AEF1-8A1ABE126B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AD93CE-3B2A-64DB-44F2-548F686B78A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3160480-E6F0-653B-7CBE-65642FD3239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Understanding emotional wellbeing (10 mins, slides 10-11)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1D1C1D"/>
              </a:solidFill>
              <a:effectLst/>
              <a:latin typeface="Slack-Lat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D1C1D"/>
                </a:solidFill>
                <a:effectLst/>
                <a:latin typeface="Slack-Lato"/>
              </a:rPr>
              <a:t>Graph and Kaz’s day in booklets. After looking at the events from Kaz’s day, ask them to ‘think-pair-share’ the questions below and use the graph to plot how Kaz’s emotions might change throughout the day.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i="0" dirty="0">
                <a:solidFill>
                  <a:srgbClr val="1D1C1D"/>
                </a:solidFill>
                <a:effectLst/>
                <a:latin typeface="Slack-Lato"/>
              </a:rPr>
              <a:t>Which experiences might have a positive effect on how Kaz feels throughout the day, and which might have a negative effect?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1D1C1D"/>
                </a:solidFill>
                <a:effectLst/>
                <a:latin typeface="Slack-Lato"/>
              </a:rPr>
              <a:t>How might these experiences affect how Kaz behaves?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1D1C1D"/>
                </a:solidFill>
                <a:effectLst/>
                <a:latin typeface="Slack-Lato"/>
              </a:rPr>
              <a:t>What impact might these experiences have on Kaz’s wellbeing if, over time, they happen regularly?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1" i="0" dirty="0">
              <a:solidFill>
                <a:srgbClr val="1D1C1D"/>
              </a:solidFill>
              <a:effectLst/>
              <a:latin typeface="Slack-Lat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D1C1D"/>
                </a:solidFill>
                <a:effectLst/>
                <a:latin typeface="Slack-Lato"/>
              </a:rPr>
              <a:t>Take feedback. Students might suggest:</a:t>
            </a:r>
          </a:p>
          <a:p>
            <a:pPr marL="342900" lvl="0" indent="-342900">
              <a:lnSpc>
                <a:spcPts val="1550"/>
              </a:lnSpc>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Experiences that might have a positive effect on how Kaz feels include: his sister preparing him breakfast before school, which might make Kaz experience pleasant emotions, such as happiness and appreciation for his sister’s kind gesture; and performing well in PE, which might make him feel emotions such as pride and excitement about his merit points. These experiences may ‘lift’ Kaz’s mood.</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Experiences that might have a negative effect on how Kaz feels include: being late for school and getting a detention, which might make him feel unpleasant emotions such as sadness or disappointment; and his peers speaking negatively about him, which might lead to anger or him feeling upset. These experiences may ‘bring down’ Kaz’s mood.</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These experiences might affect how Kaz behaves in a variety of ways: after his PE lesson he might be talkative and celebrate with his friends; in the afternoon, his anger or sadness might make him spend less time with his friends or  talk to them less. He might respond to their messages later, or he might decide not to answer at all.</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spcAft>
                <a:spcPts val="700"/>
              </a:spcAft>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If Kaz continues to have experiences like these, over time those that lead to pleasant emotions, such as happiness and excitement, can improve his sense of wellbeing. They can help him to feel positive and ready for the day, and able to do his best. However, if he regularly encounters experiences that cause unpleasant or uncomfortable emotions, he might begin to feel his sense of wellbeing decline over time. He might feel less motivated and enthusiastic, or less able to carry out his normal activities (such as spending time with his friends after school). He might also feel less in control of his thoughts, feelings, or actions.</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1D1C1D"/>
              </a:solidFill>
              <a:effectLst/>
              <a:latin typeface="Slack-Lato"/>
            </a:endParaRPr>
          </a:p>
          <a:p>
            <a:pPr>
              <a:lnSpc>
                <a:spcPts val="1550"/>
              </a:lnSpc>
              <a:spcAft>
                <a:spcPts val="700"/>
              </a:spcAft>
              <a:buNone/>
            </a:pPr>
            <a:r>
              <a:rPr lang="en-GB" sz="1200" b="1" strike="noStrike" dirty="0">
                <a:solidFill>
                  <a:srgbClr val="A73679"/>
                </a:solidFill>
                <a:effectLst/>
                <a:highlight>
                  <a:srgbClr val="FFFF00"/>
                </a:highlight>
                <a:latin typeface="Outfit"/>
                <a:ea typeface="Calibri" panose="020F0502020204030204" pitchFamily="34" charset="0"/>
                <a:cs typeface="Times New Roman" panose="02020603050405020304" pitchFamily="18" charset="0"/>
              </a:rPr>
              <a:t>Support:</a:t>
            </a:r>
            <a:r>
              <a:rPr lang="en-GB" sz="1200" strike="noStrike" dirty="0">
                <a:solidFill>
                  <a:srgbClr val="A73679"/>
                </a:solidFill>
                <a:effectLst/>
                <a:highlight>
                  <a:srgbClr val="FFFF00"/>
                </a:highlight>
                <a:latin typeface="Outfit"/>
                <a:ea typeface="Calibri" panose="020F0502020204030204" pitchFamily="34" charset="0"/>
                <a:cs typeface="Times New Roman" panose="02020603050405020304" pitchFamily="18" charset="0"/>
              </a:rPr>
              <a:t> </a:t>
            </a:r>
            <a:r>
              <a:rPr lang="en-GB" sz="1200" dirty="0">
                <a:solidFill>
                  <a:srgbClr val="3B3838"/>
                </a:solidFill>
                <a:effectLst/>
                <a:latin typeface="Outfit"/>
                <a:ea typeface="Calibri" panose="020F0502020204030204" pitchFamily="34" charset="0"/>
                <a:cs typeface="Times New Roman" panose="02020603050405020304" pitchFamily="18" charset="0"/>
              </a:rPr>
              <a:t>Give students </a:t>
            </a:r>
            <a:r>
              <a:rPr lang="en-GB" sz="1200" b="1" dirty="0">
                <a:solidFill>
                  <a:srgbClr val="3B3838"/>
                </a:solidFill>
                <a:effectLst/>
                <a:latin typeface="Outfit"/>
                <a:ea typeface="Calibri" panose="020F0502020204030204" pitchFamily="34" charset="0"/>
                <a:cs typeface="Times New Roman" panose="02020603050405020304" pitchFamily="18" charset="0"/>
              </a:rPr>
              <a:t>Resource 1a: Kaz’s day – emotions and wellbeing</a:t>
            </a:r>
            <a:r>
              <a:rPr lang="en-GB" sz="1200" dirty="0">
                <a:solidFill>
                  <a:srgbClr val="3B3838"/>
                </a:solidFill>
                <a:effectLst/>
                <a:latin typeface="Outfit"/>
                <a:ea typeface="Calibri" panose="020F0502020204030204" pitchFamily="34" charset="0"/>
                <a:cs typeface="Times New Roman" panose="02020603050405020304" pitchFamily="18" charset="0"/>
              </a:rPr>
              <a:t>, and ask them to describe how each experience in Kaz’s day either positively or negatively impacts Kaz’s emotions and actions, and how they might affect his wellbeing if repeated in the future</a:t>
            </a:r>
          </a:p>
          <a:p>
            <a:pPr>
              <a:lnSpc>
                <a:spcPts val="1550"/>
              </a:lnSpc>
              <a:spcAft>
                <a:spcPts val="700"/>
              </a:spcAft>
              <a:buNone/>
            </a:pPr>
            <a:endParaRPr lang="en-GB" sz="1200" b="1" dirty="0">
              <a:solidFill>
                <a:srgbClr val="A73679"/>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b="1" dirty="0">
                <a:solidFill>
                  <a:srgbClr val="A73679"/>
                </a:solidFill>
                <a:effectLst/>
                <a:latin typeface="Outfit"/>
                <a:ea typeface="Calibri" panose="020F0502020204030204" pitchFamily="34" charset="0"/>
                <a:cs typeface="Times New Roman" panose="02020603050405020304" pitchFamily="18" charset="0"/>
              </a:rPr>
              <a:t>Challenge:</a:t>
            </a:r>
            <a:r>
              <a:rPr lang="en-GB" sz="1200" dirty="0">
                <a:solidFill>
                  <a:srgbClr val="3B3838"/>
                </a:solidFill>
                <a:effectLst/>
                <a:latin typeface="Outfit"/>
                <a:ea typeface="Calibri" panose="020F0502020204030204" pitchFamily="34" charset="0"/>
                <a:cs typeface="Times New Roman" panose="02020603050405020304" pitchFamily="18" charset="0"/>
              </a:rPr>
              <a:t> Ask students to consider how the different experiences might affect Kaz if he were older. </a:t>
            </a:r>
            <a:r>
              <a:rPr lang="en-GB" sz="1200" i="1" dirty="0">
                <a:solidFill>
                  <a:srgbClr val="3B3838"/>
                </a:solidFill>
                <a:effectLst/>
                <a:latin typeface="Outfit"/>
                <a:ea typeface="Calibri" panose="020F0502020204030204" pitchFamily="34" charset="0"/>
                <a:cs typeface="Times New Roman" panose="02020603050405020304" pitchFamily="18" charset="0"/>
              </a:rPr>
              <a:t>Students might suggest:</a:t>
            </a:r>
            <a:r>
              <a:rPr lang="en-GB" sz="1200" dirty="0">
                <a:solidFill>
                  <a:srgbClr val="3B3838"/>
                </a:solidFill>
                <a:effectLst/>
                <a:latin typeface="Outfit"/>
                <a:ea typeface="Calibri" panose="020F0502020204030204" pitchFamily="34" charset="0"/>
                <a:cs typeface="Times New Roman" panose="02020603050405020304" pitchFamily="18" charset="0"/>
              </a:rPr>
              <a:t> </a:t>
            </a:r>
            <a:r>
              <a:rPr lang="en-GB" sz="1200" i="1" dirty="0">
                <a:solidFill>
                  <a:srgbClr val="3B3838"/>
                </a:solidFill>
                <a:effectLst/>
                <a:latin typeface="Outfit"/>
                <a:ea typeface="Calibri" panose="020F0502020204030204" pitchFamily="34" charset="0"/>
                <a:cs typeface="Times New Roman" panose="02020603050405020304" pitchFamily="18" charset="0"/>
              </a:rPr>
              <a:t>If Kaz were older, the experiences from his day might still cause him to feel a range of emotions, but he might have learnt to better manage strong or unpleasant emotions with practice. For example, he might still feel angry or annoyed at peers for making unkind comments, but these feelings might fade faster or feel less intense if he can address the problem and use strategies that can help him to feel less sad or hurt (for example, speaking to a teacher).</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id="{D85A9F9B-1C83-168E-6417-C330DA5FF647}"/>
              </a:ext>
            </a:extLst>
          </p:cNvPr>
          <p:cNvSpPr>
            <a:spLocks noGrp="1"/>
          </p:cNvSpPr>
          <p:nvPr>
            <p:ph type="sldNum" sz="quarter" idx="5"/>
          </p:nvPr>
        </p:nvSpPr>
        <p:spPr/>
        <p:txBody>
          <a:bodyPr/>
          <a:lstStyle/>
          <a:p>
            <a:fld id="{4248C3AE-CCDF-44E3-8B27-364CE2CCD004}" type="slidenum">
              <a:rPr lang="en-GB" smtClean="0"/>
              <a:t>12</a:t>
            </a:fld>
            <a:endParaRPr lang="en-GB"/>
          </a:p>
        </p:txBody>
      </p:sp>
    </p:spTree>
    <p:extLst>
      <p:ext uri="{BB962C8B-B14F-4D97-AF65-F5344CB8AC3E}">
        <p14:creationId xmlns:p14="http://schemas.microsoft.com/office/powerpoint/2010/main" val="9176249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F18A8-B960-8498-C072-C1E79D766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9782AA-4687-52BB-9A9D-937E994106F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39CBE41-9D09-C1CB-7227-AEF825506CD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Hormones and the brain (5 mins, slides 12-17)</a:t>
            </a:r>
          </a:p>
          <a:p>
            <a:endParaRPr lang="en-US" b="1" i="0" dirty="0">
              <a:solidFill>
                <a:srgbClr val="1D1C1D"/>
              </a:solidFill>
              <a:effectLst/>
              <a:latin typeface="Slack-Lato"/>
            </a:endParaRPr>
          </a:p>
          <a:p>
            <a:pPr marL="0" marR="0" lvl="0" indent="0" algn="l" defTabSz="914400" rtl="0" eaLnBrk="1" fontAlgn="auto" latinLnBrk="0" hangingPunct="1">
              <a:lnSpc>
                <a:spcPts val="1550"/>
              </a:lnSpc>
              <a:spcBef>
                <a:spcPts val="0"/>
              </a:spcBef>
              <a:spcAft>
                <a:spcPts val="700"/>
              </a:spcAft>
              <a:buClrTx/>
              <a:buSzTx/>
              <a:buFontTx/>
              <a:buNone/>
              <a:tabLst/>
              <a:defRPr/>
            </a:pPr>
            <a:r>
              <a:rPr lang="en-GB" sz="1200" dirty="0">
                <a:solidFill>
                  <a:srgbClr val="3B3838"/>
                </a:solidFill>
                <a:effectLst/>
                <a:latin typeface="Outfit"/>
                <a:ea typeface="Calibri" panose="020F0502020204030204" pitchFamily="34" charset="0"/>
                <a:cs typeface="Times New Roman" panose="02020603050405020304" pitchFamily="18" charset="0"/>
              </a:rPr>
              <a:t>Tell students that, as Kaz is 13, it is likely he is either starting, or going through, puberty. As well as physical changes that happen during puberty, there are also changes taking place in the brain as it continues to develop into adolescence (the teenage years and very early adulthood). These include different parts of the brain developing and maturing, also changes in hormone levels, or how hormones affect feelings and behaviour. These factors, as well as everyday experiences Kaz has, can affect his wellbeing.</a:t>
            </a:r>
          </a:p>
          <a:p>
            <a:pPr>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Use slides 13-17 to introduce parts of the brain and the hormones dopamine, endorphins, adrenaline and serotonin, and explain that you are looking at just some of the roles of these hormones.</a:t>
            </a:r>
          </a:p>
          <a:p>
            <a:endParaRPr lang="en-GB" dirty="0"/>
          </a:p>
        </p:txBody>
      </p:sp>
      <p:sp>
        <p:nvSpPr>
          <p:cNvPr id="4" name="Slide Number Placeholder 3">
            <a:extLst>
              <a:ext uri="{FF2B5EF4-FFF2-40B4-BE49-F238E27FC236}">
                <a16:creationId xmlns:a16="http://schemas.microsoft.com/office/drawing/2014/main" id="{744382C5-DF2C-0F86-6E75-5823F09BFF7F}"/>
              </a:ext>
            </a:extLst>
          </p:cNvPr>
          <p:cNvSpPr>
            <a:spLocks noGrp="1"/>
          </p:cNvSpPr>
          <p:nvPr>
            <p:ph type="sldNum" sz="quarter" idx="5"/>
          </p:nvPr>
        </p:nvSpPr>
        <p:spPr/>
        <p:txBody>
          <a:bodyPr/>
          <a:lstStyle/>
          <a:p>
            <a:fld id="{4248C3AE-CCDF-44E3-8B27-364CE2CCD004}" type="slidenum">
              <a:rPr lang="en-GB" smtClean="0"/>
              <a:t>13</a:t>
            </a:fld>
            <a:endParaRPr lang="en-GB"/>
          </a:p>
        </p:txBody>
      </p:sp>
    </p:spTree>
    <p:extLst>
      <p:ext uri="{BB962C8B-B14F-4D97-AF65-F5344CB8AC3E}">
        <p14:creationId xmlns:p14="http://schemas.microsoft.com/office/powerpoint/2010/main" val="29317120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FD78B-9454-756A-EC42-80F89EDC98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D1283E-791E-30AA-910F-3E89BE41AE3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4A5FCEA-4A25-7C56-18CA-BDD9D698F26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Hormones and the brain (5 mins, slides 12-17)</a:t>
            </a:r>
          </a:p>
          <a:p>
            <a:endParaRPr lang="en-GB" dirty="0"/>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Use slides 15-19 to introduce parts of the brain and the hormones dopamine, endorphins, adrenaline and serotonin, and explain that you are looking at just some of the roles of these hormones.</a:t>
            </a:r>
          </a:p>
          <a:p>
            <a:endParaRPr lang="en-GB" dirty="0"/>
          </a:p>
        </p:txBody>
      </p:sp>
      <p:sp>
        <p:nvSpPr>
          <p:cNvPr id="4" name="Slide Number Placeholder 3">
            <a:extLst>
              <a:ext uri="{FF2B5EF4-FFF2-40B4-BE49-F238E27FC236}">
                <a16:creationId xmlns:a16="http://schemas.microsoft.com/office/drawing/2014/main" id="{64A6E29D-F298-1BF7-73E4-0711073E48A8}"/>
              </a:ext>
            </a:extLst>
          </p:cNvPr>
          <p:cNvSpPr>
            <a:spLocks noGrp="1"/>
          </p:cNvSpPr>
          <p:nvPr>
            <p:ph type="sldNum" sz="quarter" idx="5"/>
          </p:nvPr>
        </p:nvSpPr>
        <p:spPr/>
        <p:txBody>
          <a:bodyPr/>
          <a:lstStyle/>
          <a:p>
            <a:fld id="{4248C3AE-CCDF-44E3-8B27-364CE2CCD004}" type="slidenum">
              <a:rPr lang="en-GB" smtClean="0"/>
              <a:t>14</a:t>
            </a:fld>
            <a:endParaRPr lang="en-GB"/>
          </a:p>
        </p:txBody>
      </p:sp>
    </p:spTree>
    <p:extLst>
      <p:ext uri="{BB962C8B-B14F-4D97-AF65-F5344CB8AC3E}">
        <p14:creationId xmlns:p14="http://schemas.microsoft.com/office/powerpoint/2010/main" val="1994650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A26E9-B89B-B04D-0944-640996AF14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F8E903-8284-0502-7DB7-1B813DEB648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D69F4FF-B92D-6846-52A0-E568F66F690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Hormones and the brain (5 mins, slides 12-17)</a:t>
            </a:r>
          </a:p>
          <a:p>
            <a:endParaRPr lang="en-GB" dirty="0"/>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Use slides 15-19 to introduce parts of the brain and the hormones dopamine, endorphins, adrenaline and serotonin, and explain that you are looking at just some of the roles of these hormones.</a:t>
            </a:r>
          </a:p>
          <a:p>
            <a:endParaRPr lang="en-GB" dirty="0"/>
          </a:p>
        </p:txBody>
      </p:sp>
      <p:sp>
        <p:nvSpPr>
          <p:cNvPr id="4" name="Slide Number Placeholder 3">
            <a:extLst>
              <a:ext uri="{FF2B5EF4-FFF2-40B4-BE49-F238E27FC236}">
                <a16:creationId xmlns:a16="http://schemas.microsoft.com/office/drawing/2014/main" id="{F5F224C4-E827-AA9D-893D-47D4C4EA771C}"/>
              </a:ext>
            </a:extLst>
          </p:cNvPr>
          <p:cNvSpPr>
            <a:spLocks noGrp="1"/>
          </p:cNvSpPr>
          <p:nvPr>
            <p:ph type="sldNum" sz="quarter" idx="5"/>
          </p:nvPr>
        </p:nvSpPr>
        <p:spPr/>
        <p:txBody>
          <a:bodyPr/>
          <a:lstStyle/>
          <a:p>
            <a:fld id="{4248C3AE-CCDF-44E3-8B27-364CE2CCD004}" type="slidenum">
              <a:rPr lang="en-GB" smtClean="0"/>
              <a:t>15</a:t>
            </a:fld>
            <a:endParaRPr lang="en-GB"/>
          </a:p>
        </p:txBody>
      </p:sp>
    </p:spTree>
    <p:extLst>
      <p:ext uri="{BB962C8B-B14F-4D97-AF65-F5344CB8AC3E}">
        <p14:creationId xmlns:p14="http://schemas.microsoft.com/office/powerpoint/2010/main" val="11357416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915C7-0343-AF01-02EF-9EF55AB9F4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8CD46A-B577-8F51-C683-1DA3CF80EF8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270DECF-B65B-E786-C7BB-DABB7FC8CBC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Hormones and the brain (5 mins, slides 12-17)</a:t>
            </a:r>
          </a:p>
          <a:p>
            <a:endParaRPr lang="en-GB" dirty="0"/>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Use slides 15-19 to introduce parts of the brain and the hormones dopamine, endorphins, adrenaline and serotonin, and explain that you are looking at just some of the roles of these hormones.</a:t>
            </a:r>
          </a:p>
          <a:p>
            <a:endParaRPr lang="en-GB" dirty="0"/>
          </a:p>
        </p:txBody>
      </p:sp>
      <p:sp>
        <p:nvSpPr>
          <p:cNvPr id="4" name="Slide Number Placeholder 3">
            <a:extLst>
              <a:ext uri="{FF2B5EF4-FFF2-40B4-BE49-F238E27FC236}">
                <a16:creationId xmlns:a16="http://schemas.microsoft.com/office/drawing/2014/main" id="{B037F1B1-4C8B-76C4-E7FA-D9EFB2B6B644}"/>
              </a:ext>
            </a:extLst>
          </p:cNvPr>
          <p:cNvSpPr>
            <a:spLocks noGrp="1"/>
          </p:cNvSpPr>
          <p:nvPr>
            <p:ph type="sldNum" sz="quarter" idx="5"/>
          </p:nvPr>
        </p:nvSpPr>
        <p:spPr/>
        <p:txBody>
          <a:bodyPr/>
          <a:lstStyle/>
          <a:p>
            <a:fld id="{4248C3AE-CCDF-44E3-8B27-364CE2CCD004}" type="slidenum">
              <a:rPr lang="en-GB" smtClean="0"/>
              <a:t>16</a:t>
            </a:fld>
            <a:endParaRPr lang="en-GB"/>
          </a:p>
        </p:txBody>
      </p:sp>
    </p:spTree>
    <p:extLst>
      <p:ext uri="{BB962C8B-B14F-4D97-AF65-F5344CB8AC3E}">
        <p14:creationId xmlns:p14="http://schemas.microsoft.com/office/powerpoint/2010/main" val="39380916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66FFB-CCD8-C7D8-5EE6-E46FACE25C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A95027-B0E4-E575-137C-5C93E47F6E0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494E500-A6E3-ABDF-11F0-CCB1A3AE22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Hormones and the brain (5 mins, slides 12-17)</a:t>
            </a:r>
          </a:p>
          <a:p>
            <a:endParaRPr lang="en-GB" dirty="0"/>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Use slides 15-19 to introduce parts of the brain and the hormones dopamine, endorphins, adrenaline and serotonin, and explain that you are looking at just some of the roles of these hormones.</a:t>
            </a:r>
          </a:p>
          <a:p>
            <a:endParaRPr lang="en-GB" dirty="0"/>
          </a:p>
        </p:txBody>
      </p:sp>
      <p:sp>
        <p:nvSpPr>
          <p:cNvPr id="4" name="Slide Number Placeholder 3">
            <a:extLst>
              <a:ext uri="{FF2B5EF4-FFF2-40B4-BE49-F238E27FC236}">
                <a16:creationId xmlns:a16="http://schemas.microsoft.com/office/drawing/2014/main" id="{00F68568-7BA7-1DE3-A79E-2A13CB3593D1}"/>
              </a:ext>
            </a:extLst>
          </p:cNvPr>
          <p:cNvSpPr>
            <a:spLocks noGrp="1"/>
          </p:cNvSpPr>
          <p:nvPr>
            <p:ph type="sldNum" sz="quarter" idx="5"/>
          </p:nvPr>
        </p:nvSpPr>
        <p:spPr/>
        <p:txBody>
          <a:bodyPr/>
          <a:lstStyle/>
          <a:p>
            <a:fld id="{4248C3AE-CCDF-44E3-8B27-364CE2CCD004}" type="slidenum">
              <a:rPr lang="en-GB" smtClean="0"/>
              <a:t>17</a:t>
            </a:fld>
            <a:endParaRPr lang="en-GB"/>
          </a:p>
        </p:txBody>
      </p:sp>
    </p:spTree>
    <p:extLst>
      <p:ext uri="{BB962C8B-B14F-4D97-AF65-F5344CB8AC3E}">
        <p14:creationId xmlns:p14="http://schemas.microsoft.com/office/powerpoint/2010/main" val="19665834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B5253-38D2-16C7-5347-4D466800CD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594B46-774B-CA69-C4D1-CAACEC3014A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84AEBBF-6222-D20E-5C16-6DFB68106DE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Hormones and the brain (5 mins, slides 12-17)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Explain that the brain has more plasticity during adolescence than it does during adulthood, meaning that it is more able to grow and develop new neural pathways and networks. However, d</a:t>
            </a:r>
            <a:r>
              <a:rPr lang="en-GB" sz="1200" dirty="0">
                <a:solidFill>
                  <a:srgbClr val="3B3838"/>
                </a:solidFill>
                <a:effectLst/>
                <a:highlight>
                  <a:srgbClr val="00FFFF"/>
                </a:highlight>
                <a:latin typeface="Outfit"/>
                <a:ea typeface="Calibri" panose="020F0502020204030204" pitchFamily="34" charset="0"/>
                <a:cs typeface="Times New Roman" panose="02020603050405020304" pitchFamily="18" charset="0"/>
              </a:rPr>
              <a:t>ifferent parts of the brain develop at different rates. For example, the prefrontal cortex (PFC) takes longer to mature than other parts of the brain, such as the amygdala. The brain also has more dopamine receptors (parts of the brain that respond to dopamine) during adolescence than it does in adulthood.</a:t>
            </a:r>
            <a:r>
              <a:rPr lang="en-GB" sz="1200" dirty="0">
                <a:solidFill>
                  <a:srgbClr val="3B3838"/>
                </a:solidFill>
                <a:effectLst/>
                <a:latin typeface="Outfit"/>
                <a:ea typeface="Calibri" panose="020F0502020204030204" pitchFamily="34" charset="0"/>
                <a:cs typeface="Times New Roman" panose="02020603050405020304" pitchFamily="18" charset="0"/>
              </a:rPr>
              <a:t> </a:t>
            </a:r>
          </a:p>
          <a:p>
            <a:pPr>
              <a:lnSpc>
                <a:spcPts val="1550"/>
              </a:lnSpc>
              <a:spcAft>
                <a:spcPts val="700"/>
              </a:spcAft>
              <a:buNone/>
            </a:pPr>
            <a:endParaRPr lang="en-GB" sz="1200" dirty="0">
              <a:solidFill>
                <a:srgbClr val="3B3838"/>
              </a:solidFill>
              <a:effectLst/>
              <a:highlight>
                <a:srgbClr val="00FFFF"/>
              </a:highligh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Ask students to ‘think-pair-share’: how might changes taking place in the brain, including changing hormones, affect someone’s sense of wellbeing during adolescence?</a:t>
            </a:r>
          </a:p>
          <a:p>
            <a:pPr>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i="1" dirty="0">
                <a:solidFill>
                  <a:srgbClr val="3B3838"/>
                </a:solidFill>
                <a:effectLst/>
                <a:latin typeface="Outfit"/>
                <a:ea typeface="Calibri" panose="020F0502020204030204" pitchFamily="34" charset="0"/>
                <a:cs typeface="Times New Roman" panose="02020603050405020304" pitchFamily="18" charset="0"/>
              </a:rPr>
              <a:t>Take feedback, drawing out the key learning:</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Changes taking place in the brain, such as the PFC continuing to develop, can affect the way that young people might think, feel and act. Because the connection between the PFC and the amygdala is still growing, it might be more challenging for a teenager to manage strong emotions, including unpleasant or uncomfortable emotions such as anger or frustration. They might also react more strongly to situations or experiences that cause pleasant emotions, such as excitement. If someone often finds it challenging to manage strong emotions, this might have a negative impact on their wellbeing over time. </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spcAft>
                <a:spcPts val="700"/>
              </a:spcAft>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However, when they face challenging or difficult situations, such as feeling strong or unpleasant emotions, they can practise using different strategies to help manage these feelings. Over time, using these strategies will strengthen the PFC and the connections in the brain between the PFC and the amygdala. This can help them feel more in control of their emotions and their actions and help to improve their sense of wellbeing. </a:t>
            </a:r>
          </a:p>
          <a:p>
            <a:pPr marL="342900" marR="0" lvl="0" indent="-342900" algn="l" defTabSz="914400" rtl="0" eaLnBrk="1" fontAlgn="auto" latinLnBrk="0" hangingPunct="1">
              <a:lnSpc>
                <a:spcPts val="1550"/>
              </a:lnSpc>
              <a:spcBef>
                <a:spcPts val="0"/>
              </a:spcBef>
              <a:spcAft>
                <a:spcPts val="700"/>
              </a:spcAft>
              <a:buClrTx/>
              <a:buSzTx/>
              <a:buFont typeface="Symbol" panose="05050102010706020507" pitchFamily="18" charset="2"/>
              <a:buChar char=""/>
              <a:tabLst/>
              <a:defRPr/>
            </a:pPr>
            <a:r>
              <a:rPr lang="en-GB" sz="1200" i="1" dirty="0">
                <a:solidFill>
                  <a:srgbClr val="3B3838"/>
                </a:solidFill>
                <a:effectLst/>
                <a:latin typeface="Outfit"/>
                <a:ea typeface="Calibri" panose="020F0502020204030204" pitchFamily="34" charset="0"/>
                <a:cs typeface="Times New Roman" panose="02020603050405020304" pitchFamily="18" charset="0"/>
              </a:rPr>
              <a:t>Because they have more dopamine receptors during adolescence, learning and forming new positive habits, new skills, and working towards their goals, can also help them to feel a greater sense of ‘reward’, feel good, and experience pleasant emotions such as satisfaction. This can also increase their sense of wellbeing. </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0" lvl="0" indent="0">
              <a:lnSpc>
                <a:spcPts val="1550"/>
              </a:lnSpc>
              <a:spcAft>
                <a:spcPts val="700"/>
              </a:spcAft>
              <a:buFont typeface="Symbol" panose="05050102010706020507" pitchFamily="18" charset="2"/>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id="{79DC5D4C-2FE6-1007-45B8-29F0B29B7D90}"/>
              </a:ext>
            </a:extLst>
          </p:cNvPr>
          <p:cNvSpPr>
            <a:spLocks noGrp="1"/>
          </p:cNvSpPr>
          <p:nvPr>
            <p:ph type="sldNum" sz="quarter" idx="5"/>
          </p:nvPr>
        </p:nvSpPr>
        <p:spPr/>
        <p:txBody>
          <a:bodyPr/>
          <a:lstStyle/>
          <a:p>
            <a:fld id="{4248C3AE-CCDF-44E3-8B27-364CE2CCD004}" type="slidenum">
              <a:rPr lang="en-GB" smtClean="0"/>
              <a:t>18</a:t>
            </a:fld>
            <a:endParaRPr lang="en-GB"/>
          </a:p>
        </p:txBody>
      </p:sp>
    </p:spTree>
    <p:extLst>
      <p:ext uri="{BB962C8B-B14F-4D97-AF65-F5344CB8AC3E}">
        <p14:creationId xmlns:p14="http://schemas.microsoft.com/office/powerpoint/2010/main" val="40444319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5AC68-AF3C-0645-DF65-FFF0ABE008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0A7E14-A02A-4301-598E-D975020DFDD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D6AA42F-9948-F70A-9343-C92BA45F5B7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Strategies to manage emotions (5 mins)</a:t>
            </a:r>
          </a:p>
          <a:p>
            <a:endParaRPr lang="en-GB" dirty="0"/>
          </a:p>
          <a:p>
            <a:pPr>
              <a:lnSpc>
                <a:spcPts val="1550"/>
              </a:lnSpc>
              <a:spcAft>
                <a:spcPts val="700"/>
              </a:spcAft>
            </a:pPr>
            <a:r>
              <a:rPr lang="en-GB" sz="1200" dirty="0">
                <a:solidFill>
                  <a:srgbClr val="3B3838"/>
                </a:solidFill>
                <a:effectLst/>
                <a:latin typeface="Outfit"/>
                <a:ea typeface="Calibri" panose="020F0502020204030204" pitchFamily="34" charset="0"/>
                <a:cs typeface="Times New Roman" panose="02020603050405020304" pitchFamily="18" charset="0"/>
              </a:rPr>
              <a:t>Explain that understanding the relationship between hormones and the brain during puberty is important as, sometimes, a young person might feel less in control of their mood or their actions than they would like to be. This is something that lots of young people experience, and which might feel challenging or confusing. To help navigate these changes, there are routines and strategies that young people can use to help them manage strong emotions, and the reactions or behaviours that might come with these.</a:t>
            </a:r>
          </a:p>
          <a:p>
            <a:pPr>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pPr>
            <a:r>
              <a:rPr lang="en-GB" sz="1200" dirty="0">
                <a:solidFill>
                  <a:srgbClr val="3B3838"/>
                </a:solidFill>
                <a:effectLst/>
                <a:latin typeface="Outfit"/>
                <a:ea typeface="Calibri" panose="020F0502020204030204" pitchFamily="34" charset="0"/>
                <a:cs typeface="Times New Roman" panose="02020603050405020304" pitchFamily="18" charset="0"/>
              </a:rPr>
              <a:t>Ask the class to name any strategies they can think of, that a young person might use to help them be aware of and manage their emotions. Then, remind students of, or introduce them to, the strategies on this slide, highlighting that these might be particularly helpful for them to try during puberty: </a:t>
            </a:r>
          </a:p>
          <a:p>
            <a:pPr marL="342900" lvl="0" indent="-342900">
              <a:lnSpc>
                <a:spcPts val="1550"/>
              </a:lnSpc>
              <a:spcAft>
                <a:spcPts val="700"/>
              </a:spcAft>
              <a:buFont typeface="Symbol" panose="05050102010706020507" pitchFamily="18" charset="2"/>
              <a:buChar char=""/>
            </a:pPr>
            <a:r>
              <a:rPr lang="en-US" sz="1200" dirty="0">
                <a:solidFill>
                  <a:srgbClr val="3B3838"/>
                </a:solidFill>
                <a:effectLst/>
                <a:latin typeface="Outfit"/>
                <a:ea typeface="Calibri" panose="020F0502020204030204" pitchFamily="34" charset="0"/>
                <a:cs typeface="Times New Roman" panose="02020603050405020304" pitchFamily="18" charset="0"/>
              </a:rPr>
              <a:t>Noticing and naming emotions – naming emotions by writing them down or making a mental note of them, to help us become more aware of what we are feeling and how we might behave.</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spcAft>
                <a:spcPts val="700"/>
              </a:spcAft>
              <a:buFont typeface="Symbol" panose="05050102010706020507" pitchFamily="18" charset="2"/>
              <a:buChar char=""/>
            </a:pPr>
            <a:r>
              <a:rPr lang="en-US" sz="1200" dirty="0">
                <a:solidFill>
                  <a:srgbClr val="3B3838"/>
                </a:solidFill>
                <a:effectLst/>
                <a:latin typeface="Outfit"/>
                <a:ea typeface="Calibri" panose="020F0502020204030204" pitchFamily="34" charset="0"/>
                <a:cs typeface="Times New Roman" panose="02020603050405020304" pitchFamily="18" charset="0"/>
              </a:rPr>
              <a:t>‘Watching thoughts’ - imagining </a:t>
            </a:r>
            <a:r>
              <a:rPr lang="en-GB" sz="1200" dirty="0">
                <a:solidFill>
                  <a:srgbClr val="3B3838"/>
                </a:solidFill>
                <a:effectLst/>
                <a:latin typeface="Outfit"/>
                <a:ea typeface="Calibri" panose="020F0502020204030204" pitchFamily="34" charset="0"/>
                <a:cs typeface="Times New Roman" panose="02020603050405020304" pitchFamily="18" charset="0"/>
              </a:rPr>
              <a:t>unhelpful thoughts and worries as balloons or as leaves on a stream, letting them go and watching them float away; or imagining them as pop-up adverts that we can notice briefly but then choose to close.</a:t>
            </a:r>
          </a:p>
          <a:p>
            <a:pPr marL="342900" lvl="0" indent="-342900">
              <a:lnSpc>
                <a:spcPts val="1550"/>
              </a:lnSpc>
              <a:spcAft>
                <a:spcPts val="700"/>
              </a:spcAft>
              <a:buFont typeface="Symbol" panose="05050102010706020507" pitchFamily="18" charset="2"/>
              <a:buChar char=""/>
            </a:pPr>
            <a:r>
              <a:rPr lang="en-US" sz="1200" dirty="0">
                <a:solidFill>
                  <a:srgbClr val="3B3838"/>
                </a:solidFill>
                <a:effectLst/>
                <a:latin typeface="Outfit"/>
                <a:ea typeface="Calibri" panose="020F0502020204030204" pitchFamily="34" charset="0"/>
                <a:cs typeface="Times New Roman" panose="02020603050405020304" pitchFamily="18" charset="0"/>
              </a:rPr>
              <a:t>Pausing – stopping for a moment before deciding what to do next. Taking a deep breath, feeling our feet on the ground or counting to five can help to do this.</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spcAft>
                <a:spcPts val="700"/>
              </a:spcAft>
              <a:buFont typeface="Symbol" panose="05050102010706020507" pitchFamily="18" charset="2"/>
              <a:buChar char=""/>
            </a:pPr>
            <a:r>
              <a:rPr lang="en-US" sz="1200" dirty="0">
                <a:solidFill>
                  <a:srgbClr val="3B3838"/>
                </a:solidFill>
                <a:effectLst/>
                <a:latin typeface="Outfit"/>
                <a:ea typeface="Calibri" panose="020F0502020204030204" pitchFamily="34" charset="0"/>
                <a:cs typeface="Times New Roman" panose="02020603050405020304" pitchFamily="18" charset="0"/>
              </a:rPr>
              <a:t>Progressive muscle relaxation – tensing and relaxing muscles, one group at a time, as we breathe in (when tensing) and out (when relaxing).</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spcAft>
                <a:spcPts val="700"/>
              </a:spcAft>
              <a:buFont typeface="Symbol" panose="05050102010706020507" pitchFamily="18" charset="2"/>
              <a:buChar char=""/>
            </a:pPr>
            <a:r>
              <a:rPr lang="en-US" sz="1200" dirty="0">
                <a:solidFill>
                  <a:srgbClr val="3B3838"/>
                </a:solidFill>
                <a:effectLst/>
                <a:latin typeface="Outfit"/>
                <a:ea typeface="Calibri" panose="020F0502020204030204" pitchFamily="34" charset="0"/>
                <a:cs typeface="Times New Roman" panose="02020603050405020304" pitchFamily="18" charset="0"/>
              </a:rPr>
              <a:t>Slow-paced breathing – taking slow breaths for one to two minutes, breathing in for four counts and out for six counts, to calm the body.</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spcAft>
                <a:spcPts val="700"/>
              </a:spcAft>
              <a:buFont typeface="Symbol" panose="05050102010706020507" pitchFamily="18" charset="2"/>
              <a:buChar char=""/>
            </a:pPr>
            <a:r>
              <a:rPr lang="en-US" sz="1200" dirty="0">
                <a:solidFill>
                  <a:srgbClr val="3B3838"/>
                </a:solidFill>
                <a:effectLst/>
                <a:latin typeface="Outfit"/>
                <a:ea typeface="Calibri" panose="020F0502020204030204" pitchFamily="34" charset="0"/>
                <a:cs typeface="Times New Roman" panose="02020603050405020304" pitchFamily="18" charset="0"/>
              </a:rPr>
              <a:t>Absorbing activities </a:t>
            </a:r>
            <a:r>
              <a:rPr lang="en-GB" sz="1200" dirty="0">
                <a:solidFill>
                  <a:srgbClr val="3B3838"/>
                </a:solidFill>
                <a:effectLst/>
                <a:latin typeface="Outfit"/>
                <a:ea typeface="Calibri" panose="020F0502020204030204" pitchFamily="34" charset="0"/>
                <a:cs typeface="Times New Roman" panose="02020603050405020304" pitchFamily="18" charset="0"/>
              </a:rPr>
              <a:t> </a:t>
            </a:r>
            <a:r>
              <a:rPr lang="en-US" sz="1200" dirty="0">
                <a:solidFill>
                  <a:srgbClr val="3B3838"/>
                </a:solidFill>
                <a:effectLst/>
                <a:latin typeface="Outfit"/>
                <a:ea typeface="Calibri" panose="020F0502020204030204" pitchFamily="34" charset="0"/>
                <a:cs typeface="Times New Roman" panose="02020603050405020304" pitchFamily="18" charset="0"/>
              </a:rPr>
              <a:t>– doing something enjoyable that requires attention/focus and helps us feel good, like drawing, dancing, doing a puzzle, or listening to music.</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id="{ED3D9375-615F-C1E9-CA81-751DFD1F52B3}"/>
              </a:ext>
            </a:extLst>
          </p:cNvPr>
          <p:cNvSpPr>
            <a:spLocks noGrp="1"/>
          </p:cNvSpPr>
          <p:nvPr>
            <p:ph type="sldNum" sz="quarter" idx="5"/>
          </p:nvPr>
        </p:nvSpPr>
        <p:spPr/>
        <p:txBody>
          <a:bodyPr/>
          <a:lstStyle/>
          <a:p>
            <a:fld id="{4248C3AE-CCDF-44E3-8B27-364CE2CCD004}" type="slidenum">
              <a:rPr lang="en-GB" smtClean="0"/>
              <a:t>19</a:t>
            </a:fld>
            <a:endParaRPr lang="en-GB"/>
          </a:p>
        </p:txBody>
      </p:sp>
    </p:spTree>
    <p:extLst>
      <p:ext uri="{BB962C8B-B14F-4D97-AF65-F5344CB8AC3E}">
        <p14:creationId xmlns:p14="http://schemas.microsoft.com/office/powerpoint/2010/main" val="26188482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735F2-DB45-0C46-B4D3-9068091990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3E487B-BF83-9D06-4609-DC6CC3EB1B7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EE02387-148F-B060-A104-BC4A920CD07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Strategies to manage emotions (10 mins, slides 21-22)</a:t>
            </a:r>
          </a:p>
          <a:p>
            <a:endParaRPr lang="en-GB" dirty="0"/>
          </a:p>
          <a:p>
            <a:pPr>
              <a:lnSpc>
                <a:spcPts val="1550"/>
              </a:lnSpc>
              <a:spcAft>
                <a:spcPts val="700"/>
              </a:spcAft>
              <a:buNone/>
            </a:pPr>
            <a:r>
              <a:rPr lang="en-GB" sz="1100" dirty="0">
                <a:solidFill>
                  <a:srgbClr val="3B3838"/>
                </a:solidFill>
                <a:effectLst/>
                <a:latin typeface="Outfit"/>
                <a:ea typeface="Calibri" panose="020F0502020204030204" pitchFamily="34" charset="0"/>
                <a:cs typeface="Times New Roman" panose="02020603050405020304" pitchFamily="18" charset="0"/>
              </a:rPr>
              <a:t>Return to Kaz and explain that, recently, he has been finding it difficult to manage the strong emotions he has been feeling. In small groups, ask students to use </a:t>
            </a:r>
            <a:r>
              <a:rPr lang="en-GB" sz="1100" b="1" dirty="0">
                <a:solidFill>
                  <a:srgbClr val="3B3838"/>
                </a:solidFill>
                <a:effectLst/>
                <a:latin typeface="Outfit"/>
                <a:ea typeface="Calibri" panose="020F0502020204030204" pitchFamily="34" charset="0"/>
                <a:cs typeface="Times New Roman" panose="02020603050405020304" pitchFamily="18" charset="0"/>
              </a:rPr>
              <a:t>Resource 2: Strategies – Diamond 9, </a:t>
            </a:r>
            <a:r>
              <a:rPr lang="en-GB" sz="1100" dirty="0">
                <a:solidFill>
                  <a:srgbClr val="3B3838"/>
                </a:solidFill>
                <a:effectLst/>
                <a:latin typeface="Outfit"/>
                <a:ea typeface="Calibri" panose="020F0502020204030204" pitchFamily="34" charset="0"/>
                <a:cs typeface="Times New Roman" panose="02020603050405020304" pitchFamily="18" charset="0"/>
              </a:rPr>
              <a:t>to decide which strategies might</a:t>
            </a:r>
            <a:r>
              <a:rPr lang="en-GB" sz="800" dirty="0">
                <a:solidFill>
                  <a:srgbClr val="3B3838"/>
                </a:solidFill>
                <a:effectLst/>
                <a:latin typeface="Outfit"/>
                <a:ea typeface="Calibri" panose="020F0502020204030204" pitchFamily="34" charset="0"/>
                <a:cs typeface="Times New Roman" panose="02020603050405020304" pitchFamily="18" charset="0"/>
              </a:rPr>
              <a:t> </a:t>
            </a:r>
            <a:r>
              <a:rPr lang="en-GB" sz="1100" dirty="0">
                <a:solidFill>
                  <a:srgbClr val="3B3838"/>
                </a:solidFill>
                <a:effectLst/>
                <a:latin typeface="Outfit"/>
                <a:ea typeface="Calibri" panose="020F0502020204030204" pitchFamily="34" charset="0"/>
                <a:cs typeface="Times New Roman" panose="02020603050405020304" pitchFamily="18" charset="0"/>
              </a:rPr>
              <a:t> best help Kaz manage his emotions. They should put the strategy they think is most</a:t>
            </a:r>
            <a:r>
              <a:rPr lang="en-GB" sz="800" dirty="0">
                <a:solidFill>
                  <a:srgbClr val="3B3838"/>
                </a:solidFill>
                <a:effectLst/>
                <a:latin typeface="Outfit"/>
                <a:ea typeface="Calibri" panose="020F0502020204030204" pitchFamily="34" charset="0"/>
                <a:cs typeface="Times New Roman" panose="02020603050405020304" pitchFamily="18" charset="0"/>
              </a:rPr>
              <a:t> </a:t>
            </a:r>
            <a:r>
              <a:rPr lang="en-GB" sz="1100" dirty="0">
                <a:solidFill>
                  <a:srgbClr val="3B3838"/>
                </a:solidFill>
                <a:effectLst/>
                <a:latin typeface="Outfit"/>
                <a:ea typeface="Calibri" panose="020F0502020204030204" pitchFamily="34" charset="0"/>
                <a:cs typeface="Times New Roman" panose="02020603050405020304" pitchFamily="18" charset="0"/>
              </a:rPr>
              <a:t>effective at the top, equally effective strategies in the middle, and the least effective strategy at the bottom.</a:t>
            </a:r>
          </a:p>
          <a:p>
            <a:pPr>
              <a:lnSpc>
                <a:spcPts val="1550"/>
              </a:lnSpc>
              <a:spcAft>
                <a:spcPts val="700"/>
              </a:spcAft>
              <a:buNone/>
            </a:pPr>
            <a:endParaRPr lang="en-GB" sz="11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100" i="1" dirty="0">
                <a:solidFill>
                  <a:srgbClr val="3B3838"/>
                </a:solidFill>
                <a:effectLst/>
                <a:latin typeface="Outfit"/>
                <a:ea typeface="Calibri" panose="020F0502020204030204" pitchFamily="34" charset="0"/>
                <a:cs typeface="Times New Roman" panose="02020603050405020304" pitchFamily="18" charset="0"/>
              </a:rPr>
              <a:t>Take feedback, drawing out key learning:</a:t>
            </a:r>
            <a:endParaRPr lang="en-GB" sz="11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buFont typeface="Symbol" panose="05050102010706020507" pitchFamily="18" charset="2"/>
              <a:buChar char=""/>
            </a:pPr>
            <a:r>
              <a:rPr lang="en-GB" sz="1100" i="1" dirty="0">
                <a:solidFill>
                  <a:srgbClr val="3B3838"/>
                </a:solidFill>
                <a:effectLst/>
                <a:latin typeface="Outfit"/>
                <a:ea typeface="Calibri" panose="020F0502020204030204" pitchFamily="34" charset="0"/>
                <a:cs typeface="Times New Roman" panose="02020603050405020304" pitchFamily="18" charset="0"/>
              </a:rPr>
              <a:t>There are no right or wrong answers – there are a range of strategies that can help someone be aware of their feelings and learn to manage them or decide what to do next when they experience them. </a:t>
            </a:r>
            <a:endParaRPr lang="en-GB" sz="11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buFont typeface="Symbol" panose="05050102010706020507" pitchFamily="18" charset="2"/>
              <a:buChar char=""/>
            </a:pPr>
            <a:r>
              <a:rPr lang="en-GB" sz="1100" i="1" dirty="0">
                <a:solidFill>
                  <a:srgbClr val="3B3838"/>
                </a:solidFill>
                <a:effectLst/>
                <a:latin typeface="Outfit"/>
                <a:ea typeface="Calibri" panose="020F0502020204030204" pitchFamily="34" charset="0"/>
                <a:cs typeface="Times New Roman" panose="02020603050405020304" pitchFamily="18" charset="0"/>
              </a:rPr>
              <a:t>In situations where Kaz is feeling strong and unpleasant emotions such as anger, it might be helpful first to pause and name what he is feeling, so he can consider what to do next before reacting. Naming his feelings might also help to make them feel less intense.</a:t>
            </a:r>
            <a:endParaRPr lang="en-GB" sz="11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buFont typeface="Symbol" panose="05050102010706020507" pitchFamily="18" charset="2"/>
              <a:buChar char=""/>
            </a:pPr>
            <a:r>
              <a:rPr lang="en-GB" sz="1100" i="1" dirty="0">
                <a:solidFill>
                  <a:srgbClr val="3B3838"/>
                </a:solidFill>
                <a:effectLst/>
                <a:latin typeface="Outfit"/>
                <a:ea typeface="Calibri" panose="020F0502020204030204" pitchFamily="34" charset="0"/>
                <a:cs typeface="Times New Roman" panose="02020603050405020304" pitchFamily="18" charset="0"/>
              </a:rPr>
              <a:t>If Kaz is feeling tense, progressive muscle relaxation can be helpful to relax the body, calm the amygdala, and feel calmer overall. This could help Kaz decide how to best respond to whatever has caused him to feel tense.</a:t>
            </a:r>
            <a:endParaRPr lang="en-GB" sz="11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buFont typeface="Symbol" panose="05050102010706020507" pitchFamily="18" charset="2"/>
              <a:buChar char=""/>
            </a:pPr>
            <a:r>
              <a:rPr lang="en-GB" sz="1100" i="1" dirty="0">
                <a:solidFill>
                  <a:srgbClr val="3B3838"/>
                </a:solidFill>
                <a:effectLst/>
                <a:latin typeface="Outfit"/>
                <a:ea typeface="Calibri" panose="020F0502020204030204" pitchFamily="34" charset="0"/>
                <a:cs typeface="Times New Roman" panose="02020603050405020304" pitchFamily="18" charset="0"/>
              </a:rPr>
              <a:t>If he notices that some of his thoughts, such as dwelling on an argument, are causing unpleasant emotions, including anger, he can practise ‘closing’ these (imagining the thoughts as a pop-up advert which he notices and then closes). This might not be easy to do but could help him to dwell less on these and focus on more calming thoughts.</a:t>
            </a:r>
            <a:endParaRPr lang="en-GB" sz="11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buFont typeface="Symbol" panose="05050102010706020507" pitchFamily="18" charset="2"/>
              <a:buChar char=""/>
            </a:pPr>
            <a:r>
              <a:rPr lang="en-GB" sz="1100" i="1" dirty="0">
                <a:solidFill>
                  <a:srgbClr val="3B3838"/>
                </a:solidFill>
                <a:effectLst/>
                <a:latin typeface="Outfit"/>
                <a:ea typeface="Calibri" panose="020F0502020204030204" pitchFamily="34" charset="0"/>
                <a:cs typeface="Times New Roman" panose="02020603050405020304" pitchFamily="18" charset="0"/>
              </a:rPr>
              <a:t>An absorbing activity like listening to his favourite music, sitting outside and listening to the sounds around him, or focusing on a puzzle or drawing, can also help to calm the body and amygdala, and help Kaz to feel more pleasant emotions for a short while.</a:t>
            </a:r>
            <a:endParaRPr lang="en-GB" sz="11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buFont typeface="Symbol" panose="05050102010706020507" pitchFamily="18" charset="2"/>
              <a:buChar char=""/>
            </a:pPr>
            <a:r>
              <a:rPr lang="en-GB" sz="1100" i="1" dirty="0">
                <a:solidFill>
                  <a:srgbClr val="3B3838"/>
                </a:solidFill>
                <a:effectLst/>
                <a:latin typeface="Outfit"/>
                <a:ea typeface="Calibri" panose="020F0502020204030204" pitchFamily="34" charset="0"/>
                <a:cs typeface="Times New Roman" panose="02020603050405020304" pitchFamily="18" charset="0"/>
              </a:rPr>
              <a:t>Looking after his physical health is also important for his wellbeing and can also help Kaz to manage strong emotions.</a:t>
            </a:r>
            <a:endParaRPr lang="en-GB" sz="1100" dirty="0">
              <a:solidFill>
                <a:srgbClr val="3B3838"/>
              </a:solidFill>
              <a:effectLst/>
              <a:latin typeface="Outfit"/>
              <a:ea typeface="Calibri" panose="020F0502020204030204" pitchFamily="34" charset="0"/>
              <a:cs typeface="Times New Roman" panose="02020603050405020304" pitchFamily="18" charset="0"/>
            </a:endParaRPr>
          </a:p>
          <a:p>
            <a:pPr marL="742950" lvl="1" indent="-285750">
              <a:lnSpc>
                <a:spcPts val="1550"/>
              </a:lnSpc>
              <a:spcAft>
                <a:spcPts val="700"/>
              </a:spcAft>
              <a:buFont typeface="Courier New" panose="02070309020205020404" pitchFamily="49" charset="0"/>
              <a:buChar char="o"/>
            </a:pPr>
            <a:r>
              <a:rPr lang="en-GB" sz="1100" i="1" dirty="0">
                <a:solidFill>
                  <a:srgbClr val="3B3838"/>
                </a:solidFill>
                <a:effectLst/>
                <a:latin typeface="Outfit"/>
                <a:ea typeface="Calibri" panose="020F0502020204030204" pitchFamily="34" charset="0"/>
                <a:cs typeface="Times New Roman" panose="02020603050405020304" pitchFamily="18" charset="0"/>
              </a:rPr>
              <a:t>Regular exercise could help Kaz to maintain a stable mood and experience more pleasant emotions. Exercise releases ‘feel-good’ hormones such as endorphins and serotonin, which help to keep a positive mood. Exercise is also good for the PFC, which helps to manage emotions. </a:t>
            </a:r>
            <a:endParaRPr lang="en-GB" sz="1100" i="0" dirty="0">
              <a:solidFill>
                <a:srgbClr val="3B3838"/>
              </a:solidFill>
              <a:effectLst/>
              <a:latin typeface="Outfit"/>
              <a:ea typeface="Calibri" panose="020F0502020204030204" pitchFamily="34" charset="0"/>
              <a:cs typeface="Times New Roman" panose="02020603050405020304" pitchFamily="18" charset="0"/>
            </a:endParaRPr>
          </a:p>
          <a:p>
            <a:pPr marL="742950" lvl="1" indent="-285750">
              <a:lnSpc>
                <a:spcPts val="1550"/>
              </a:lnSpc>
              <a:spcAft>
                <a:spcPts val="700"/>
              </a:spcAft>
              <a:buFont typeface="Courier New" panose="02070309020205020404" pitchFamily="49" charset="0"/>
              <a:buChar char="o"/>
            </a:pPr>
            <a:r>
              <a:rPr lang="en-GB" sz="1100" i="1" dirty="0">
                <a:solidFill>
                  <a:srgbClr val="3B3838"/>
                </a:solidFill>
                <a:effectLst/>
                <a:latin typeface="Outfit"/>
                <a:ea typeface="Calibri" panose="020F0502020204030204" pitchFamily="34" charset="0"/>
                <a:cs typeface="Times New Roman" panose="02020603050405020304" pitchFamily="18" charset="0"/>
              </a:rPr>
              <a:t>Choosing healthier food and drinks can help Kaz keep his energy levels stable and promote positive wellbeing and helps the brain to work well while carrying out important functions like regulating emotions. </a:t>
            </a:r>
            <a:endParaRPr lang="en-GB" sz="1100" dirty="0">
              <a:solidFill>
                <a:srgbClr val="3B3838"/>
              </a:solidFill>
              <a:effectLst/>
              <a:latin typeface="Outfit"/>
              <a:ea typeface="Calibri" panose="020F0502020204030204" pitchFamily="34" charset="0"/>
              <a:cs typeface="Times New Roman" panose="02020603050405020304" pitchFamily="18" charset="0"/>
            </a:endParaRPr>
          </a:p>
          <a:p>
            <a:pPr marL="742950" lvl="1" indent="-285750">
              <a:lnSpc>
                <a:spcPts val="1550"/>
              </a:lnSpc>
              <a:spcAft>
                <a:spcPts val="700"/>
              </a:spcAft>
              <a:buFont typeface="Courier New" panose="02070309020205020404" pitchFamily="49" charset="0"/>
              <a:buChar char="o"/>
            </a:pPr>
            <a:r>
              <a:rPr lang="en-GB" sz="1100" i="1" dirty="0">
                <a:solidFill>
                  <a:srgbClr val="3B3838"/>
                </a:solidFill>
                <a:effectLst/>
                <a:latin typeface="Outfit"/>
                <a:ea typeface="Calibri" panose="020F0502020204030204" pitchFamily="34" charset="0"/>
                <a:cs typeface="Times New Roman" panose="02020603050405020304" pitchFamily="18" charset="0"/>
              </a:rPr>
              <a:t>Practising a healthy sleep routine – for example, putting away electronic devices before bed, having a regular sleep schedule, and getting nine hours of sleep each night – is important for Kaz’s physical health. Good quality sleep is important for him to feel energised during the day, which also helps him to learn and focus. Sleep is also important for improving or maintaining a positive mood, and helping Kaz to better manage strong emotions, by helping the PFC to work well.</a:t>
            </a:r>
            <a:r>
              <a:rPr lang="en-GB" sz="800" dirty="0">
                <a:solidFill>
                  <a:srgbClr val="3B3838"/>
                </a:solidFill>
                <a:effectLst/>
                <a:latin typeface="Outfit"/>
                <a:ea typeface="Calibri" panose="020F0502020204030204" pitchFamily="34" charset="0"/>
                <a:cs typeface="Times New Roman" panose="02020603050405020304" pitchFamily="18" charset="0"/>
              </a:rPr>
              <a:t>   </a:t>
            </a:r>
            <a:endParaRPr lang="en-GB" sz="1100" dirty="0">
              <a:solidFill>
                <a:srgbClr val="3B3838"/>
              </a:solidFill>
              <a:effectLst/>
              <a:latin typeface="Outfit"/>
              <a:ea typeface="Calibri" panose="020F0502020204030204" pitchFamily="34" charset="0"/>
              <a:cs typeface="Times New Roman" panose="02020603050405020304" pitchFamily="18" charset="0"/>
            </a:endParaRPr>
          </a:p>
          <a:p>
            <a:pPr>
              <a:spcAft>
                <a:spcPts val="700"/>
              </a:spcAft>
              <a:buNone/>
            </a:pPr>
            <a:br>
              <a:rPr lang="en-GB" dirty="0">
                <a:effectLst/>
              </a:rPr>
            </a:br>
            <a:r>
              <a:rPr lang="en-GB" sz="1100" b="1" dirty="0">
                <a:solidFill>
                  <a:srgbClr val="A73679"/>
                </a:solidFill>
                <a:effectLst/>
                <a:latin typeface="Outfit"/>
                <a:ea typeface="Calibri" panose="020F0502020204030204" pitchFamily="34" charset="0"/>
                <a:cs typeface="Times New Roman" panose="02020603050405020304" pitchFamily="18" charset="0"/>
              </a:rPr>
              <a:t>Support: </a:t>
            </a:r>
            <a:r>
              <a:rPr lang="en-GB" sz="1100" dirty="0">
                <a:solidFill>
                  <a:srgbClr val="3B3838"/>
                </a:solidFill>
                <a:effectLst/>
                <a:latin typeface="Outfit"/>
                <a:ea typeface="Calibri" panose="020F0502020204030204" pitchFamily="34" charset="0"/>
                <a:cs typeface="Times New Roman" panose="02020603050405020304" pitchFamily="18" charset="0"/>
              </a:rPr>
              <a:t>Give students </a:t>
            </a:r>
            <a:r>
              <a:rPr lang="en-GB" sz="1100" b="1" dirty="0">
                <a:solidFill>
                  <a:srgbClr val="3B3838"/>
                </a:solidFill>
                <a:effectLst/>
                <a:latin typeface="Outfit"/>
                <a:ea typeface="Calibri" panose="020F0502020204030204" pitchFamily="34" charset="0"/>
                <a:cs typeface="Times New Roman" panose="02020603050405020304" pitchFamily="18" charset="0"/>
              </a:rPr>
              <a:t>Resource 2a: Strategies – Diamond 5 </a:t>
            </a:r>
            <a:r>
              <a:rPr lang="en-GB" sz="1100" dirty="0">
                <a:solidFill>
                  <a:srgbClr val="3B3838"/>
                </a:solidFill>
                <a:effectLst/>
                <a:latin typeface="Outfit"/>
                <a:ea typeface="Calibri" panose="020F0502020204030204" pitchFamily="34" charset="0"/>
                <a:cs typeface="Times New Roman" panose="02020603050405020304" pitchFamily="18" charset="0"/>
              </a:rPr>
              <a:t>and ask them to decide which strategies will help Kaz to manage his emotions, by ordering them from most to least effective.</a:t>
            </a:r>
          </a:p>
          <a:p>
            <a:pPr marL="0" marR="0" lvl="0" indent="0" algn="l" defTabSz="914400" rtl="0" eaLnBrk="1" fontAlgn="auto" latinLnBrk="0" hangingPunct="1">
              <a:lnSpc>
                <a:spcPct val="100000"/>
              </a:lnSpc>
              <a:spcBef>
                <a:spcPts val="0"/>
              </a:spcBef>
              <a:spcAft>
                <a:spcPts val="700"/>
              </a:spcAft>
              <a:buClrTx/>
              <a:buSzTx/>
              <a:buFontTx/>
              <a:buNone/>
              <a:tabLst/>
              <a:defRPr/>
            </a:pPr>
            <a:r>
              <a:rPr lang="en-GB" sz="1800" b="1" dirty="0">
                <a:solidFill>
                  <a:srgbClr val="A73679"/>
                </a:solidFill>
                <a:effectLst/>
                <a:latin typeface="Outfit"/>
                <a:ea typeface="Calibri" panose="020F0502020204030204" pitchFamily="34" charset="0"/>
                <a:cs typeface="Times New Roman" panose="02020603050405020304" pitchFamily="18" charset="0"/>
              </a:rPr>
              <a:t>Challenge: </a:t>
            </a:r>
            <a:r>
              <a:rPr lang="en-GB" sz="1800" dirty="0">
                <a:solidFill>
                  <a:srgbClr val="3B3838"/>
                </a:solidFill>
                <a:effectLst/>
                <a:latin typeface="Outfit"/>
                <a:ea typeface="Calibri" panose="020F0502020204030204" pitchFamily="34" charset="0"/>
                <a:cs typeface="Times New Roman" panose="02020603050405020304" pitchFamily="18" charset="0"/>
              </a:rPr>
              <a:t>Ask students to look at the strategy they have placed as being the least effective for Kaz to use and consider when a young person might find it helpful to use this strategy.</a:t>
            </a:r>
          </a:p>
          <a:p>
            <a:endParaRPr lang="en-GB" dirty="0"/>
          </a:p>
        </p:txBody>
      </p:sp>
      <p:sp>
        <p:nvSpPr>
          <p:cNvPr id="4" name="Slide Number Placeholder 3">
            <a:extLst>
              <a:ext uri="{FF2B5EF4-FFF2-40B4-BE49-F238E27FC236}">
                <a16:creationId xmlns:a16="http://schemas.microsoft.com/office/drawing/2014/main" id="{39E6220F-6380-A7D6-A953-4920A88F3947}"/>
              </a:ext>
            </a:extLst>
          </p:cNvPr>
          <p:cNvSpPr>
            <a:spLocks noGrp="1"/>
          </p:cNvSpPr>
          <p:nvPr>
            <p:ph type="sldNum" sz="quarter" idx="5"/>
          </p:nvPr>
        </p:nvSpPr>
        <p:spPr/>
        <p:txBody>
          <a:bodyPr/>
          <a:lstStyle/>
          <a:p>
            <a:fld id="{4248C3AE-CCDF-44E3-8B27-364CE2CCD004}" type="slidenum">
              <a:rPr lang="en-GB" smtClean="0"/>
              <a:t>20</a:t>
            </a:fld>
            <a:endParaRPr lang="en-GB"/>
          </a:p>
        </p:txBody>
      </p:sp>
    </p:spTree>
    <p:extLst>
      <p:ext uri="{BB962C8B-B14F-4D97-AF65-F5344CB8AC3E}">
        <p14:creationId xmlns:p14="http://schemas.microsoft.com/office/powerpoint/2010/main" val="789085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2E095-3BFA-DB1F-C0FE-2C8F482BC9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8D56A1-100B-4940-F5E2-91239C578C9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7153ABF-3936-DEFE-DB05-A5D9747EF71E}"/>
              </a:ext>
            </a:extLst>
          </p:cNvPr>
          <p:cNvSpPr>
            <a:spLocks noGrp="1"/>
          </p:cNvSpPr>
          <p:nvPr>
            <p:ph type="body" idx="1"/>
          </p:nvPr>
        </p:nvSpPr>
        <p:spPr/>
        <p:txBody>
          <a:bodyPr/>
          <a:lstStyle/>
          <a:p>
            <a:r>
              <a:rPr lang="en-US" b="1" i="0" dirty="0">
                <a:solidFill>
                  <a:srgbClr val="1D1C1D"/>
                </a:solidFill>
                <a:effectLst/>
                <a:latin typeface="Slack-Lato"/>
              </a:rPr>
              <a:t>Teacher notes – Distractions (5 mins)</a:t>
            </a:r>
          </a:p>
          <a:p>
            <a:endParaRPr lang="en-US" b="1" i="0" dirty="0">
              <a:solidFill>
                <a:srgbClr val="1D1C1D"/>
              </a:solidFill>
              <a:effectLst/>
              <a:latin typeface="Slack-Lato"/>
            </a:endParaRPr>
          </a:p>
          <a:p>
            <a:pPr>
              <a:lnSpc>
                <a:spcPts val="1550"/>
              </a:lnSpc>
              <a:spcAft>
                <a:spcPts val="700"/>
              </a:spcAft>
              <a:buNone/>
            </a:pPr>
            <a:r>
              <a:rPr lang="en-GB" sz="1200" b="1" dirty="0">
                <a:solidFill>
                  <a:srgbClr val="3B3838"/>
                </a:solidFill>
                <a:effectLst/>
                <a:latin typeface="Outfit"/>
                <a:ea typeface="Calibri" panose="020F0502020204030204" pitchFamily="34" charset="0"/>
                <a:cs typeface="Times New Roman" panose="02020603050405020304" pitchFamily="18" charset="0"/>
              </a:rPr>
              <a:t>Gio’s diary</a:t>
            </a:r>
            <a:r>
              <a:rPr lang="en-GB" sz="1200" dirty="0">
                <a:solidFill>
                  <a:srgbClr val="3B3838"/>
                </a:solidFill>
                <a:effectLst/>
                <a:latin typeface="Outfit"/>
                <a:ea typeface="Calibri" panose="020F0502020204030204" pitchFamily="34" charset="0"/>
                <a:cs typeface="Times New Roman" panose="02020603050405020304" pitchFamily="18" charset="0"/>
              </a:rPr>
              <a:t> (in booklets) and ask them to respond to the questions in their booklets. Students should complete the activity on their own without additional prompting. </a:t>
            </a:r>
          </a:p>
          <a:p>
            <a:pPr>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Take some responses from students to help gauge their starting points and consider any gaps or misconceptions that might need to be addressed during the lesson. For example, if they have not identified how some distractions can be helpful, you might want to spend more time exploring the first activity (Understanding helpful distractions), explaining how distractions can sometimes be helpful for managing emotions.</a:t>
            </a:r>
          </a:p>
          <a:p>
            <a:endParaRPr lang="en-GB" dirty="0"/>
          </a:p>
        </p:txBody>
      </p:sp>
      <p:sp>
        <p:nvSpPr>
          <p:cNvPr id="4" name="Slide Number Placeholder 3">
            <a:extLst>
              <a:ext uri="{FF2B5EF4-FFF2-40B4-BE49-F238E27FC236}">
                <a16:creationId xmlns:a16="http://schemas.microsoft.com/office/drawing/2014/main" id="{10C2E7E6-4C75-A298-4BA5-DF961A8EB7A6}"/>
              </a:ext>
            </a:extLst>
          </p:cNvPr>
          <p:cNvSpPr>
            <a:spLocks noGrp="1"/>
          </p:cNvSpPr>
          <p:nvPr>
            <p:ph type="sldNum" sz="quarter" idx="5"/>
          </p:nvPr>
        </p:nvSpPr>
        <p:spPr/>
        <p:txBody>
          <a:bodyPr/>
          <a:lstStyle/>
          <a:p>
            <a:fld id="{4248C3AE-CCDF-44E3-8B27-364CE2CCD004}" type="slidenum">
              <a:rPr lang="en-GB" smtClean="0"/>
              <a:t>21</a:t>
            </a:fld>
            <a:endParaRPr lang="en-GB"/>
          </a:p>
        </p:txBody>
      </p:sp>
    </p:spTree>
    <p:extLst>
      <p:ext uri="{BB962C8B-B14F-4D97-AF65-F5344CB8AC3E}">
        <p14:creationId xmlns:p14="http://schemas.microsoft.com/office/powerpoint/2010/main" val="851111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248C3AE-CCDF-44E3-8B27-364CE2CCD004}" type="slidenum">
              <a:rPr lang="en-GB" smtClean="0"/>
              <a:t>2</a:t>
            </a:fld>
            <a:endParaRPr lang="en-GB"/>
          </a:p>
        </p:txBody>
      </p:sp>
    </p:spTree>
    <p:extLst>
      <p:ext uri="{BB962C8B-B14F-4D97-AF65-F5344CB8AC3E}">
        <p14:creationId xmlns:p14="http://schemas.microsoft.com/office/powerpoint/2010/main" val="24487341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138F3-5162-C1B7-9DE3-4F5F6AFD20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BBD320-8545-D768-DC93-2519C601DF8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7FD480F-C632-7057-AE3A-B8CCE7D62D8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Understanding helpful distractions (10 mins, slides 21-23)</a:t>
            </a:r>
          </a:p>
          <a:p>
            <a:endParaRPr lang="en-GB" dirty="0"/>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Ask students to imagine a young person of their age who goes to a school like theirs. In pairs, ask them to discuss what distractions the student might encounter in an average day (for example, before going to school, while at school, and after school) and take feedback. You could create a class list or a mind map. </a:t>
            </a:r>
          </a:p>
          <a:p>
            <a:pPr>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i="1" dirty="0">
                <a:solidFill>
                  <a:srgbClr val="3B3838"/>
                </a:solidFill>
                <a:effectLst/>
                <a:latin typeface="Outfit"/>
                <a:ea typeface="Calibri" panose="020F0502020204030204" pitchFamily="34" charset="0"/>
                <a:cs typeface="Times New Roman" panose="02020603050405020304" pitchFamily="18" charset="0"/>
              </a:rPr>
              <a:t>Suggestions might include: phone notifications; TV playing; noises on the street; friends talking during a lesson; a fire alarm; wandering or random thoughts; feelings in the body such as needing to eat or use the toilet; family and/or pets at home; music playing; their surroundings (for example, a messy bedroom, or busy lunch hall).</a:t>
            </a:r>
          </a:p>
          <a:p>
            <a:pPr>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Then, considering these examples, ask students to ‘think-pair-share’ the following questions: </a:t>
            </a:r>
          </a:p>
          <a:p>
            <a:pPr marL="285750" lvl="0" indent="-285750">
              <a:lnSpc>
                <a:spcPts val="1550"/>
              </a:lnSpc>
              <a:spcAft>
                <a:spcPts val="700"/>
              </a:spcAft>
              <a:buFont typeface="Arial" panose="020B0604020202020204" pitchFamily="34" charset="0"/>
              <a:buChar char="•"/>
            </a:pPr>
            <a:r>
              <a:rPr lang="en-GB" sz="1200" dirty="0">
                <a:solidFill>
                  <a:srgbClr val="3B3838"/>
                </a:solidFill>
                <a:effectLst/>
                <a:latin typeface="Outfit"/>
                <a:ea typeface="Calibri" panose="020F0502020204030204" pitchFamily="34" charset="0"/>
                <a:cs typeface="Times New Roman" panose="02020603050405020304" pitchFamily="18" charset="0"/>
              </a:rPr>
              <a:t>Why are some distractions helpful and others unhelpful?  </a:t>
            </a:r>
          </a:p>
          <a:p>
            <a:pPr marL="285750" lvl="0" indent="-285750">
              <a:lnSpc>
                <a:spcPts val="1550"/>
              </a:lnSpc>
              <a:buFont typeface="Arial" panose="020B0604020202020204" pitchFamily="34" charset="0"/>
              <a:buChar char="•"/>
            </a:pPr>
            <a:r>
              <a:rPr lang="en-GB" sz="1200" dirty="0">
                <a:solidFill>
                  <a:srgbClr val="3B3838"/>
                </a:solidFill>
                <a:effectLst/>
                <a:latin typeface="Outfit"/>
                <a:ea typeface="Calibri" panose="020F0502020204030204" pitchFamily="34" charset="0"/>
                <a:cs typeface="Times New Roman" panose="02020603050405020304" pitchFamily="18" charset="0"/>
              </a:rPr>
              <a:t>Which of the distractions they identified might be helpful, and which might be unhelpful?</a:t>
            </a:r>
          </a:p>
          <a:p>
            <a:pPr marL="285750" lvl="0" indent="-285750">
              <a:lnSpc>
                <a:spcPts val="1550"/>
              </a:lnSpc>
              <a:buFont typeface="Arial" panose="020B0604020202020204" pitchFamily="34" charset="0"/>
              <a:buChar char="•"/>
            </a:pPr>
            <a:r>
              <a:rPr lang="en-GB" sz="1200" dirty="0">
                <a:solidFill>
                  <a:srgbClr val="3B3838"/>
                </a:solidFill>
                <a:effectLst/>
                <a:latin typeface="Outfit"/>
                <a:ea typeface="Calibri" panose="020F0502020204030204" pitchFamily="34" charset="0"/>
                <a:cs typeface="Times New Roman" panose="02020603050405020304" pitchFamily="18" charset="0"/>
              </a:rPr>
              <a:t>How might helpful and unhelpful distractions make someone feel?</a:t>
            </a:r>
          </a:p>
          <a:p>
            <a:pPr marL="285750" lvl="0" indent="-285750">
              <a:lnSpc>
                <a:spcPts val="1550"/>
              </a:lnSpc>
              <a:buFont typeface="Arial" panose="020B0604020202020204" pitchFamily="34" charset="0"/>
              <a:buChar char="•"/>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b="1" dirty="0">
                <a:solidFill>
                  <a:srgbClr val="A73679"/>
                </a:solidFill>
                <a:effectLst/>
                <a:latin typeface="Outfit"/>
                <a:ea typeface="Calibri" panose="020F0502020204030204" pitchFamily="34" charset="0"/>
                <a:cs typeface="Times New Roman" panose="02020603050405020304" pitchFamily="18" charset="0"/>
              </a:rPr>
              <a:t>Support:</a:t>
            </a:r>
            <a:r>
              <a:rPr lang="en-GB" sz="1200" dirty="0">
                <a:solidFill>
                  <a:srgbClr val="A73679"/>
                </a:solidFill>
                <a:effectLst/>
                <a:latin typeface="Outfit"/>
                <a:ea typeface="Calibri" panose="020F0502020204030204" pitchFamily="34" charset="0"/>
                <a:cs typeface="Times New Roman" panose="02020603050405020304" pitchFamily="18" charset="0"/>
              </a:rPr>
              <a:t> </a:t>
            </a:r>
            <a:r>
              <a:rPr lang="en-GB" sz="1200" dirty="0">
                <a:solidFill>
                  <a:srgbClr val="3B3838"/>
                </a:solidFill>
                <a:effectLst/>
                <a:latin typeface="Outfit"/>
                <a:ea typeface="Calibri" panose="020F0502020204030204" pitchFamily="34" charset="0"/>
                <a:cs typeface="Times New Roman" panose="02020603050405020304" pitchFamily="18" charset="0"/>
              </a:rPr>
              <a:t>Give students </a:t>
            </a:r>
            <a:r>
              <a:rPr lang="en-GB" sz="1200" b="1" dirty="0">
                <a:solidFill>
                  <a:srgbClr val="3B3838"/>
                </a:solidFill>
                <a:effectLst/>
                <a:latin typeface="Outfit"/>
                <a:ea typeface="Calibri" panose="020F0502020204030204" pitchFamily="34" charset="0"/>
                <a:cs typeface="Times New Roman" panose="02020603050405020304" pitchFamily="18" charset="0"/>
              </a:rPr>
              <a:t>Resource 2: Sorting distractions</a:t>
            </a:r>
            <a:r>
              <a:rPr lang="en-GB" sz="1200" dirty="0">
                <a:solidFill>
                  <a:srgbClr val="3B3838"/>
                </a:solidFill>
                <a:effectLst/>
                <a:latin typeface="Outfit"/>
                <a:ea typeface="Calibri" panose="020F0502020204030204" pitchFamily="34" charset="0"/>
                <a:cs typeface="Times New Roman" panose="02020603050405020304" pitchFamily="18" charset="0"/>
              </a:rPr>
              <a:t> and ask them to use the examples to finish sorting the distractions into ‘helpful’ and ‘unhelpful’ categories. They might draw a line from the distractions to each category or write the letters for each distraction in the circles.</a:t>
            </a:r>
          </a:p>
          <a:p>
            <a:pPr>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b="1" dirty="0">
                <a:solidFill>
                  <a:srgbClr val="A73679"/>
                </a:solidFill>
                <a:effectLst/>
                <a:latin typeface="Outfit"/>
                <a:ea typeface="Calibri" panose="020F0502020204030204" pitchFamily="34" charset="0"/>
                <a:cs typeface="Times New Roman" panose="02020603050405020304" pitchFamily="18" charset="0"/>
              </a:rPr>
              <a:t>Challenge:</a:t>
            </a:r>
            <a:r>
              <a:rPr lang="en-GB" sz="1200" dirty="0">
                <a:solidFill>
                  <a:srgbClr val="3B3838"/>
                </a:solidFill>
                <a:effectLst/>
                <a:latin typeface="Outfit"/>
                <a:ea typeface="Calibri" panose="020F0502020204030204" pitchFamily="34" charset="0"/>
                <a:cs typeface="Times New Roman" panose="02020603050405020304" pitchFamily="18" charset="0"/>
              </a:rPr>
              <a:t> Ask students to consider what might make a helpful distraction become unhelpful, and what someone could do to make sure distractions don’t become unhelpful. </a:t>
            </a:r>
          </a:p>
          <a:p>
            <a:pPr>
              <a:lnSpc>
                <a:spcPts val="1550"/>
              </a:lnSpc>
              <a:spcAft>
                <a:spcPts val="700"/>
              </a:spcAft>
              <a:buNone/>
            </a:pPr>
            <a:r>
              <a:rPr lang="en-GB" sz="1200" i="1" dirty="0">
                <a:solidFill>
                  <a:srgbClr val="3B3838"/>
                </a:solidFill>
                <a:effectLst/>
                <a:latin typeface="Outfit"/>
                <a:ea typeface="Calibri" panose="020F0502020204030204" pitchFamily="34" charset="0"/>
                <a:cs typeface="Times New Roman" panose="02020603050405020304" pitchFamily="18" charset="0"/>
              </a:rPr>
              <a:t>Students might suggest:</a:t>
            </a:r>
            <a:r>
              <a:rPr lang="en-GB" sz="1200" dirty="0">
                <a:solidFill>
                  <a:srgbClr val="3B3838"/>
                </a:solidFill>
                <a:effectLst/>
                <a:latin typeface="Outfit"/>
                <a:ea typeface="Calibri" panose="020F0502020204030204" pitchFamily="34" charset="0"/>
                <a:cs typeface="Times New Roman" panose="02020603050405020304" pitchFamily="18" charset="0"/>
              </a:rPr>
              <a:t> </a:t>
            </a:r>
            <a:r>
              <a:rPr lang="en-GB" sz="1200" i="1" dirty="0">
                <a:solidFill>
                  <a:srgbClr val="3B3838"/>
                </a:solidFill>
                <a:effectLst/>
                <a:latin typeface="Outfit"/>
                <a:ea typeface="Calibri" panose="020F0502020204030204" pitchFamily="34" charset="0"/>
                <a:cs typeface="Times New Roman" panose="02020603050405020304" pitchFamily="18" charset="0"/>
              </a:rPr>
              <a:t>a helpful distraction might become unhelpful if it stops someone from finishing a task or resolving a difficult situation. For example, if someone feels frustrated because they are finding a piece of work difficult, a helpful distraction such as taking a short break to do an unrelated activity can help them to relax and stop thinking about it for a while, before asking for help or returning to it with more energy and a clearer mind. However, if this distraction stops them from returning to the work and trying again, or asking for help, this becomes unhelpful. To try to prevent distractions from becoming unhelpful, they could set a time limit for how much time they give to the distraction – for example, playing music for 5 minutes before coming back to a task.</a:t>
            </a:r>
            <a:r>
              <a:rPr lang="en-GB" sz="1200" dirty="0">
                <a:solidFill>
                  <a:srgbClr val="3B3838"/>
                </a:solidFill>
                <a:effectLst/>
                <a:latin typeface="Outfit"/>
                <a:ea typeface="Calibri" panose="020F0502020204030204" pitchFamily="34" charset="0"/>
                <a:cs typeface="Times New Roman" panose="02020603050405020304" pitchFamily="18" charset="0"/>
              </a:rPr>
              <a:t>  </a:t>
            </a:r>
          </a:p>
          <a:p>
            <a:endParaRPr lang="en-GB" dirty="0"/>
          </a:p>
        </p:txBody>
      </p:sp>
      <p:sp>
        <p:nvSpPr>
          <p:cNvPr id="4" name="Slide Number Placeholder 3">
            <a:extLst>
              <a:ext uri="{FF2B5EF4-FFF2-40B4-BE49-F238E27FC236}">
                <a16:creationId xmlns:a16="http://schemas.microsoft.com/office/drawing/2014/main" id="{2A6B8DA8-CEEB-ECCC-4620-302E4D0BFD85}"/>
              </a:ext>
            </a:extLst>
          </p:cNvPr>
          <p:cNvSpPr>
            <a:spLocks noGrp="1"/>
          </p:cNvSpPr>
          <p:nvPr>
            <p:ph type="sldNum" sz="quarter" idx="5"/>
          </p:nvPr>
        </p:nvSpPr>
        <p:spPr/>
        <p:txBody>
          <a:bodyPr/>
          <a:lstStyle/>
          <a:p>
            <a:fld id="{4248C3AE-CCDF-44E3-8B27-364CE2CCD004}" type="slidenum">
              <a:rPr lang="en-GB" smtClean="0"/>
              <a:t>22</a:t>
            </a:fld>
            <a:endParaRPr lang="en-GB"/>
          </a:p>
        </p:txBody>
      </p:sp>
    </p:spTree>
    <p:extLst>
      <p:ext uri="{BB962C8B-B14F-4D97-AF65-F5344CB8AC3E}">
        <p14:creationId xmlns:p14="http://schemas.microsoft.com/office/powerpoint/2010/main" val="3343452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3527F-A003-5238-9335-5588C551F0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5AD782-C004-F7B8-3B78-0901798F020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C6D4A32-819F-3B9D-E7D3-8FB35184568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Understanding helpful distractions (10 mins, slides 21-23)</a:t>
            </a:r>
          </a:p>
          <a:p>
            <a:endParaRPr lang="en-GB" dirty="0"/>
          </a:p>
          <a:p>
            <a:pPr marL="0" indent="0">
              <a:lnSpc>
                <a:spcPts val="1550"/>
              </a:lnSpc>
              <a:spcAft>
                <a:spcPts val="700"/>
              </a:spcAft>
              <a:buNone/>
            </a:pPr>
            <a:r>
              <a:rPr lang="en-GB" sz="1200" i="1" dirty="0">
                <a:solidFill>
                  <a:srgbClr val="3B3838"/>
                </a:solidFill>
                <a:effectLst/>
                <a:latin typeface="Outfit"/>
                <a:ea typeface="Calibri" panose="020F0502020204030204" pitchFamily="34" charset="0"/>
                <a:cs typeface="Times New Roman" panose="02020603050405020304" pitchFamily="18" charset="0"/>
              </a:rPr>
              <a:t>Take feedback and draw out key learning, using this and the next slide to support discussions:</a:t>
            </a:r>
          </a:p>
          <a:p>
            <a:pPr marL="457200" indent="-457200">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Distractions are things that draw attention away from one focus point and redirect it to something else. This can be unhelpful if it draws focus away from something important or which needs attention and directs it to something that is less important or that does not need immediate attention. For example, a phone notification might be unhelpful if it draws attention to social media activity while someone is trying to study. This is different to a helpful distraction, which might temporarily draw focus or attention away from something that might be unpleasant or towards something important. For example, a phone notification might also be helpful if it acts as a reminder to do something such as take medication at the right time.</a:t>
            </a:r>
            <a:r>
              <a:rPr lang="en-GB" sz="1200" dirty="0">
                <a:solidFill>
                  <a:srgbClr val="3B3838"/>
                </a:solidFill>
                <a:effectLst/>
                <a:latin typeface="Outfit"/>
                <a:ea typeface="Calibri" panose="020F0502020204030204" pitchFamily="34" charset="0"/>
                <a:cs typeface="Times New Roman" panose="02020603050405020304" pitchFamily="18" charset="0"/>
              </a:rPr>
              <a:t> </a:t>
            </a:r>
          </a:p>
          <a:p>
            <a:pPr marL="342900" lvl="0" indent="-342900">
              <a:lnSpc>
                <a:spcPts val="1550"/>
              </a:lnSpc>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Helpful distractions might make someone feel a range of emotions, depending on the situation. For example, distractions which help to temporarily draw attention away from something difficult or challenging, such as if someone is having unpleasant thoughts or feelings, can make someone feel a sense of relief, calm</a:t>
            </a:r>
            <a:r>
              <a:rPr lang="en-GB" sz="1200" dirty="0">
                <a:solidFill>
                  <a:srgbClr val="3B3838"/>
                </a:solidFill>
                <a:effectLst/>
                <a:latin typeface="Outfit"/>
                <a:ea typeface="Calibri" panose="020F0502020204030204" pitchFamily="34" charset="0"/>
                <a:cs typeface="Times New Roman" panose="02020603050405020304" pitchFamily="18" charset="0"/>
              </a:rPr>
              <a:t> </a:t>
            </a:r>
            <a:r>
              <a:rPr lang="en-GB" sz="1200" i="1" dirty="0">
                <a:solidFill>
                  <a:srgbClr val="3B3838"/>
                </a:solidFill>
                <a:effectLst/>
                <a:latin typeface="Outfit"/>
                <a:ea typeface="Calibri" panose="020F0502020204030204" pitchFamily="34" charset="0"/>
                <a:cs typeface="Times New Roman" panose="02020603050405020304" pitchFamily="18" charset="0"/>
              </a:rPr>
              <a:t> or happiness. Sometimes, distractions that draw attention to something that needs immediate attention, such as if a fire alarm goes off, might cause annoyance if they interrupt someone. However, they are still helpful as they help people to stay safe.</a:t>
            </a:r>
            <a:r>
              <a:rPr lang="en-GB" sz="1200" dirty="0">
                <a:solidFill>
                  <a:srgbClr val="3B3838"/>
                </a:solidFill>
                <a:effectLst/>
                <a:latin typeface="Outfit"/>
                <a:ea typeface="Calibri" panose="020F0502020204030204" pitchFamily="34" charset="0"/>
                <a:cs typeface="Times New Roman" panose="02020603050405020304" pitchFamily="18" charset="0"/>
              </a:rPr>
              <a:t> </a:t>
            </a:r>
          </a:p>
          <a:p>
            <a:pPr marL="342900" lvl="0" indent="-342900">
              <a:lnSpc>
                <a:spcPts val="1550"/>
              </a:lnSpc>
              <a:buFont typeface="Symbol" panose="05050102010706020507" pitchFamily="18" charset="2"/>
              <a:buChar char=""/>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b="1" dirty="0">
                <a:solidFill>
                  <a:srgbClr val="A73679"/>
                </a:solidFill>
                <a:effectLst/>
                <a:latin typeface="Outfit"/>
                <a:ea typeface="Calibri" panose="020F0502020204030204" pitchFamily="34" charset="0"/>
                <a:cs typeface="Times New Roman" panose="02020603050405020304" pitchFamily="18" charset="0"/>
              </a:rPr>
              <a:t>Support:</a:t>
            </a:r>
            <a:r>
              <a:rPr lang="en-GB" sz="1200" dirty="0">
                <a:solidFill>
                  <a:srgbClr val="A73679"/>
                </a:solidFill>
                <a:effectLst/>
                <a:latin typeface="Outfit"/>
                <a:ea typeface="Calibri" panose="020F0502020204030204" pitchFamily="34" charset="0"/>
                <a:cs typeface="Times New Roman" panose="02020603050405020304" pitchFamily="18" charset="0"/>
              </a:rPr>
              <a:t> </a:t>
            </a:r>
            <a:r>
              <a:rPr lang="en-GB" sz="1200" dirty="0">
                <a:solidFill>
                  <a:srgbClr val="3B3838"/>
                </a:solidFill>
                <a:effectLst/>
                <a:latin typeface="Outfit"/>
                <a:ea typeface="Calibri" panose="020F0502020204030204" pitchFamily="34" charset="0"/>
                <a:cs typeface="Times New Roman" panose="02020603050405020304" pitchFamily="18" charset="0"/>
              </a:rPr>
              <a:t>Give students </a:t>
            </a:r>
            <a:r>
              <a:rPr lang="en-GB" sz="1200" b="1" dirty="0">
                <a:solidFill>
                  <a:srgbClr val="3B3838"/>
                </a:solidFill>
                <a:effectLst/>
                <a:latin typeface="Outfit"/>
                <a:ea typeface="Calibri" panose="020F0502020204030204" pitchFamily="34" charset="0"/>
                <a:cs typeface="Times New Roman" panose="02020603050405020304" pitchFamily="18" charset="0"/>
              </a:rPr>
              <a:t>Resource 2: Sorting distractions</a:t>
            </a:r>
            <a:r>
              <a:rPr lang="en-GB" sz="1200" dirty="0">
                <a:solidFill>
                  <a:srgbClr val="3B3838"/>
                </a:solidFill>
                <a:effectLst/>
                <a:latin typeface="Outfit"/>
                <a:ea typeface="Calibri" panose="020F0502020204030204" pitchFamily="34" charset="0"/>
                <a:cs typeface="Times New Roman" panose="02020603050405020304" pitchFamily="18" charset="0"/>
              </a:rPr>
              <a:t> and ask them to use the examples to finish sorting the distractions into ‘helpful’ and ‘unhelpful’ categories. They might draw a line from the distractions to each category or write the letters for each distraction into the circles.</a:t>
            </a:r>
          </a:p>
          <a:p>
            <a:pPr>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b="1" dirty="0">
                <a:solidFill>
                  <a:srgbClr val="A73679"/>
                </a:solidFill>
                <a:effectLst/>
                <a:latin typeface="Outfit"/>
                <a:ea typeface="Calibri" panose="020F0502020204030204" pitchFamily="34" charset="0"/>
                <a:cs typeface="Times New Roman" panose="02020603050405020304" pitchFamily="18" charset="0"/>
              </a:rPr>
              <a:t>Challenge:</a:t>
            </a:r>
            <a:r>
              <a:rPr lang="en-GB" sz="1200" dirty="0">
                <a:solidFill>
                  <a:srgbClr val="3B3838"/>
                </a:solidFill>
                <a:effectLst/>
                <a:latin typeface="Outfit"/>
                <a:ea typeface="Calibri" panose="020F0502020204030204" pitchFamily="34" charset="0"/>
                <a:cs typeface="Times New Roman" panose="02020603050405020304" pitchFamily="18" charset="0"/>
              </a:rPr>
              <a:t> Ask students to consider what might make a helpful distraction become unhelpful, and what someone could do to make sure distractions don’t become unhelpful. </a:t>
            </a:r>
            <a:r>
              <a:rPr lang="en-GB" sz="1200" i="1" dirty="0">
                <a:solidFill>
                  <a:srgbClr val="3B3838"/>
                </a:solidFill>
                <a:effectLst/>
                <a:latin typeface="Outfit"/>
                <a:ea typeface="Calibri" panose="020F0502020204030204" pitchFamily="34" charset="0"/>
                <a:cs typeface="Times New Roman" panose="02020603050405020304" pitchFamily="18" charset="0"/>
              </a:rPr>
              <a:t>Students might suggest:</a:t>
            </a:r>
            <a:r>
              <a:rPr lang="en-GB" sz="1200" dirty="0">
                <a:solidFill>
                  <a:srgbClr val="3B3838"/>
                </a:solidFill>
                <a:effectLst/>
                <a:latin typeface="Outfit"/>
                <a:ea typeface="Calibri" panose="020F0502020204030204" pitchFamily="34" charset="0"/>
                <a:cs typeface="Times New Roman" panose="02020603050405020304" pitchFamily="18" charset="0"/>
              </a:rPr>
              <a:t> </a:t>
            </a:r>
            <a:r>
              <a:rPr lang="en-GB" sz="1200" i="1" dirty="0">
                <a:solidFill>
                  <a:srgbClr val="3B3838"/>
                </a:solidFill>
                <a:effectLst/>
                <a:latin typeface="Outfit"/>
                <a:ea typeface="Calibri" panose="020F0502020204030204" pitchFamily="34" charset="0"/>
                <a:cs typeface="Times New Roman" panose="02020603050405020304" pitchFamily="18" charset="0"/>
              </a:rPr>
              <a:t>a helpful distraction might become unhelpful if it stops someone from finishing a task or resolving a difficult situation. For example, if someone feels frustrated because they are finding a piece of work difficult, a helpful distraction such as taking a short break to do an unrelated activity can help them to relax and stop thinking about it for a while, before asking for help or returning to it with more energy and a clearer mind. However, if this distraction stops them from returning to the work and trying again, or asking for help, this becomes unhelpful. To try to prevent distractions from becoming unhelpful, they could set a time limit for how much time they give to the distraction – for example, playing music for 5 minutes before coming back to a task.</a:t>
            </a:r>
            <a:r>
              <a:rPr lang="en-GB" sz="1200" dirty="0">
                <a:solidFill>
                  <a:srgbClr val="3B3838"/>
                </a:solidFill>
                <a:effectLst/>
                <a:latin typeface="Outfit"/>
                <a:ea typeface="Calibri" panose="020F0502020204030204" pitchFamily="34" charset="0"/>
                <a:cs typeface="Times New Roman" panose="02020603050405020304" pitchFamily="18" charset="0"/>
              </a:rPr>
              <a:t>  </a:t>
            </a:r>
          </a:p>
          <a:p>
            <a:endParaRPr lang="en-GB" dirty="0"/>
          </a:p>
        </p:txBody>
      </p:sp>
      <p:sp>
        <p:nvSpPr>
          <p:cNvPr id="4" name="Slide Number Placeholder 3">
            <a:extLst>
              <a:ext uri="{FF2B5EF4-FFF2-40B4-BE49-F238E27FC236}">
                <a16:creationId xmlns:a16="http://schemas.microsoft.com/office/drawing/2014/main" id="{FE56AC2D-6A03-2AF1-4B84-365EA6048DA7}"/>
              </a:ext>
            </a:extLst>
          </p:cNvPr>
          <p:cNvSpPr>
            <a:spLocks noGrp="1"/>
          </p:cNvSpPr>
          <p:nvPr>
            <p:ph type="sldNum" sz="quarter" idx="5"/>
          </p:nvPr>
        </p:nvSpPr>
        <p:spPr/>
        <p:txBody>
          <a:bodyPr/>
          <a:lstStyle/>
          <a:p>
            <a:fld id="{4248C3AE-CCDF-44E3-8B27-364CE2CCD004}" type="slidenum">
              <a:rPr lang="en-GB" smtClean="0"/>
              <a:t>23</a:t>
            </a:fld>
            <a:endParaRPr lang="en-GB"/>
          </a:p>
        </p:txBody>
      </p:sp>
    </p:spTree>
    <p:extLst>
      <p:ext uri="{BB962C8B-B14F-4D97-AF65-F5344CB8AC3E}">
        <p14:creationId xmlns:p14="http://schemas.microsoft.com/office/powerpoint/2010/main" val="41248181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87C61-BFD2-7E95-5898-088D24FE2F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D07906-C578-3D57-F2B4-410561587B7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338F3AE-E03D-21E1-6D84-0E77E3E700E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Understanding helpful distractions (10 mins, slides 21-23)</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i="1" dirty="0">
                <a:solidFill>
                  <a:srgbClr val="3B3838"/>
                </a:solidFill>
                <a:effectLst/>
                <a:latin typeface="Outfit"/>
                <a:ea typeface="Calibri" panose="020F0502020204030204" pitchFamily="34" charset="0"/>
                <a:cs typeface="Times New Roman" panose="02020603050405020304" pitchFamily="18" charset="0"/>
              </a:rPr>
              <a:t>Take feedback and draw out the key learning, using this and the previous slide to support discussions: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i="1" dirty="0">
                <a:solidFill>
                  <a:srgbClr val="3B3838"/>
                </a:solidFill>
                <a:effectLst/>
                <a:latin typeface="Outfit"/>
                <a:ea typeface="Calibri" panose="020F0502020204030204" pitchFamily="34" charset="0"/>
                <a:cs typeface="Times New Roman" panose="02020603050405020304" pitchFamily="18" charset="0"/>
              </a:rPr>
              <a:t>Unhelpful distractions might cause discomfort or other less pleasant emotions. For example, if someone’s phone makes a loud noise or if someone is speaking loudly when others are trying to focus, this might cause irritation or anger. Or a distraction such as getting a message from a friend might cause amusement in the short term, but lead to frustration if the person finds it hard to refocus on what they were doing.</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endParaRPr lang="en-GB" dirty="0"/>
          </a:p>
          <a:p>
            <a:pPr>
              <a:lnSpc>
                <a:spcPts val="1550"/>
              </a:lnSpc>
              <a:spcAft>
                <a:spcPts val="700"/>
              </a:spcAft>
              <a:buNone/>
            </a:pPr>
            <a:r>
              <a:rPr lang="en-GB" sz="1200" b="1" dirty="0">
                <a:solidFill>
                  <a:srgbClr val="A73679"/>
                </a:solidFill>
                <a:effectLst/>
                <a:latin typeface="Outfit"/>
                <a:ea typeface="Calibri" panose="020F0502020204030204" pitchFamily="34" charset="0"/>
                <a:cs typeface="Times New Roman" panose="02020603050405020304" pitchFamily="18" charset="0"/>
              </a:rPr>
              <a:t>Support:</a:t>
            </a:r>
            <a:r>
              <a:rPr lang="en-GB" sz="1200" dirty="0">
                <a:solidFill>
                  <a:srgbClr val="A73679"/>
                </a:solidFill>
                <a:effectLst/>
                <a:latin typeface="Outfit"/>
                <a:ea typeface="Calibri" panose="020F0502020204030204" pitchFamily="34" charset="0"/>
                <a:cs typeface="Times New Roman" panose="02020603050405020304" pitchFamily="18" charset="0"/>
              </a:rPr>
              <a:t> </a:t>
            </a:r>
            <a:r>
              <a:rPr lang="en-GB" sz="1200" dirty="0">
                <a:solidFill>
                  <a:srgbClr val="3B3838"/>
                </a:solidFill>
                <a:effectLst/>
                <a:latin typeface="Outfit"/>
                <a:ea typeface="Calibri" panose="020F0502020204030204" pitchFamily="34" charset="0"/>
                <a:cs typeface="Times New Roman" panose="02020603050405020304" pitchFamily="18" charset="0"/>
              </a:rPr>
              <a:t>Give students </a:t>
            </a:r>
            <a:r>
              <a:rPr lang="en-GB" sz="1200" b="1" dirty="0">
                <a:solidFill>
                  <a:srgbClr val="3B3838"/>
                </a:solidFill>
                <a:effectLst/>
                <a:latin typeface="Outfit"/>
                <a:ea typeface="Calibri" panose="020F0502020204030204" pitchFamily="34" charset="0"/>
                <a:cs typeface="Times New Roman" panose="02020603050405020304" pitchFamily="18" charset="0"/>
              </a:rPr>
              <a:t>Resource 2: Sorting distractions</a:t>
            </a:r>
            <a:r>
              <a:rPr lang="en-GB" sz="1200" dirty="0">
                <a:solidFill>
                  <a:srgbClr val="3B3838"/>
                </a:solidFill>
                <a:effectLst/>
                <a:latin typeface="Outfit"/>
                <a:ea typeface="Calibri" panose="020F0502020204030204" pitchFamily="34" charset="0"/>
                <a:cs typeface="Times New Roman" panose="02020603050405020304" pitchFamily="18" charset="0"/>
              </a:rPr>
              <a:t> and ask them to use the examples to finish sorting the distractions into ‘helpful’ and ‘unhelpful’ categories. They might draw a line from the distractions to each category or write the letters for each distraction in the circles.</a:t>
            </a:r>
          </a:p>
          <a:p>
            <a:pPr>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b="1" dirty="0">
                <a:solidFill>
                  <a:srgbClr val="A73679"/>
                </a:solidFill>
                <a:effectLst/>
                <a:latin typeface="Outfit"/>
                <a:ea typeface="Calibri" panose="020F0502020204030204" pitchFamily="34" charset="0"/>
                <a:cs typeface="Times New Roman" panose="02020603050405020304" pitchFamily="18" charset="0"/>
              </a:rPr>
              <a:t>Challenge:</a:t>
            </a:r>
            <a:r>
              <a:rPr lang="en-GB" sz="1200" dirty="0">
                <a:solidFill>
                  <a:srgbClr val="3B3838"/>
                </a:solidFill>
                <a:effectLst/>
                <a:latin typeface="Outfit"/>
                <a:ea typeface="Calibri" panose="020F0502020204030204" pitchFamily="34" charset="0"/>
                <a:cs typeface="Times New Roman" panose="02020603050405020304" pitchFamily="18" charset="0"/>
              </a:rPr>
              <a:t> Ask students to consider what might make a helpful distraction become unhelpful, and what someone could do to make sure distractions don’t become unhelpful. </a:t>
            </a:r>
            <a:r>
              <a:rPr lang="en-GB" sz="1200" i="1" dirty="0">
                <a:solidFill>
                  <a:srgbClr val="3B3838"/>
                </a:solidFill>
                <a:effectLst/>
                <a:latin typeface="Outfit"/>
                <a:ea typeface="Calibri" panose="020F0502020204030204" pitchFamily="34" charset="0"/>
                <a:cs typeface="Times New Roman" panose="02020603050405020304" pitchFamily="18" charset="0"/>
              </a:rPr>
              <a:t>Students might suggest:</a:t>
            </a:r>
            <a:r>
              <a:rPr lang="en-GB" sz="1200" dirty="0">
                <a:solidFill>
                  <a:srgbClr val="3B3838"/>
                </a:solidFill>
                <a:effectLst/>
                <a:latin typeface="Outfit"/>
                <a:ea typeface="Calibri" panose="020F0502020204030204" pitchFamily="34" charset="0"/>
                <a:cs typeface="Times New Roman" panose="02020603050405020304" pitchFamily="18" charset="0"/>
              </a:rPr>
              <a:t> </a:t>
            </a:r>
            <a:r>
              <a:rPr lang="en-GB" sz="1200" i="1" dirty="0">
                <a:solidFill>
                  <a:srgbClr val="3B3838"/>
                </a:solidFill>
                <a:effectLst/>
                <a:latin typeface="Outfit"/>
                <a:ea typeface="Calibri" panose="020F0502020204030204" pitchFamily="34" charset="0"/>
                <a:cs typeface="Times New Roman" panose="02020603050405020304" pitchFamily="18" charset="0"/>
              </a:rPr>
              <a:t>a helpful distraction might become unhelpful if it stops someone from finishing a task, or resolving a difficult situation. For example, if someone is feeling frustrated because they are finding a piece of work difficult, a helpful distraction such as taking a short break to do an unrelated activity can help them to relax and stop thinking about it for a while, before asking for help or returning to it with more energy and a clearer mind. However, if this distraction stops them from returning to the work and trying again, or asking for help, this becomes unhelpful. To try to prevent distractions from becoming unhelpful, they could set a time limit for how much time they give to the distraction – for example, playing music for 5 minutes before coming back to a task.</a:t>
            </a:r>
            <a:r>
              <a:rPr lang="en-GB" sz="1200" dirty="0">
                <a:solidFill>
                  <a:srgbClr val="3B3838"/>
                </a:solidFill>
                <a:effectLst/>
                <a:latin typeface="Outfit"/>
                <a:ea typeface="Calibri" panose="020F0502020204030204" pitchFamily="34" charset="0"/>
                <a:cs typeface="Times New Roman" panose="02020603050405020304" pitchFamily="18" charset="0"/>
              </a:rPr>
              <a:t>  </a:t>
            </a:r>
          </a:p>
          <a:p>
            <a:endParaRPr lang="en-GB" dirty="0"/>
          </a:p>
        </p:txBody>
      </p:sp>
      <p:sp>
        <p:nvSpPr>
          <p:cNvPr id="4" name="Slide Number Placeholder 3">
            <a:extLst>
              <a:ext uri="{FF2B5EF4-FFF2-40B4-BE49-F238E27FC236}">
                <a16:creationId xmlns:a16="http://schemas.microsoft.com/office/drawing/2014/main" id="{47C7848B-4B41-C77E-696E-C5744E7D4E62}"/>
              </a:ext>
            </a:extLst>
          </p:cNvPr>
          <p:cNvSpPr>
            <a:spLocks noGrp="1"/>
          </p:cNvSpPr>
          <p:nvPr>
            <p:ph type="sldNum" sz="quarter" idx="5"/>
          </p:nvPr>
        </p:nvSpPr>
        <p:spPr/>
        <p:txBody>
          <a:bodyPr/>
          <a:lstStyle/>
          <a:p>
            <a:fld id="{4248C3AE-CCDF-44E3-8B27-364CE2CCD004}" type="slidenum">
              <a:rPr lang="en-GB" smtClean="0"/>
              <a:t>24</a:t>
            </a:fld>
            <a:endParaRPr lang="en-GB"/>
          </a:p>
        </p:txBody>
      </p:sp>
    </p:spTree>
    <p:extLst>
      <p:ext uri="{BB962C8B-B14F-4D97-AF65-F5344CB8AC3E}">
        <p14:creationId xmlns:p14="http://schemas.microsoft.com/office/powerpoint/2010/main" val="39081347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40E34-F8B0-2782-4BD5-B17B9111AB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C2C1C5-72CC-F04A-8D91-73E2EE2A92A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1E060D7-1A29-BFFB-EB28-565075650B4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Taylor’s day (10 mins, slides 24-25)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1D1C1D"/>
              </a:solidFill>
              <a:effectLst/>
              <a:latin typeface="Slack-Lato"/>
            </a:endParaRPr>
          </a:p>
          <a:p>
            <a:pPr>
              <a:lnSpc>
                <a:spcPts val="1550"/>
              </a:lnSpc>
              <a:spcAft>
                <a:spcPts val="700"/>
              </a:spcAft>
            </a:pPr>
            <a:r>
              <a:rPr lang="en-GB" sz="1200" dirty="0">
                <a:solidFill>
                  <a:srgbClr val="3B3838"/>
                </a:solidFill>
                <a:effectLst/>
                <a:latin typeface="Outfit"/>
                <a:ea typeface="Calibri" panose="020F0502020204030204" pitchFamily="34" charset="0"/>
                <a:cs typeface="Times New Roman" panose="02020603050405020304" pitchFamily="18" charset="0"/>
              </a:rPr>
              <a:t>Explain that social media can sometimes be an unhelpful distraction. For example, notifications and social media content can draw someone’s attention and make it difficult for them to focus on important tasks throughout the day. Using the slide, introduce Taylor, who is finding it hard to manage how much time she spends on social media, then read </a:t>
            </a:r>
            <a:r>
              <a:rPr lang="en-GB" sz="1200" b="1" dirty="0">
                <a:solidFill>
                  <a:srgbClr val="3B3838"/>
                </a:solidFill>
                <a:effectLst/>
                <a:latin typeface="Outfit"/>
                <a:ea typeface="Calibri" panose="020F0502020204030204" pitchFamily="34" charset="0"/>
                <a:cs typeface="Times New Roman" panose="02020603050405020304" pitchFamily="18" charset="0"/>
              </a:rPr>
              <a:t>Taylor’s day</a:t>
            </a:r>
            <a:r>
              <a:rPr lang="en-GB" sz="1200" dirty="0">
                <a:solidFill>
                  <a:srgbClr val="3B3838"/>
                </a:solidFill>
                <a:effectLst/>
                <a:latin typeface="Outfit"/>
                <a:ea typeface="Calibri" panose="020F0502020204030204" pitchFamily="34" charset="0"/>
                <a:cs typeface="Times New Roman" panose="02020603050405020304" pitchFamily="18" charset="0"/>
              </a:rPr>
              <a:t>. As you read, pause and ask students to highlight where Taylor might be experiencing pleasant emotions in one colour, and where she might be experiencing unpleasant or uncomfortable emotions in another colour. Take feedback.</a:t>
            </a:r>
          </a:p>
          <a:p>
            <a:pPr>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i="1" dirty="0">
                <a:solidFill>
                  <a:srgbClr val="3B3838"/>
                </a:solidFill>
                <a:effectLst/>
                <a:latin typeface="Outfit"/>
                <a:ea typeface="Calibri" panose="020F0502020204030204" pitchFamily="34" charset="0"/>
                <a:cs typeface="Times New Roman" panose="02020603050405020304" pitchFamily="18" charset="0"/>
              </a:rPr>
              <a:t>Students might suggest:</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285750" lvl="0" indent="-285750">
              <a:lnSpc>
                <a:spcPts val="1550"/>
              </a:lnSpc>
              <a:buFont typeface="Arial" panose="020B0604020202020204" pitchFamily="34" charset="0"/>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Taylor might experience pleasant emotions when she enjoys the pictures and videos from the birthday celebration; takes the lead in PE and shares her dance routine with friends; gets praise from her teacher.</a:t>
            </a:r>
          </a:p>
          <a:p>
            <a:pPr marL="285750" lvl="0" indent="-285750">
              <a:lnSpc>
                <a:spcPts val="1550"/>
              </a:lnSpc>
              <a:buFont typeface="Arial" panose="020B0604020202020204" pitchFamily="34" charset="0"/>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Taylor might experience unpleasant or uncomfortable emotions when she compares herself to other people on social media; runs late in the morning and skips breakfast; hears her peers whispering in form time; finds it hard to understand her classwork and homework; feels tired and hungry at break time; gets a detention.</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id="{BAF396CF-AACB-A0F8-E991-AE30C67C18F9}"/>
              </a:ext>
            </a:extLst>
          </p:cNvPr>
          <p:cNvSpPr>
            <a:spLocks noGrp="1"/>
          </p:cNvSpPr>
          <p:nvPr>
            <p:ph type="sldNum" sz="quarter" idx="5"/>
          </p:nvPr>
        </p:nvSpPr>
        <p:spPr/>
        <p:txBody>
          <a:bodyPr/>
          <a:lstStyle/>
          <a:p>
            <a:fld id="{4248C3AE-CCDF-44E3-8B27-364CE2CCD004}" type="slidenum">
              <a:rPr lang="en-GB" smtClean="0"/>
              <a:t>25</a:t>
            </a:fld>
            <a:endParaRPr lang="en-GB"/>
          </a:p>
        </p:txBody>
      </p:sp>
    </p:spTree>
    <p:extLst>
      <p:ext uri="{BB962C8B-B14F-4D97-AF65-F5344CB8AC3E}">
        <p14:creationId xmlns:p14="http://schemas.microsoft.com/office/powerpoint/2010/main" val="4591678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CEDEC-6CB4-ADB9-7EC8-C1569200AC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3890AB-81DF-6A08-DF2E-9AD9BBDF641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FF8BA25-721B-40D1-1552-13E59CFAE7F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Taylor’s day (10 mins, slides 24-25)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1D1C1D"/>
              </a:solidFill>
              <a:effectLst/>
              <a:latin typeface="Slack-Lato"/>
            </a:endParaRPr>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When students have finished reading the story, ask them to answer the questions on the slide, in pairs:</a:t>
            </a:r>
          </a:p>
          <a:p>
            <a:pPr marL="285750" lvl="0" indent="-285750">
              <a:lnSpc>
                <a:spcPts val="1550"/>
              </a:lnSpc>
              <a:spcAft>
                <a:spcPts val="700"/>
              </a:spcAft>
              <a:buFont typeface="Arial" panose="020B0604020202020204" pitchFamily="34" charset="0"/>
              <a:buChar char="•"/>
              <a:tabLst>
                <a:tab pos="457200" algn="l"/>
              </a:tabLst>
            </a:pPr>
            <a:r>
              <a:rPr lang="en-GB" sz="1200" dirty="0">
                <a:solidFill>
                  <a:srgbClr val="3B3838"/>
                </a:solidFill>
                <a:effectLst/>
                <a:latin typeface="Outfit"/>
                <a:ea typeface="Calibri" panose="020F0502020204030204" pitchFamily="34" charset="0"/>
                <a:cs typeface="Times New Roman" panose="02020603050405020304" pitchFamily="18" charset="0"/>
              </a:rPr>
              <a:t>How might Taylor be using social media as a distraction?  </a:t>
            </a:r>
          </a:p>
          <a:p>
            <a:pPr marL="285750" lvl="0" indent="-285750">
              <a:lnSpc>
                <a:spcPts val="1550"/>
              </a:lnSpc>
              <a:spcAft>
                <a:spcPts val="700"/>
              </a:spcAft>
              <a:buFont typeface="Arial" panose="020B0604020202020204" pitchFamily="34" charset="0"/>
              <a:buChar char="•"/>
              <a:tabLst>
                <a:tab pos="457200" algn="l"/>
              </a:tabLst>
            </a:pPr>
            <a:r>
              <a:rPr lang="en-GB" sz="1200" dirty="0">
                <a:solidFill>
                  <a:srgbClr val="3B3838"/>
                </a:solidFill>
                <a:effectLst/>
                <a:latin typeface="Outfit"/>
                <a:ea typeface="Calibri" panose="020F0502020204030204" pitchFamily="34" charset="0"/>
                <a:cs typeface="Times New Roman" panose="02020603050405020304" pitchFamily="18" charset="0"/>
              </a:rPr>
              <a:t>What impact is social media having on how Taylor feels? </a:t>
            </a:r>
          </a:p>
          <a:p>
            <a:pPr marL="285750" lvl="0" indent="-285750">
              <a:lnSpc>
                <a:spcPts val="1550"/>
              </a:lnSpc>
              <a:spcAft>
                <a:spcPts val="700"/>
              </a:spcAft>
              <a:buFont typeface="Arial" panose="020B0604020202020204" pitchFamily="34" charset="0"/>
              <a:buChar char="•"/>
              <a:tabLst>
                <a:tab pos="457200" algn="l"/>
              </a:tabLst>
            </a:pPr>
            <a:r>
              <a:rPr lang="en-GB" sz="1200" dirty="0">
                <a:solidFill>
                  <a:srgbClr val="3B3838"/>
                </a:solidFill>
                <a:effectLst/>
                <a:latin typeface="Outfit"/>
                <a:ea typeface="Calibri" panose="020F0502020204030204" pitchFamily="34" charset="0"/>
                <a:cs typeface="Times New Roman" panose="02020603050405020304" pitchFamily="18" charset="0"/>
              </a:rPr>
              <a:t>What impact is it having on Taylor’s behaviour?</a:t>
            </a:r>
          </a:p>
          <a:p>
            <a:pPr marL="285750" lvl="0" indent="-285750">
              <a:lnSpc>
                <a:spcPts val="1550"/>
              </a:lnSpc>
              <a:spcAft>
                <a:spcPts val="700"/>
              </a:spcAft>
              <a:buFont typeface="Arial" panose="020B0604020202020204" pitchFamily="34" charset="0"/>
              <a:buChar char="•"/>
              <a:tabLst>
                <a:tab pos="457200" algn="l"/>
              </a:tabLst>
            </a:pPr>
            <a:r>
              <a:rPr lang="en-GB" sz="1200" dirty="0">
                <a:solidFill>
                  <a:srgbClr val="3B3838"/>
                </a:solidFill>
                <a:effectLst/>
                <a:latin typeface="Outfit"/>
                <a:ea typeface="Calibri" panose="020F0502020204030204" pitchFamily="34" charset="0"/>
                <a:cs typeface="Times New Roman" panose="02020603050405020304" pitchFamily="18" charset="0"/>
              </a:rPr>
              <a:t>How might Taylor’s use of social media impact her wellbeing in the long term?  </a:t>
            </a:r>
          </a:p>
          <a:p>
            <a:pPr>
              <a:lnSpc>
                <a:spcPts val="1550"/>
              </a:lnSpc>
              <a:spcAft>
                <a:spcPts val="700"/>
              </a:spcAft>
              <a:buNone/>
            </a:pPr>
            <a:endParaRPr lang="en-GB" sz="1200" i="1"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i="1" dirty="0">
                <a:solidFill>
                  <a:srgbClr val="3B3838"/>
                </a:solidFill>
                <a:effectLst/>
                <a:latin typeface="Outfit"/>
                <a:ea typeface="Calibri" panose="020F0502020204030204" pitchFamily="34" charset="0"/>
                <a:cs typeface="Times New Roman" panose="02020603050405020304" pitchFamily="18" charset="0"/>
              </a:rPr>
              <a:t>Take feedback, drawing out the key learning:</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285750" lvl="0" indent="-285750">
              <a:lnSpc>
                <a:spcPts val="1550"/>
              </a:lnSpc>
              <a:buFont typeface="Arial" panose="020B0604020202020204" pitchFamily="34" charset="0"/>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Taylor might be using social media as a distraction when she feels frustrated, for example, when she doesn’t understand her homework, or when she faces a decision that she isn’t sure about.</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285750" lvl="0" indent="-285750">
              <a:lnSpc>
                <a:spcPts val="1550"/>
              </a:lnSpc>
              <a:buFont typeface="Arial" panose="020B0604020202020204" pitchFamily="34" charset="0"/>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Although Taylor might have fun making videos to post online, and seeing posts from her friends, she might feel that she has to make and share more videos so that she can be popular like other people on the app. When she compares herself to others on the app in this way, she might feel unpleasant emotions, such as frustration or sadness, or a lack of self-confidence.</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285750" lvl="0" indent="-285750">
              <a:lnSpc>
                <a:spcPts val="1550"/>
              </a:lnSpc>
              <a:buFont typeface="Arial" panose="020B0604020202020204" pitchFamily="34" charset="0"/>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As well as Taylor’s social media use making her compare her appearance and popularity to other people on the app, it is also leading her to spend more time online and on her phone. She is also using her mental energy to think about social media, such as what she can make and share online. The prefrontal cortex (PFC) needs this energy for managing emotions, learning, and staying focused. This means Taylor has less time and energy for other things, such as doing her homework, setting and following a good sleep routine, and eating breakfast before going to school. </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285750" lvl="0" indent="-285750">
              <a:lnSpc>
                <a:spcPts val="1550"/>
              </a:lnSpc>
              <a:spcAft>
                <a:spcPts val="700"/>
              </a:spcAft>
              <a:buFont typeface="Arial" panose="020B0604020202020204" pitchFamily="34" charset="0"/>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Over time, this might have a negative impact on Taylor’s wellbeing. She might feel more tired and find it harder to focus at school and on her homework and find it harder to manage her emotions. For example, she might feel her frustration grow more intense over time. If Taylor also develops a habit of comparing herself to others online, this is likely to have a negative impact on her wellbeing. </a:t>
            </a:r>
            <a:r>
              <a:rPr lang="en-GB" sz="1200" dirty="0">
                <a:solidFill>
                  <a:srgbClr val="3B3838"/>
                </a:solidFill>
                <a:effectLst/>
                <a:latin typeface="Outfit"/>
                <a:ea typeface="Calibri" panose="020F0502020204030204" pitchFamily="34" charset="0"/>
                <a:cs typeface="Times New Roman" panose="02020603050405020304" pitchFamily="18" charset="0"/>
              </a:rPr>
              <a:t>  </a:t>
            </a:r>
          </a:p>
          <a:p>
            <a:pPr marL="285750" lvl="0" indent="-285750">
              <a:lnSpc>
                <a:spcPts val="1550"/>
              </a:lnSpc>
              <a:spcAft>
                <a:spcPts val="700"/>
              </a:spcAft>
              <a:buFont typeface="Arial" panose="020B0604020202020204" pitchFamily="34" charset="0"/>
              <a:buChar char="•"/>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b="1" dirty="0">
                <a:solidFill>
                  <a:srgbClr val="A73679"/>
                </a:solidFill>
                <a:effectLst/>
                <a:latin typeface="Outfit"/>
                <a:ea typeface="Calibri" panose="020F0502020204030204" pitchFamily="34" charset="0"/>
                <a:cs typeface="Times New Roman" panose="02020603050405020304" pitchFamily="18" charset="0"/>
              </a:rPr>
              <a:t>Support: </a:t>
            </a:r>
            <a:r>
              <a:rPr lang="en-GB" sz="1200" dirty="0">
                <a:solidFill>
                  <a:srgbClr val="3B3838"/>
                </a:solidFill>
                <a:effectLst/>
                <a:latin typeface="Outfit"/>
                <a:ea typeface="Calibri" panose="020F0502020204030204" pitchFamily="34" charset="0"/>
                <a:cs typeface="Times New Roman" panose="02020603050405020304" pitchFamily="18" charset="0"/>
              </a:rPr>
              <a:t>Give students</a:t>
            </a:r>
            <a:r>
              <a:rPr lang="en-GB" sz="1200" b="1" dirty="0">
                <a:solidFill>
                  <a:srgbClr val="3B3838"/>
                </a:solidFill>
                <a:effectLst/>
                <a:latin typeface="Outfit"/>
                <a:ea typeface="Calibri" panose="020F0502020204030204" pitchFamily="34" charset="0"/>
                <a:cs typeface="Times New Roman" panose="02020603050405020304" pitchFamily="18" charset="0"/>
              </a:rPr>
              <a:t> Resource 3a: A snapshot of Taylor’s day. </a:t>
            </a:r>
            <a:r>
              <a:rPr lang="en-GB" sz="1200" dirty="0">
                <a:solidFill>
                  <a:srgbClr val="3B3838"/>
                </a:solidFill>
                <a:effectLst/>
                <a:latin typeface="Outfit"/>
                <a:ea typeface="Calibri" panose="020F0502020204030204" pitchFamily="34" charset="0"/>
                <a:cs typeface="Times New Roman" panose="02020603050405020304" pitchFamily="18" charset="0"/>
              </a:rPr>
              <a:t>After they highlight where Taylor is experiencing something pleasant or unpleasant, ask them to circle or put a star next to where they can see social media having a negative influence on Taylor’s behaviour and discuss how this might affect her wellbeing. </a:t>
            </a:r>
          </a:p>
          <a:p>
            <a:pPr>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b="1" dirty="0">
                <a:solidFill>
                  <a:srgbClr val="A73679"/>
                </a:solidFill>
                <a:effectLst/>
                <a:latin typeface="Outfit"/>
                <a:ea typeface="Calibri" panose="020F0502020204030204" pitchFamily="34" charset="0"/>
                <a:cs typeface="Times New Roman" panose="02020603050405020304" pitchFamily="18" charset="0"/>
              </a:rPr>
              <a:t>Challenge: </a:t>
            </a:r>
            <a:r>
              <a:rPr lang="en-GB" sz="1200" dirty="0">
                <a:solidFill>
                  <a:srgbClr val="262626"/>
                </a:solidFill>
                <a:effectLst/>
                <a:latin typeface="Outfit"/>
                <a:ea typeface="Calibri" panose="020F0502020204030204" pitchFamily="34" charset="0"/>
                <a:cs typeface="Times New Roman" panose="02020603050405020304" pitchFamily="18" charset="0"/>
              </a:rPr>
              <a:t>Ask students to consider what else Taylor could do when she is feeling unpleasant emotions, instead of using social media. </a:t>
            </a:r>
            <a:r>
              <a:rPr lang="en-GB" sz="1200" i="1" dirty="0">
                <a:solidFill>
                  <a:srgbClr val="262626"/>
                </a:solidFill>
                <a:effectLst/>
                <a:latin typeface="Outfit"/>
                <a:ea typeface="Calibri" panose="020F0502020204030204" pitchFamily="34" charset="0"/>
                <a:cs typeface="Times New Roman" panose="02020603050405020304" pitchFamily="18" charset="0"/>
              </a:rPr>
              <a:t>Students might suggest: </a:t>
            </a:r>
            <a:r>
              <a:rPr lang="en-GB" sz="1200" i="1" dirty="0">
                <a:solidFill>
                  <a:srgbClr val="3B3838"/>
                </a:solidFill>
                <a:effectLst/>
                <a:latin typeface="Outfit"/>
                <a:ea typeface="Calibri" panose="020F0502020204030204" pitchFamily="34" charset="0"/>
                <a:cs typeface="Times New Roman" panose="02020603050405020304" pitchFamily="18" charset="0"/>
              </a:rPr>
              <a:t>Taylor could try to use other helpful distractions that help her feel more pleasant emotions. For example,</a:t>
            </a:r>
            <a:r>
              <a:rPr lang="en-GB" sz="1200" dirty="0">
                <a:solidFill>
                  <a:srgbClr val="3B3838"/>
                </a:solidFill>
                <a:effectLst/>
                <a:latin typeface="Outfit"/>
                <a:ea typeface="Calibri" panose="020F0502020204030204" pitchFamily="34" charset="0"/>
                <a:cs typeface="Times New Roman" panose="02020603050405020304" pitchFamily="18" charset="0"/>
              </a:rPr>
              <a:t> </a:t>
            </a:r>
            <a:r>
              <a:rPr lang="en-GB" sz="1200" i="1" dirty="0">
                <a:solidFill>
                  <a:srgbClr val="3B3838"/>
                </a:solidFill>
                <a:effectLst/>
                <a:latin typeface="Outfit"/>
                <a:ea typeface="Calibri" panose="020F0502020204030204" pitchFamily="34" charset="0"/>
                <a:cs typeface="Times New Roman" panose="02020603050405020304" pitchFamily="18" charset="0"/>
              </a:rPr>
              <a:t>she could still make fun dance routines with her friends in person at break time or over a short call but choose not to spend time turning these into a social media post. This way, she might feel more able to focus on her homework or when she is in class, and more able to work on overcoming her feelings of frustration.</a:t>
            </a:r>
            <a:r>
              <a:rPr lang="en-GB" sz="1200" dirty="0">
                <a:solidFill>
                  <a:srgbClr val="3B3838"/>
                </a:solidFill>
                <a:effectLst/>
                <a:latin typeface="Outfit"/>
                <a:ea typeface="Calibri" panose="020F0502020204030204" pitchFamily="34" charset="0"/>
                <a:cs typeface="Times New Roman" panose="02020603050405020304" pitchFamily="18" charset="0"/>
              </a:rPr>
              <a:t> </a:t>
            </a:r>
            <a:endParaRPr lang="en-US" dirty="0"/>
          </a:p>
          <a:p>
            <a:endParaRPr lang="en-GB" dirty="0"/>
          </a:p>
        </p:txBody>
      </p:sp>
      <p:sp>
        <p:nvSpPr>
          <p:cNvPr id="4" name="Slide Number Placeholder 3">
            <a:extLst>
              <a:ext uri="{FF2B5EF4-FFF2-40B4-BE49-F238E27FC236}">
                <a16:creationId xmlns:a16="http://schemas.microsoft.com/office/drawing/2014/main" id="{1F51402A-EDA7-EF2E-7E4B-624C6740F91E}"/>
              </a:ext>
            </a:extLst>
          </p:cNvPr>
          <p:cNvSpPr>
            <a:spLocks noGrp="1"/>
          </p:cNvSpPr>
          <p:nvPr>
            <p:ph type="sldNum" sz="quarter" idx="5"/>
          </p:nvPr>
        </p:nvSpPr>
        <p:spPr/>
        <p:txBody>
          <a:bodyPr/>
          <a:lstStyle/>
          <a:p>
            <a:fld id="{4248C3AE-CCDF-44E3-8B27-364CE2CCD004}" type="slidenum">
              <a:rPr lang="en-GB" smtClean="0"/>
              <a:t>26</a:t>
            </a:fld>
            <a:endParaRPr lang="en-GB"/>
          </a:p>
        </p:txBody>
      </p:sp>
    </p:spTree>
    <p:extLst>
      <p:ext uri="{BB962C8B-B14F-4D97-AF65-F5344CB8AC3E}">
        <p14:creationId xmlns:p14="http://schemas.microsoft.com/office/powerpoint/2010/main" val="17290017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8BFE4-5237-A064-622A-BC7FDAA8BB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33C6D3-F7B5-EDB7-900B-C28F9440187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266CE22-F887-7741-693C-3BFC5281FFE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Improving Taylor’s day (5 mins slides 26-27)</a:t>
            </a:r>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Explain that when someone is feeling distracted by something that is unhelpful or less helpful, there are strategies they can use to manage these distractions, including some that will help to prevent distractions. Go through each strategy using the slide.</a:t>
            </a:r>
          </a:p>
          <a:p>
            <a:pPr>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endParaRPr lang="en-GB" dirty="0"/>
          </a:p>
        </p:txBody>
      </p:sp>
      <p:sp>
        <p:nvSpPr>
          <p:cNvPr id="4" name="Slide Number Placeholder 3">
            <a:extLst>
              <a:ext uri="{FF2B5EF4-FFF2-40B4-BE49-F238E27FC236}">
                <a16:creationId xmlns:a16="http://schemas.microsoft.com/office/drawing/2014/main" id="{2E1CA1E1-6205-41DF-C2B7-11287B4577C9}"/>
              </a:ext>
            </a:extLst>
          </p:cNvPr>
          <p:cNvSpPr>
            <a:spLocks noGrp="1"/>
          </p:cNvSpPr>
          <p:nvPr>
            <p:ph type="sldNum" sz="quarter" idx="5"/>
          </p:nvPr>
        </p:nvSpPr>
        <p:spPr/>
        <p:txBody>
          <a:bodyPr/>
          <a:lstStyle/>
          <a:p>
            <a:fld id="{4248C3AE-CCDF-44E3-8B27-364CE2CCD004}" type="slidenum">
              <a:rPr lang="en-GB" smtClean="0"/>
              <a:t>27</a:t>
            </a:fld>
            <a:endParaRPr lang="en-GB"/>
          </a:p>
        </p:txBody>
      </p:sp>
    </p:spTree>
    <p:extLst>
      <p:ext uri="{BB962C8B-B14F-4D97-AF65-F5344CB8AC3E}">
        <p14:creationId xmlns:p14="http://schemas.microsoft.com/office/powerpoint/2010/main" val="16881218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663EE-C526-6857-2513-828A1B01B2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423C0F-64BE-5542-5672-924C3970A36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8F07E7F-F85A-EA4E-DCDD-E6A5C8AE355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Improving Taylor’s day (5 mins slides 26-27)</a:t>
            </a:r>
          </a:p>
          <a:p>
            <a:endParaRPr lang="en-GB" dirty="0"/>
          </a:p>
          <a:p>
            <a:r>
              <a:rPr lang="en-GB" dirty="0"/>
              <a:t>Use the slide to guide feedback and draw out key learning:</a:t>
            </a:r>
            <a:endParaRPr lang="en-GB" i="1" dirty="0"/>
          </a:p>
          <a:p>
            <a:pPr marL="342900" lvl="0" indent="-342900">
              <a:lnSpc>
                <a:spcPts val="1550"/>
              </a:lnSpc>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At the start of each day or before she goes to bed, Taylor could put limits in place to help her manage the way that she uses social media. For example, she could put a time limit on her phone so that she can’t spend lots of time on social media apps or websites and can’t access them before she goes to school or late at night. She could also turn off her notifications and change her settings where possible so that she can’t see how many ‘likes’ are on her or others’ posts.</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She might use another helpful distraction that absorbs her attention while on the way to school, like bringing a book to read on the bus that she can talk about with her friend.</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If she has unpleasant thoughts or feelings at school, for example if she thinks others might be talking about her, she could try to distract herself by thinking about something that makes her feel good, such as sharing her dance later in PE. This might help her to feel calm and able to talk to a teacher about what has happened.</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After school, Taylor could ask to do homework with her friend, or she might go to a homework club at school, so that she can focus and get help when needed. Sometimes, working alongside a friend to help stay focused is known as ‘body doubling’. This might help Taylor feel less tempted to use her phone to go on social media.</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In the evening, around an hour before she goes to sleep, Taylor could make sure that she is putting her electronic devices away. This could help her make sure she is getting enough rest to be able to focus at school the next day.</a:t>
            </a: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342900" lvl="0" indent="-342900">
              <a:lnSpc>
                <a:spcPts val="1550"/>
              </a:lnSpc>
              <a:buFont typeface="Symbol" panose="05050102010706020507" pitchFamily="18" charset="2"/>
              <a:buChar char=""/>
            </a:pPr>
            <a:r>
              <a:rPr lang="en-GB" sz="1200" i="1" dirty="0">
                <a:solidFill>
                  <a:srgbClr val="3B3838"/>
                </a:solidFill>
                <a:effectLst/>
                <a:latin typeface="Outfit"/>
                <a:ea typeface="Calibri" panose="020F0502020204030204" pitchFamily="34" charset="0"/>
                <a:cs typeface="Times New Roman" panose="02020603050405020304" pitchFamily="18" charset="0"/>
              </a:rPr>
              <a:t>She could also charge her phone in another room, so that she doesn’t spend time checking it when she wakes up and has time to have breakfast before going to school</a:t>
            </a:r>
          </a:p>
          <a:p>
            <a:pPr marL="0" lvl="0" indent="0">
              <a:lnSpc>
                <a:spcPts val="1550"/>
              </a:lnSpc>
              <a:buFont typeface="Symbol" panose="05050102010706020507" pitchFamily="18" charset="2"/>
              <a:buNone/>
            </a:pPr>
            <a:endParaRPr lang="en-GB" sz="1200" i="1" dirty="0">
              <a:solidFill>
                <a:srgbClr val="3B3838"/>
              </a:solidFill>
              <a:effectLst/>
              <a:latin typeface="Outfit"/>
              <a:ea typeface="Calibri" panose="020F0502020204030204" pitchFamily="34" charset="0"/>
              <a:cs typeface="Times New Roman" panose="02020603050405020304" pitchFamily="18" charset="0"/>
            </a:endParaRPr>
          </a:p>
          <a:p>
            <a:pPr marL="0" lvl="0" indent="0">
              <a:lnSpc>
                <a:spcPts val="1550"/>
              </a:lnSpc>
              <a:buFont typeface="Symbol" panose="05050102010706020507" pitchFamily="18" charset="2"/>
              <a:buNone/>
            </a:pPr>
            <a:r>
              <a:rPr lang="en-GB" sz="1200" dirty="0">
                <a:solidFill>
                  <a:srgbClr val="3B3838"/>
                </a:solidFill>
                <a:effectLst/>
                <a:latin typeface="Outfit"/>
                <a:ea typeface="Calibri" panose="020F0502020204030204" pitchFamily="34" charset="0"/>
                <a:cs typeface="Times New Roman" panose="02020603050405020304" pitchFamily="18" charset="0"/>
              </a:rPr>
              <a:t>Highlight that using these strategies could benefit Taylor’s wellbeing in the long term by helping her to feel more in control of her thoughts and actions, for example not feeling that she has to check social media before going to school or going to sleep, and not spending lots of time thinking about social media, instead of other things that are important, such as her school work, or doing something creative that she enjoys.  Minimising the number of unhelpful distractions Taylor has during the day can help to make sure that her PFC is engaged in more important tasks such as staying focused in class and learning new information and overcoming challenges when doing homework.   </a:t>
            </a:r>
          </a:p>
          <a:p>
            <a:pPr marL="285750" lvl="0" indent="-285750">
              <a:lnSpc>
                <a:spcPts val="1550"/>
              </a:lnSpc>
              <a:spcAft>
                <a:spcPts val="700"/>
              </a:spcAft>
              <a:buFont typeface="Arial" panose="020B0604020202020204" pitchFamily="34" charset="0"/>
              <a:buChar char="•"/>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b="1" dirty="0">
                <a:solidFill>
                  <a:srgbClr val="A73679"/>
                </a:solidFill>
                <a:effectLst/>
                <a:latin typeface="Outfit"/>
                <a:ea typeface="Calibri" panose="020F0502020204030204" pitchFamily="34" charset="0"/>
                <a:cs typeface="Times New Roman" panose="02020603050405020304" pitchFamily="18" charset="0"/>
              </a:rPr>
              <a:t>Support: </a:t>
            </a:r>
            <a:r>
              <a:rPr lang="en-GB" sz="1200" dirty="0">
                <a:solidFill>
                  <a:srgbClr val="3B3838"/>
                </a:solidFill>
                <a:effectLst/>
                <a:latin typeface="Outfit"/>
                <a:ea typeface="Calibri" panose="020F0502020204030204" pitchFamily="34" charset="0"/>
                <a:cs typeface="Times New Roman" panose="02020603050405020304" pitchFamily="18" charset="0"/>
              </a:rPr>
              <a:t>Give students </a:t>
            </a:r>
            <a:r>
              <a:rPr lang="en-GB" sz="1200" b="1" dirty="0">
                <a:solidFill>
                  <a:srgbClr val="3B3838"/>
                </a:solidFill>
                <a:effectLst/>
                <a:latin typeface="Outfit"/>
                <a:ea typeface="Calibri" panose="020F0502020204030204" pitchFamily="34" charset="0"/>
                <a:cs typeface="Times New Roman" panose="02020603050405020304" pitchFamily="18" charset="0"/>
              </a:rPr>
              <a:t>Resource 4: Improving Taylor’s day</a:t>
            </a:r>
            <a:r>
              <a:rPr lang="en-GB" sz="1200" dirty="0">
                <a:solidFill>
                  <a:srgbClr val="3B3838"/>
                </a:solidFill>
                <a:effectLst/>
                <a:latin typeface="Outfit"/>
                <a:ea typeface="Calibri" panose="020F0502020204030204" pitchFamily="34" charset="0"/>
                <a:cs typeface="Times New Roman" panose="02020603050405020304" pitchFamily="18" charset="0"/>
              </a:rPr>
              <a:t> and ask them to match the strategies to where in the day they might best help Taylor to manage her distractions. They should draw lines to where they think the strategies should go or write the letters into each box.  </a:t>
            </a:r>
          </a:p>
          <a:p>
            <a:pPr>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b="1" dirty="0">
                <a:solidFill>
                  <a:srgbClr val="A73679"/>
                </a:solidFill>
                <a:effectLst/>
                <a:latin typeface="Outfit"/>
                <a:ea typeface="Calibri" panose="020F0502020204030204" pitchFamily="34" charset="0"/>
                <a:cs typeface="Times New Roman" panose="02020603050405020304" pitchFamily="18" charset="0"/>
              </a:rPr>
              <a:t>Challenge: </a:t>
            </a:r>
            <a:r>
              <a:rPr lang="en-GB" sz="1200" dirty="0">
                <a:solidFill>
                  <a:srgbClr val="3B3838"/>
                </a:solidFill>
                <a:effectLst/>
                <a:latin typeface="Outfit"/>
                <a:ea typeface="Calibri" panose="020F0502020204030204" pitchFamily="34" charset="0"/>
                <a:cs typeface="Times New Roman" panose="02020603050405020304" pitchFamily="18" charset="0"/>
              </a:rPr>
              <a:t>Ask students to think back to their answers from the last challenge question – what else could a young person do to help minimise distractions from social media? </a:t>
            </a:r>
            <a:r>
              <a:rPr lang="en-GB" sz="1200" i="1" dirty="0">
                <a:solidFill>
                  <a:srgbClr val="3B3838"/>
                </a:solidFill>
                <a:effectLst/>
                <a:latin typeface="Outfit"/>
                <a:ea typeface="Calibri" panose="020F0502020204030204" pitchFamily="34" charset="0"/>
                <a:cs typeface="Times New Roman" panose="02020603050405020304" pitchFamily="18" charset="0"/>
              </a:rPr>
              <a:t>Students might suggest:</a:t>
            </a:r>
            <a:r>
              <a:rPr lang="en-GB" sz="1200" dirty="0">
                <a:solidFill>
                  <a:srgbClr val="3B3838"/>
                </a:solidFill>
                <a:effectLst/>
                <a:latin typeface="Outfit"/>
                <a:ea typeface="Calibri" panose="020F0502020204030204" pitchFamily="34" charset="0"/>
                <a:cs typeface="Times New Roman" panose="02020603050405020304" pitchFamily="18" charset="0"/>
              </a:rPr>
              <a:t> </a:t>
            </a:r>
            <a:r>
              <a:rPr lang="en-GB" sz="1200" i="1" dirty="0">
                <a:solidFill>
                  <a:srgbClr val="3B3838"/>
                </a:solidFill>
                <a:effectLst/>
                <a:latin typeface="Outfit"/>
                <a:ea typeface="Calibri" panose="020F0502020204030204" pitchFamily="34" charset="0"/>
                <a:cs typeface="Times New Roman" panose="02020603050405020304" pitchFamily="18" charset="0"/>
              </a:rPr>
              <a:t>when browsing online, young people can make sure to turn off any auto-play features</a:t>
            </a:r>
            <a:r>
              <a:rPr lang="en-GB" sz="1200" dirty="0">
                <a:solidFill>
                  <a:srgbClr val="3B3838"/>
                </a:solidFill>
                <a:effectLst/>
                <a:latin typeface="Outfit"/>
                <a:ea typeface="Calibri" panose="020F0502020204030204" pitchFamily="34" charset="0"/>
                <a:cs typeface="Times New Roman" panose="02020603050405020304" pitchFamily="18" charset="0"/>
              </a:rPr>
              <a:t> </a:t>
            </a:r>
            <a:r>
              <a:rPr lang="en-GB" sz="1200" i="1" dirty="0">
                <a:solidFill>
                  <a:srgbClr val="3B3838"/>
                </a:solidFill>
                <a:effectLst/>
                <a:latin typeface="Outfit"/>
                <a:ea typeface="Calibri" panose="020F0502020204030204" pitchFamily="34" charset="0"/>
                <a:cs typeface="Times New Roman" panose="02020603050405020304" pitchFamily="18" charset="0"/>
              </a:rPr>
              <a:t> on social media, and try to minimise how they interact with online posts (for example by not liking, sharing, commenting, or watching a whole video) to receive less ‘pushed’ content.</a:t>
            </a:r>
            <a:r>
              <a:rPr lang="en-GB" sz="1200" dirty="0">
                <a:solidFill>
                  <a:srgbClr val="3B3838"/>
                </a:solidFill>
                <a:effectLst/>
                <a:latin typeface="Outfit"/>
                <a:ea typeface="Calibri" panose="020F0502020204030204" pitchFamily="34" charset="0"/>
                <a:cs typeface="Times New Roman" panose="02020603050405020304" pitchFamily="18" charset="0"/>
              </a:rPr>
              <a:t> </a:t>
            </a:r>
          </a:p>
          <a:p>
            <a:endParaRPr lang="en-GB" dirty="0"/>
          </a:p>
        </p:txBody>
      </p:sp>
      <p:sp>
        <p:nvSpPr>
          <p:cNvPr id="4" name="Slide Number Placeholder 3">
            <a:extLst>
              <a:ext uri="{FF2B5EF4-FFF2-40B4-BE49-F238E27FC236}">
                <a16:creationId xmlns:a16="http://schemas.microsoft.com/office/drawing/2014/main" id="{29CE4F9B-200A-FFE3-389E-6EF64B6CF24A}"/>
              </a:ext>
            </a:extLst>
          </p:cNvPr>
          <p:cNvSpPr>
            <a:spLocks noGrp="1"/>
          </p:cNvSpPr>
          <p:nvPr>
            <p:ph type="sldNum" sz="quarter" idx="5"/>
          </p:nvPr>
        </p:nvSpPr>
        <p:spPr/>
        <p:txBody>
          <a:bodyPr/>
          <a:lstStyle/>
          <a:p>
            <a:fld id="{4248C3AE-CCDF-44E3-8B27-364CE2CCD004}" type="slidenum">
              <a:rPr lang="en-GB" smtClean="0"/>
              <a:t>28</a:t>
            </a:fld>
            <a:endParaRPr lang="en-GB"/>
          </a:p>
        </p:txBody>
      </p:sp>
    </p:spTree>
    <p:extLst>
      <p:ext uri="{BB962C8B-B14F-4D97-AF65-F5344CB8AC3E}">
        <p14:creationId xmlns:p14="http://schemas.microsoft.com/office/powerpoint/2010/main" val="6186537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Endpoint assessment (5 mins)</a:t>
            </a:r>
          </a:p>
          <a:p>
            <a:endParaRPr lang="en-GB" dirty="0"/>
          </a:p>
          <a:p>
            <a:pPr>
              <a:lnSpc>
                <a:spcPts val="1550"/>
              </a:lnSpc>
              <a:spcBef>
                <a:spcPts val="1300"/>
              </a:spcBef>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Explain that he would like some advice to help him with managing distractions. Reflecting on the learning outcomes, ask students to write a piece of advice to Gio, using what they have now learnt about helpful and unhelpful distractions. </a:t>
            </a:r>
          </a:p>
          <a:p>
            <a:pPr>
              <a:lnSpc>
                <a:spcPts val="1550"/>
              </a:lnSpc>
              <a:spcBef>
                <a:spcPts val="1300"/>
              </a:spcBef>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180340" indent="-180340">
              <a:lnSpc>
                <a:spcPts val="1550"/>
              </a:lnSpc>
              <a:buNone/>
            </a:pPr>
            <a:r>
              <a:rPr lang="en-GB" sz="1200" dirty="0">
                <a:solidFill>
                  <a:srgbClr val="3B3838"/>
                </a:solidFill>
                <a:effectLst/>
                <a:latin typeface="Outfit"/>
                <a:ea typeface="Calibri" panose="020F0502020204030204" pitchFamily="34" charset="0"/>
                <a:cs typeface="Times New Roman" panose="02020603050405020304" pitchFamily="18" charset="0"/>
              </a:rPr>
              <a:t>They should use the prompts to help them:</a:t>
            </a:r>
          </a:p>
          <a:p>
            <a:pPr marL="342900" lvl="0" indent="-342900">
              <a:lnSpc>
                <a:spcPts val="1550"/>
              </a:lnSpc>
              <a:buFont typeface="Symbol" panose="05050102010706020507" pitchFamily="18" charset="2"/>
              <a:buChar char=""/>
            </a:pPr>
            <a:r>
              <a:rPr lang="en-GB" sz="1200" dirty="0">
                <a:solidFill>
                  <a:srgbClr val="3B3838"/>
                </a:solidFill>
                <a:effectLst/>
                <a:latin typeface="Outfit"/>
                <a:ea typeface="Calibri" panose="020F0502020204030204" pitchFamily="34" charset="0"/>
                <a:cs typeface="Times New Roman" panose="02020603050405020304" pitchFamily="18" charset="0"/>
              </a:rPr>
              <a:t>How might managing distractions affect the way Gio feels? </a:t>
            </a:r>
          </a:p>
          <a:p>
            <a:pPr marL="342900" lvl="0" indent="-342900">
              <a:lnSpc>
                <a:spcPts val="1550"/>
              </a:lnSpc>
              <a:buFont typeface="Symbol" panose="05050102010706020507" pitchFamily="18" charset="2"/>
              <a:buChar char=""/>
            </a:pPr>
            <a:r>
              <a:rPr lang="en-GB" sz="1200" dirty="0">
                <a:solidFill>
                  <a:srgbClr val="3B3838"/>
                </a:solidFill>
                <a:effectLst/>
                <a:latin typeface="Outfit"/>
                <a:ea typeface="Calibri" panose="020F0502020204030204" pitchFamily="34" charset="0"/>
                <a:cs typeface="Times New Roman" panose="02020603050405020304" pitchFamily="18" charset="0"/>
              </a:rPr>
              <a:t>What can Gio do if he finds it hard to limit his social media use in the future?</a:t>
            </a:r>
          </a:p>
          <a:p>
            <a:pPr marL="342900" lvl="0" indent="-342900">
              <a:lnSpc>
                <a:spcPts val="1550"/>
              </a:lnSpc>
              <a:spcAft>
                <a:spcPts val="700"/>
              </a:spcAft>
              <a:buFont typeface="Symbol" panose="05050102010706020507" pitchFamily="18" charset="2"/>
              <a:buChar char=""/>
            </a:pPr>
            <a:r>
              <a:rPr lang="en-GB" sz="1200" dirty="0">
                <a:solidFill>
                  <a:srgbClr val="3B3838"/>
                </a:solidFill>
                <a:effectLst/>
                <a:latin typeface="Outfit"/>
                <a:ea typeface="Calibri" panose="020F0502020204030204" pitchFamily="34" charset="0"/>
                <a:cs typeface="Times New Roman" panose="02020603050405020304" pitchFamily="18" charset="0"/>
              </a:rPr>
              <a:t>What can Gio do to manage or prevent other less helpful distractions?</a:t>
            </a:r>
          </a:p>
          <a:p>
            <a:pPr marL="342900" lvl="0" indent="-342900">
              <a:lnSpc>
                <a:spcPts val="1550"/>
              </a:lnSpc>
              <a:spcAft>
                <a:spcPts val="700"/>
              </a:spcAft>
              <a:buFont typeface="Symbol" panose="05050102010706020507" pitchFamily="18" charset="2"/>
              <a:buChar char=""/>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ts val="1550"/>
              </a:lnSpc>
              <a:spcBef>
                <a:spcPts val="0"/>
              </a:spcBef>
              <a:spcAft>
                <a:spcPts val="700"/>
              </a:spcAft>
              <a:buClrTx/>
              <a:buSzTx/>
              <a:buFont typeface="Symbol" panose="05050102010706020507" pitchFamily="18" charset="2"/>
              <a:buNone/>
              <a:tabLst/>
              <a:defRPr/>
            </a:pPr>
            <a:r>
              <a:rPr lang="en-GB" sz="1200" dirty="0">
                <a:solidFill>
                  <a:srgbClr val="3B3838"/>
                </a:solidFill>
                <a:effectLst/>
                <a:latin typeface="Outfit"/>
                <a:ea typeface="Calibri" panose="020F0502020204030204" pitchFamily="34" charset="0"/>
                <a:cs typeface="Times New Roman" panose="02020603050405020304" pitchFamily="18" charset="0"/>
              </a:rPr>
              <a:t>This is an opportunity to assess the progress students have made in this lesson.</a:t>
            </a:r>
          </a:p>
          <a:p>
            <a:endParaRPr lang="en-GB" dirty="0"/>
          </a:p>
        </p:txBody>
      </p:sp>
      <p:sp>
        <p:nvSpPr>
          <p:cNvPr id="4" name="Slide Number Placeholder 3"/>
          <p:cNvSpPr>
            <a:spLocks noGrp="1"/>
          </p:cNvSpPr>
          <p:nvPr>
            <p:ph type="sldNum" sz="quarter" idx="5"/>
          </p:nvPr>
        </p:nvSpPr>
        <p:spPr/>
        <p:txBody>
          <a:bodyPr/>
          <a:lstStyle/>
          <a:p>
            <a:fld id="{4248C3AE-CCDF-44E3-8B27-364CE2CCD004}" type="slidenum">
              <a:rPr lang="en-GB" smtClean="0"/>
              <a:t>29</a:t>
            </a:fld>
            <a:endParaRPr lang="en-GB"/>
          </a:p>
        </p:txBody>
      </p:sp>
    </p:spTree>
    <p:extLst>
      <p:ext uri="{BB962C8B-B14F-4D97-AF65-F5344CB8AC3E}">
        <p14:creationId xmlns:p14="http://schemas.microsoft.com/office/powerpoint/2010/main" val="2342151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Signposting support (2 mins)</a:t>
            </a:r>
          </a:p>
          <a:p>
            <a:endParaRPr lang="en-GB" dirty="0"/>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Remind students where they can access support for any worries or concerns about their wellbeing or mental health, including:</a:t>
            </a:r>
          </a:p>
          <a:p>
            <a:pPr marL="285750" lvl="0" indent="-285750">
              <a:lnSpc>
                <a:spcPts val="1550"/>
              </a:lnSpc>
              <a:spcAft>
                <a:spcPts val="700"/>
              </a:spcAft>
              <a:buFont typeface="Arial" panose="020B0604020202020204" pitchFamily="34" charset="0"/>
              <a:buChar char="•"/>
            </a:pPr>
            <a:r>
              <a:rPr lang="en-GB" sz="1200" dirty="0">
                <a:solidFill>
                  <a:srgbClr val="3B3838"/>
                </a:solidFill>
                <a:effectLst/>
                <a:latin typeface="Outfit"/>
                <a:ea typeface="Calibri" panose="020F0502020204030204" pitchFamily="34" charset="0"/>
                <a:cs typeface="Times New Roman" panose="02020603050405020304" pitchFamily="18" charset="0"/>
              </a:rPr>
              <a:t>staff in school such as a form tutor or head of year</a:t>
            </a:r>
          </a:p>
          <a:p>
            <a:pPr marL="285750" lvl="0" indent="-285750">
              <a:lnSpc>
                <a:spcPts val="1550"/>
              </a:lnSpc>
              <a:spcAft>
                <a:spcPts val="700"/>
              </a:spcAft>
              <a:buFont typeface="Arial" panose="020B0604020202020204" pitchFamily="34" charset="0"/>
              <a:buChar char="•"/>
            </a:pPr>
            <a:r>
              <a:rPr lang="en-GB" sz="1200" dirty="0">
                <a:solidFill>
                  <a:srgbClr val="3B3838"/>
                </a:solidFill>
                <a:effectLst/>
                <a:latin typeface="Outfit"/>
                <a:ea typeface="Calibri" panose="020F0502020204030204" pitchFamily="34" charset="0"/>
                <a:cs typeface="Times New Roman" panose="02020603050405020304" pitchFamily="18" charset="0"/>
              </a:rPr>
              <a:t>a parent or trusted adult at home</a:t>
            </a:r>
          </a:p>
          <a:p>
            <a:pPr marL="285750" lvl="0" indent="-285750">
              <a:lnSpc>
                <a:spcPts val="1550"/>
              </a:lnSpc>
              <a:spcAft>
                <a:spcPts val="700"/>
              </a:spcAft>
              <a:buFont typeface="Arial" panose="020B0604020202020204" pitchFamily="34" charset="0"/>
              <a:buChar char="•"/>
            </a:pPr>
            <a:r>
              <a:rPr lang="en-GB" sz="1200" dirty="0">
                <a:solidFill>
                  <a:srgbClr val="3B3838"/>
                </a:solidFill>
                <a:effectLst/>
                <a:latin typeface="Outfit"/>
                <a:ea typeface="Calibri" panose="020F0502020204030204" pitchFamily="34" charset="0"/>
                <a:cs typeface="Times New Roman" panose="02020603050405020304" pitchFamily="18" charset="0"/>
              </a:rPr>
              <a:t>Childline </a:t>
            </a:r>
            <a:r>
              <a:rPr lang="en-GB" sz="1200" dirty="0">
                <a:solidFill>
                  <a:srgbClr val="3B3838"/>
                </a:solidFill>
                <a:effectLst/>
                <a:latin typeface="Outfit"/>
                <a:ea typeface="Calibri" panose="020F0502020204030204" pitchFamily="34" charset="0"/>
                <a:cs typeface="Times New Roman" panose="02020603050405020304" pitchFamily="18" charset="0"/>
                <a:hlinkClick r:id="rId3"/>
              </a:rPr>
              <a:t>www.childline.org.uk</a:t>
            </a:r>
            <a:r>
              <a:rPr lang="en-GB" sz="1200" dirty="0">
                <a:solidFill>
                  <a:srgbClr val="3B3838"/>
                </a:solidFill>
                <a:effectLst/>
                <a:latin typeface="Outfit"/>
                <a:ea typeface="Calibri" panose="020F0502020204030204" pitchFamily="34" charset="0"/>
                <a:cs typeface="Times New Roman" panose="02020603050405020304" pitchFamily="18" charset="0"/>
              </a:rPr>
              <a:t>; 0800 1111</a:t>
            </a:r>
          </a:p>
          <a:p>
            <a:pPr marL="285750" lvl="0" indent="-285750">
              <a:lnSpc>
                <a:spcPts val="1550"/>
              </a:lnSpc>
              <a:spcAft>
                <a:spcPts val="700"/>
              </a:spcAft>
              <a:buFont typeface="Arial" panose="020B0604020202020204" pitchFamily="34" charset="0"/>
              <a:buChar char="•"/>
            </a:pPr>
            <a:r>
              <a:rPr lang="en-GB" sz="1200" dirty="0" err="1">
                <a:solidFill>
                  <a:srgbClr val="3B3838"/>
                </a:solidFill>
                <a:effectLst/>
                <a:latin typeface="Outfit"/>
                <a:ea typeface="Calibri" panose="020F0502020204030204" pitchFamily="34" charset="0"/>
                <a:cs typeface="Times New Roman" panose="02020603050405020304" pitchFamily="18" charset="0"/>
              </a:rPr>
              <a:t>YoungMinds</a:t>
            </a:r>
            <a:r>
              <a:rPr lang="en-GB" sz="1200" dirty="0">
                <a:solidFill>
                  <a:srgbClr val="3B3838"/>
                </a:solidFill>
                <a:effectLst/>
                <a:latin typeface="Outfit"/>
                <a:ea typeface="Calibri" panose="020F0502020204030204" pitchFamily="34" charset="0"/>
                <a:cs typeface="Times New Roman" panose="02020603050405020304" pitchFamily="18" charset="0"/>
              </a:rPr>
              <a:t> </a:t>
            </a:r>
            <a:r>
              <a:rPr lang="en-GB" sz="1200" dirty="0">
                <a:solidFill>
                  <a:srgbClr val="3B3838"/>
                </a:solidFill>
                <a:effectLst/>
                <a:latin typeface="Outfit"/>
                <a:ea typeface="Calibri" panose="020F0502020204030204" pitchFamily="34" charset="0"/>
                <a:cs typeface="Times New Roman" panose="02020603050405020304" pitchFamily="18" charset="0"/>
                <a:hlinkClick r:id="rId4"/>
              </a:rPr>
              <a:t>www.youngminds.org.uk</a:t>
            </a:r>
            <a:r>
              <a:rPr lang="en-GB" sz="1200" dirty="0">
                <a:solidFill>
                  <a:srgbClr val="3B3838"/>
                </a:solidFill>
                <a:effectLst/>
                <a:latin typeface="Outfit"/>
                <a:ea typeface="Calibri" panose="020F0502020204030204" pitchFamily="34" charset="0"/>
                <a:cs typeface="Times New Roman" panose="02020603050405020304" pitchFamily="18" charset="0"/>
              </a:rPr>
              <a:t> </a:t>
            </a:r>
          </a:p>
          <a:p>
            <a:endParaRPr lang="en-GB" dirty="0"/>
          </a:p>
        </p:txBody>
      </p:sp>
      <p:sp>
        <p:nvSpPr>
          <p:cNvPr id="4" name="Slide Number Placeholder 3"/>
          <p:cNvSpPr>
            <a:spLocks noGrp="1"/>
          </p:cNvSpPr>
          <p:nvPr>
            <p:ph type="sldNum" sz="quarter" idx="5"/>
          </p:nvPr>
        </p:nvSpPr>
        <p:spPr/>
        <p:txBody>
          <a:bodyPr/>
          <a:lstStyle/>
          <a:p>
            <a:fld id="{4248C3AE-CCDF-44E3-8B27-364CE2CCD004}" type="slidenum">
              <a:rPr lang="en-GB" smtClean="0"/>
              <a:t>30</a:t>
            </a:fld>
            <a:endParaRPr lang="en-GB"/>
          </a:p>
        </p:txBody>
      </p:sp>
    </p:spTree>
    <p:extLst>
      <p:ext uri="{BB962C8B-B14F-4D97-AF65-F5344CB8AC3E}">
        <p14:creationId xmlns:p14="http://schemas.microsoft.com/office/powerpoint/2010/main" val="38314706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7F435-6B03-2A50-382B-572FEBB28D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879683-B98D-7969-8DFC-036A9ACD243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2698BFD-97CD-63D8-3577-A27665847694}"/>
              </a:ext>
            </a:extLst>
          </p:cNvPr>
          <p:cNvSpPr>
            <a:spLocks noGrp="1"/>
          </p:cNvSpPr>
          <p:nvPr>
            <p:ph type="body" idx="1"/>
          </p:nvPr>
        </p:nvSpPr>
        <p:spPr/>
        <p:txBody>
          <a:bodyPr/>
          <a:lstStyle/>
          <a:p>
            <a:pPr marL="144145" indent="-144145">
              <a:lnSpc>
                <a:spcPts val="1550"/>
              </a:lnSpc>
              <a:spcAft>
                <a:spcPts val="700"/>
              </a:spcAft>
              <a:buNone/>
              <a:tabLst>
                <a:tab pos="228600" algn="l"/>
                <a:tab pos="457200" algn="l"/>
              </a:tabLst>
            </a:pPr>
            <a:r>
              <a:rPr lang="en-GB" sz="1200" b="1" dirty="0">
                <a:solidFill>
                  <a:srgbClr val="3E1841"/>
                </a:solidFill>
                <a:effectLst/>
                <a:latin typeface="Outfit SemiBold"/>
                <a:ea typeface="Calibri" panose="020F0502020204030204" pitchFamily="34" charset="0"/>
                <a:cs typeface="Times New Roman" panose="02020603050405020304" pitchFamily="18" charset="0"/>
              </a:rPr>
              <a:t>Social media restrictions (5 mins) </a:t>
            </a:r>
          </a:p>
          <a:p>
            <a:pPr marL="0" indent="0">
              <a:lnSpc>
                <a:spcPts val="1550"/>
              </a:lnSpc>
              <a:spcAft>
                <a:spcPts val="700"/>
              </a:spcAft>
              <a:buNone/>
              <a:tabLst>
                <a:tab pos="228600" algn="l"/>
                <a:tab pos="457200" algn="l"/>
              </a:tabLst>
            </a:pPr>
            <a:r>
              <a:rPr lang="en-GB" sz="1200" dirty="0">
                <a:solidFill>
                  <a:srgbClr val="3B3838"/>
                </a:solidFill>
                <a:effectLst/>
                <a:latin typeface="Outfit"/>
                <a:ea typeface="Calibri" panose="020F0502020204030204" pitchFamily="34" charset="0"/>
                <a:cs typeface="Times New Roman" panose="02020603050405020304" pitchFamily="18" charset="0"/>
              </a:rPr>
              <a:t>Ask students to prepare arguments, either for or against, the statement: ‘Social media companies should do more to help young people manage distractions’.</a:t>
            </a:r>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They might consider the following questions as prompts:</a:t>
            </a:r>
          </a:p>
          <a:p>
            <a:pPr marL="285750" lvl="0" indent="-285750">
              <a:lnSpc>
                <a:spcPts val="1550"/>
              </a:lnSpc>
              <a:buFont typeface="Arial" panose="020B0604020202020204" pitchFamily="34" charset="0"/>
              <a:buChar char="•"/>
            </a:pPr>
            <a:r>
              <a:rPr lang="en-GB" sz="1200" dirty="0">
                <a:solidFill>
                  <a:srgbClr val="3B3838"/>
                </a:solidFill>
                <a:effectLst/>
                <a:latin typeface="Outfit"/>
                <a:ea typeface="Calibri" panose="020F0502020204030204" pitchFamily="34" charset="0"/>
                <a:cs typeface="Times New Roman" panose="02020603050405020304" pitchFamily="18" charset="0"/>
              </a:rPr>
              <a:t>Why might young people find social media distracting?</a:t>
            </a:r>
          </a:p>
          <a:p>
            <a:pPr marL="285750" lvl="0" indent="-285750">
              <a:lnSpc>
                <a:spcPts val="1550"/>
              </a:lnSpc>
              <a:buFont typeface="Arial" panose="020B0604020202020204" pitchFamily="34" charset="0"/>
              <a:buChar char="•"/>
            </a:pPr>
            <a:r>
              <a:rPr lang="en-GB" sz="1200" dirty="0">
                <a:solidFill>
                  <a:srgbClr val="3B3838"/>
                </a:solidFill>
                <a:effectLst/>
                <a:latin typeface="Outfit"/>
                <a:ea typeface="Calibri" panose="020F0502020204030204" pitchFamily="34" charset="0"/>
                <a:cs typeface="Times New Roman" panose="02020603050405020304" pitchFamily="18" charset="0"/>
              </a:rPr>
              <a:t>What could social media companies do?</a:t>
            </a:r>
          </a:p>
          <a:p>
            <a:pPr marL="285750" lvl="0" indent="-285750">
              <a:lnSpc>
                <a:spcPts val="1550"/>
              </a:lnSpc>
              <a:buFont typeface="Arial" panose="020B0604020202020204" pitchFamily="34" charset="0"/>
              <a:buChar char="•"/>
            </a:pPr>
            <a:r>
              <a:rPr lang="en-GB" sz="1200" dirty="0">
                <a:solidFill>
                  <a:srgbClr val="3B3838"/>
                </a:solidFill>
                <a:effectLst/>
                <a:latin typeface="Outfit"/>
                <a:ea typeface="Calibri" panose="020F0502020204030204" pitchFamily="34" charset="0"/>
                <a:cs typeface="Times New Roman" panose="02020603050405020304" pitchFamily="18" charset="0"/>
              </a:rPr>
              <a:t>What could young people do to manage their distractions?</a:t>
            </a:r>
          </a:p>
          <a:p>
            <a:pPr marL="285750" lvl="0" indent="-285750">
              <a:lnSpc>
                <a:spcPts val="1550"/>
              </a:lnSpc>
              <a:spcAft>
                <a:spcPts val="700"/>
              </a:spcAft>
              <a:buFont typeface="Arial" panose="020B0604020202020204" pitchFamily="34" charset="0"/>
              <a:buChar char="•"/>
            </a:pPr>
            <a:r>
              <a:rPr lang="en-GB" sz="1200" dirty="0">
                <a:solidFill>
                  <a:srgbClr val="3B3838"/>
                </a:solidFill>
                <a:effectLst/>
                <a:latin typeface="Outfit"/>
                <a:ea typeface="Calibri" panose="020F0502020204030204" pitchFamily="34" charset="0"/>
                <a:cs typeface="Times New Roman" panose="02020603050405020304" pitchFamily="18" charset="0"/>
              </a:rPr>
              <a:t>Who else might have responsibility to help young people to manage distractions?  </a:t>
            </a:r>
          </a:p>
          <a:p>
            <a:pPr>
              <a:lnSpc>
                <a:spcPts val="1550"/>
              </a:lnSpc>
              <a:spcAft>
                <a:spcPts val="700"/>
              </a:spcAft>
              <a:buNone/>
            </a:pPr>
            <a:endParaRPr lang="en-GB" sz="1200" dirty="0">
              <a:solidFill>
                <a:srgbClr val="3B3838"/>
              </a:solidFill>
              <a:effectLst/>
              <a:latin typeface="Outfit"/>
              <a:ea typeface="Calibri" panose="020F0502020204030204" pitchFamily="34" charset="0"/>
              <a:cs typeface="Times New Roman" panose="02020603050405020304" pitchFamily="18" charset="0"/>
            </a:endParaRPr>
          </a:p>
          <a:p>
            <a:pPr>
              <a:lnSpc>
                <a:spcPts val="1550"/>
              </a:lnSpc>
              <a:spcAft>
                <a:spcPts val="700"/>
              </a:spcAft>
              <a:buNone/>
            </a:pPr>
            <a:r>
              <a:rPr lang="en-GB" sz="1200" dirty="0">
                <a:solidFill>
                  <a:srgbClr val="3B3838"/>
                </a:solidFill>
                <a:effectLst/>
                <a:latin typeface="Outfit"/>
                <a:ea typeface="Calibri" panose="020F0502020204030204" pitchFamily="34" charset="0"/>
                <a:cs typeface="Times New Roman" panose="02020603050405020304" pitchFamily="18" charset="0"/>
              </a:rPr>
              <a:t>You could ask students to debate this statement, or feedback their key arguments, in a future lesson.</a:t>
            </a:r>
            <a:endParaRPr lang="en-GB" dirty="0"/>
          </a:p>
        </p:txBody>
      </p:sp>
      <p:sp>
        <p:nvSpPr>
          <p:cNvPr id="4" name="Slide Number Placeholder 3">
            <a:extLst>
              <a:ext uri="{FF2B5EF4-FFF2-40B4-BE49-F238E27FC236}">
                <a16:creationId xmlns:a16="http://schemas.microsoft.com/office/drawing/2014/main" id="{440CDC5E-52E5-4EFB-7D2F-EAB46B2A6487}"/>
              </a:ext>
            </a:extLst>
          </p:cNvPr>
          <p:cNvSpPr>
            <a:spLocks noGrp="1"/>
          </p:cNvSpPr>
          <p:nvPr>
            <p:ph type="sldNum" sz="quarter" idx="5"/>
          </p:nvPr>
        </p:nvSpPr>
        <p:spPr/>
        <p:txBody>
          <a:bodyPr/>
          <a:lstStyle/>
          <a:p>
            <a:fld id="{4248C3AE-CCDF-44E3-8B27-364CE2CCD004}" type="slidenum">
              <a:rPr lang="en-GB" smtClean="0"/>
              <a:t>31</a:t>
            </a:fld>
            <a:endParaRPr lang="en-GB"/>
          </a:p>
        </p:txBody>
      </p:sp>
    </p:spTree>
    <p:extLst>
      <p:ext uri="{BB962C8B-B14F-4D97-AF65-F5344CB8AC3E}">
        <p14:creationId xmlns:p14="http://schemas.microsoft.com/office/powerpoint/2010/main" val="34991835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Discuss the following ground rules with the class and explain these need to be followed every PD lesson. </a:t>
            </a:r>
          </a:p>
        </p:txBody>
      </p:sp>
      <p:sp>
        <p:nvSpPr>
          <p:cNvPr id="4" name="Slide Number Placeholder 3"/>
          <p:cNvSpPr>
            <a:spLocks noGrp="1"/>
          </p:cNvSpPr>
          <p:nvPr>
            <p:ph type="sldNum" sz="quarter" idx="5"/>
          </p:nvPr>
        </p:nvSpPr>
        <p:spPr/>
        <p:txBody>
          <a:bodyPr/>
          <a:lstStyle/>
          <a:p>
            <a:fld id="{4248C3AE-CCDF-44E3-8B27-364CE2CCD004}" type="slidenum">
              <a:rPr lang="en-GB" smtClean="0"/>
              <a:t>5</a:t>
            </a:fld>
            <a:endParaRPr lang="en-GB"/>
          </a:p>
        </p:txBody>
      </p:sp>
    </p:spTree>
    <p:extLst>
      <p:ext uri="{BB962C8B-B14F-4D97-AF65-F5344CB8AC3E}">
        <p14:creationId xmlns:p14="http://schemas.microsoft.com/office/powerpoint/2010/main" val="3853148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17B8D-399D-97BF-B68E-B85E59079F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55D0A8-64A3-72E9-BEFB-A3E5953A3E2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C6A1A1A-EE57-C6FA-1BE7-99B4C206F07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Autumn term 1- Mental health and wellbeing (L1- Managing emotions and distractions, L2- Mental health and getting help, L3- Healthy coping strategies, L4- Changing thinking habits)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Autumn term 2- Drug education (L5- Vaping, L6- Exploring attitudes, L7- The Law, L8- Alcohol and cannabis, L9- Managing influence)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Spring term 1- Managing risks in relation to the law (L10- serious and organised crime, L11- Cyber crime, L12- Understanding and preventing extremism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Spring term 2- Intimate sexual relationships (L13- Avoiding assumptions, L14- Freedom and capacity to consent, L15- Contraception and sexual health, L16- Managing the ending of relationships)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Summer term- Navigating online harms (L17- Feelings about sharing nudes, L18- Tackling deepfakes, L19- Exploring harms and misconceptions and L20-Responding to misogyny)</a:t>
            </a:r>
          </a:p>
        </p:txBody>
      </p:sp>
      <p:sp>
        <p:nvSpPr>
          <p:cNvPr id="4" name="Slide Number Placeholder 3">
            <a:extLst>
              <a:ext uri="{FF2B5EF4-FFF2-40B4-BE49-F238E27FC236}">
                <a16:creationId xmlns:a16="http://schemas.microsoft.com/office/drawing/2014/main" id="{39B9B56D-A427-77F6-043E-CEB1F488EE2E}"/>
              </a:ext>
            </a:extLst>
          </p:cNvPr>
          <p:cNvSpPr>
            <a:spLocks noGrp="1"/>
          </p:cNvSpPr>
          <p:nvPr>
            <p:ph type="sldNum" sz="quarter" idx="5"/>
          </p:nvPr>
        </p:nvSpPr>
        <p:spPr/>
        <p:txBody>
          <a:bodyPr/>
          <a:lstStyle/>
          <a:p>
            <a:fld id="{4248C3AE-CCDF-44E3-8B27-364CE2CCD004}" type="slidenum">
              <a:rPr lang="en-GB" smtClean="0"/>
              <a:t>6</a:t>
            </a:fld>
            <a:endParaRPr lang="en-GB"/>
          </a:p>
        </p:txBody>
      </p:sp>
    </p:spTree>
    <p:extLst>
      <p:ext uri="{BB962C8B-B14F-4D97-AF65-F5344CB8AC3E}">
        <p14:creationId xmlns:p14="http://schemas.microsoft.com/office/powerpoint/2010/main" val="688156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F8189-BF4E-98E3-F1E4-66D0B1BB42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13DA7C-AB0F-4054-D5C6-82A1D99F9B3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7045D91-1841-ABEC-5DB9-7A8F75B5570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Ask students to spend 5 minutes completing the baseline quiz on pages 4-7 and ask them to complete the personalised learning check on </a:t>
            </a:r>
            <a:r>
              <a:rPr lang="en-GB"/>
              <a:t>page 50- </a:t>
            </a:r>
            <a:r>
              <a:rPr lang="en-GB" dirty="0"/>
              <a:t>RAG rating). </a:t>
            </a:r>
          </a:p>
          <a:p>
            <a:endParaRPr lang="en-GB" dirty="0"/>
          </a:p>
        </p:txBody>
      </p:sp>
      <p:sp>
        <p:nvSpPr>
          <p:cNvPr id="4" name="Slide Number Placeholder 3">
            <a:extLst>
              <a:ext uri="{FF2B5EF4-FFF2-40B4-BE49-F238E27FC236}">
                <a16:creationId xmlns:a16="http://schemas.microsoft.com/office/drawing/2014/main" id="{4A8516AD-C349-C3CF-4179-04609BBF0EE0}"/>
              </a:ext>
            </a:extLst>
          </p:cNvPr>
          <p:cNvSpPr>
            <a:spLocks noGrp="1"/>
          </p:cNvSpPr>
          <p:nvPr>
            <p:ph type="sldNum" sz="quarter" idx="5"/>
          </p:nvPr>
        </p:nvSpPr>
        <p:spPr/>
        <p:txBody>
          <a:bodyPr/>
          <a:lstStyle/>
          <a:p>
            <a:fld id="{4248C3AE-CCDF-44E3-8B27-364CE2CCD004}" type="slidenum">
              <a:rPr lang="en-GB" smtClean="0"/>
              <a:t>7</a:t>
            </a:fld>
            <a:endParaRPr lang="en-GB"/>
          </a:p>
        </p:txBody>
      </p:sp>
    </p:spTree>
    <p:extLst>
      <p:ext uri="{BB962C8B-B14F-4D97-AF65-F5344CB8AC3E}">
        <p14:creationId xmlns:p14="http://schemas.microsoft.com/office/powerpoint/2010/main" val="8203223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248C3AE-CCDF-44E3-8B27-364CE2CCD004}" type="slidenum">
              <a:rPr lang="en-GB" smtClean="0"/>
              <a:t>8</a:t>
            </a:fld>
            <a:endParaRPr lang="en-GB" dirty="0"/>
          </a:p>
        </p:txBody>
      </p:sp>
    </p:spTree>
    <p:extLst>
      <p:ext uri="{BB962C8B-B14F-4D97-AF65-F5344CB8AC3E}">
        <p14:creationId xmlns:p14="http://schemas.microsoft.com/office/powerpoint/2010/main" val="3499728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Baseline assessment activity (5 mins, slides 8-9)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dirty="0">
              <a:solidFill>
                <a:srgbClr val="1D1C1D"/>
              </a:solidFill>
              <a:effectLst/>
              <a:latin typeface="Slack-Lat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D1C1D"/>
                </a:solidFill>
                <a:effectLst/>
                <a:latin typeface="Slack-Lato"/>
              </a:rPr>
              <a:t>Ask students to imagine they are talking to someone, around their age, who wants to find out more about wellbeing. Ask them to tell the young person about wellbeing, using the prompts below: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1D1C1D"/>
              </a:solidFill>
              <a:effectLst/>
              <a:latin typeface="Slack-Lato"/>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1D1C1D"/>
                </a:solidFill>
                <a:effectLst/>
                <a:latin typeface="Slack-Lato"/>
              </a:rPr>
              <a:t>What does ‘wellbeing’ mean?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1D1C1D"/>
                </a:solidFill>
                <a:effectLst/>
                <a:latin typeface="Slack-Lato"/>
              </a:rPr>
              <a:t>What can affect someone’s wellbeing?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i="0" dirty="0">
                <a:solidFill>
                  <a:srgbClr val="1D1C1D"/>
                </a:solidFill>
                <a:effectLst/>
                <a:latin typeface="Slack-Lato"/>
              </a:rPr>
              <a:t>What can help someone to support their own wellbeing and manage their strong emotions?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i="0" dirty="0">
              <a:solidFill>
                <a:srgbClr val="1D1C1D"/>
              </a:solidFill>
              <a:effectLst/>
              <a:latin typeface="Slack-Lat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D1C1D"/>
                </a:solidFill>
                <a:effectLst/>
                <a:latin typeface="Slack-Lato"/>
              </a:rPr>
              <a:t>As this is a baseline assessment, students should complete the activity on their own, without additional prompting. When students have finished, take some responses</a:t>
            </a:r>
            <a:r>
              <a:rPr lang="en-GB" sz="1800" dirty="0">
                <a:solidFill>
                  <a:srgbClr val="3B3838"/>
                </a:solidFill>
                <a:effectLst/>
                <a:latin typeface="Outfit"/>
                <a:ea typeface="Calibri" panose="020F0502020204030204" pitchFamily="34" charset="0"/>
                <a:cs typeface="Times New Roman" panose="02020603050405020304" pitchFamily="18" charset="0"/>
              </a:rPr>
              <a:t>, asking them not to add to their answers at this stage, </a:t>
            </a:r>
            <a:r>
              <a:rPr lang="en-US" b="0" i="0" dirty="0">
                <a:solidFill>
                  <a:srgbClr val="1D1C1D"/>
                </a:solidFill>
                <a:effectLst/>
                <a:latin typeface="Slack-Lato"/>
              </a:rPr>
              <a:t>to gauge their starting points and consider any gaps in understanding or misconceptions that might need to be addressed during the lesson. For example, if students have found it difficult to describe strategies someone can use to manage their strong emotions or support their wellbeing, you may want to spend longer introducing and explaining these in the third activity (Strategies to manage emotions).</a:t>
            </a:r>
          </a:p>
          <a:p>
            <a:endParaRPr lang="en-GB" dirty="0"/>
          </a:p>
        </p:txBody>
      </p:sp>
      <p:sp>
        <p:nvSpPr>
          <p:cNvPr id="4" name="Slide Number Placeholder 3"/>
          <p:cNvSpPr>
            <a:spLocks noGrp="1"/>
          </p:cNvSpPr>
          <p:nvPr>
            <p:ph type="sldNum" sz="quarter" idx="5"/>
          </p:nvPr>
        </p:nvSpPr>
        <p:spPr/>
        <p:txBody>
          <a:bodyPr/>
          <a:lstStyle/>
          <a:p>
            <a:fld id="{4248C3AE-CCDF-44E3-8B27-364CE2CCD004}" type="slidenum">
              <a:rPr lang="en-GB" smtClean="0"/>
              <a:t>9</a:t>
            </a:fld>
            <a:endParaRPr lang="en-GB"/>
          </a:p>
        </p:txBody>
      </p:sp>
    </p:spTree>
    <p:extLst>
      <p:ext uri="{BB962C8B-B14F-4D97-AF65-F5344CB8AC3E}">
        <p14:creationId xmlns:p14="http://schemas.microsoft.com/office/powerpoint/2010/main" val="39578979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00BA1-C305-A2E6-34B5-9EB01C07A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A98F63-1694-BE53-60EC-C7CD8B8E5B1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B38C650-8855-51D9-696E-D579E8F848B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Introduction (5 mins, slides 8-9)</a:t>
            </a:r>
          </a:p>
          <a:p>
            <a:endParaRPr lang="en-GB" dirty="0"/>
          </a:p>
          <a:p>
            <a:r>
              <a:rPr lang="en-US" dirty="0"/>
              <a:t>Share the meaning of ‘wellbeing’ and, if relevant, remind students what they learnt about wellbeing and mental health in Year 7. </a:t>
            </a:r>
            <a:endParaRPr lang="en-GB" dirty="0"/>
          </a:p>
          <a:p>
            <a:endParaRPr lang="en-GB" dirty="0"/>
          </a:p>
        </p:txBody>
      </p:sp>
      <p:sp>
        <p:nvSpPr>
          <p:cNvPr id="4" name="Slide Number Placeholder 3">
            <a:extLst>
              <a:ext uri="{FF2B5EF4-FFF2-40B4-BE49-F238E27FC236}">
                <a16:creationId xmlns:a16="http://schemas.microsoft.com/office/drawing/2014/main" id="{2066602F-056E-A686-43BE-D4CC829CC070}"/>
              </a:ext>
            </a:extLst>
          </p:cNvPr>
          <p:cNvSpPr>
            <a:spLocks noGrp="1"/>
          </p:cNvSpPr>
          <p:nvPr>
            <p:ph type="sldNum" sz="quarter" idx="5"/>
          </p:nvPr>
        </p:nvSpPr>
        <p:spPr/>
        <p:txBody>
          <a:bodyPr/>
          <a:lstStyle/>
          <a:p>
            <a:fld id="{4248C3AE-CCDF-44E3-8B27-364CE2CCD004}" type="slidenum">
              <a:rPr lang="en-GB" smtClean="0"/>
              <a:t>10</a:t>
            </a:fld>
            <a:endParaRPr lang="en-GB"/>
          </a:p>
        </p:txBody>
      </p:sp>
    </p:spTree>
    <p:extLst>
      <p:ext uri="{BB962C8B-B14F-4D97-AF65-F5344CB8AC3E}">
        <p14:creationId xmlns:p14="http://schemas.microsoft.com/office/powerpoint/2010/main" val="20200008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2B970-88AD-1C5D-6A9C-CDB30B6E02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0F0E91-92A7-86F8-54AA-F2ABB027031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94BF663-760D-73F7-9702-373981E209D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1D1C1D"/>
                </a:solidFill>
                <a:effectLst/>
                <a:latin typeface="Slack-Lato"/>
              </a:rPr>
              <a:t>Teacher notes – Understanding emotional wellbeing (10 mins, slides 10-11)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D1C1D"/>
                </a:solidFill>
                <a:effectLst/>
                <a:latin typeface="Slack-Lato"/>
              </a:rPr>
              <a:t>Introduce students to Kaz, who is aged 13. Explain that they are going to look at how his emotions change over the course of a day. </a:t>
            </a:r>
          </a:p>
          <a:p>
            <a:endParaRPr lang="en-GB" dirty="0"/>
          </a:p>
        </p:txBody>
      </p:sp>
      <p:sp>
        <p:nvSpPr>
          <p:cNvPr id="4" name="Slide Number Placeholder 3">
            <a:extLst>
              <a:ext uri="{FF2B5EF4-FFF2-40B4-BE49-F238E27FC236}">
                <a16:creationId xmlns:a16="http://schemas.microsoft.com/office/drawing/2014/main" id="{F2608547-7616-B543-ADF8-B4366B56D840}"/>
              </a:ext>
            </a:extLst>
          </p:cNvPr>
          <p:cNvSpPr>
            <a:spLocks noGrp="1"/>
          </p:cNvSpPr>
          <p:nvPr>
            <p:ph type="sldNum" sz="quarter" idx="5"/>
          </p:nvPr>
        </p:nvSpPr>
        <p:spPr/>
        <p:txBody>
          <a:bodyPr/>
          <a:lstStyle/>
          <a:p>
            <a:fld id="{4248C3AE-CCDF-44E3-8B27-364CE2CCD004}" type="slidenum">
              <a:rPr lang="en-GB" smtClean="0"/>
              <a:t>11</a:t>
            </a:fld>
            <a:endParaRPr lang="en-GB"/>
          </a:p>
        </p:txBody>
      </p:sp>
    </p:spTree>
    <p:extLst>
      <p:ext uri="{BB962C8B-B14F-4D97-AF65-F5344CB8AC3E}">
        <p14:creationId xmlns:p14="http://schemas.microsoft.com/office/powerpoint/2010/main" val="4210844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4547732C-01B5-415B-BDA2-20F085D7E052}" type="datetime3">
              <a:rPr lang="en-US" smtClean="0"/>
              <a:t>2 September 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0F8F7E-1D02-4DEB-A2CD-F045B5722507}" type="datetime3">
              <a:rPr lang="en-US" smtClean="0"/>
              <a:t>2 September 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CE6782-DFDF-4764-AB67-30CE82AFFD96}" type="datetime3">
              <a:rPr lang="en-US" smtClean="0"/>
              <a:t>2 September 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526AC1C-A82F-407D-A614-C73E27D5A8BD}" type="datetime3">
              <a:rPr lang="en-US" smtClean="0"/>
              <a:t>2 September 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FC4CD4EC-A97D-4EA7-9795-621F432B28DD}" type="datetime3">
              <a:rPr lang="en-US" smtClean="0"/>
              <a:t>2 September 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40DFAB35-DC1D-4A20-A129-AB89D110355B}" type="datetime3">
              <a:rPr lang="en-US" smtClean="0"/>
              <a:t>2 September 2026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8C1B3E6F-F0B6-40DD-B9CE-6FF7912E6042}" type="datetime3">
              <a:rPr lang="en-US" smtClean="0"/>
              <a:t>2 September 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7EA4B55-728E-4930-8BE2-555CAD585DCD}" type="datetime3">
              <a:rPr lang="en-US" smtClean="0"/>
              <a:t>2 September 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653044-23D1-439A-B3D6-D5BAE3DA0DAA}" type="datetime3">
              <a:rPr lang="en-US" smtClean="0"/>
              <a:t>2 September 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7C3EE33B-A86C-49E3-BB8B-0473CF6E3B24}" type="datetime3">
              <a:rPr lang="en-US" smtClean="0"/>
              <a:t>2 September 2026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52E716F5-7183-48B8-829F-6C9C88A936D8}" type="datetime3">
              <a:rPr lang="en-US" smtClean="0"/>
              <a:t>2 September 2026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67E14FB-81E1-4253-BF97-F41C6E39BBEF}" type="datetime3">
              <a:rPr lang="en-US" smtClean="0"/>
              <a:t>2 September 2026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childline.org.uk/"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www.youngminds.org.uk/"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5.png"/><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FC532-7721-83C7-41CF-3E47F4F5EAF2}"/>
              </a:ext>
            </a:extLst>
          </p:cNvPr>
          <p:cNvSpPr>
            <a:spLocks noGrp="1"/>
          </p:cNvSpPr>
          <p:nvPr>
            <p:ph type="title"/>
          </p:nvPr>
        </p:nvSpPr>
        <p:spPr>
          <a:xfrm>
            <a:off x="789139" y="188078"/>
            <a:ext cx="10822487" cy="929896"/>
          </a:xfrm>
          <a:ln w="57150"/>
        </p:spPr>
        <p:txBody>
          <a:bodyPr>
            <a:normAutofit/>
          </a:bodyPr>
          <a:lstStyle/>
          <a:p>
            <a:r>
              <a:rPr lang="en-GB" sz="3600" cap="none" dirty="0">
                <a:solidFill>
                  <a:schemeClr val="tx1"/>
                </a:solidFill>
                <a:latin typeface="Comic Sans MS" panose="030F0702030302020204" pitchFamily="66" charset="0"/>
              </a:rPr>
              <a:t>Teacher Information </a:t>
            </a:r>
          </a:p>
        </p:txBody>
      </p:sp>
      <p:sp>
        <p:nvSpPr>
          <p:cNvPr id="3" name="Content Placeholder 2">
            <a:extLst>
              <a:ext uri="{FF2B5EF4-FFF2-40B4-BE49-F238E27FC236}">
                <a16:creationId xmlns:a16="http://schemas.microsoft.com/office/drawing/2014/main" id="{FEC7F46F-53B2-FB16-DCB7-39F3DE110B00}"/>
              </a:ext>
            </a:extLst>
          </p:cNvPr>
          <p:cNvSpPr>
            <a:spLocks noGrp="1"/>
          </p:cNvSpPr>
          <p:nvPr>
            <p:ph idx="1"/>
          </p:nvPr>
        </p:nvSpPr>
        <p:spPr>
          <a:xfrm>
            <a:off x="789138" y="1502227"/>
            <a:ext cx="10822487" cy="4660578"/>
          </a:xfrm>
          <a:solidFill>
            <a:schemeClr val="bg1"/>
          </a:solidFill>
        </p:spPr>
        <p:txBody>
          <a:bodyPr>
            <a:normAutofit fontScale="92500" lnSpcReduction="20000"/>
          </a:bodyPr>
          <a:lstStyle/>
          <a:p>
            <a:r>
              <a:rPr lang="en-GB" sz="2600" dirty="0">
                <a:latin typeface="Comic Sans MS" panose="030F0702030302020204" pitchFamily="66" charset="0"/>
              </a:rPr>
              <a:t>All resources in booklets.</a:t>
            </a:r>
          </a:p>
          <a:p>
            <a:r>
              <a:rPr lang="en-GB" sz="2600" dirty="0">
                <a:latin typeface="Comic Sans MS" panose="030F0702030302020204" pitchFamily="66" charset="0"/>
              </a:rPr>
              <a:t>Introduce anonymous question box. </a:t>
            </a:r>
          </a:p>
          <a:p>
            <a:r>
              <a:rPr lang="en-GB" sz="2600" dirty="0">
                <a:latin typeface="Comic Sans MS" panose="030F0702030302020204" pitchFamily="66" charset="0"/>
              </a:rPr>
              <a:t>Support sheet for SEND pupils (this will need to be printed out for each student) </a:t>
            </a:r>
          </a:p>
          <a:p>
            <a:r>
              <a:rPr lang="en-GB" sz="2600" dirty="0">
                <a:latin typeface="Comic Sans MS" panose="030F0702030302020204" pitchFamily="66" charset="0"/>
              </a:rPr>
              <a:t>Please read the PSHE teacher handbook before teaching this unit. </a:t>
            </a:r>
          </a:p>
          <a:p>
            <a:r>
              <a:rPr lang="en-GB" sz="2600" dirty="0">
                <a:latin typeface="Comic Sans MS" panose="030F0702030302020204" pitchFamily="66" charset="0"/>
              </a:rPr>
              <a:t>Remember to log any safeguarding concerns on CPOMS. </a:t>
            </a:r>
          </a:p>
          <a:p>
            <a:r>
              <a:rPr lang="en-GB" sz="2600" dirty="0">
                <a:latin typeface="Comic Sans MS" panose="030F0702030302020204" pitchFamily="66" charset="0"/>
              </a:rPr>
              <a:t>Keep your class booklets safe as there will be a new booklet each half term. </a:t>
            </a:r>
          </a:p>
          <a:p>
            <a:r>
              <a:rPr lang="en-GB" sz="2600" dirty="0">
                <a:latin typeface="Comic Sans MS" panose="030F0702030302020204" pitchFamily="66" charset="0"/>
              </a:rPr>
              <a:t>Read the notes section for each slide and make sure you are familiar with the lesson content. </a:t>
            </a:r>
          </a:p>
          <a:p>
            <a:r>
              <a:rPr lang="en-GB" sz="2600" dirty="0">
                <a:latin typeface="Comic Sans MS" panose="030F0702030302020204" pitchFamily="66" charset="0"/>
              </a:rPr>
              <a:t>Always have 5 minutes left at the end to share the further support slide. </a:t>
            </a:r>
          </a:p>
          <a:p>
            <a:endParaRPr lang="en-GB" sz="2600" dirty="0">
              <a:latin typeface="Comic Sans MS" panose="030F0702030302020204" pitchFamily="66" charset="0"/>
            </a:endParaRPr>
          </a:p>
          <a:p>
            <a:pPr marL="0" indent="0">
              <a:buNone/>
            </a:pPr>
            <a:endParaRPr lang="en-GB" sz="2400" dirty="0">
              <a:latin typeface="Comic Sans MS" panose="030F0702030302020204" pitchFamily="66" charset="0"/>
            </a:endParaRPr>
          </a:p>
          <a:p>
            <a:endParaRPr lang="en-GB" dirty="0"/>
          </a:p>
        </p:txBody>
      </p:sp>
    </p:spTree>
    <p:extLst>
      <p:ext uri="{BB962C8B-B14F-4D97-AF65-F5344CB8AC3E}">
        <p14:creationId xmlns:p14="http://schemas.microsoft.com/office/powerpoint/2010/main" val="2479545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E1B15-4BE0-84F2-8344-67D2161A80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5886DA-487D-FE34-BBCB-DCA27B32E127}"/>
              </a:ext>
            </a:extLst>
          </p:cNvPr>
          <p:cNvSpPr>
            <a:spLocks noGrp="1"/>
          </p:cNvSpPr>
          <p:nvPr>
            <p:ph type="title"/>
          </p:nvPr>
        </p:nvSpPr>
        <p:spPr>
          <a:xfrm>
            <a:off x="254001" y="188078"/>
            <a:ext cx="11582398" cy="929896"/>
          </a:xfrm>
          <a:ln w="57150"/>
        </p:spPr>
        <p:txBody>
          <a:bodyPr>
            <a:normAutofit/>
          </a:bodyPr>
          <a:lstStyle/>
          <a:p>
            <a:r>
              <a:rPr lang="en-GB" sz="3600" cap="none" dirty="0">
                <a:solidFill>
                  <a:schemeClr val="tx1"/>
                </a:solidFill>
                <a:latin typeface="Comic Sans MS" panose="030F0702030302020204" pitchFamily="66" charset="0"/>
              </a:rPr>
              <a:t>Task 1- What is wellbeing?</a:t>
            </a:r>
          </a:p>
        </p:txBody>
      </p:sp>
      <p:sp>
        <p:nvSpPr>
          <p:cNvPr id="3" name="Content Placeholder 2">
            <a:extLst>
              <a:ext uri="{FF2B5EF4-FFF2-40B4-BE49-F238E27FC236}">
                <a16:creationId xmlns:a16="http://schemas.microsoft.com/office/drawing/2014/main" id="{06DF0650-A755-284B-7911-68DB6F1B46AE}"/>
              </a:ext>
            </a:extLst>
          </p:cNvPr>
          <p:cNvSpPr>
            <a:spLocks noGrp="1"/>
          </p:cNvSpPr>
          <p:nvPr>
            <p:ph idx="1"/>
          </p:nvPr>
        </p:nvSpPr>
        <p:spPr>
          <a:xfrm>
            <a:off x="254000" y="1413848"/>
            <a:ext cx="7044267" cy="4834552"/>
          </a:xfrm>
          <a:solidFill>
            <a:schemeClr val="bg1"/>
          </a:solidFill>
        </p:spPr>
        <p:txBody>
          <a:bodyPr>
            <a:normAutofit/>
          </a:bodyPr>
          <a:lstStyle/>
          <a:p>
            <a:pPr marL="0" indent="0">
              <a:buNone/>
            </a:pPr>
            <a:r>
              <a:rPr lang="en-US" sz="2800" dirty="0">
                <a:latin typeface="Comic Sans MS" panose="030F0702030302020204" pitchFamily="66" charset="0"/>
              </a:rPr>
              <a:t>How happy or content someone feels about their overall quality of life. Someone’s physical and mental health can affect their wellbeing.</a:t>
            </a:r>
          </a:p>
          <a:p>
            <a:pPr marL="0" indent="0">
              <a:buNone/>
            </a:pPr>
            <a:endParaRPr lang="en-US" sz="2800" dirty="0">
              <a:latin typeface="Comic Sans MS" panose="030F0702030302020204" pitchFamily="66" charset="0"/>
            </a:endParaRPr>
          </a:p>
          <a:p>
            <a:pPr marL="0" indent="0">
              <a:buNone/>
            </a:pPr>
            <a:r>
              <a:rPr lang="en-US" sz="2800" dirty="0">
                <a:solidFill>
                  <a:schemeClr val="tx1"/>
                </a:solidFill>
                <a:latin typeface="Comic Sans MS" panose="030F0702030302020204" pitchFamily="66" charset="0"/>
              </a:rPr>
              <a:t>Class discussion- What can you remember about wellbeing and mental health?</a:t>
            </a:r>
            <a:endParaRPr lang="en-GB" sz="2800" dirty="0">
              <a:solidFill>
                <a:schemeClr val="tx1"/>
              </a:solidFill>
              <a:latin typeface="Comic Sans MS" panose="030F0702030302020204" pitchFamily="66" charset="0"/>
            </a:endParaRPr>
          </a:p>
          <a:p>
            <a:pPr marL="0" indent="0">
              <a:buNone/>
            </a:pPr>
            <a:endParaRPr lang="en-US" sz="2800" dirty="0">
              <a:latin typeface="Comic Sans MS" panose="030F0702030302020204" pitchFamily="66" charset="0"/>
            </a:endParaRPr>
          </a:p>
          <a:p>
            <a:pPr marL="0" indent="0">
              <a:buNone/>
            </a:pPr>
            <a:endParaRPr lang="en-GB" dirty="0">
              <a:latin typeface="Comic Sans MS" panose="030F0702030302020204" pitchFamily="66" charset="0"/>
            </a:endParaRPr>
          </a:p>
          <a:p>
            <a:pPr marL="0" indent="0">
              <a:buNone/>
            </a:pPr>
            <a:endParaRPr lang="en-GB" dirty="0">
              <a:latin typeface="Comic Sans MS" panose="030F0702030302020204" pitchFamily="66" charset="0"/>
            </a:endParaRPr>
          </a:p>
        </p:txBody>
      </p:sp>
      <p:pic>
        <p:nvPicPr>
          <p:cNvPr id="5" name="Picture 4" descr="A close-up of cards&#10;&#10;AI-generated content may be incorrect.">
            <a:extLst>
              <a:ext uri="{FF2B5EF4-FFF2-40B4-BE49-F238E27FC236}">
                <a16:creationId xmlns:a16="http://schemas.microsoft.com/office/drawing/2014/main" id="{2CA39A38-40D9-1F8E-3253-66539C5517A0}"/>
              </a:ext>
            </a:extLst>
          </p:cNvPr>
          <p:cNvPicPr>
            <a:picLocks noChangeAspect="1"/>
          </p:cNvPicPr>
          <p:nvPr/>
        </p:nvPicPr>
        <p:blipFill>
          <a:blip r:embed="rId3"/>
          <a:stretch>
            <a:fillRect/>
          </a:stretch>
        </p:blipFill>
        <p:spPr>
          <a:xfrm>
            <a:off x="7777820" y="2067384"/>
            <a:ext cx="4160180" cy="3845305"/>
          </a:xfrm>
          <a:prstGeom prst="rect">
            <a:avLst/>
          </a:prstGeom>
        </p:spPr>
      </p:pic>
    </p:spTree>
    <p:extLst>
      <p:ext uri="{BB962C8B-B14F-4D97-AF65-F5344CB8AC3E}">
        <p14:creationId xmlns:p14="http://schemas.microsoft.com/office/powerpoint/2010/main" val="3004401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DDB33-6110-0D6C-65A8-A95E735008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787545-F0D6-7CA5-FB3C-F9CDD15CD131}"/>
              </a:ext>
            </a:extLst>
          </p:cNvPr>
          <p:cNvSpPr>
            <a:spLocks noGrp="1"/>
          </p:cNvSpPr>
          <p:nvPr>
            <p:ph type="title"/>
          </p:nvPr>
        </p:nvSpPr>
        <p:spPr>
          <a:xfrm>
            <a:off x="254001" y="188078"/>
            <a:ext cx="11582398" cy="929896"/>
          </a:xfrm>
          <a:ln w="57150"/>
        </p:spPr>
        <p:txBody>
          <a:bodyPr>
            <a:normAutofit/>
          </a:bodyPr>
          <a:lstStyle/>
          <a:p>
            <a:r>
              <a:rPr lang="en-GB" sz="3600" cap="none" dirty="0">
                <a:solidFill>
                  <a:schemeClr val="tx1"/>
                </a:solidFill>
                <a:latin typeface="Comic Sans MS" panose="030F0702030302020204" pitchFamily="66" charset="0"/>
              </a:rPr>
              <a:t>Task 2- Kaz’s day</a:t>
            </a:r>
          </a:p>
        </p:txBody>
      </p:sp>
      <p:graphicFrame>
        <p:nvGraphicFramePr>
          <p:cNvPr id="8" name="Table 7">
            <a:extLst>
              <a:ext uri="{FF2B5EF4-FFF2-40B4-BE49-F238E27FC236}">
                <a16:creationId xmlns:a16="http://schemas.microsoft.com/office/drawing/2014/main" id="{3B600615-2CDF-43E4-4EBF-1606282D0868}"/>
              </a:ext>
            </a:extLst>
          </p:cNvPr>
          <p:cNvGraphicFramePr>
            <a:graphicFrameLocks noGrp="1"/>
          </p:cNvGraphicFramePr>
          <p:nvPr>
            <p:extLst>
              <p:ext uri="{D42A27DB-BD31-4B8C-83A1-F6EECF244321}">
                <p14:modId xmlns:p14="http://schemas.microsoft.com/office/powerpoint/2010/main" val="3014933837"/>
              </p:ext>
            </p:extLst>
          </p:nvPr>
        </p:nvGraphicFramePr>
        <p:xfrm>
          <a:off x="323849" y="1412872"/>
          <a:ext cx="11582398" cy="5280175"/>
        </p:xfrm>
        <a:graphic>
          <a:graphicData uri="http://schemas.openxmlformats.org/drawingml/2006/table">
            <a:tbl>
              <a:tblPr firstRow="1" bandRow="1">
                <a:tableStyleId>{8799B23B-EC83-4686-B30A-512413B5E67A}</a:tableStyleId>
              </a:tblPr>
              <a:tblGrid>
                <a:gridCol w="1434939">
                  <a:extLst>
                    <a:ext uri="{9D8B030D-6E8A-4147-A177-3AD203B41FA5}">
                      <a16:colId xmlns:a16="http://schemas.microsoft.com/office/drawing/2014/main" val="3299850098"/>
                    </a:ext>
                  </a:extLst>
                </a:gridCol>
                <a:gridCol w="10147459">
                  <a:extLst>
                    <a:ext uri="{9D8B030D-6E8A-4147-A177-3AD203B41FA5}">
                      <a16:colId xmlns:a16="http://schemas.microsoft.com/office/drawing/2014/main" val="1529088440"/>
                    </a:ext>
                  </a:extLst>
                </a:gridCol>
              </a:tblGrid>
              <a:tr h="560773">
                <a:tc>
                  <a:txBody>
                    <a:bodyPr/>
                    <a:lstStyle/>
                    <a:p>
                      <a:r>
                        <a:rPr lang="en-US" sz="2400" b="1" dirty="0">
                          <a:solidFill>
                            <a:schemeClr val="tx1"/>
                          </a:solidFill>
                          <a:latin typeface="Comic Sans MS" panose="030F0702030302020204" pitchFamily="66" charset="0"/>
                        </a:rPr>
                        <a:t>8am</a:t>
                      </a:r>
                      <a:endParaRPr lang="en-US" sz="2400" dirty="0">
                        <a:solidFill>
                          <a:schemeClr val="tx1"/>
                        </a:solidFill>
                        <a:latin typeface="Comic Sans MS" panose="030F0702030302020204" pitchFamily="66" charset="0"/>
                      </a:endParaRPr>
                    </a:p>
                  </a:txBody>
                  <a:tcPr marL="0" mar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en-GB" sz="2400" b="0" spc="-50" baseline="0" dirty="0">
                          <a:solidFill>
                            <a:schemeClr val="tx1"/>
                          </a:solidFill>
                          <a:latin typeface="Comic Sans MS" panose="030F0702030302020204" pitchFamily="66" charset="0"/>
                        </a:rPr>
                        <a:t>Kaz’s sister has made some extra breakfast and left some for Kaz.</a:t>
                      </a:r>
                    </a:p>
                  </a:txBody>
                  <a:tcPr marL="144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87119294"/>
                  </a:ext>
                </a:extLst>
              </a:tr>
              <a:tr h="818102">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Comic Sans MS" panose="030F0702030302020204" pitchFamily="66" charset="0"/>
                        </a:rPr>
                        <a:t>8:40 am</a:t>
                      </a:r>
                    </a:p>
                    <a:p>
                      <a:endParaRPr lang="en-US" sz="2400" dirty="0">
                        <a:solidFill>
                          <a:schemeClr val="tx1"/>
                        </a:solidFill>
                        <a:latin typeface="Comic Sans MS" panose="030F0702030302020204" pitchFamily="66" charset="0"/>
                      </a:endParaRPr>
                    </a:p>
                  </a:txBody>
                  <a:tcPr marL="0" mar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en-GB" sz="2400" spc="-50" baseline="0" dirty="0">
                          <a:solidFill>
                            <a:schemeClr val="tx1"/>
                          </a:solidFill>
                          <a:latin typeface="Comic Sans MS" panose="030F0702030302020204" pitchFamily="66" charset="0"/>
                        </a:rPr>
                        <a:t>Kaz’s bus is delayed again, and he is late to school for the second time this week.</a:t>
                      </a:r>
                    </a:p>
                  </a:txBody>
                  <a:tcPr marL="144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04386555"/>
                  </a:ext>
                </a:extLst>
              </a:tr>
              <a:tr h="902574">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Comic Sans MS" panose="030F0702030302020204" pitchFamily="66" charset="0"/>
                        </a:rPr>
                        <a:t>10 am</a:t>
                      </a:r>
                    </a:p>
                  </a:txBody>
                  <a:tcPr marL="0" mar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en-GB" sz="2400" spc="-50" baseline="0" dirty="0">
                          <a:solidFill>
                            <a:schemeClr val="tx1"/>
                          </a:solidFill>
                          <a:latin typeface="Comic Sans MS" panose="030F0702030302020204" pitchFamily="66" charset="0"/>
                        </a:rPr>
                        <a:t>In PE, Kaz wins a table tennis tournament and gets some </a:t>
                      </a:r>
                      <a:br>
                        <a:rPr lang="en-GB" sz="2400" spc="-50" baseline="0" dirty="0">
                          <a:solidFill>
                            <a:schemeClr val="tx1"/>
                          </a:solidFill>
                          <a:latin typeface="Comic Sans MS" panose="030F0702030302020204" pitchFamily="66" charset="0"/>
                        </a:rPr>
                      </a:br>
                      <a:r>
                        <a:rPr lang="en-GB" sz="2400" spc="-50" baseline="0" dirty="0">
                          <a:solidFill>
                            <a:schemeClr val="tx1"/>
                          </a:solidFill>
                          <a:latin typeface="Comic Sans MS" panose="030F0702030302020204" pitchFamily="66" charset="0"/>
                        </a:rPr>
                        <a:t>merit points.</a:t>
                      </a:r>
                    </a:p>
                  </a:txBody>
                  <a:tcPr marL="144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1130707"/>
                  </a:ext>
                </a:extLst>
              </a:tr>
              <a:tr h="902574">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Comic Sans MS" panose="030F0702030302020204" pitchFamily="66" charset="0"/>
                        </a:rPr>
                        <a:t>12:30 pm</a:t>
                      </a:r>
                    </a:p>
                  </a:txBody>
                  <a:tcPr marL="0" mar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en-US" sz="2400" spc="-50" baseline="0" dirty="0">
                          <a:solidFill>
                            <a:schemeClr val="tx1"/>
                          </a:solidFill>
                          <a:latin typeface="Comic Sans MS" panose="030F0702030302020204" pitchFamily="66" charset="0"/>
                        </a:rPr>
                        <a:t>Kaz has a lunchtime detention for being late twice in a week. </a:t>
                      </a:r>
                      <a:br>
                        <a:rPr lang="en-US" sz="2400" spc="-50" baseline="0" dirty="0">
                          <a:solidFill>
                            <a:schemeClr val="tx1"/>
                          </a:solidFill>
                          <a:latin typeface="Comic Sans MS" panose="030F0702030302020204" pitchFamily="66" charset="0"/>
                        </a:rPr>
                      </a:br>
                      <a:r>
                        <a:rPr lang="en-US" sz="2400" spc="-50" baseline="0" dirty="0">
                          <a:solidFill>
                            <a:schemeClr val="tx1"/>
                          </a:solidFill>
                          <a:latin typeface="Comic Sans MS" panose="030F0702030302020204" pitchFamily="66" charset="0"/>
                        </a:rPr>
                        <a:t>It’s his first detention this year.</a:t>
                      </a:r>
                      <a:endParaRPr lang="en-GB" sz="2400" spc="-50" baseline="0" dirty="0">
                        <a:solidFill>
                          <a:schemeClr val="tx1"/>
                        </a:solidFill>
                        <a:latin typeface="Comic Sans MS" panose="030F0702030302020204" pitchFamily="66" charset="0"/>
                      </a:endParaRPr>
                    </a:p>
                  </a:txBody>
                  <a:tcPr marL="144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934726"/>
                  </a:ext>
                </a:extLst>
              </a:tr>
              <a:tr h="1170453">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Comic Sans MS" panose="030F0702030302020204" pitchFamily="66" charset="0"/>
                        </a:rPr>
                        <a:t>12:40 pm</a:t>
                      </a:r>
                    </a:p>
                  </a:txBody>
                  <a:tcPr marL="0" mar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en-US" sz="2400" spc="-50" baseline="0" dirty="0">
                          <a:solidFill>
                            <a:schemeClr val="tx1"/>
                          </a:solidFill>
                          <a:latin typeface="Comic Sans MS" panose="030F0702030302020204" pitchFamily="66" charset="0"/>
                        </a:rPr>
                        <a:t>Another student in detention sees that Kaz is upset. Kaz overhears the student saying, “that guy always cries when he gets in trouble, he’s such a baby”.</a:t>
                      </a:r>
                      <a:endParaRPr lang="en-GB" sz="2400" spc="-50" baseline="0" dirty="0">
                        <a:solidFill>
                          <a:schemeClr val="tx1"/>
                        </a:solidFill>
                        <a:latin typeface="Comic Sans MS" panose="030F0702030302020204" pitchFamily="66" charset="0"/>
                      </a:endParaRPr>
                    </a:p>
                  </a:txBody>
                  <a:tcPr marL="144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32517500"/>
                  </a:ext>
                </a:extLst>
              </a:tr>
              <a:tr h="902574">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en-US" sz="2400" b="1" dirty="0">
                          <a:solidFill>
                            <a:schemeClr val="tx1"/>
                          </a:solidFill>
                          <a:latin typeface="Comic Sans MS" panose="030F0702030302020204" pitchFamily="66" charset="0"/>
                        </a:rPr>
                        <a:t>6 pm</a:t>
                      </a:r>
                    </a:p>
                  </a:txBody>
                  <a:tcPr marL="0" marR="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90570" rtl="0" eaLnBrk="1" fontAlgn="auto" latinLnBrk="0" hangingPunct="1">
                        <a:lnSpc>
                          <a:spcPct val="100000"/>
                        </a:lnSpc>
                        <a:spcBef>
                          <a:spcPts val="0"/>
                        </a:spcBef>
                        <a:spcAft>
                          <a:spcPts val="0"/>
                        </a:spcAft>
                        <a:buClrTx/>
                        <a:buSzTx/>
                        <a:buFontTx/>
                        <a:buNone/>
                        <a:tabLst/>
                        <a:defRPr/>
                      </a:pPr>
                      <a:r>
                        <a:rPr lang="en-US" sz="2400" spc="-50" baseline="0" dirty="0">
                          <a:solidFill>
                            <a:schemeClr val="tx1"/>
                          </a:solidFill>
                          <a:latin typeface="Comic Sans MS" panose="030F0702030302020204" pitchFamily="66" charset="0"/>
                        </a:rPr>
                        <a:t>Kaz finishes his homework and decides to stay inside, ignoring his friends’ messages to come to the skatepark.</a:t>
                      </a:r>
                      <a:endParaRPr lang="en-GB" sz="2400" spc="-50" baseline="0" dirty="0">
                        <a:solidFill>
                          <a:schemeClr val="tx1"/>
                        </a:solidFill>
                        <a:latin typeface="Comic Sans MS" panose="030F0702030302020204" pitchFamily="66" charset="0"/>
                      </a:endParaRPr>
                    </a:p>
                  </a:txBody>
                  <a:tcPr marL="144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56530922"/>
                  </a:ext>
                </a:extLst>
              </a:tr>
            </a:tbl>
          </a:graphicData>
        </a:graphic>
      </p:graphicFrame>
    </p:spTree>
    <p:extLst>
      <p:ext uri="{BB962C8B-B14F-4D97-AF65-F5344CB8AC3E}">
        <p14:creationId xmlns:p14="http://schemas.microsoft.com/office/powerpoint/2010/main" val="2538238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30DD7-4C53-2F3D-B7DE-768FA2AFD6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73A3FD-34E7-DA91-7733-8F943D61D9A9}"/>
              </a:ext>
            </a:extLst>
          </p:cNvPr>
          <p:cNvSpPr>
            <a:spLocks noGrp="1"/>
          </p:cNvSpPr>
          <p:nvPr>
            <p:ph type="title"/>
          </p:nvPr>
        </p:nvSpPr>
        <p:spPr>
          <a:xfrm>
            <a:off x="254001" y="188078"/>
            <a:ext cx="11582398" cy="929896"/>
          </a:xfrm>
          <a:ln w="57150"/>
        </p:spPr>
        <p:txBody>
          <a:bodyPr>
            <a:normAutofit/>
          </a:bodyPr>
          <a:lstStyle/>
          <a:p>
            <a:r>
              <a:rPr lang="en-GB" sz="3600" cap="none" dirty="0">
                <a:solidFill>
                  <a:schemeClr val="tx1"/>
                </a:solidFill>
                <a:latin typeface="Comic Sans MS" panose="030F0702030302020204" pitchFamily="66" charset="0"/>
              </a:rPr>
              <a:t>Task 2- Kaz’s day</a:t>
            </a:r>
          </a:p>
        </p:txBody>
      </p:sp>
      <p:sp>
        <p:nvSpPr>
          <p:cNvPr id="3" name="Content Placeholder 2">
            <a:extLst>
              <a:ext uri="{FF2B5EF4-FFF2-40B4-BE49-F238E27FC236}">
                <a16:creationId xmlns:a16="http://schemas.microsoft.com/office/drawing/2014/main" id="{9050E487-74D2-33F5-33AA-97529A9402D8}"/>
              </a:ext>
            </a:extLst>
          </p:cNvPr>
          <p:cNvSpPr>
            <a:spLocks noGrp="1"/>
          </p:cNvSpPr>
          <p:nvPr>
            <p:ph idx="1"/>
          </p:nvPr>
        </p:nvSpPr>
        <p:spPr>
          <a:xfrm>
            <a:off x="254000" y="1413848"/>
            <a:ext cx="7044267" cy="4834552"/>
          </a:xfrm>
          <a:solidFill>
            <a:schemeClr val="bg1"/>
          </a:solidFill>
        </p:spPr>
        <p:txBody>
          <a:bodyPr>
            <a:normAutofit lnSpcReduction="10000"/>
          </a:bodyPr>
          <a:lstStyle/>
          <a:p>
            <a:pPr marL="0" indent="0">
              <a:buNone/>
            </a:pPr>
            <a:r>
              <a:rPr lang="en-GB" sz="2400" dirty="0">
                <a:latin typeface="Comic Sans MS" panose="030F0702030302020204" pitchFamily="66" charset="0"/>
              </a:rPr>
              <a:t>Look a the event’s from Kaz’s day and ‘think, pair, share’ the questions below and use the graph to plot how Kaz’s emotions might change.</a:t>
            </a:r>
          </a:p>
          <a:p>
            <a:pPr marL="0" indent="0">
              <a:buNone/>
            </a:pPr>
            <a:endParaRPr lang="en-GB" sz="2400" dirty="0">
              <a:latin typeface="Comic Sans MS" panose="030F0702030302020204" pitchFamily="66" charset="0"/>
            </a:endParaRPr>
          </a:p>
          <a:p>
            <a:pPr marL="198000" indent="-198000"/>
            <a:r>
              <a:rPr lang="en-GB" sz="2400" dirty="0">
                <a:latin typeface="Comic Sans MS" panose="030F0702030302020204" pitchFamily="66" charset="0"/>
              </a:rPr>
              <a:t>Which experiences might have a positive effect on how Kaz feels throughout the day, and which might have a negative effect?</a:t>
            </a:r>
          </a:p>
          <a:p>
            <a:pPr marL="198000" indent="-198000"/>
            <a:r>
              <a:rPr lang="en-US" sz="2400" dirty="0">
                <a:latin typeface="Comic Sans MS" panose="030F0702030302020204" pitchFamily="66" charset="0"/>
              </a:rPr>
              <a:t>How might these experiences</a:t>
            </a:r>
            <a:br>
              <a:rPr lang="en-US" sz="2400" dirty="0">
                <a:latin typeface="Comic Sans MS" panose="030F0702030302020204" pitchFamily="66" charset="0"/>
              </a:rPr>
            </a:br>
            <a:r>
              <a:rPr lang="en-US" sz="2400" dirty="0">
                <a:latin typeface="Comic Sans MS" panose="030F0702030302020204" pitchFamily="66" charset="0"/>
              </a:rPr>
              <a:t>affect how Kaz behaves?</a:t>
            </a:r>
            <a:endParaRPr lang="en-GB" sz="2400" dirty="0">
              <a:latin typeface="Comic Sans MS" panose="030F0702030302020204" pitchFamily="66" charset="0"/>
            </a:endParaRPr>
          </a:p>
          <a:p>
            <a:pPr marL="198000" indent="-198000"/>
            <a:r>
              <a:rPr lang="en-GB" sz="2400" dirty="0">
                <a:latin typeface="Comic Sans MS" panose="030F0702030302020204" pitchFamily="66" charset="0"/>
                <a:ea typeface="Calibri" panose="020F0502020204030204" pitchFamily="34" charset="0"/>
                <a:cs typeface="Times New Roman" panose="02020603050405020304" pitchFamily="18" charset="0"/>
              </a:rPr>
              <a:t>What impact might these experiences have on Kaz’s wellbeing if, over time, they happen regularly?</a:t>
            </a:r>
          </a:p>
          <a:p>
            <a:pPr marL="0" indent="0">
              <a:buNone/>
            </a:pPr>
            <a:endParaRPr lang="en-US" sz="2400" dirty="0">
              <a:latin typeface="Comic Sans MS" panose="030F0702030302020204" pitchFamily="66" charset="0"/>
            </a:endParaRPr>
          </a:p>
          <a:p>
            <a:pPr marL="0" indent="0">
              <a:buNone/>
            </a:pPr>
            <a:endParaRPr lang="en-GB" dirty="0">
              <a:latin typeface="Comic Sans MS" panose="030F0702030302020204" pitchFamily="66" charset="0"/>
            </a:endParaRPr>
          </a:p>
          <a:p>
            <a:pPr marL="0" indent="0">
              <a:buNone/>
            </a:pPr>
            <a:endParaRPr lang="en-GB" dirty="0">
              <a:latin typeface="Comic Sans MS" panose="030F0702030302020204" pitchFamily="66" charset="0"/>
            </a:endParaRPr>
          </a:p>
        </p:txBody>
      </p:sp>
      <p:pic>
        <p:nvPicPr>
          <p:cNvPr id="6" name="Picture 5" descr="A paper with text on it&#10;&#10;AI-generated content may be incorrect.">
            <a:extLst>
              <a:ext uri="{FF2B5EF4-FFF2-40B4-BE49-F238E27FC236}">
                <a16:creationId xmlns:a16="http://schemas.microsoft.com/office/drawing/2014/main" id="{513DF00A-C918-7676-9475-2B28065A4038}"/>
              </a:ext>
            </a:extLst>
          </p:cNvPr>
          <p:cNvPicPr>
            <a:picLocks noChangeAspect="1"/>
          </p:cNvPicPr>
          <p:nvPr/>
        </p:nvPicPr>
        <p:blipFill>
          <a:blip r:embed="rId3"/>
          <a:stretch>
            <a:fillRect/>
          </a:stretch>
        </p:blipFill>
        <p:spPr>
          <a:xfrm>
            <a:off x="7811323" y="1117974"/>
            <a:ext cx="4126676" cy="5152516"/>
          </a:xfrm>
          <a:prstGeom prst="rect">
            <a:avLst/>
          </a:prstGeom>
        </p:spPr>
      </p:pic>
      <p:pic>
        <p:nvPicPr>
          <p:cNvPr id="8" name="Picture 7" descr="A person with headphones around his neck&#10;&#10;AI-generated content may be incorrect.">
            <a:extLst>
              <a:ext uri="{FF2B5EF4-FFF2-40B4-BE49-F238E27FC236}">
                <a16:creationId xmlns:a16="http://schemas.microsoft.com/office/drawing/2014/main" id="{F3689840-77C8-B97F-2F8E-F811D845C4F3}"/>
              </a:ext>
            </a:extLst>
          </p:cNvPr>
          <p:cNvPicPr>
            <a:picLocks noChangeAspect="1"/>
          </p:cNvPicPr>
          <p:nvPr/>
        </p:nvPicPr>
        <p:blipFill>
          <a:blip r:embed="rId4"/>
          <a:stretch>
            <a:fillRect/>
          </a:stretch>
        </p:blipFill>
        <p:spPr>
          <a:xfrm>
            <a:off x="6978308" y="3970382"/>
            <a:ext cx="3127604" cy="2640389"/>
          </a:xfrm>
          <a:prstGeom prst="rect">
            <a:avLst/>
          </a:prstGeom>
        </p:spPr>
      </p:pic>
    </p:spTree>
    <p:extLst>
      <p:ext uri="{BB962C8B-B14F-4D97-AF65-F5344CB8AC3E}">
        <p14:creationId xmlns:p14="http://schemas.microsoft.com/office/powerpoint/2010/main" val="4007445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ADD3D-ED2D-1AB3-70AB-F4216AFA51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E5B798-12A5-675F-AE6D-7EF190ACD9BF}"/>
              </a:ext>
            </a:extLst>
          </p:cNvPr>
          <p:cNvSpPr>
            <a:spLocks noGrp="1"/>
          </p:cNvSpPr>
          <p:nvPr>
            <p:ph type="title"/>
          </p:nvPr>
        </p:nvSpPr>
        <p:spPr>
          <a:xfrm>
            <a:off x="254001" y="188078"/>
            <a:ext cx="11582398" cy="929896"/>
          </a:xfrm>
          <a:ln w="57150"/>
        </p:spPr>
        <p:txBody>
          <a:bodyPr>
            <a:normAutofit/>
          </a:bodyPr>
          <a:lstStyle/>
          <a:p>
            <a:r>
              <a:rPr lang="en-GB" sz="3600" cap="none" dirty="0">
                <a:solidFill>
                  <a:schemeClr val="tx1"/>
                </a:solidFill>
                <a:latin typeface="Comic Sans MS" panose="030F0702030302020204" pitchFamily="66" charset="0"/>
              </a:rPr>
              <a:t>Task 3- Hormones and the brain</a:t>
            </a:r>
          </a:p>
        </p:txBody>
      </p:sp>
      <p:sp>
        <p:nvSpPr>
          <p:cNvPr id="3" name="Content Placeholder 2">
            <a:extLst>
              <a:ext uri="{FF2B5EF4-FFF2-40B4-BE49-F238E27FC236}">
                <a16:creationId xmlns:a16="http://schemas.microsoft.com/office/drawing/2014/main" id="{04C570EB-F387-8AAD-CC67-B5CEA51B5E78}"/>
              </a:ext>
            </a:extLst>
          </p:cNvPr>
          <p:cNvSpPr>
            <a:spLocks noGrp="1"/>
          </p:cNvSpPr>
          <p:nvPr>
            <p:ph idx="1"/>
          </p:nvPr>
        </p:nvSpPr>
        <p:spPr>
          <a:xfrm>
            <a:off x="254000" y="1413847"/>
            <a:ext cx="9639688" cy="5444153"/>
          </a:xfrm>
          <a:solidFill>
            <a:schemeClr val="bg1"/>
          </a:solidFill>
        </p:spPr>
        <p:txBody>
          <a:bodyPr>
            <a:normAutofit/>
          </a:bodyPr>
          <a:lstStyle/>
          <a:p>
            <a:pPr marL="0" indent="0">
              <a:buNone/>
            </a:pPr>
            <a:endParaRPr lang="en-US" sz="2800" dirty="0">
              <a:latin typeface="Comic Sans MS" panose="030F0702030302020204" pitchFamily="66" charset="0"/>
            </a:endParaRPr>
          </a:p>
          <a:p>
            <a:pPr marL="0" indent="0">
              <a:buNone/>
            </a:pPr>
            <a:endParaRPr lang="en-GB" dirty="0">
              <a:latin typeface="Comic Sans MS" panose="030F0702030302020204" pitchFamily="66" charset="0"/>
            </a:endParaRPr>
          </a:p>
          <a:p>
            <a:pPr marL="0" indent="0">
              <a:buNone/>
            </a:pPr>
            <a:endParaRPr lang="en-GB" dirty="0">
              <a:latin typeface="Comic Sans MS" panose="030F0702030302020204" pitchFamily="66" charset="0"/>
            </a:endParaRPr>
          </a:p>
        </p:txBody>
      </p:sp>
      <p:pic>
        <p:nvPicPr>
          <p:cNvPr id="4" name="Picture 3" descr="A silhouette of a person&#10;&#10;AI-generated content may be incorrect.">
            <a:extLst>
              <a:ext uri="{FF2B5EF4-FFF2-40B4-BE49-F238E27FC236}">
                <a16:creationId xmlns:a16="http://schemas.microsoft.com/office/drawing/2014/main" id="{B1E70950-75D3-BAFB-581A-D3303FDDACEF}"/>
              </a:ext>
            </a:extLst>
          </p:cNvPr>
          <p:cNvPicPr>
            <a:picLocks noChangeAspect="1"/>
          </p:cNvPicPr>
          <p:nvPr/>
        </p:nvPicPr>
        <p:blipFill>
          <a:blip r:embed="rId3">
            <a:alphaModFix amt="10000"/>
          </a:blip>
          <a:srcRect l="10462" b="44092"/>
          <a:stretch>
            <a:fillRect/>
          </a:stretch>
        </p:blipFill>
        <p:spPr>
          <a:xfrm flipH="1">
            <a:off x="9893688" y="1702583"/>
            <a:ext cx="2298312" cy="4106500"/>
          </a:xfrm>
          <a:prstGeom prst="rect">
            <a:avLst/>
          </a:prstGeom>
        </p:spPr>
      </p:pic>
      <p:sp>
        <p:nvSpPr>
          <p:cNvPr id="5" name="TextBox 4">
            <a:extLst>
              <a:ext uri="{FF2B5EF4-FFF2-40B4-BE49-F238E27FC236}">
                <a16:creationId xmlns:a16="http://schemas.microsoft.com/office/drawing/2014/main" id="{5226FC3C-352A-4A31-FDEF-03D1072FDFCB}"/>
              </a:ext>
            </a:extLst>
          </p:cNvPr>
          <p:cNvSpPr txBox="1"/>
          <p:nvPr/>
        </p:nvSpPr>
        <p:spPr>
          <a:xfrm>
            <a:off x="509760" y="5911792"/>
            <a:ext cx="9129928" cy="708207"/>
          </a:xfrm>
          <a:prstGeom prst="rect">
            <a:avLst/>
          </a:prstGeom>
          <a:noFill/>
        </p:spPr>
        <p:txBody>
          <a:bodyPr wrap="square" rtlCol="0">
            <a:spAutoFit/>
          </a:bodyPr>
          <a:lstStyle/>
          <a:p>
            <a:pPr>
              <a:lnSpc>
                <a:spcPts val="2400"/>
              </a:lnSpc>
              <a:spcBef>
                <a:spcPts val="900"/>
              </a:spcBef>
            </a:pPr>
            <a:r>
              <a:rPr lang="en-US" sz="2400" b="1" dirty="0">
                <a:latin typeface="Comic Sans MS" panose="030F0702030302020204" pitchFamily="66" charset="0"/>
              </a:rPr>
              <a:t>Hormones</a:t>
            </a:r>
            <a:r>
              <a:rPr lang="en-US" sz="2400" dirty="0">
                <a:latin typeface="Comic Sans MS" panose="030F0702030302020204" pitchFamily="66" charset="0"/>
              </a:rPr>
              <a:t> – chemicals which carry messages around the body, instructing cells or organs to carry out their role. </a:t>
            </a:r>
            <a:endParaRPr lang="en-GB" sz="2400" dirty="0">
              <a:latin typeface="Comic Sans MS" panose="030F0702030302020204" pitchFamily="66" charset="0"/>
            </a:endParaRPr>
          </a:p>
        </p:txBody>
      </p:sp>
      <p:grpSp>
        <p:nvGrpSpPr>
          <p:cNvPr id="7" name="Group 6">
            <a:extLst>
              <a:ext uri="{FF2B5EF4-FFF2-40B4-BE49-F238E27FC236}">
                <a16:creationId xmlns:a16="http://schemas.microsoft.com/office/drawing/2014/main" id="{FA6304B8-2569-8C0A-DB34-F5ED27498DB3}"/>
              </a:ext>
            </a:extLst>
          </p:cNvPr>
          <p:cNvGrpSpPr/>
          <p:nvPr/>
        </p:nvGrpSpPr>
        <p:grpSpPr>
          <a:xfrm>
            <a:off x="596848" y="1702581"/>
            <a:ext cx="9042840" cy="1416503"/>
            <a:chOff x="302143" y="1651503"/>
            <a:chExt cx="8430916" cy="1523496"/>
          </a:xfrm>
        </p:grpSpPr>
        <p:sp>
          <p:nvSpPr>
            <p:cNvPr id="9" name="Rounded Rectangle 9">
              <a:extLst>
                <a:ext uri="{FF2B5EF4-FFF2-40B4-BE49-F238E27FC236}">
                  <a16:creationId xmlns:a16="http://schemas.microsoft.com/office/drawing/2014/main" id="{14F86244-A917-C399-6E0F-20D2F4A54427}"/>
                </a:ext>
              </a:extLst>
            </p:cNvPr>
            <p:cNvSpPr/>
            <p:nvPr/>
          </p:nvSpPr>
          <p:spPr>
            <a:xfrm>
              <a:off x="1729407" y="1651504"/>
              <a:ext cx="7003652" cy="1523495"/>
            </a:xfrm>
            <a:prstGeom prst="roundRect">
              <a:avLst>
                <a:gd name="adj" fmla="val 6641"/>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32000" rtlCol="0" anchor="ctr"/>
            <a:lstStyle/>
            <a:p>
              <a:pPr>
                <a:lnSpc>
                  <a:spcPts val="2400"/>
                </a:lnSpc>
                <a:spcBef>
                  <a:spcPts val="900"/>
                </a:spcBef>
              </a:pPr>
              <a:r>
                <a:rPr lang="en-US" sz="2400" dirty="0">
                  <a:solidFill>
                    <a:schemeClr val="tx1"/>
                  </a:solidFill>
                  <a:latin typeface="Comic Sans MS" panose="030F0702030302020204" pitchFamily="66" charset="0"/>
                </a:rPr>
                <a:t>Helps with focus, problem solving and thinking carefully. </a:t>
              </a:r>
              <a:br>
                <a:rPr lang="en-US" sz="2400" dirty="0">
                  <a:solidFill>
                    <a:schemeClr val="tx1"/>
                  </a:solidFill>
                  <a:latin typeface="Comic Sans MS" panose="030F0702030302020204" pitchFamily="66" charset="0"/>
                </a:rPr>
              </a:br>
              <a:r>
                <a:rPr lang="en-US" sz="2400" dirty="0">
                  <a:solidFill>
                    <a:schemeClr val="tx1"/>
                  </a:solidFill>
                  <a:latin typeface="Comic Sans MS" panose="030F0702030302020204" pitchFamily="66" charset="0"/>
                </a:rPr>
                <a:t>It also helps with managing strong feelings and emotions.</a:t>
              </a:r>
              <a:endParaRPr lang="en-GB" sz="2400" dirty="0">
                <a:solidFill>
                  <a:schemeClr val="tx1"/>
                </a:solidFill>
                <a:latin typeface="Comic Sans MS" panose="030F0702030302020204" pitchFamily="66" charset="0"/>
              </a:endParaRPr>
            </a:p>
          </p:txBody>
        </p:sp>
        <p:sp>
          <p:nvSpPr>
            <p:cNvPr id="10" name="Round Same-side Corner of Rectangle 10">
              <a:extLst>
                <a:ext uri="{FF2B5EF4-FFF2-40B4-BE49-F238E27FC236}">
                  <a16:creationId xmlns:a16="http://schemas.microsoft.com/office/drawing/2014/main" id="{C39501C9-1266-A262-7C38-674BD7958F35}"/>
                </a:ext>
              </a:extLst>
            </p:cNvPr>
            <p:cNvSpPr/>
            <p:nvPr/>
          </p:nvSpPr>
          <p:spPr>
            <a:xfrm rot="16200000">
              <a:off x="333560" y="1620086"/>
              <a:ext cx="1523494" cy="1586327"/>
            </a:xfrm>
            <a:prstGeom prst="round2SameRect">
              <a:avLst>
                <a:gd name="adj1" fmla="val 5140"/>
                <a:gd name="adj2" fmla="val 0"/>
              </a:avLst>
            </a:prstGeom>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sz="2400" b="1" dirty="0">
                  <a:solidFill>
                    <a:schemeClr val="tx1"/>
                  </a:solidFill>
                  <a:latin typeface="Comic Sans MS" panose="030F0702030302020204" pitchFamily="66" charset="0"/>
                </a:rPr>
                <a:t>PFC</a:t>
              </a:r>
            </a:p>
          </p:txBody>
        </p:sp>
      </p:grpSp>
      <p:grpSp>
        <p:nvGrpSpPr>
          <p:cNvPr id="11" name="Group 10">
            <a:extLst>
              <a:ext uri="{FF2B5EF4-FFF2-40B4-BE49-F238E27FC236}">
                <a16:creationId xmlns:a16="http://schemas.microsoft.com/office/drawing/2014/main" id="{BCD8C41C-8608-85B4-3806-E00BC46A5AD4}"/>
              </a:ext>
            </a:extLst>
          </p:cNvPr>
          <p:cNvGrpSpPr/>
          <p:nvPr/>
        </p:nvGrpSpPr>
        <p:grpSpPr>
          <a:xfrm>
            <a:off x="596853" y="3226950"/>
            <a:ext cx="9042835" cy="1165991"/>
            <a:chOff x="302146" y="1500454"/>
            <a:chExt cx="5652403" cy="1674545"/>
          </a:xfrm>
        </p:grpSpPr>
        <p:sp>
          <p:nvSpPr>
            <p:cNvPr id="12" name="Rounded Rectangle 17">
              <a:extLst>
                <a:ext uri="{FF2B5EF4-FFF2-40B4-BE49-F238E27FC236}">
                  <a16:creationId xmlns:a16="http://schemas.microsoft.com/office/drawing/2014/main" id="{A10CD5B2-CD8D-F040-4918-E5A484BE03AB}"/>
                </a:ext>
              </a:extLst>
            </p:cNvPr>
            <p:cNvSpPr/>
            <p:nvPr/>
          </p:nvSpPr>
          <p:spPr>
            <a:xfrm>
              <a:off x="1729408" y="1500455"/>
              <a:ext cx="4225141" cy="1674544"/>
            </a:xfrm>
            <a:prstGeom prst="roundRect">
              <a:avLst>
                <a:gd name="adj" fmla="val 6378"/>
              </a:avLst>
            </a:prstGeom>
            <a:solidFill>
              <a:srgbClr val="EAF4F3"/>
            </a:solidFill>
            <a:ln>
              <a:noFill/>
            </a:ln>
          </p:spPr>
          <p:style>
            <a:lnRef idx="2">
              <a:schemeClr val="accent1">
                <a:shade val="15000"/>
              </a:schemeClr>
            </a:lnRef>
            <a:fillRef idx="1">
              <a:schemeClr val="accent1"/>
            </a:fillRef>
            <a:effectRef idx="0">
              <a:schemeClr val="accent1"/>
            </a:effectRef>
            <a:fontRef idx="minor">
              <a:schemeClr val="lt1"/>
            </a:fontRef>
          </p:style>
          <p:txBody>
            <a:bodyPr lIns="432000" rIns="251999" rtlCol="0" anchor="ctr"/>
            <a:lstStyle/>
            <a:p>
              <a:pPr>
                <a:lnSpc>
                  <a:spcPts val="2400"/>
                </a:lnSpc>
                <a:spcBef>
                  <a:spcPts val="900"/>
                </a:spcBef>
              </a:pPr>
              <a:r>
                <a:rPr lang="en-US" sz="2400" dirty="0">
                  <a:solidFill>
                    <a:schemeClr val="tx1"/>
                  </a:solidFill>
                  <a:latin typeface="Comic Sans MS" panose="030F0702030302020204" pitchFamily="66" charset="0"/>
                </a:rPr>
                <a:t>Helps with learning and remembering, including how to manage emotions.</a:t>
              </a:r>
              <a:endParaRPr lang="en-GB" sz="2400" dirty="0">
                <a:solidFill>
                  <a:schemeClr val="tx1"/>
                </a:solidFill>
                <a:latin typeface="Comic Sans MS" panose="030F0702030302020204" pitchFamily="66" charset="0"/>
              </a:endParaRPr>
            </a:p>
          </p:txBody>
        </p:sp>
        <p:sp>
          <p:nvSpPr>
            <p:cNvPr id="13" name="Round Same-side Corner of Rectangle 18">
              <a:extLst>
                <a:ext uri="{FF2B5EF4-FFF2-40B4-BE49-F238E27FC236}">
                  <a16:creationId xmlns:a16="http://schemas.microsoft.com/office/drawing/2014/main" id="{7218DB54-1911-C058-2374-51D627853D2F}"/>
                </a:ext>
              </a:extLst>
            </p:cNvPr>
            <p:cNvSpPr/>
            <p:nvPr/>
          </p:nvSpPr>
          <p:spPr>
            <a:xfrm rot="16200000">
              <a:off x="272367" y="1530233"/>
              <a:ext cx="1674544" cy="1614986"/>
            </a:xfrm>
            <a:prstGeom prst="round2SameRect">
              <a:avLst>
                <a:gd name="adj1" fmla="val 6405"/>
                <a:gd name="adj2" fmla="val 0"/>
              </a:avLst>
            </a:prstGeom>
            <a:solidFill>
              <a:srgbClr val="88C2C0"/>
            </a:solidFill>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sz="2400" b="1" dirty="0">
                  <a:solidFill>
                    <a:schemeClr val="tx1"/>
                  </a:solidFill>
                  <a:latin typeface="Comic Sans MS" panose="030F0702030302020204" pitchFamily="66" charset="0"/>
                </a:rPr>
                <a:t>Hippocampus</a:t>
              </a:r>
            </a:p>
          </p:txBody>
        </p:sp>
      </p:grpSp>
      <p:grpSp>
        <p:nvGrpSpPr>
          <p:cNvPr id="14" name="Group 13">
            <a:extLst>
              <a:ext uri="{FF2B5EF4-FFF2-40B4-BE49-F238E27FC236}">
                <a16:creationId xmlns:a16="http://schemas.microsoft.com/office/drawing/2014/main" id="{3E0FF341-1B50-B3BA-F783-D886040FC170}"/>
              </a:ext>
            </a:extLst>
          </p:cNvPr>
          <p:cNvGrpSpPr/>
          <p:nvPr/>
        </p:nvGrpSpPr>
        <p:grpSpPr>
          <a:xfrm>
            <a:off x="596851" y="4500807"/>
            <a:ext cx="9042837" cy="1345695"/>
            <a:chOff x="302145" y="1651504"/>
            <a:chExt cx="8430915" cy="1523495"/>
          </a:xfrm>
        </p:grpSpPr>
        <p:sp>
          <p:nvSpPr>
            <p:cNvPr id="15" name="Rounded Rectangle 27">
              <a:extLst>
                <a:ext uri="{FF2B5EF4-FFF2-40B4-BE49-F238E27FC236}">
                  <a16:creationId xmlns:a16="http://schemas.microsoft.com/office/drawing/2014/main" id="{1149B50F-4999-9ED8-01C8-7C6F7578E1A8}"/>
                </a:ext>
              </a:extLst>
            </p:cNvPr>
            <p:cNvSpPr/>
            <p:nvPr/>
          </p:nvSpPr>
          <p:spPr>
            <a:xfrm>
              <a:off x="1729408" y="1651504"/>
              <a:ext cx="7003652" cy="1523495"/>
            </a:xfrm>
            <a:prstGeom prst="roundRect">
              <a:avLst>
                <a:gd name="adj" fmla="val 4820"/>
              </a:avLst>
            </a:prstGeom>
            <a:solidFill>
              <a:srgbClr val="FCDBD0"/>
            </a:solidFill>
            <a:ln>
              <a:noFill/>
            </a:ln>
          </p:spPr>
          <p:style>
            <a:lnRef idx="2">
              <a:schemeClr val="accent1">
                <a:shade val="15000"/>
              </a:schemeClr>
            </a:lnRef>
            <a:fillRef idx="1">
              <a:schemeClr val="accent1"/>
            </a:fillRef>
            <a:effectRef idx="0">
              <a:schemeClr val="accent1"/>
            </a:effectRef>
            <a:fontRef idx="minor">
              <a:schemeClr val="lt1"/>
            </a:fontRef>
          </p:style>
          <p:txBody>
            <a:bodyPr lIns="432000" rIns="288000" rtlCol="0" anchor="ctr"/>
            <a:lstStyle/>
            <a:p>
              <a:pPr>
                <a:lnSpc>
                  <a:spcPts val="2400"/>
                </a:lnSpc>
                <a:spcBef>
                  <a:spcPts val="900"/>
                </a:spcBef>
              </a:pPr>
              <a:r>
                <a:rPr lang="en-US" sz="2400" dirty="0">
                  <a:solidFill>
                    <a:schemeClr val="tx1"/>
                  </a:solidFill>
                  <a:latin typeface="Comic Sans MS" panose="030F0702030302020204" pitchFamily="66" charset="0"/>
                </a:rPr>
                <a:t>Acts like an alarm or warning in response to something that might be worrying, dangerous, or scary.</a:t>
              </a:r>
              <a:endParaRPr lang="en-GB" sz="2400" dirty="0">
                <a:solidFill>
                  <a:schemeClr val="tx1"/>
                </a:solidFill>
                <a:latin typeface="Comic Sans MS" panose="030F0702030302020204" pitchFamily="66" charset="0"/>
              </a:endParaRPr>
            </a:p>
          </p:txBody>
        </p:sp>
        <p:sp>
          <p:nvSpPr>
            <p:cNvPr id="16" name="Round Same-side Corner of Rectangle 28">
              <a:extLst>
                <a:ext uri="{FF2B5EF4-FFF2-40B4-BE49-F238E27FC236}">
                  <a16:creationId xmlns:a16="http://schemas.microsoft.com/office/drawing/2014/main" id="{B33220B0-5209-D069-BB79-F5A3E8D96A28}"/>
                </a:ext>
              </a:extLst>
            </p:cNvPr>
            <p:cNvSpPr/>
            <p:nvPr/>
          </p:nvSpPr>
          <p:spPr>
            <a:xfrm rot="16200000">
              <a:off x="390973" y="1562676"/>
              <a:ext cx="1523494" cy="1701149"/>
            </a:xfrm>
            <a:prstGeom prst="round2SameRect">
              <a:avLst>
                <a:gd name="adj1" fmla="val 4533"/>
                <a:gd name="adj2" fmla="val 0"/>
              </a:avLst>
            </a:prstGeom>
            <a:solidFill>
              <a:srgbClr val="F9B196"/>
            </a:solidFill>
            <a:ln>
              <a:no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sz="2400" b="1" dirty="0">
                  <a:solidFill>
                    <a:schemeClr val="tx1"/>
                  </a:solidFill>
                  <a:latin typeface="Comic Sans MS" panose="030F0702030302020204" pitchFamily="66" charset="0"/>
                </a:rPr>
                <a:t>Amygdala</a:t>
              </a:r>
            </a:p>
          </p:txBody>
        </p:sp>
      </p:grpSp>
      <p:pic>
        <p:nvPicPr>
          <p:cNvPr id="17" name="Picture 16" descr="A brain with green and white color&#10;&#10;AI-generated content may be incorrect.">
            <a:extLst>
              <a:ext uri="{FF2B5EF4-FFF2-40B4-BE49-F238E27FC236}">
                <a16:creationId xmlns:a16="http://schemas.microsoft.com/office/drawing/2014/main" id="{D0021E43-720B-2203-6C27-7AC1CE764791}"/>
              </a:ext>
            </a:extLst>
          </p:cNvPr>
          <p:cNvPicPr>
            <a:picLocks noChangeAspect="1"/>
          </p:cNvPicPr>
          <p:nvPr/>
        </p:nvPicPr>
        <p:blipFill>
          <a:blip r:embed="rId4">
            <a:alphaModFix/>
          </a:blip>
          <a:stretch>
            <a:fillRect/>
          </a:stretch>
        </p:blipFill>
        <p:spPr>
          <a:xfrm>
            <a:off x="10600416" y="2083463"/>
            <a:ext cx="1337584" cy="1143487"/>
          </a:xfrm>
          <a:prstGeom prst="rect">
            <a:avLst/>
          </a:prstGeom>
        </p:spPr>
      </p:pic>
    </p:spTree>
    <p:extLst>
      <p:ext uri="{BB962C8B-B14F-4D97-AF65-F5344CB8AC3E}">
        <p14:creationId xmlns:p14="http://schemas.microsoft.com/office/powerpoint/2010/main" val="4020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xit" presetSubtype="0" fill="hold" nodeType="withEffect">
                                  <p:stCondLst>
                                    <p:cond delay="0"/>
                                  </p:stCondLst>
                                  <p:childTnLst>
                                    <p:animEffect transition="out" filter="fade">
                                      <p:cBhvr>
                                        <p:cTn id="20" dur="500"/>
                                        <p:tgtEl>
                                          <p:spTgt spid="17"/>
                                        </p:tgtEl>
                                      </p:cBhvr>
                                    </p:animEffect>
                                    <p:set>
                                      <p:cBhvr>
                                        <p:cTn id="21" dur="1" fill="hold">
                                          <p:stCondLst>
                                            <p:cond delay="499"/>
                                          </p:stCondLst>
                                        </p:cTn>
                                        <p:tgtEl>
                                          <p:spTgt spid="17"/>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04137-4377-C55C-AF16-B759E674B4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1E2D2D-B756-B764-245F-3C8B2E7FAAD5}"/>
              </a:ext>
            </a:extLst>
          </p:cNvPr>
          <p:cNvSpPr>
            <a:spLocks noGrp="1"/>
          </p:cNvSpPr>
          <p:nvPr>
            <p:ph type="title"/>
          </p:nvPr>
        </p:nvSpPr>
        <p:spPr>
          <a:xfrm>
            <a:off x="254001" y="188078"/>
            <a:ext cx="11582398" cy="929896"/>
          </a:xfrm>
          <a:ln w="57150"/>
        </p:spPr>
        <p:txBody>
          <a:bodyPr>
            <a:normAutofit/>
          </a:bodyPr>
          <a:lstStyle/>
          <a:p>
            <a:r>
              <a:rPr lang="en-GB" sz="3600" cap="none" dirty="0">
                <a:solidFill>
                  <a:schemeClr val="tx1"/>
                </a:solidFill>
                <a:latin typeface="Comic Sans MS" panose="030F0702030302020204" pitchFamily="66" charset="0"/>
              </a:rPr>
              <a:t>Hormones and the brain</a:t>
            </a:r>
          </a:p>
        </p:txBody>
      </p:sp>
      <p:sp>
        <p:nvSpPr>
          <p:cNvPr id="3" name="Content Placeholder 2">
            <a:extLst>
              <a:ext uri="{FF2B5EF4-FFF2-40B4-BE49-F238E27FC236}">
                <a16:creationId xmlns:a16="http://schemas.microsoft.com/office/drawing/2014/main" id="{AD46EBD1-4273-A4DE-648B-77A5EFD25FB8}"/>
              </a:ext>
            </a:extLst>
          </p:cNvPr>
          <p:cNvSpPr>
            <a:spLocks noGrp="1"/>
          </p:cNvSpPr>
          <p:nvPr>
            <p:ph idx="1"/>
          </p:nvPr>
        </p:nvSpPr>
        <p:spPr>
          <a:xfrm>
            <a:off x="287867" y="1413848"/>
            <a:ext cx="7620000" cy="5010683"/>
          </a:xfrm>
          <a:solidFill>
            <a:schemeClr val="bg1"/>
          </a:solidFill>
        </p:spPr>
        <p:txBody>
          <a:bodyPr>
            <a:normAutofit/>
          </a:bodyPr>
          <a:lstStyle/>
          <a:p>
            <a:pPr marL="0" indent="0">
              <a:buNone/>
            </a:pPr>
            <a:r>
              <a:rPr lang="en-US" sz="3600" b="1" dirty="0">
                <a:latin typeface="Comic Sans MS" panose="030F0702030302020204" pitchFamily="66" charset="0"/>
              </a:rPr>
              <a:t>Dopamine</a:t>
            </a:r>
            <a:r>
              <a:rPr lang="en-US" sz="3600" dirty="0">
                <a:latin typeface="Comic Sans MS" panose="030F0702030302020204" pitchFamily="66" charset="0"/>
              </a:rPr>
              <a:t> has many roles, including helping the hippocampus to learn and form new habits through ‘reward pathways’ – giving feelings of pleasure.</a:t>
            </a:r>
            <a:endParaRPr lang="en-GB" sz="3600" dirty="0">
              <a:latin typeface="Comic Sans MS" panose="030F0702030302020204" pitchFamily="66" charset="0"/>
            </a:endParaRPr>
          </a:p>
          <a:p>
            <a:pPr marL="0" indent="0">
              <a:buNone/>
            </a:pPr>
            <a:endParaRPr lang="en-US" sz="2800" dirty="0">
              <a:latin typeface="Comic Sans MS" panose="030F0702030302020204" pitchFamily="66" charset="0"/>
            </a:endParaRPr>
          </a:p>
          <a:p>
            <a:pPr marL="0" indent="0">
              <a:buNone/>
            </a:pPr>
            <a:endParaRPr lang="en-GB" dirty="0">
              <a:latin typeface="Comic Sans MS" panose="030F0702030302020204" pitchFamily="66" charset="0"/>
            </a:endParaRPr>
          </a:p>
          <a:p>
            <a:pPr marL="0" indent="0">
              <a:buNone/>
            </a:pPr>
            <a:endParaRPr lang="en-GB" dirty="0">
              <a:latin typeface="Comic Sans MS" panose="030F0702030302020204" pitchFamily="66" charset="0"/>
            </a:endParaRPr>
          </a:p>
        </p:txBody>
      </p:sp>
      <p:pic>
        <p:nvPicPr>
          <p:cNvPr id="5" name="Picture 4" descr="A purple object with a black background&#10;&#10;AI-generated content may be incorrect.">
            <a:extLst>
              <a:ext uri="{FF2B5EF4-FFF2-40B4-BE49-F238E27FC236}">
                <a16:creationId xmlns:a16="http://schemas.microsoft.com/office/drawing/2014/main" id="{3020112A-21D4-4942-BCF7-FD19908D9A0B}"/>
              </a:ext>
            </a:extLst>
          </p:cNvPr>
          <p:cNvPicPr>
            <a:picLocks noChangeAspect="1"/>
          </p:cNvPicPr>
          <p:nvPr/>
        </p:nvPicPr>
        <p:blipFill>
          <a:blip r:embed="rId3"/>
          <a:srcRect b="44024"/>
          <a:stretch>
            <a:fillRect/>
          </a:stretch>
        </p:blipFill>
        <p:spPr>
          <a:xfrm>
            <a:off x="8991908" y="2176924"/>
            <a:ext cx="2658952" cy="4247607"/>
          </a:xfrm>
          <a:prstGeom prst="rect">
            <a:avLst/>
          </a:prstGeom>
        </p:spPr>
      </p:pic>
      <p:pic>
        <p:nvPicPr>
          <p:cNvPr id="9" name="Picture 8" descr="A group of people standing in front of a light&#10;&#10;AI-generated content may be incorrect.">
            <a:extLst>
              <a:ext uri="{FF2B5EF4-FFF2-40B4-BE49-F238E27FC236}">
                <a16:creationId xmlns:a16="http://schemas.microsoft.com/office/drawing/2014/main" id="{DDB475D4-9705-F249-9BB9-F2FD6250B36F}"/>
              </a:ext>
            </a:extLst>
          </p:cNvPr>
          <p:cNvPicPr>
            <a:picLocks noChangeAspect="1"/>
          </p:cNvPicPr>
          <p:nvPr/>
        </p:nvPicPr>
        <p:blipFill>
          <a:blip r:embed="rId4"/>
          <a:stretch>
            <a:fillRect/>
          </a:stretch>
        </p:blipFill>
        <p:spPr>
          <a:xfrm rot="280643">
            <a:off x="8083419" y="993863"/>
            <a:ext cx="3775088" cy="2103826"/>
          </a:xfrm>
          <a:prstGeom prst="rect">
            <a:avLst/>
          </a:prstGeom>
        </p:spPr>
      </p:pic>
    </p:spTree>
    <p:extLst>
      <p:ext uri="{BB962C8B-B14F-4D97-AF65-F5344CB8AC3E}">
        <p14:creationId xmlns:p14="http://schemas.microsoft.com/office/powerpoint/2010/main" val="1112425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62788-9239-3A6D-EB7C-E407AE7374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7F0012-D1E6-AFC5-189E-0875808F6B44}"/>
              </a:ext>
            </a:extLst>
          </p:cNvPr>
          <p:cNvSpPr>
            <a:spLocks noGrp="1"/>
          </p:cNvSpPr>
          <p:nvPr>
            <p:ph type="title"/>
          </p:nvPr>
        </p:nvSpPr>
        <p:spPr>
          <a:xfrm>
            <a:off x="254001" y="188078"/>
            <a:ext cx="11582398" cy="929896"/>
          </a:xfrm>
          <a:ln w="57150"/>
        </p:spPr>
        <p:txBody>
          <a:bodyPr>
            <a:normAutofit/>
          </a:bodyPr>
          <a:lstStyle/>
          <a:p>
            <a:r>
              <a:rPr lang="en-GB" sz="3600" cap="none" dirty="0">
                <a:solidFill>
                  <a:schemeClr val="tx1"/>
                </a:solidFill>
                <a:latin typeface="Comic Sans MS" panose="030F0702030302020204" pitchFamily="66" charset="0"/>
              </a:rPr>
              <a:t>Hormones and the brain</a:t>
            </a:r>
          </a:p>
        </p:txBody>
      </p:sp>
      <p:sp>
        <p:nvSpPr>
          <p:cNvPr id="3" name="Content Placeholder 2">
            <a:extLst>
              <a:ext uri="{FF2B5EF4-FFF2-40B4-BE49-F238E27FC236}">
                <a16:creationId xmlns:a16="http://schemas.microsoft.com/office/drawing/2014/main" id="{7C507B2C-E521-01CB-9D9B-C588C0141C4B}"/>
              </a:ext>
            </a:extLst>
          </p:cNvPr>
          <p:cNvSpPr>
            <a:spLocks noGrp="1"/>
          </p:cNvSpPr>
          <p:nvPr>
            <p:ph idx="1"/>
          </p:nvPr>
        </p:nvSpPr>
        <p:spPr>
          <a:xfrm>
            <a:off x="287867" y="1413848"/>
            <a:ext cx="7620000" cy="5010683"/>
          </a:xfrm>
          <a:solidFill>
            <a:schemeClr val="bg1"/>
          </a:solidFill>
        </p:spPr>
        <p:txBody>
          <a:bodyPr>
            <a:normAutofit/>
          </a:bodyPr>
          <a:lstStyle/>
          <a:p>
            <a:pPr marL="0" indent="0">
              <a:buNone/>
            </a:pPr>
            <a:r>
              <a:rPr lang="en-US" sz="3600" b="1" dirty="0">
                <a:latin typeface="Comic Sans MS" panose="030F0702030302020204" pitchFamily="66" charset="0"/>
              </a:rPr>
              <a:t>Endorphins </a:t>
            </a:r>
            <a:r>
              <a:rPr lang="en-US" sz="3600" dirty="0">
                <a:latin typeface="Comic Sans MS" panose="030F0702030302020204" pitchFamily="66" charset="0"/>
              </a:rPr>
              <a:t>help the body to block or reduce feelings of pain or stress. They can help to increase more pleasant feelings such as happiness.</a:t>
            </a:r>
            <a:endParaRPr lang="en-GB" sz="3600" dirty="0">
              <a:latin typeface="Comic Sans MS" panose="030F0702030302020204" pitchFamily="66" charset="0"/>
            </a:endParaRPr>
          </a:p>
          <a:p>
            <a:pPr marL="0" indent="0">
              <a:buNone/>
            </a:pPr>
            <a:endParaRPr lang="en-US" sz="3600" dirty="0">
              <a:latin typeface="Comic Sans MS" panose="030F0702030302020204" pitchFamily="66" charset="0"/>
            </a:endParaRPr>
          </a:p>
          <a:p>
            <a:pPr marL="0" indent="0">
              <a:buNone/>
            </a:pPr>
            <a:endParaRPr lang="en-GB" sz="3600" dirty="0">
              <a:latin typeface="Comic Sans MS" panose="030F0702030302020204" pitchFamily="66" charset="0"/>
            </a:endParaRPr>
          </a:p>
          <a:p>
            <a:pPr marL="0" indent="0">
              <a:buNone/>
            </a:pPr>
            <a:endParaRPr lang="en-GB" dirty="0">
              <a:latin typeface="Comic Sans MS" panose="030F0702030302020204" pitchFamily="66" charset="0"/>
            </a:endParaRPr>
          </a:p>
        </p:txBody>
      </p:sp>
      <p:pic>
        <p:nvPicPr>
          <p:cNvPr id="6" name="Picture 5" descr="A purple tennis racket and balls&#10;&#10;AI-generated content may be incorrect.">
            <a:extLst>
              <a:ext uri="{FF2B5EF4-FFF2-40B4-BE49-F238E27FC236}">
                <a16:creationId xmlns:a16="http://schemas.microsoft.com/office/drawing/2014/main" id="{3BFCE245-5ADC-E9D4-8897-CE283835C471}"/>
              </a:ext>
            </a:extLst>
          </p:cNvPr>
          <p:cNvPicPr>
            <a:picLocks noChangeAspect="1"/>
          </p:cNvPicPr>
          <p:nvPr/>
        </p:nvPicPr>
        <p:blipFill>
          <a:blip r:embed="rId3"/>
          <a:srcRect l="1" r="-1249"/>
          <a:stretch>
            <a:fillRect/>
          </a:stretch>
        </p:blipFill>
        <p:spPr>
          <a:xfrm>
            <a:off x="7493971" y="1704180"/>
            <a:ext cx="4410162" cy="4430018"/>
          </a:xfrm>
          <a:prstGeom prst="rect">
            <a:avLst/>
          </a:prstGeom>
        </p:spPr>
      </p:pic>
    </p:spTree>
    <p:extLst>
      <p:ext uri="{BB962C8B-B14F-4D97-AF65-F5344CB8AC3E}">
        <p14:creationId xmlns:p14="http://schemas.microsoft.com/office/powerpoint/2010/main" val="1531784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DAC76-D51E-CDBB-E538-61D2D80A57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F5A5AD-33D7-D536-FEA5-A08DAF74C6E0}"/>
              </a:ext>
            </a:extLst>
          </p:cNvPr>
          <p:cNvSpPr>
            <a:spLocks noGrp="1"/>
          </p:cNvSpPr>
          <p:nvPr>
            <p:ph type="title"/>
          </p:nvPr>
        </p:nvSpPr>
        <p:spPr>
          <a:xfrm>
            <a:off x="254001" y="188078"/>
            <a:ext cx="11582398" cy="929896"/>
          </a:xfrm>
          <a:ln w="57150"/>
        </p:spPr>
        <p:txBody>
          <a:bodyPr>
            <a:normAutofit/>
          </a:bodyPr>
          <a:lstStyle/>
          <a:p>
            <a:r>
              <a:rPr lang="en-GB" sz="3600" cap="none" dirty="0">
                <a:solidFill>
                  <a:schemeClr val="tx1"/>
                </a:solidFill>
                <a:latin typeface="Comic Sans MS" panose="030F0702030302020204" pitchFamily="66" charset="0"/>
              </a:rPr>
              <a:t>Hormones and the brain</a:t>
            </a:r>
          </a:p>
        </p:txBody>
      </p:sp>
      <p:sp>
        <p:nvSpPr>
          <p:cNvPr id="3" name="Content Placeholder 2">
            <a:extLst>
              <a:ext uri="{FF2B5EF4-FFF2-40B4-BE49-F238E27FC236}">
                <a16:creationId xmlns:a16="http://schemas.microsoft.com/office/drawing/2014/main" id="{C851E848-D364-E073-FBCA-AA91C53E892E}"/>
              </a:ext>
            </a:extLst>
          </p:cNvPr>
          <p:cNvSpPr>
            <a:spLocks noGrp="1"/>
          </p:cNvSpPr>
          <p:nvPr>
            <p:ph idx="1"/>
          </p:nvPr>
        </p:nvSpPr>
        <p:spPr>
          <a:xfrm>
            <a:off x="287867" y="1413848"/>
            <a:ext cx="7620000" cy="5010683"/>
          </a:xfrm>
          <a:solidFill>
            <a:schemeClr val="bg1"/>
          </a:solidFill>
        </p:spPr>
        <p:txBody>
          <a:bodyPr>
            <a:normAutofit fontScale="92500"/>
          </a:bodyPr>
          <a:lstStyle/>
          <a:p>
            <a:pPr marL="0" indent="0">
              <a:buNone/>
            </a:pPr>
            <a:r>
              <a:rPr lang="en-US" sz="3600" b="1" dirty="0">
                <a:latin typeface="Comic Sans MS" panose="030F0702030302020204" pitchFamily="66" charset="0"/>
              </a:rPr>
              <a:t>Adrenaline</a:t>
            </a:r>
            <a:r>
              <a:rPr lang="en-US" sz="3600" dirty="0">
                <a:latin typeface="Comic Sans MS" panose="030F0702030302020204" pitchFamily="66" charset="0"/>
              </a:rPr>
              <a:t> is released when the amygdala is activated, as part of the ‘fight, flight or freeze’ response. It can also be released when something feels very exciting. </a:t>
            </a:r>
            <a:br>
              <a:rPr lang="en-US" sz="3600" dirty="0">
                <a:latin typeface="Comic Sans MS" panose="030F0702030302020204" pitchFamily="66" charset="0"/>
              </a:rPr>
            </a:br>
            <a:r>
              <a:rPr lang="en-US" sz="3600" dirty="0">
                <a:latin typeface="Comic Sans MS" panose="030F0702030302020204" pitchFamily="66" charset="0"/>
              </a:rPr>
              <a:t>It increases the heart and breathing rate, helps the body to release energy stores, and signals blood to move to the muscles.</a:t>
            </a:r>
            <a:endParaRPr lang="en-GB" sz="3600" dirty="0">
              <a:latin typeface="Comic Sans MS" panose="030F0702030302020204" pitchFamily="66" charset="0"/>
            </a:endParaRPr>
          </a:p>
          <a:p>
            <a:pPr marL="0" indent="0">
              <a:buNone/>
            </a:pPr>
            <a:endParaRPr lang="en-US" sz="3600" dirty="0">
              <a:latin typeface="Comic Sans MS" panose="030F0702030302020204" pitchFamily="66" charset="0"/>
            </a:endParaRPr>
          </a:p>
          <a:p>
            <a:pPr marL="0" indent="0">
              <a:buNone/>
            </a:pPr>
            <a:endParaRPr lang="en-GB" sz="3600" dirty="0">
              <a:latin typeface="Comic Sans MS" panose="030F0702030302020204" pitchFamily="66" charset="0"/>
            </a:endParaRPr>
          </a:p>
          <a:p>
            <a:pPr marL="0" indent="0">
              <a:buNone/>
            </a:pPr>
            <a:endParaRPr lang="en-GB" dirty="0">
              <a:latin typeface="Comic Sans MS" panose="030F0702030302020204" pitchFamily="66" charset="0"/>
            </a:endParaRPr>
          </a:p>
        </p:txBody>
      </p:sp>
      <p:pic>
        <p:nvPicPr>
          <p:cNvPr id="8" name="Picture 7">
            <a:extLst>
              <a:ext uri="{FF2B5EF4-FFF2-40B4-BE49-F238E27FC236}">
                <a16:creationId xmlns:a16="http://schemas.microsoft.com/office/drawing/2014/main" id="{2B33A18F-C9E9-8821-DEB8-0F64C661A209}"/>
              </a:ext>
            </a:extLst>
          </p:cNvPr>
          <p:cNvPicPr>
            <a:picLocks noChangeAspect="1"/>
          </p:cNvPicPr>
          <p:nvPr/>
        </p:nvPicPr>
        <p:blipFill>
          <a:blip r:embed="rId3"/>
          <a:stretch>
            <a:fillRect/>
          </a:stretch>
        </p:blipFill>
        <p:spPr>
          <a:xfrm>
            <a:off x="7631318" y="1413848"/>
            <a:ext cx="4560682" cy="4560682"/>
          </a:xfrm>
          <a:prstGeom prst="rect">
            <a:avLst/>
          </a:prstGeom>
        </p:spPr>
      </p:pic>
    </p:spTree>
    <p:extLst>
      <p:ext uri="{BB962C8B-B14F-4D97-AF65-F5344CB8AC3E}">
        <p14:creationId xmlns:p14="http://schemas.microsoft.com/office/powerpoint/2010/main" val="2341150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7F35F-CF21-DFEC-32B8-D537834DEB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92FDB1-03CE-203B-B3B4-2306A61F9A8B}"/>
              </a:ext>
            </a:extLst>
          </p:cNvPr>
          <p:cNvSpPr>
            <a:spLocks noGrp="1"/>
          </p:cNvSpPr>
          <p:nvPr>
            <p:ph type="title"/>
          </p:nvPr>
        </p:nvSpPr>
        <p:spPr>
          <a:xfrm>
            <a:off x="254001" y="188078"/>
            <a:ext cx="11582398" cy="929896"/>
          </a:xfrm>
          <a:ln w="57150"/>
        </p:spPr>
        <p:txBody>
          <a:bodyPr>
            <a:normAutofit/>
          </a:bodyPr>
          <a:lstStyle/>
          <a:p>
            <a:r>
              <a:rPr lang="en-GB" sz="3600" cap="none" dirty="0">
                <a:solidFill>
                  <a:schemeClr val="tx1"/>
                </a:solidFill>
                <a:latin typeface="Comic Sans MS" panose="030F0702030302020204" pitchFamily="66" charset="0"/>
              </a:rPr>
              <a:t>Hormones and the brain</a:t>
            </a:r>
          </a:p>
        </p:txBody>
      </p:sp>
      <p:sp>
        <p:nvSpPr>
          <p:cNvPr id="3" name="Content Placeholder 2">
            <a:extLst>
              <a:ext uri="{FF2B5EF4-FFF2-40B4-BE49-F238E27FC236}">
                <a16:creationId xmlns:a16="http://schemas.microsoft.com/office/drawing/2014/main" id="{B451E06F-A21C-3FE7-2018-DC9D4C21228B}"/>
              </a:ext>
            </a:extLst>
          </p:cNvPr>
          <p:cNvSpPr>
            <a:spLocks noGrp="1"/>
          </p:cNvSpPr>
          <p:nvPr>
            <p:ph idx="1"/>
          </p:nvPr>
        </p:nvSpPr>
        <p:spPr>
          <a:xfrm>
            <a:off x="287867" y="1413848"/>
            <a:ext cx="7620000" cy="5010683"/>
          </a:xfrm>
          <a:solidFill>
            <a:schemeClr val="bg1"/>
          </a:solidFill>
        </p:spPr>
        <p:txBody>
          <a:bodyPr>
            <a:normAutofit/>
          </a:bodyPr>
          <a:lstStyle/>
          <a:p>
            <a:pPr marL="0" indent="0">
              <a:buNone/>
            </a:pPr>
            <a:r>
              <a:rPr lang="en-US" sz="3600" b="1" dirty="0">
                <a:latin typeface="Comic Sans MS" panose="030F0702030302020204" pitchFamily="66" charset="0"/>
              </a:rPr>
              <a:t>Serotonin</a:t>
            </a:r>
            <a:r>
              <a:rPr lang="en-US" sz="3600" dirty="0">
                <a:latin typeface="Comic Sans MS" panose="030F0702030302020204" pitchFamily="66" charset="0"/>
              </a:rPr>
              <a:t> helps to give a good mood boost. It plays an important role in helping the PFC to work, helps people stay awake during the day and sleep well at night, and helps the digestive system to work.</a:t>
            </a:r>
            <a:endParaRPr lang="en-GB" sz="3600" dirty="0">
              <a:latin typeface="Comic Sans MS" panose="030F0702030302020204" pitchFamily="66" charset="0"/>
            </a:endParaRPr>
          </a:p>
          <a:p>
            <a:pPr marL="0" indent="0">
              <a:buNone/>
            </a:pPr>
            <a:endParaRPr lang="en-US" sz="3600" dirty="0">
              <a:latin typeface="Comic Sans MS" panose="030F0702030302020204" pitchFamily="66" charset="0"/>
            </a:endParaRPr>
          </a:p>
          <a:p>
            <a:pPr marL="0" indent="0">
              <a:buNone/>
            </a:pPr>
            <a:endParaRPr lang="en-GB" sz="3600" dirty="0">
              <a:latin typeface="Comic Sans MS" panose="030F0702030302020204" pitchFamily="66" charset="0"/>
            </a:endParaRPr>
          </a:p>
          <a:p>
            <a:pPr marL="0" indent="0">
              <a:buNone/>
            </a:pPr>
            <a:endParaRPr lang="en-GB" dirty="0">
              <a:latin typeface="Comic Sans MS" panose="030F0702030302020204" pitchFamily="66" charset="0"/>
            </a:endParaRPr>
          </a:p>
        </p:txBody>
      </p:sp>
      <p:pic>
        <p:nvPicPr>
          <p:cNvPr id="5" name="Picture 4" descr="A sun with rays coming out of it&#10;&#10;AI-generated content may be incorrect.">
            <a:extLst>
              <a:ext uri="{FF2B5EF4-FFF2-40B4-BE49-F238E27FC236}">
                <a16:creationId xmlns:a16="http://schemas.microsoft.com/office/drawing/2014/main" id="{617510D9-7131-C0C1-C870-6DB4A67702DB}"/>
              </a:ext>
            </a:extLst>
          </p:cNvPr>
          <p:cNvPicPr>
            <a:picLocks noChangeAspect="1"/>
          </p:cNvPicPr>
          <p:nvPr/>
        </p:nvPicPr>
        <p:blipFill>
          <a:blip r:embed="rId3"/>
          <a:stretch>
            <a:fillRect/>
          </a:stretch>
        </p:blipFill>
        <p:spPr>
          <a:xfrm>
            <a:off x="9120758" y="863038"/>
            <a:ext cx="1642005" cy="1759289"/>
          </a:xfrm>
          <a:prstGeom prst="rect">
            <a:avLst/>
          </a:prstGeom>
        </p:spPr>
      </p:pic>
      <p:pic>
        <p:nvPicPr>
          <p:cNvPr id="7" name="Picture 6" descr="A purple object with a black background&#10;&#10;AI-generated content may be incorrect.">
            <a:extLst>
              <a:ext uri="{FF2B5EF4-FFF2-40B4-BE49-F238E27FC236}">
                <a16:creationId xmlns:a16="http://schemas.microsoft.com/office/drawing/2014/main" id="{030090D3-5C8A-A00F-FCF7-4D029391DDD5}"/>
              </a:ext>
            </a:extLst>
          </p:cNvPr>
          <p:cNvPicPr>
            <a:picLocks noChangeAspect="1"/>
          </p:cNvPicPr>
          <p:nvPr/>
        </p:nvPicPr>
        <p:blipFill>
          <a:blip r:embed="rId4"/>
          <a:srcRect b="44024"/>
          <a:stretch>
            <a:fillRect/>
          </a:stretch>
        </p:blipFill>
        <p:spPr>
          <a:xfrm>
            <a:off x="9433287" y="2176924"/>
            <a:ext cx="2658952" cy="4247607"/>
          </a:xfrm>
          <a:prstGeom prst="rect">
            <a:avLst/>
          </a:prstGeom>
        </p:spPr>
      </p:pic>
      <p:pic>
        <p:nvPicPr>
          <p:cNvPr id="10" name="Picture 9" descr="A moon and stars on a black background&#10;&#10;AI-generated content may be incorrect.">
            <a:extLst>
              <a:ext uri="{FF2B5EF4-FFF2-40B4-BE49-F238E27FC236}">
                <a16:creationId xmlns:a16="http://schemas.microsoft.com/office/drawing/2014/main" id="{31DA829B-9BF6-7622-6F7C-4767B216D9AE}"/>
              </a:ext>
            </a:extLst>
          </p:cNvPr>
          <p:cNvPicPr>
            <a:picLocks noChangeAspect="1"/>
          </p:cNvPicPr>
          <p:nvPr/>
        </p:nvPicPr>
        <p:blipFill>
          <a:blip r:embed="rId5"/>
          <a:stretch>
            <a:fillRect/>
          </a:stretch>
        </p:blipFill>
        <p:spPr>
          <a:xfrm>
            <a:off x="10842670" y="3124456"/>
            <a:ext cx="1349330" cy="1899057"/>
          </a:xfrm>
          <a:prstGeom prst="rect">
            <a:avLst/>
          </a:prstGeom>
        </p:spPr>
      </p:pic>
    </p:spTree>
    <p:extLst>
      <p:ext uri="{BB962C8B-B14F-4D97-AF65-F5344CB8AC3E}">
        <p14:creationId xmlns:p14="http://schemas.microsoft.com/office/powerpoint/2010/main" val="3888886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3E131-2034-1B3D-4519-E9BACCA9C4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A2C95C-8FD1-9490-565F-47D0D361E6A4}"/>
              </a:ext>
            </a:extLst>
          </p:cNvPr>
          <p:cNvSpPr>
            <a:spLocks noGrp="1"/>
          </p:cNvSpPr>
          <p:nvPr>
            <p:ph type="title"/>
          </p:nvPr>
        </p:nvSpPr>
        <p:spPr>
          <a:xfrm>
            <a:off x="254001" y="188078"/>
            <a:ext cx="11582398" cy="929896"/>
          </a:xfrm>
          <a:ln w="57150"/>
        </p:spPr>
        <p:txBody>
          <a:bodyPr>
            <a:normAutofit/>
          </a:bodyPr>
          <a:lstStyle/>
          <a:p>
            <a:r>
              <a:rPr lang="en-GB" sz="3600" cap="none" dirty="0">
                <a:solidFill>
                  <a:schemeClr val="tx1"/>
                </a:solidFill>
                <a:latin typeface="Comic Sans MS" panose="030F0702030302020204" pitchFamily="66" charset="0"/>
              </a:rPr>
              <a:t>Hormones and the brain</a:t>
            </a:r>
          </a:p>
        </p:txBody>
      </p:sp>
      <p:sp>
        <p:nvSpPr>
          <p:cNvPr id="3" name="Content Placeholder 2">
            <a:extLst>
              <a:ext uri="{FF2B5EF4-FFF2-40B4-BE49-F238E27FC236}">
                <a16:creationId xmlns:a16="http://schemas.microsoft.com/office/drawing/2014/main" id="{00CE33C1-B133-64CD-906F-415B095BAF01}"/>
              </a:ext>
            </a:extLst>
          </p:cNvPr>
          <p:cNvSpPr>
            <a:spLocks noGrp="1"/>
          </p:cNvSpPr>
          <p:nvPr>
            <p:ph idx="1"/>
          </p:nvPr>
        </p:nvSpPr>
        <p:spPr>
          <a:xfrm>
            <a:off x="287867" y="1413848"/>
            <a:ext cx="7620000" cy="5010683"/>
          </a:xfrm>
          <a:solidFill>
            <a:schemeClr val="bg1"/>
          </a:solidFill>
        </p:spPr>
        <p:txBody>
          <a:bodyPr>
            <a:normAutofit/>
          </a:bodyPr>
          <a:lstStyle/>
          <a:p>
            <a:pPr>
              <a:lnSpc>
                <a:spcPts val="3200"/>
              </a:lnSpc>
              <a:spcBef>
                <a:spcPts val="1500"/>
              </a:spcBef>
            </a:pPr>
            <a:r>
              <a:rPr lang="en-US" sz="3600" dirty="0">
                <a:latin typeface="Comic Sans MS" panose="030F0702030302020204" pitchFamily="66" charset="0"/>
              </a:rPr>
              <a:t>The brain continues to change and develop during puberty and adolescence. Hormone levels also change, affecting how someone might think, feel, and act.</a:t>
            </a:r>
          </a:p>
          <a:p>
            <a:pPr>
              <a:lnSpc>
                <a:spcPts val="3200"/>
              </a:lnSpc>
              <a:spcBef>
                <a:spcPts val="1500"/>
              </a:spcBef>
            </a:pPr>
            <a:r>
              <a:rPr lang="en-US" sz="3600" b="1" dirty="0">
                <a:latin typeface="Comic Sans MS" panose="030F0702030302020204" pitchFamily="66" charset="0"/>
              </a:rPr>
              <a:t>How might changes taking place in the brain, including changing hormones, affect someone’s sense of wellbeing during adolescence?</a:t>
            </a:r>
            <a:endParaRPr lang="en-US" sz="3600" dirty="0">
              <a:latin typeface="Comic Sans MS" panose="030F0702030302020204" pitchFamily="66" charset="0"/>
            </a:endParaRPr>
          </a:p>
          <a:p>
            <a:pPr marL="0" indent="0">
              <a:buNone/>
            </a:pPr>
            <a:endParaRPr lang="en-US" sz="3600" dirty="0">
              <a:latin typeface="Comic Sans MS" panose="030F0702030302020204" pitchFamily="66" charset="0"/>
            </a:endParaRPr>
          </a:p>
          <a:p>
            <a:pPr marL="0" indent="0">
              <a:buNone/>
            </a:pPr>
            <a:endParaRPr lang="en-GB" sz="3600" dirty="0">
              <a:latin typeface="Comic Sans MS" panose="030F0702030302020204" pitchFamily="66" charset="0"/>
            </a:endParaRPr>
          </a:p>
          <a:p>
            <a:pPr marL="0" indent="0">
              <a:buNone/>
            </a:pPr>
            <a:endParaRPr lang="en-GB" dirty="0">
              <a:latin typeface="Comic Sans MS" panose="030F0702030302020204" pitchFamily="66" charset="0"/>
            </a:endParaRPr>
          </a:p>
        </p:txBody>
      </p:sp>
      <p:pic>
        <p:nvPicPr>
          <p:cNvPr id="9" name="Picture 8" descr="A silhouette of a person&#10;&#10;AI-generated content may be incorrect.">
            <a:extLst>
              <a:ext uri="{FF2B5EF4-FFF2-40B4-BE49-F238E27FC236}">
                <a16:creationId xmlns:a16="http://schemas.microsoft.com/office/drawing/2014/main" id="{F00E107B-40CB-F6BB-6931-80827863CA01}"/>
              </a:ext>
            </a:extLst>
          </p:cNvPr>
          <p:cNvPicPr>
            <a:picLocks noChangeAspect="1"/>
          </p:cNvPicPr>
          <p:nvPr/>
        </p:nvPicPr>
        <p:blipFill>
          <a:blip r:embed="rId3">
            <a:alphaModFix amt="10000"/>
          </a:blip>
          <a:srcRect b="60464"/>
          <a:stretch>
            <a:fillRect/>
          </a:stretch>
        </p:blipFill>
        <p:spPr>
          <a:xfrm flipH="1">
            <a:off x="8446391" y="1867134"/>
            <a:ext cx="4113478" cy="4653641"/>
          </a:xfrm>
          <a:prstGeom prst="rect">
            <a:avLst/>
          </a:prstGeom>
        </p:spPr>
      </p:pic>
      <p:pic>
        <p:nvPicPr>
          <p:cNvPr id="12" name="Picture 11" descr="A diagram of a brain&#10;&#10;AI-generated content may be incorrect.">
            <a:extLst>
              <a:ext uri="{FF2B5EF4-FFF2-40B4-BE49-F238E27FC236}">
                <a16:creationId xmlns:a16="http://schemas.microsoft.com/office/drawing/2014/main" id="{F80D451B-5093-EACD-8C37-EBABC8BF6297}"/>
              </a:ext>
            </a:extLst>
          </p:cNvPr>
          <p:cNvPicPr>
            <a:picLocks noChangeAspect="1"/>
          </p:cNvPicPr>
          <p:nvPr/>
        </p:nvPicPr>
        <p:blipFill>
          <a:blip r:embed="rId4"/>
          <a:stretch>
            <a:fillRect/>
          </a:stretch>
        </p:blipFill>
        <p:spPr>
          <a:xfrm>
            <a:off x="8998979" y="2313451"/>
            <a:ext cx="2599585" cy="2360149"/>
          </a:xfrm>
          <a:prstGeom prst="rect">
            <a:avLst/>
          </a:prstGeom>
        </p:spPr>
      </p:pic>
    </p:spTree>
    <p:extLst>
      <p:ext uri="{BB962C8B-B14F-4D97-AF65-F5344CB8AC3E}">
        <p14:creationId xmlns:p14="http://schemas.microsoft.com/office/powerpoint/2010/main" val="3613194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61071-E305-E510-B2DA-6E91CF6E94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E7E320-3B5A-9097-4AE5-DF78725473EC}"/>
              </a:ext>
            </a:extLst>
          </p:cNvPr>
          <p:cNvSpPr>
            <a:spLocks noGrp="1"/>
          </p:cNvSpPr>
          <p:nvPr>
            <p:ph type="title"/>
          </p:nvPr>
        </p:nvSpPr>
        <p:spPr>
          <a:xfrm>
            <a:off x="254001" y="188078"/>
            <a:ext cx="11582398" cy="929896"/>
          </a:xfrm>
          <a:ln w="57150"/>
        </p:spPr>
        <p:txBody>
          <a:bodyPr>
            <a:normAutofit/>
          </a:bodyPr>
          <a:lstStyle/>
          <a:p>
            <a:r>
              <a:rPr lang="en-GB" sz="3600" cap="none" dirty="0">
                <a:solidFill>
                  <a:schemeClr val="tx1"/>
                </a:solidFill>
                <a:latin typeface="Comic Sans MS" panose="030F0702030302020204" pitchFamily="66" charset="0"/>
              </a:rPr>
              <a:t>Task 4-Strategies to manage emotions</a:t>
            </a:r>
          </a:p>
        </p:txBody>
      </p:sp>
      <p:sp>
        <p:nvSpPr>
          <p:cNvPr id="3" name="Content Placeholder 2">
            <a:extLst>
              <a:ext uri="{FF2B5EF4-FFF2-40B4-BE49-F238E27FC236}">
                <a16:creationId xmlns:a16="http://schemas.microsoft.com/office/drawing/2014/main" id="{2FA4031D-6B7A-05B4-2A48-EDD37CD3370A}"/>
              </a:ext>
            </a:extLst>
          </p:cNvPr>
          <p:cNvSpPr>
            <a:spLocks noGrp="1"/>
          </p:cNvSpPr>
          <p:nvPr>
            <p:ph idx="1"/>
          </p:nvPr>
        </p:nvSpPr>
        <p:spPr>
          <a:xfrm>
            <a:off x="287866" y="1413848"/>
            <a:ext cx="11904133" cy="5010683"/>
          </a:xfrm>
          <a:solidFill>
            <a:schemeClr val="bg1"/>
          </a:solidFill>
        </p:spPr>
        <p:txBody>
          <a:bodyPr>
            <a:normAutofit/>
          </a:bodyPr>
          <a:lstStyle/>
          <a:p>
            <a:pPr marL="0" indent="0">
              <a:buNone/>
            </a:pPr>
            <a:r>
              <a:rPr lang="en-US" sz="3600" dirty="0">
                <a:latin typeface="Comic Sans MS" panose="030F0702030302020204" pitchFamily="66" charset="0"/>
              </a:rPr>
              <a:t>What strategies can we use to help us to be aware of and manage our emotions?</a:t>
            </a:r>
          </a:p>
          <a:p>
            <a:pPr marL="0" indent="0">
              <a:buNone/>
            </a:pPr>
            <a:endParaRPr lang="en-US" sz="3600" dirty="0">
              <a:latin typeface="Comic Sans MS" panose="030F0702030302020204" pitchFamily="66" charset="0"/>
            </a:endParaRPr>
          </a:p>
          <a:p>
            <a:pPr marL="0" indent="0">
              <a:buNone/>
            </a:pPr>
            <a:endParaRPr lang="en-GB" sz="3600" dirty="0">
              <a:latin typeface="Comic Sans MS" panose="030F0702030302020204" pitchFamily="66" charset="0"/>
            </a:endParaRPr>
          </a:p>
          <a:p>
            <a:pPr marL="0" indent="0">
              <a:buNone/>
            </a:pPr>
            <a:endParaRPr lang="en-GB" dirty="0">
              <a:latin typeface="Comic Sans MS" panose="030F0702030302020204" pitchFamily="66" charset="0"/>
            </a:endParaRPr>
          </a:p>
        </p:txBody>
      </p:sp>
      <p:sp>
        <p:nvSpPr>
          <p:cNvPr id="5" name="Rectangle: Rounded Corners 4">
            <a:extLst>
              <a:ext uri="{FF2B5EF4-FFF2-40B4-BE49-F238E27FC236}">
                <a16:creationId xmlns:a16="http://schemas.microsoft.com/office/drawing/2014/main" id="{C6CE5ABB-7F14-F33F-AED1-FFF36B31FD7A}"/>
              </a:ext>
            </a:extLst>
          </p:cNvPr>
          <p:cNvSpPr/>
          <p:nvPr/>
        </p:nvSpPr>
        <p:spPr>
          <a:xfrm>
            <a:off x="1661583" y="2967048"/>
            <a:ext cx="2868613" cy="1404858"/>
          </a:xfrm>
          <a:prstGeom prst="roundRect">
            <a:avLst>
              <a:gd name="adj" fmla="val 59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108000" rtlCol="0" anchor="t"/>
          <a:lstStyle/>
          <a:p>
            <a:pPr>
              <a:lnSpc>
                <a:spcPts val="2600"/>
              </a:lnSpc>
              <a:spcBef>
                <a:spcPts val="1100"/>
              </a:spcBef>
            </a:pPr>
            <a:r>
              <a:rPr lang="en-US" sz="2400" dirty="0">
                <a:solidFill>
                  <a:schemeClr val="tx1"/>
                </a:solidFill>
                <a:latin typeface="Comic Sans MS" panose="030F0702030302020204" pitchFamily="66" charset="0"/>
              </a:rPr>
              <a:t>Noticing</a:t>
            </a:r>
            <a:br>
              <a:rPr lang="en-US" sz="2400" dirty="0">
                <a:solidFill>
                  <a:schemeClr val="tx1"/>
                </a:solidFill>
                <a:latin typeface="Comic Sans MS" panose="030F0702030302020204" pitchFamily="66" charset="0"/>
              </a:rPr>
            </a:br>
            <a:r>
              <a:rPr lang="en-US" sz="2400" dirty="0">
                <a:solidFill>
                  <a:schemeClr val="tx1"/>
                </a:solidFill>
                <a:latin typeface="Comic Sans MS" panose="030F0702030302020204" pitchFamily="66" charset="0"/>
              </a:rPr>
              <a:t>and naming</a:t>
            </a:r>
            <a:br>
              <a:rPr lang="en-US" sz="2400" dirty="0">
                <a:solidFill>
                  <a:schemeClr val="tx1"/>
                </a:solidFill>
                <a:latin typeface="Comic Sans MS" panose="030F0702030302020204" pitchFamily="66" charset="0"/>
              </a:rPr>
            </a:br>
            <a:r>
              <a:rPr lang="en-US" sz="2400" dirty="0">
                <a:solidFill>
                  <a:schemeClr val="tx1"/>
                </a:solidFill>
                <a:latin typeface="Comic Sans MS" panose="030F0702030302020204" pitchFamily="66" charset="0"/>
              </a:rPr>
              <a:t>emotions</a:t>
            </a:r>
            <a:endParaRPr lang="en-GB" sz="2400" dirty="0">
              <a:solidFill>
                <a:schemeClr val="tx1"/>
              </a:solidFill>
              <a:latin typeface="Comic Sans MS" panose="030F0702030302020204" pitchFamily="66" charset="0"/>
            </a:endParaRPr>
          </a:p>
        </p:txBody>
      </p:sp>
      <p:sp>
        <p:nvSpPr>
          <p:cNvPr id="7" name="Rectangle: Rounded Corners 4">
            <a:extLst>
              <a:ext uri="{FF2B5EF4-FFF2-40B4-BE49-F238E27FC236}">
                <a16:creationId xmlns:a16="http://schemas.microsoft.com/office/drawing/2014/main" id="{2E7CB54B-694D-2120-67CD-3C600209CD28}"/>
              </a:ext>
            </a:extLst>
          </p:cNvPr>
          <p:cNvSpPr/>
          <p:nvPr/>
        </p:nvSpPr>
        <p:spPr>
          <a:xfrm>
            <a:off x="4885486" y="2957977"/>
            <a:ext cx="2779130" cy="1404858"/>
          </a:xfrm>
          <a:prstGeom prst="roundRect">
            <a:avLst>
              <a:gd name="adj" fmla="val 59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108000" rtlCol="0" anchor="t"/>
          <a:lstStyle/>
          <a:p>
            <a:pPr>
              <a:lnSpc>
                <a:spcPts val="2600"/>
              </a:lnSpc>
              <a:spcBef>
                <a:spcPts val="1100"/>
              </a:spcBef>
            </a:pPr>
            <a:r>
              <a:rPr lang="en-US" sz="2400" dirty="0">
                <a:solidFill>
                  <a:schemeClr val="tx1"/>
                </a:solidFill>
                <a:latin typeface="Comic Sans MS" panose="030F0702030302020204" pitchFamily="66" charset="0"/>
              </a:rPr>
              <a:t>Watching</a:t>
            </a:r>
            <a:br>
              <a:rPr lang="en-US" sz="2400" dirty="0">
                <a:solidFill>
                  <a:schemeClr val="tx1"/>
                </a:solidFill>
                <a:latin typeface="Comic Sans MS" panose="030F0702030302020204" pitchFamily="66" charset="0"/>
              </a:rPr>
            </a:br>
            <a:r>
              <a:rPr lang="en-US" sz="2400" dirty="0">
                <a:solidFill>
                  <a:schemeClr val="tx1"/>
                </a:solidFill>
                <a:latin typeface="Comic Sans MS" panose="030F0702030302020204" pitchFamily="66" charset="0"/>
              </a:rPr>
              <a:t>thoughts</a:t>
            </a:r>
            <a:endParaRPr lang="en-GB" sz="2400" dirty="0">
              <a:solidFill>
                <a:schemeClr val="tx1"/>
              </a:solidFill>
              <a:latin typeface="Comic Sans MS" panose="030F0702030302020204" pitchFamily="66" charset="0"/>
            </a:endParaRPr>
          </a:p>
        </p:txBody>
      </p:sp>
      <p:sp>
        <p:nvSpPr>
          <p:cNvPr id="10" name="Rectangle: Rounded Corners 4">
            <a:extLst>
              <a:ext uri="{FF2B5EF4-FFF2-40B4-BE49-F238E27FC236}">
                <a16:creationId xmlns:a16="http://schemas.microsoft.com/office/drawing/2014/main" id="{B77BDF09-0D9A-64F3-DC8C-C01F56B9CE0A}"/>
              </a:ext>
            </a:extLst>
          </p:cNvPr>
          <p:cNvSpPr/>
          <p:nvPr/>
        </p:nvSpPr>
        <p:spPr>
          <a:xfrm>
            <a:off x="8139167" y="2948373"/>
            <a:ext cx="2779130" cy="1404858"/>
          </a:xfrm>
          <a:prstGeom prst="roundRect">
            <a:avLst>
              <a:gd name="adj" fmla="val 59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108000" rtlCol="0" anchor="t"/>
          <a:lstStyle/>
          <a:p>
            <a:pPr>
              <a:lnSpc>
                <a:spcPts val="2600"/>
              </a:lnSpc>
              <a:spcBef>
                <a:spcPts val="1100"/>
              </a:spcBef>
            </a:pPr>
            <a:r>
              <a:rPr lang="en-US" sz="2400" dirty="0">
                <a:solidFill>
                  <a:schemeClr val="tx1"/>
                </a:solidFill>
                <a:latin typeface="Comic Sans MS" panose="030F0702030302020204" pitchFamily="66" charset="0"/>
              </a:rPr>
              <a:t>Pausing</a:t>
            </a:r>
            <a:endParaRPr lang="en-GB" sz="2400" dirty="0">
              <a:solidFill>
                <a:schemeClr val="tx1"/>
              </a:solidFill>
              <a:latin typeface="Comic Sans MS" panose="030F0702030302020204" pitchFamily="66" charset="0"/>
            </a:endParaRPr>
          </a:p>
        </p:txBody>
      </p:sp>
      <p:sp>
        <p:nvSpPr>
          <p:cNvPr id="13" name="Rectangle: Rounded Corners 4">
            <a:extLst>
              <a:ext uri="{FF2B5EF4-FFF2-40B4-BE49-F238E27FC236}">
                <a16:creationId xmlns:a16="http://schemas.microsoft.com/office/drawing/2014/main" id="{9888890B-5886-5C9B-8E18-0941C5D9FE89}"/>
              </a:ext>
            </a:extLst>
          </p:cNvPr>
          <p:cNvSpPr/>
          <p:nvPr/>
        </p:nvSpPr>
        <p:spPr>
          <a:xfrm>
            <a:off x="1661584" y="4677083"/>
            <a:ext cx="2868614" cy="1404858"/>
          </a:xfrm>
          <a:prstGeom prst="roundRect">
            <a:avLst>
              <a:gd name="adj" fmla="val 59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108000" rtlCol="0" anchor="t"/>
          <a:lstStyle/>
          <a:p>
            <a:pPr>
              <a:lnSpc>
                <a:spcPts val="2600"/>
              </a:lnSpc>
              <a:spcBef>
                <a:spcPts val="1100"/>
              </a:spcBef>
            </a:pPr>
            <a:r>
              <a:rPr lang="en-US" sz="2400" dirty="0">
                <a:solidFill>
                  <a:schemeClr val="tx1"/>
                </a:solidFill>
                <a:latin typeface="Comic Sans MS" panose="030F0702030302020204" pitchFamily="66" charset="0"/>
              </a:rPr>
              <a:t>Progressive</a:t>
            </a:r>
            <a:br>
              <a:rPr lang="en-US" sz="2400" dirty="0">
                <a:solidFill>
                  <a:schemeClr val="tx1"/>
                </a:solidFill>
                <a:latin typeface="Comic Sans MS" panose="030F0702030302020204" pitchFamily="66" charset="0"/>
              </a:rPr>
            </a:br>
            <a:r>
              <a:rPr lang="en-US" sz="2400" dirty="0">
                <a:solidFill>
                  <a:schemeClr val="tx1"/>
                </a:solidFill>
                <a:latin typeface="Comic Sans MS" panose="030F0702030302020204" pitchFamily="66" charset="0"/>
              </a:rPr>
              <a:t>muscle</a:t>
            </a:r>
            <a:br>
              <a:rPr lang="en-US" sz="2400" dirty="0">
                <a:solidFill>
                  <a:schemeClr val="tx1"/>
                </a:solidFill>
                <a:latin typeface="Comic Sans MS" panose="030F0702030302020204" pitchFamily="66" charset="0"/>
              </a:rPr>
            </a:br>
            <a:r>
              <a:rPr lang="en-US" sz="2400" dirty="0">
                <a:solidFill>
                  <a:schemeClr val="tx1"/>
                </a:solidFill>
                <a:latin typeface="Comic Sans MS" panose="030F0702030302020204" pitchFamily="66" charset="0"/>
              </a:rPr>
              <a:t>relaxation</a:t>
            </a:r>
            <a:endParaRPr lang="en-GB" sz="2400" dirty="0">
              <a:solidFill>
                <a:schemeClr val="tx1"/>
              </a:solidFill>
              <a:latin typeface="Comic Sans MS" panose="030F0702030302020204" pitchFamily="66" charset="0"/>
            </a:endParaRPr>
          </a:p>
        </p:txBody>
      </p:sp>
      <p:sp>
        <p:nvSpPr>
          <p:cNvPr id="15" name="Rectangle: Rounded Corners 4">
            <a:extLst>
              <a:ext uri="{FF2B5EF4-FFF2-40B4-BE49-F238E27FC236}">
                <a16:creationId xmlns:a16="http://schemas.microsoft.com/office/drawing/2014/main" id="{207041CA-8D7D-6D6F-AD5D-7F8094E8A805}"/>
              </a:ext>
            </a:extLst>
          </p:cNvPr>
          <p:cNvSpPr/>
          <p:nvPr/>
        </p:nvSpPr>
        <p:spPr>
          <a:xfrm>
            <a:off x="4886950" y="4676404"/>
            <a:ext cx="2776203" cy="1404857"/>
          </a:xfrm>
          <a:prstGeom prst="roundRect">
            <a:avLst>
              <a:gd name="adj" fmla="val 59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108000" rtlCol="0" anchor="t"/>
          <a:lstStyle/>
          <a:p>
            <a:pPr>
              <a:lnSpc>
                <a:spcPts val="2600"/>
              </a:lnSpc>
              <a:spcBef>
                <a:spcPts val="1100"/>
              </a:spcBef>
            </a:pPr>
            <a:r>
              <a:rPr lang="en-US" sz="2400" dirty="0">
                <a:solidFill>
                  <a:schemeClr val="tx1"/>
                </a:solidFill>
                <a:latin typeface="Comic Sans MS" panose="030F0702030302020204" pitchFamily="66" charset="0"/>
              </a:rPr>
              <a:t>Slow-paced breathing</a:t>
            </a:r>
            <a:endParaRPr lang="en-GB" sz="2400" dirty="0">
              <a:solidFill>
                <a:schemeClr val="tx1"/>
              </a:solidFill>
              <a:latin typeface="Comic Sans MS" panose="030F0702030302020204" pitchFamily="66" charset="0"/>
            </a:endParaRPr>
          </a:p>
        </p:txBody>
      </p:sp>
      <p:sp>
        <p:nvSpPr>
          <p:cNvPr id="17" name="Rectangle: Rounded Corners 4">
            <a:extLst>
              <a:ext uri="{FF2B5EF4-FFF2-40B4-BE49-F238E27FC236}">
                <a16:creationId xmlns:a16="http://schemas.microsoft.com/office/drawing/2014/main" id="{0A913673-4793-6F49-E20C-BEF2B7672CE3}"/>
              </a:ext>
            </a:extLst>
          </p:cNvPr>
          <p:cNvSpPr/>
          <p:nvPr/>
        </p:nvSpPr>
        <p:spPr>
          <a:xfrm>
            <a:off x="8139167" y="4665518"/>
            <a:ext cx="2779130" cy="1404857"/>
          </a:xfrm>
          <a:prstGeom prst="roundRect">
            <a:avLst>
              <a:gd name="adj" fmla="val 590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tIns="108000" rIns="108000" bIns="108000" rtlCol="0" anchor="t"/>
          <a:lstStyle/>
          <a:p>
            <a:pPr>
              <a:lnSpc>
                <a:spcPts val="2600"/>
              </a:lnSpc>
              <a:spcBef>
                <a:spcPts val="1100"/>
              </a:spcBef>
            </a:pPr>
            <a:r>
              <a:rPr lang="en-US" sz="2400" dirty="0">
                <a:solidFill>
                  <a:schemeClr val="tx1"/>
                </a:solidFill>
                <a:latin typeface="Comic Sans MS" panose="030F0702030302020204" pitchFamily="66" charset="0"/>
              </a:rPr>
              <a:t>Absorbing</a:t>
            </a:r>
            <a:br>
              <a:rPr lang="en-US" sz="2400" dirty="0">
                <a:solidFill>
                  <a:schemeClr val="tx1"/>
                </a:solidFill>
                <a:latin typeface="Comic Sans MS" panose="030F0702030302020204" pitchFamily="66" charset="0"/>
              </a:rPr>
            </a:br>
            <a:r>
              <a:rPr lang="en-US" sz="2400" dirty="0">
                <a:solidFill>
                  <a:schemeClr val="tx1"/>
                </a:solidFill>
                <a:latin typeface="Comic Sans MS" panose="030F0702030302020204" pitchFamily="66" charset="0"/>
              </a:rPr>
              <a:t>activities</a:t>
            </a:r>
            <a:endParaRPr lang="en-GB" sz="2400" dirty="0">
              <a:solidFill>
                <a:schemeClr val="tx1"/>
              </a:solidFill>
              <a:latin typeface="Comic Sans MS" panose="030F0702030302020204" pitchFamily="66" charset="0"/>
            </a:endParaRPr>
          </a:p>
        </p:txBody>
      </p:sp>
      <p:pic>
        <p:nvPicPr>
          <p:cNvPr id="19" name="Picture 18" descr="A paint palette and a brush&#10;&#10;AI-generated content may be incorrect.">
            <a:extLst>
              <a:ext uri="{FF2B5EF4-FFF2-40B4-BE49-F238E27FC236}">
                <a16:creationId xmlns:a16="http://schemas.microsoft.com/office/drawing/2014/main" id="{2B8266AE-3A4A-197E-0150-22F159B5B79B}"/>
              </a:ext>
            </a:extLst>
          </p:cNvPr>
          <p:cNvPicPr>
            <a:picLocks noChangeAspect="1"/>
          </p:cNvPicPr>
          <p:nvPr/>
        </p:nvPicPr>
        <p:blipFill>
          <a:blip r:embed="rId3"/>
          <a:stretch>
            <a:fillRect/>
          </a:stretch>
        </p:blipFill>
        <p:spPr>
          <a:xfrm>
            <a:off x="10106285" y="5045187"/>
            <a:ext cx="673256" cy="619395"/>
          </a:xfrm>
          <a:prstGeom prst="rect">
            <a:avLst/>
          </a:prstGeom>
          <a:solidFill>
            <a:schemeClr val="bg1"/>
          </a:solidFill>
        </p:spPr>
      </p:pic>
      <p:pic>
        <p:nvPicPr>
          <p:cNvPr id="21" name="Picture 20" descr="A group of emojis with a book&#10;&#10;AI-generated content may be incorrect.">
            <a:extLst>
              <a:ext uri="{FF2B5EF4-FFF2-40B4-BE49-F238E27FC236}">
                <a16:creationId xmlns:a16="http://schemas.microsoft.com/office/drawing/2014/main" id="{C03F94F7-7B0F-D38E-837B-33E374DC373A}"/>
              </a:ext>
            </a:extLst>
          </p:cNvPr>
          <p:cNvPicPr>
            <a:picLocks noChangeAspect="1"/>
          </p:cNvPicPr>
          <p:nvPr/>
        </p:nvPicPr>
        <p:blipFill>
          <a:blip r:embed="rId4"/>
          <a:stretch>
            <a:fillRect/>
          </a:stretch>
        </p:blipFill>
        <p:spPr>
          <a:xfrm>
            <a:off x="3562969" y="3299003"/>
            <a:ext cx="835375" cy="722805"/>
          </a:xfrm>
          <a:prstGeom prst="rect">
            <a:avLst/>
          </a:prstGeom>
          <a:solidFill>
            <a:schemeClr val="bg1"/>
          </a:solidFill>
        </p:spPr>
      </p:pic>
      <p:pic>
        <p:nvPicPr>
          <p:cNvPr id="23" name="Picture 22" descr="A cartoon of a tablet and balloons&#10;&#10;AI-generated content may be incorrect.">
            <a:extLst>
              <a:ext uri="{FF2B5EF4-FFF2-40B4-BE49-F238E27FC236}">
                <a16:creationId xmlns:a16="http://schemas.microsoft.com/office/drawing/2014/main" id="{4D4B2749-9344-F205-340C-38E3669D3400}"/>
              </a:ext>
            </a:extLst>
          </p:cNvPr>
          <p:cNvPicPr>
            <a:picLocks noChangeAspect="1"/>
          </p:cNvPicPr>
          <p:nvPr/>
        </p:nvPicPr>
        <p:blipFill>
          <a:blip r:embed="rId5"/>
          <a:stretch>
            <a:fillRect/>
          </a:stretch>
        </p:blipFill>
        <p:spPr>
          <a:xfrm>
            <a:off x="6739816" y="3325598"/>
            <a:ext cx="764279" cy="651710"/>
          </a:xfrm>
          <a:prstGeom prst="rect">
            <a:avLst/>
          </a:prstGeom>
          <a:solidFill>
            <a:schemeClr val="bg1"/>
          </a:solidFill>
        </p:spPr>
      </p:pic>
      <p:pic>
        <p:nvPicPr>
          <p:cNvPr id="25" name="Picture 24" descr="A black background with a black square&#10;&#10;AI-generated content may be incorrect.">
            <a:extLst>
              <a:ext uri="{FF2B5EF4-FFF2-40B4-BE49-F238E27FC236}">
                <a16:creationId xmlns:a16="http://schemas.microsoft.com/office/drawing/2014/main" id="{DC32F39B-ADCC-BD54-1D3A-54BD9BBFC863}"/>
              </a:ext>
            </a:extLst>
          </p:cNvPr>
          <p:cNvPicPr>
            <a:picLocks noChangeAspect="1"/>
          </p:cNvPicPr>
          <p:nvPr/>
        </p:nvPicPr>
        <p:blipFill>
          <a:blip r:embed="rId6"/>
          <a:stretch>
            <a:fillRect/>
          </a:stretch>
        </p:blipFill>
        <p:spPr>
          <a:xfrm>
            <a:off x="10142969" y="3290811"/>
            <a:ext cx="652140" cy="655485"/>
          </a:xfrm>
          <a:prstGeom prst="rect">
            <a:avLst/>
          </a:prstGeom>
          <a:solidFill>
            <a:schemeClr val="bg1"/>
          </a:solidFill>
        </p:spPr>
      </p:pic>
      <p:pic>
        <p:nvPicPr>
          <p:cNvPr id="27" name="Picture 26" descr="A silhouette of a person&#10;&#10;AI-generated content may be incorrect.">
            <a:extLst>
              <a:ext uri="{FF2B5EF4-FFF2-40B4-BE49-F238E27FC236}">
                <a16:creationId xmlns:a16="http://schemas.microsoft.com/office/drawing/2014/main" id="{00F44172-F546-3E5C-01F2-F2886046CE8C}"/>
              </a:ext>
            </a:extLst>
          </p:cNvPr>
          <p:cNvPicPr>
            <a:picLocks noChangeAspect="1"/>
          </p:cNvPicPr>
          <p:nvPr/>
        </p:nvPicPr>
        <p:blipFill>
          <a:blip r:embed="rId7"/>
          <a:stretch>
            <a:fillRect/>
          </a:stretch>
        </p:blipFill>
        <p:spPr>
          <a:xfrm>
            <a:off x="3562969" y="4853662"/>
            <a:ext cx="910732" cy="910732"/>
          </a:xfrm>
          <a:prstGeom prst="rect">
            <a:avLst/>
          </a:prstGeom>
          <a:solidFill>
            <a:schemeClr val="bg1"/>
          </a:solidFill>
        </p:spPr>
      </p:pic>
      <p:pic>
        <p:nvPicPr>
          <p:cNvPr id="29" name="Picture 28" descr="A pink lungs with black background&#10;&#10;AI-generated content may be incorrect.">
            <a:extLst>
              <a:ext uri="{FF2B5EF4-FFF2-40B4-BE49-F238E27FC236}">
                <a16:creationId xmlns:a16="http://schemas.microsoft.com/office/drawing/2014/main" id="{B63E5534-B038-13F4-012B-244DFFABF726}"/>
              </a:ext>
            </a:extLst>
          </p:cNvPr>
          <p:cNvPicPr>
            <a:picLocks noChangeAspect="1"/>
          </p:cNvPicPr>
          <p:nvPr/>
        </p:nvPicPr>
        <p:blipFill>
          <a:blip r:embed="rId8"/>
          <a:stretch>
            <a:fillRect/>
          </a:stretch>
        </p:blipFill>
        <p:spPr>
          <a:xfrm>
            <a:off x="6829753" y="5003476"/>
            <a:ext cx="651710" cy="628013"/>
          </a:xfrm>
          <a:prstGeom prst="rect">
            <a:avLst/>
          </a:prstGeom>
          <a:solidFill>
            <a:schemeClr val="bg1"/>
          </a:solidFill>
        </p:spPr>
      </p:pic>
    </p:spTree>
    <p:extLst>
      <p:ext uri="{BB962C8B-B14F-4D97-AF65-F5344CB8AC3E}">
        <p14:creationId xmlns:p14="http://schemas.microsoft.com/office/powerpoint/2010/main" val="2172280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77329" y="1714035"/>
            <a:ext cx="7212757" cy="2050325"/>
          </a:xfrm>
          <a:ln w="57150"/>
        </p:spPr>
        <p:txBody>
          <a:bodyPr>
            <a:noAutofit/>
          </a:bodyPr>
          <a:lstStyle/>
          <a:p>
            <a:r>
              <a:rPr lang="en-GB" sz="3200" u="sng" cap="none" dirty="0">
                <a:latin typeface="Comic Sans MS" panose="030F0702030302020204" pitchFamily="66" charset="0"/>
              </a:rPr>
              <a:t>Lesson 1- Managing strong emotions and distractions</a:t>
            </a:r>
          </a:p>
        </p:txBody>
      </p:sp>
      <p:pic>
        <p:nvPicPr>
          <p:cNvPr id="5" name="Picture 4" descr="Logo, company name&#10;&#10;Description automatically generated">
            <a:extLst>
              <a:ext uri="{FF2B5EF4-FFF2-40B4-BE49-F238E27FC236}">
                <a16:creationId xmlns:a16="http://schemas.microsoft.com/office/drawing/2014/main" id="{216F36B3-F56C-19D6-7678-7AA193D3ACF2}"/>
              </a:ext>
            </a:extLst>
          </p:cNvPr>
          <p:cNvPicPr>
            <a:picLocks noChangeAspect="1"/>
          </p:cNvPicPr>
          <p:nvPr/>
        </p:nvPicPr>
        <p:blipFill>
          <a:blip r:embed="rId3"/>
          <a:stretch>
            <a:fillRect/>
          </a:stretch>
        </p:blipFill>
        <p:spPr>
          <a:xfrm>
            <a:off x="0" y="2762"/>
            <a:ext cx="1643743" cy="1601324"/>
          </a:xfrm>
          <a:prstGeom prst="rect">
            <a:avLst/>
          </a:prstGeom>
        </p:spPr>
      </p:pic>
      <p:sp>
        <p:nvSpPr>
          <p:cNvPr id="6" name="AutoShape 6" descr="Lytham St Annes High School">
            <a:extLst>
              <a:ext uri="{FF2B5EF4-FFF2-40B4-BE49-F238E27FC236}">
                <a16:creationId xmlns:a16="http://schemas.microsoft.com/office/drawing/2014/main" id="{9E3AD825-6754-F122-90E8-8F262B44F4E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Date Placeholder 6">
            <a:extLst>
              <a:ext uri="{FF2B5EF4-FFF2-40B4-BE49-F238E27FC236}">
                <a16:creationId xmlns:a16="http://schemas.microsoft.com/office/drawing/2014/main" id="{EDEA6743-ADE0-7BD9-0636-D24D5D2E4F03}"/>
              </a:ext>
            </a:extLst>
          </p:cNvPr>
          <p:cNvSpPr>
            <a:spLocks noGrp="1"/>
          </p:cNvSpPr>
          <p:nvPr>
            <p:ph type="dt" sz="half" idx="10"/>
          </p:nvPr>
        </p:nvSpPr>
        <p:spPr>
          <a:xfrm>
            <a:off x="8258788" y="100208"/>
            <a:ext cx="3836173" cy="864296"/>
          </a:xfrm>
          <a:solidFill>
            <a:schemeClr val="tx1"/>
          </a:solidFill>
        </p:spPr>
        <p:txBody>
          <a:bodyPr/>
          <a:lstStyle/>
          <a:p>
            <a:fld id="{A09537A7-27E6-432A-B311-C08AB241F3A1}" type="datetime3">
              <a:rPr lang="en-US" sz="3600" smtClean="0">
                <a:solidFill>
                  <a:schemeClr val="bg1">
                    <a:alpha val="70000"/>
                  </a:schemeClr>
                </a:solidFill>
                <a:latin typeface="Comic Sans MS" panose="030F0702030302020204" pitchFamily="66" charset="0"/>
              </a:rPr>
              <a:t>2 September 2026</a:t>
            </a:fld>
            <a:endParaRPr lang="en-US" dirty="0">
              <a:solidFill>
                <a:schemeClr val="bg1">
                  <a:alpha val="70000"/>
                </a:schemeClr>
              </a:solidFill>
              <a:latin typeface="Comic Sans MS" panose="030F0702030302020204" pitchFamily="66" charset="0"/>
            </a:endParaRPr>
          </a:p>
        </p:txBody>
      </p:sp>
      <p:sp>
        <p:nvSpPr>
          <p:cNvPr id="3" name="Subtitle 2">
            <a:extLst>
              <a:ext uri="{FF2B5EF4-FFF2-40B4-BE49-F238E27FC236}">
                <a16:creationId xmlns:a16="http://schemas.microsoft.com/office/drawing/2014/main" id="{E5707234-9D20-BD0F-EDCD-139FFC4F9E12}"/>
              </a:ext>
            </a:extLst>
          </p:cNvPr>
          <p:cNvSpPr>
            <a:spLocks noGrp="1"/>
          </p:cNvSpPr>
          <p:nvPr>
            <p:ph type="subTitle" idx="1"/>
          </p:nvPr>
        </p:nvSpPr>
        <p:spPr>
          <a:xfrm>
            <a:off x="889348" y="6124575"/>
            <a:ext cx="8570944" cy="354589"/>
          </a:xfrm>
          <a:solidFill>
            <a:schemeClr val="tx1"/>
          </a:solidFill>
        </p:spPr>
        <p:txBody>
          <a:bodyPr>
            <a:normAutofit/>
          </a:bodyPr>
          <a:lstStyle/>
          <a:p>
            <a:r>
              <a:rPr lang="en-GB" sz="1600" b="1" spc="450" dirty="0">
                <a:solidFill>
                  <a:schemeClr val="bg1"/>
                </a:solidFill>
                <a:latin typeface="Comic Sans MS" panose="030F0702030302020204" pitchFamily="66" charset="0"/>
              </a:rPr>
              <a:t>ASPIRATION - ENDEAVOUR - INTEGRITY - RESPECT</a:t>
            </a:r>
          </a:p>
        </p:txBody>
      </p:sp>
      <p:pic>
        <p:nvPicPr>
          <p:cNvPr id="11" name="Picture 10">
            <a:extLst>
              <a:ext uri="{FF2B5EF4-FFF2-40B4-BE49-F238E27FC236}">
                <a16:creationId xmlns:a16="http://schemas.microsoft.com/office/drawing/2014/main" id="{EA83B8E0-A92C-AAD1-6762-910008888DF9}"/>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10025743" y="5539408"/>
            <a:ext cx="2166257" cy="1318591"/>
          </a:xfrm>
          <a:prstGeom prst="rect">
            <a:avLst/>
          </a:prstGeom>
          <a:solidFill>
            <a:schemeClr val="tx1"/>
          </a:solidFill>
          <a:ln>
            <a:solidFill>
              <a:schemeClr val="tx1"/>
            </a:solidFill>
          </a:ln>
        </p:spPr>
      </p:pic>
      <p:pic>
        <p:nvPicPr>
          <p:cNvPr id="8" name="Picture 7">
            <a:extLst>
              <a:ext uri="{FF2B5EF4-FFF2-40B4-BE49-F238E27FC236}">
                <a16:creationId xmlns:a16="http://schemas.microsoft.com/office/drawing/2014/main" id="{0C318341-DDF7-BAFA-6BF4-A2121EBECA3D}"/>
              </a:ext>
            </a:extLst>
          </p:cNvPr>
          <p:cNvPicPr>
            <a:picLocks noChangeAspect="1"/>
          </p:cNvPicPr>
          <p:nvPr/>
        </p:nvPicPr>
        <p:blipFill>
          <a:blip r:embed="rId6"/>
          <a:stretch>
            <a:fillRect/>
          </a:stretch>
        </p:blipFill>
        <p:spPr>
          <a:xfrm>
            <a:off x="4860472" y="3968114"/>
            <a:ext cx="1822512" cy="2050325"/>
          </a:xfrm>
          <a:prstGeom prst="rect">
            <a:avLst/>
          </a:prstGeom>
        </p:spPr>
      </p:pic>
    </p:spTree>
    <p:extLst>
      <p:ext uri="{BB962C8B-B14F-4D97-AF65-F5344CB8AC3E}">
        <p14:creationId xmlns:p14="http://schemas.microsoft.com/office/powerpoint/2010/main" val="2116222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CFFD5-C2C8-DAD0-D39E-C239EF394D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C81346-2C4C-F051-CE54-863CC5B2C16E}"/>
              </a:ext>
            </a:extLst>
          </p:cNvPr>
          <p:cNvSpPr>
            <a:spLocks noGrp="1"/>
          </p:cNvSpPr>
          <p:nvPr>
            <p:ph type="title"/>
          </p:nvPr>
        </p:nvSpPr>
        <p:spPr>
          <a:xfrm>
            <a:off x="254001" y="188078"/>
            <a:ext cx="11582398" cy="929896"/>
          </a:xfrm>
          <a:ln w="57150"/>
        </p:spPr>
        <p:txBody>
          <a:bodyPr>
            <a:normAutofit/>
          </a:bodyPr>
          <a:lstStyle/>
          <a:p>
            <a:r>
              <a:rPr lang="en-GB" sz="3600" cap="none" dirty="0">
                <a:solidFill>
                  <a:schemeClr val="tx1"/>
                </a:solidFill>
                <a:latin typeface="Comic Sans MS" panose="030F0702030302020204" pitchFamily="66" charset="0"/>
              </a:rPr>
              <a:t>Task 5- Kaz’s strong emotions</a:t>
            </a:r>
          </a:p>
        </p:txBody>
      </p:sp>
      <p:sp>
        <p:nvSpPr>
          <p:cNvPr id="3" name="Content Placeholder 2">
            <a:extLst>
              <a:ext uri="{FF2B5EF4-FFF2-40B4-BE49-F238E27FC236}">
                <a16:creationId xmlns:a16="http://schemas.microsoft.com/office/drawing/2014/main" id="{BAF6B250-CAF6-AA48-675F-8CAA24432186}"/>
              </a:ext>
            </a:extLst>
          </p:cNvPr>
          <p:cNvSpPr>
            <a:spLocks noGrp="1"/>
          </p:cNvSpPr>
          <p:nvPr>
            <p:ph idx="1"/>
          </p:nvPr>
        </p:nvSpPr>
        <p:spPr>
          <a:xfrm>
            <a:off x="321734" y="1491060"/>
            <a:ext cx="11582399" cy="5010683"/>
          </a:xfrm>
          <a:solidFill>
            <a:schemeClr val="bg1"/>
          </a:solidFill>
        </p:spPr>
        <p:txBody>
          <a:bodyPr>
            <a:normAutofit/>
          </a:bodyPr>
          <a:lstStyle/>
          <a:p>
            <a:pPr marL="0" indent="0">
              <a:buNone/>
            </a:pPr>
            <a:r>
              <a:rPr lang="en-US" sz="2600" dirty="0">
                <a:latin typeface="Comic Sans MS" panose="030F0702030302020204" pitchFamily="66" charset="0"/>
              </a:rPr>
              <a:t>What strategies might be most effective to help Kaz manage his emotions? Rank strategies from 1 most effective to 9 least effective strategy </a:t>
            </a:r>
            <a:endParaRPr lang="en-GB" sz="2600" dirty="0">
              <a:latin typeface="Comic Sans MS" panose="030F0702030302020204" pitchFamily="66" charset="0"/>
            </a:endParaRPr>
          </a:p>
          <a:p>
            <a:pPr marL="0" indent="0">
              <a:buNone/>
            </a:pPr>
            <a:endParaRPr lang="en-US" sz="3600" dirty="0">
              <a:latin typeface="Comic Sans MS" panose="030F0702030302020204" pitchFamily="66" charset="0"/>
            </a:endParaRPr>
          </a:p>
          <a:p>
            <a:pPr marL="0" indent="0">
              <a:buNone/>
            </a:pPr>
            <a:endParaRPr lang="en-GB" sz="3600" dirty="0">
              <a:latin typeface="Comic Sans MS" panose="030F0702030302020204" pitchFamily="66" charset="0"/>
            </a:endParaRPr>
          </a:p>
          <a:p>
            <a:pPr marL="0" indent="0">
              <a:buNone/>
            </a:pPr>
            <a:endParaRPr lang="en-GB" dirty="0">
              <a:latin typeface="Comic Sans MS" panose="030F0702030302020204" pitchFamily="66" charset="0"/>
            </a:endParaRPr>
          </a:p>
        </p:txBody>
      </p:sp>
      <p:pic>
        <p:nvPicPr>
          <p:cNvPr id="6" name="Picture 5" descr="A person with headphones around his neck&#10;&#10;AI-generated content may be incorrect.">
            <a:extLst>
              <a:ext uri="{FF2B5EF4-FFF2-40B4-BE49-F238E27FC236}">
                <a16:creationId xmlns:a16="http://schemas.microsoft.com/office/drawing/2014/main" id="{631B71BE-C4D4-DCD0-C4BB-B20A52A70719}"/>
              </a:ext>
            </a:extLst>
          </p:cNvPr>
          <p:cNvPicPr>
            <a:picLocks noChangeAspect="1"/>
          </p:cNvPicPr>
          <p:nvPr/>
        </p:nvPicPr>
        <p:blipFill>
          <a:blip r:embed="rId3"/>
          <a:srcRect b="8102"/>
          <a:stretch>
            <a:fillRect/>
          </a:stretch>
        </p:blipFill>
        <p:spPr>
          <a:xfrm>
            <a:off x="8599160" y="3699028"/>
            <a:ext cx="3304973" cy="2564060"/>
          </a:xfrm>
          <a:prstGeom prst="rect">
            <a:avLst/>
          </a:prstGeom>
        </p:spPr>
      </p:pic>
      <p:sp>
        <p:nvSpPr>
          <p:cNvPr id="12" name="TextBox 11">
            <a:extLst>
              <a:ext uri="{FF2B5EF4-FFF2-40B4-BE49-F238E27FC236}">
                <a16:creationId xmlns:a16="http://schemas.microsoft.com/office/drawing/2014/main" id="{1F1DCDF2-6477-1B05-02D4-E4722FA9F258}"/>
              </a:ext>
            </a:extLst>
          </p:cNvPr>
          <p:cNvSpPr txBox="1"/>
          <p:nvPr/>
        </p:nvSpPr>
        <p:spPr>
          <a:xfrm>
            <a:off x="3592841" y="3934457"/>
            <a:ext cx="5653617" cy="2093202"/>
          </a:xfrm>
          <a:prstGeom prst="rect">
            <a:avLst/>
          </a:prstGeom>
          <a:noFill/>
        </p:spPr>
        <p:txBody>
          <a:bodyPr wrap="square" rtlCol="0">
            <a:spAutoFit/>
          </a:bodyPr>
          <a:lstStyle/>
          <a:p>
            <a:pPr>
              <a:lnSpc>
                <a:spcPts val="2600"/>
              </a:lnSpc>
              <a:spcBef>
                <a:spcPts val="900"/>
              </a:spcBef>
            </a:pPr>
            <a:r>
              <a:rPr lang="en-US" sz="2600" dirty="0">
                <a:latin typeface="Comic Sans MS" panose="030F0702030302020204" pitchFamily="66" charset="0"/>
              </a:rPr>
              <a:t>I’m close to my sister but we do argue a lot. I find it hard to control my temper sometimes and say things that I don’t mean, but in the moment, it can be hard to keep it in.</a:t>
            </a:r>
            <a:endParaRPr lang="en-GB" sz="2600" dirty="0">
              <a:latin typeface="Comic Sans MS" panose="030F0702030302020204" pitchFamily="66" charset="0"/>
            </a:endParaRPr>
          </a:p>
        </p:txBody>
      </p:sp>
    </p:spTree>
    <p:extLst>
      <p:ext uri="{BB962C8B-B14F-4D97-AF65-F5344CB8AC3E}">
        <p14:creationId xmlns:p14="http://schemas.microsoft.com/office/powerpoint/2010/main" val="24882837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899B5-2D7E-2303-BF81-20EA78C5AF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3D874C-B101-A424-6A0C-221CB7C47D4F}"/>
              </a:ext>
            </a:extLst>
          </p:cNvPr>
          <p:cNvSpPr>
            <a:spLocks noGrp="1"/>
          </p:cNvSpPr>
          <p:nvPr>
            <p:ph type="title"/>
          </p:nvPr>
        </p:nvSpPr>
        <p:spPr>
          <a:xfrm>
            <a:off x="254001" y="188078"/>
            <a:ext cx="11582398" cy="929896"/>
          </a:xfrm>
          <a:ln w="57150"/>
        </p:spPr>
        <p:txBody>
          <a:bodyPr>
            <a:normAutofit/>
          </a:bodyPr>
          <a:lstStyle/>
          <a:p>
            <a:r>
              <a:rPr lang="en-GB" sz="3600" cap="none" dirty="0">
                <a:solidFill>
                  <a:schemeClr val="tx1"/>
                </a:solidFill>
                <a:latin typeface="Comic Sans MS" panose="030F0702030302020204" pitchFamily="66" charset="0"/>
              </a:rPr>
              <a:t>Task 6- Distractions</a:t>
            </a:r>
          </a:p>
        </p:txBody>
      </p:sp>
      <p:sp>
        <p:nvSpPr>
          <p:cNvPr id="3" name="Content Placeholder 2">
            <a:extLst>
              <a:ext uri="{FF2B5EF4-FFF2-40B4-BE49-F238E27FC236}">
                <a16:creationId xmlns:a16="http://schemas.microsoft.com/office/drawing/2014/main" id="{3AA48565-AEA4-59B1-12F4-8FA30DB53733}"/>
              </a:ext>
            </a:extLst>
          </p:cNvPr>
          <p:cNvSpPr>
            <a:spLocks noGrp="1"/>
          </p:cNvSpPr>
          <p:nvPr>
            <p:ph idx="1"/>
          </p:nvPr>
        </p:nvSpPr>
        <p:spPr>
          <a:xfrm>
            <a:off x="254000" y="1413848"/>
            <a:ext cx="6465687" cy="4885352"/>
          </a:xfrm>
          <a:solidFill>
            <a:schemeClr val="bg1"/>
          </a:solidFill>
        </p:spPr>
        <p:txBody>
          <a:bodyPr>
            <a:normAutofit fontScale="92500" lnSpcReduction="10000"/>
          </a:bodyPr>
          <a:lstStyle/>
          <a:p>
            <a:pPr marL="0" lvl="0" indent="0">
              <a:buNone/>
            </a:pPr>
            <a:r>
              <a:rPr lang="en-US" sz="2800" kern="100" dirty="0">
                <a:latin typeface="Comic Sans MS" panose="030F0702030302020204" pitchFamily="66" charset="0"/>
                <a:ea typeface="Aptos" panose="020B0004020202020204" pitchFamily="34" charset="0"/>
                <a:cs typeface="Times New Roman" panose="02020603050405020304" pitchFamily="18" charset="0"/>
              </a:rPr>
              <a:t>Read Gio’s diary and Answer the following in your booklets: </a:t>
            </a:r>
          </a:p>
          <a:p>
            <a:pPr marL="342900" lvl="0" indent="-342900">
              <a:buFont typeface="+mj-lt"/>
              <a:buAutoNum type="arabicPeriod"/>
            </a:pPr>
            <a:r>
              <a:rPr lang="en-US" sz="2800" kern="100" dirty="0">
                <a:latin typeface="Comic Sans MS" panose="030F0702030302020204" pitchFamily="66" charset="0"/>
                <a:ea typeface="Aptos" panose="020B0004020202020204" pitchFamily="34" charset="0"/>
                <a:cs typeface="Times New Roman" panose="02020603050405020304" pitchFamily="18" charset="0"/>
              </a:rPr>
              <a:t>What helpful distraction has Gio had? How might this have made Gio feel?</a:t>
            </a:r>
            <a:endParaRPr lang="en-GB" sz="2800" kern="100" dirty="0">
              <a:latin typeface="Comic Sans MS" panose="030F0702030302020204" pitchFamily="66" charset="0"/>
              <a:ea typeface="Aptos" panose="020B0004020202020204" pitchFamily="34" charset="0"/>
              <a:cs typeface="Times New Roman" panose="02020603050405020304" pitchFamily="18" charset="0"/>
            </a:endParaRPr>
          </a:p>
          <a:p>
            <a:pPr marL="342900" lvl="0" indent="-342900">
              <a:buFont typeface="+mj-lt"/>
              <a:buAutoNum type="arabicPeriod"/>
            </a:pPr>
            <a:r>
              <a:rPr lang="en-US" sz="2800" kern="100" dirty="0">
                <a:latin typeface="Comic Sans MS" panose="030F0702030302020204" pitchFamily="66" charset="0"/>
                <a:ea typeface="Aptos" panose="020B0004020202020204" pitchFamily="34" charset="0"/>
                <a:cs typeface="Times New Roman" panose="02020603050405020304" pitchFamily="18" charset="0"/>
              </a:rPr>
              <a:t>What less helpful distraction has Gio had? How might this have made Gio feel?</a:t>
            </a:r>
            <a:endParaRPr lang="en-GB" sz="2800" kern="100" dirty="0">
              <a:latin typeface="Comic Sans MS" panose="030F0702030302020204" pitchFamily="66" charset="0"/>
              <a:ea typeface="Aptos" panose="020B0004020202020204" pitchFamily="34" charset="0"/>
              <a:cs typeface="Times New Roman" panose="02020603050405020304" pitchFamily="18" charset="0"/>
            </a:endParaRPr>
          </a:p>
          <a:p>
            <a:pPr marL="342900" lvl="0" indent="-342900">
              <a:buFont typeface="+mj-lt"/>
              <a:buAutoNum type="arabicPeriod"/>
            </a:pPr>
            <a:r>
              <a:rPr lang="en-US" sz="2800" kern="100" dirty="0">
                <a:latin typeface="Comic Sans MS" panose="030F0702030302020204" pitchFamily="66" charset="0"/>
                <a:ea typeface="Aptos" panose="020B0004020202020204" pitchFamily="34" charset="0"/>
                <a:cs typeface="Times New Roman" panose="02020603050405020304" pitchFamily="18" charset="0"/>
              </a:rPr>
              <a:t>What other distractions might someone face throughout their day?</a:t>
            </a:r>
            <a:endParaRPr lang="en-GB" sz="2800" kern="100" dirty="0">
              <a:latin typeface="Comic Sans MS" panose="030F0702030302020204" pitchFamily="66" charset="0"/>
              <a:ea typeface="Aptos" panose="020B0004020202020204" pitchFamily="34" charset="0"/>
              <a:cs typeface="Times New Roman" panose="02020603050405020304" pitchFamily="18" charset="0"/>
            </a:endParaRPr>
          </a:p>
          <a:p>
            <a:pPr marL="342900" lvl="0" indent="-342900">
              <a:buFont typeface="+mj-lt"/>
              <a:buAutoNum type="arabicPeriod"/>
            </a:pPr>
            <a:r>
              <a:rPr lang="en-US" sz="2800" kern="100" dirty="0">
                <a:latin typeface="Comic Sans MS" panose="030F0702030302020204" pitchFamily="66" charset="0"/>
                <a:ea typeface="Aptos" panose="020B0004020202020204" pitchFamily="34" charset="0"/>
                <a:cs typeface="Times New Roman" panose="02020603050405020304" pitchFamily="18" charset="0"/>
              </a:rPr>
              <a:t>What can someone do to manage distractions that have a negative impact on how they feel?</a:t>
            </a:r>
            <a:endParaRPr lang="en-GB" sz="2800" kern="100" dirty="0">
              <a:latin typeface="Comic Sans MS" panose="030F0702030302020204" pitchFamily="66" charset="0"/>
              <a:ea typeface="Aptos" panose="020B0004020202020204" pitchFamily="34" charset="0"/>
              <a:cs typeface="Times New Roman" panose="02020603050405020304" pitchFamily="18" charset="0"/>
            </a:endParaRPr>
          </a:p>
          <a:p>
            <a:pPr marL="0" indent="0">
              <a:buNone/>
            </a:pPr>
            <a:endParaRPr lang="en-GB" dirty="0">
              <a:latin typeface="Comic Sans MS" panose="030F0702030302020204" pitchFamily="66" charset="0"/>
            </a:endParaRPr>
          </a:p>
        </p:txBody>
      </p:sp>
      <p:pic>
        <p:nvPicPr>
          <p:cNvPr id="4" name="Picture 3" descr="A white square with green border&#10;&#10;AI-generated content may be incorrect.">
            <a:extLst>
              <a:ext uri="{FF2B5EF4-FFF2-40B4-BE49-F238E27FC236}">
                <a16:creationId xmlns:a16="http://schemas.microsoft.com/office/drawing/2014/main" id="{9BB92116-DA39-29E6-9B75-DB30CAF534C1}"/>
              </a:ext>
            </a:extLst>
          </p:cNvPr>
          <p:cNvPicPr>
            <a:picLocks noChangeAspect="1"/>
          </p:cNvPicPr>
          <p:nvPr/>
        </p:nvPicPr>
        <p:blipFill>
          <a:blip r:embed="rId3"/>
          <a:srcRect r="32814" b="20602"/>
          <a:stretch>
            <a:fillRect/>
          </a:stretch>
        </p:blipFill>
        <p:spPr>
          <a:xfrm>
            <a:off x="7045324" y="1217020"/>
            <a:ext cx="4791075" cy="5445125"/>
          </a:xfrm>
          <a:prstGeom prst="rect">
            <a:avLst/>
          </a:prstGeom>
        </p:spPr>
      </p:pic>
      <p:sp>
        <p:nvSpPr>
          <p:cNvPr id="5" name="Content Placeholder 1">
            <a:extLst>
              <a:ext uri="{FF2B5EF4-FFF2-40B4-BE49-F238E27FC236}">
                <a16:creationId xmlns:a16="http://schemas.microsoft.com/office/drawing/2014/main" id="{371192EE-EB64-7DF5-F9B6-33ECE52D0F60}"/>
              </a:ext>
            </a:extLst>
          </p:cNvPr>
          <p:cNvSpPr txBox="1">
            <a:spLocks/>
          </p:cNvSpPr>
          <p:nvPr/>
        </p:nvSpPr>
        <p:spPr>
          <a:xfrm>
            <a:off x="7650364" y="1647001"/>
            <a:ext cx="3860398" cy="4368246"/>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chemeClr val="tx1">
                    <a:alpha val="7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GB" sz="2000" dirty="0">
                <a:solidFill>
                  <a:schemeClr val="tx1"/>
                </a:solidFill>
                <a:latin typeface="Comic Sans MS" panose="030F0702030302020204" pitchFamily="66" charset="0"/>
              </a:rPr>
              <a:t>I haven’t been able to stop thinking about the test from this morning. After school, Emily messaged me to come and hang out at the park, which was nice – it stopped me thinking about it for a bit. When I got home I spent ages scrolling on social media but I was so bored, and I still didn’t feel much better about the test. </a:t>
            </a:r>
          </a:p>
        </p:txBody>
      </p:sp>
      <p:pic>
        <p:nvPicPr>
          <p:cNvPr id="6" name="Picture 5" descr="A child with curly hair and a white shirt&#10;&#10;AI-generated content may be incorrect.">
            <a:extLst>
              <a:ext uri="{FF2B5EF4-FFF2-40B4-BE49-F238E27FC236}">
                <a16:creationId xmlns:a16="http://schemas.microsoft.com/office/drawing/2014/main" id="{E8EE1AB1-EF1F-1A34-6671-FA8B6F3D8B25}"/>
              </a:ext>
            </a:extLst>
          </p:cNvPr>
          <p:cNvPicPr>
            <a:picLocks noChangeAspect="1"/>
          </p:cNvPicPr>
          <p:nvPr/>
        </p:nvPicPr>
        <p:blipFill>
          <a:blip r:embed="rId4"/>
          <a:stretch>
            <a:fillRect/>
          </a:stretch>
        </p:blipFill>
        <p:spPr>
          <a:xfrm>
            <a:off x="9193055" y="5364311"/>
            <a:ext cx="1305611" cy="1305611"/>
          </a:xfrm>
          <a:prstGeom prst="rect">
            <a:avLst/>
          </a:prstGeom>
        </p:spPr>
      </p:pic>
    </p:spTree>
    <p:extLst>
      <p:ext uri="{BB962C8B-B14F-4D97-AF65-F5344CB8AC3E}">
        <p14:creationId xmlns:p14="http://schemas.microsoft.com/office/powerpoint/2010/main" val="8119343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F7DD3-B696-EC30-D439-C94FF3617D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852B62-18F5-66A0-EDE5-9E8895F6EDA8}"/>
              </a:ext>
            </a:extLst>
          </p:cNvPr>
          <p:cNvSpPr>
            <a:spLocks noGrp="1"/>
          </p:cNvSpPr>
          <p:nvPr>
            <p:ph type="title"/>
          </p:nvPr>
        </p:nvSpPr>
        <p:spPr>
          <a:xfrm>
            <a:off x="254001" y="188078"/>
            <a:ext cx="11582398" cy="929896"/>
          </a:xfrm>
          <a:ln w="57150"/>
        </p:spPr>
        <p:txBody>
          <a:bodyPr>
            <a:normAutofit/>
          </a:bodyPr>
          <a:lstStyle/>
          <a:p>
            <a:r>
              <a:rPr lang="en-GB" sz="3600" cap="none" dirty="0">
                <a:solidFill>
                  <a:schemeClr val="tx1"/>
                </a:solidFill>
                <a:latin typeface="Comic Sans MS" panose="030F0702030302020204" pitchFamily="66" charset="0"/>
              </a:rPr>
              <a:t>Task 7- Understanding helpful distractions</a:t>
            </a:r>
          </a:p>
        </p:txBody>
      </p:sp>
      <p:sp>
        <p:nvSpPr>
          <p:cNvPr id="3" name="Content Placeholder 2">
            <a:extLst>
              <a:ext uri="{FF2B5EF4-FFF2-40B4-BE49-F238E27FC236}">
                <a16:creationId xmlns:a16="http://schemas.microsoft.com/office/drawing/2014/main" id="{02DA7196-FFC2-23B5-B808-63FEAE8B926B}"/>
              </a:ext>
            </a:extLst>
          </p:cNvPr>
          <p:cNvSpPr>
            <a:spLocks noGrp="1"/>
          </p:cNvSpPr>
          <p:nvPr>
            <p:ph idx="1"/>
          </p:nvPr>
        </p:nvSpPr>
        <p:spPr>
          <a:xfrm>
            <a:off x="254000" y="1413847"/>
            <a:ext cx="8221562" cy="5020819"/>
          </a:xfrm>
          <a:solidFill>
            <a:schemeClr val="bg1"/>
          </a:solidFill>
        </p:spPr>
        <p:txBody>
          <a:bodyPr>
            <a:normAutofit lnSpcReduction="10000"/>
          </a:bodyPr>
          <a:lstStyle/>
          <a:p>
            <a:pPr marL="0" indent="0">
              <a:buNone/>
            </a:pPr>
            <a:r>
              <a:rPr lang="en-GB" sz="2600" dirty="0">
                <a:latin typeface="Comic Sans MS" panose="030F0702030302020204" pitchFamily="66" charset="0"/>
              </a:rPr>
              <a:t>Imagine a young person of your age who goes to a school like yours. In pairs, discuss the following: </a:t>
            </a:r>
            <a:endParaRPr lang="en-US" sz="2600" dirty="0">
              <a:solidFill>
                <a:schemeClr val="tx1"/>
              </a:solidFill>
              <a:latin typeface="Comic Sans MS" panose="030F0702030302020204" pitchFamily="66" charset="0"/>
            </a:endParaRPr>
          </a:p>
          <a:p>
            <a:r>
              <a:rPr lang="en-US" sz="2800" dirty="0">
                <a:solidFill>
                  <a:schemeClr val="tx1"/>
                </a:solidFill>
                <a:latin typeface="Comic Sans MS" panose="030F0702030302020204" pitchFamily="66" charset="0"/>
              </a:rPr>
              <a:t>What distractions might a young person have in an average day?</a:t>
            </a:r>
          </a:p>
          <a:p>
            <a:pPr marL="198000" indent="-198000"/>
            <a:r>
              <a:rPr lang="en-US" sz="2800" dirty="0">
                <a:solidFill>
                  <a:schemeClr val="tx1"/>
                </a:solidFill>
                <a:latin typeface="Comic Sans MS" panose="030F0702030302020204" pitchFamily="66" charset="0"/>
              </a:rPr>
              <a:t>What is the difference between a helpful distraction and an unhelpful distraction? </a:t>
            </a:r>
          </a:p>
          <a:p>
            <a:pPr marL="198000" indent="-198000"/>
            <a:r>
              <a:rPr lang="en-US" sz="2800" dirty="0">
                <a:solidFill>
                  <a:schemeClr val="tx1"/>
                </a:solidFill>
                <a:latin typeface="Comic Sans MS" panose="030F0702030302020204" pitchFamily="66" charset="0"/>
              </a:rPr>
              <a:t>From the list of distractions you identified, which might be helpful, and which might be unhelpful?</a:t>
            </a:r>
          </a:p>
          <a:p>
            <a:pPr marL="198000" indent="-198000"/>
            <a:r>
              <a:rPr lang="en-US" sz="2800" dirty="0">
                <a:solidFill>
                  <a:schemeClr val="tx1"/>
                </a:solidFill>
                <a:latin typeface="Comic Sans MS" panose="030F0702030302020204" pitchFamily="66" charset="0"/>
              </a:rPr>
              <a:t>How might helpful and unhelpful distractions make someone feel?</a:t>
            </a:r>
          </a:p>
          <a:p>
            <a:pPr marL="0" indent="0">
              <a:buNone/>
            </a:pPr>
            <a:endParaRPr lang="en-GB" dirty="0">
              <a:latin typeface="Comic Sans MS" panose="030F0702030302020204" pitchFamily="66" charset="0"/>
            </a:endParaRPr>
          </a:p>
        </p:txBody>
      </p:sp>
      <p:pic>
        <p:nvPicPr>
          <p:cNvPr id="8" name="Picture 7" descr="A purple shirt with long arms&#10;&#10;AI-generated content may be incorrect.">
            <a:extLst>
              <a:ext uri="{FF2B5EF4-FFF2-40B4-BE49-F238E27FC236}">
                <a16:creationId xmlns:a16="http://schemas.microsoft.com/office/drawing/2014/main" id="{6E7605D3-4911-8F4D-CBCC-EF65E5C3C5DD}"/>
              </a:ext>
            </a:extLst>
          </p:cNvPr>
          <p:cNvPicPr>
            <a:picLocks noChangeAspect="1"/>
          </p:cNvPicPr>
          <p:nvPr/>
        </p:nvPicPr>
        <p:blipFill>
          <a:blip r:embed="rId3"/>
          <a:srcRect b="51930"/>
          <a:stretch>
            <a:fillRect/>
          </a:stretch>
        </p:blipFill>
        <p:spPr>
          <a:xfrm>
            <a:off x="9421065" y="3592664"/>
            <a:ext cx="1879219" cy="3077258"/>
          </a:xfrm>
          <a:prstGeom prst="rect">
            <a:avLst/>
          </a:prstGeom>
        </p:spPr>
      </p:pic>
      <p:pic>
        <p:nvPicPr>
          <p:cNvPr id="10" name="Picture 9" descr="A purple rectangles on a black background&#10;&#10;AI-generated content may be incorrect.">
            <a:extLst>
              <a:ext uri="{FF2B5EF4-FFF2-40B4-BE49-F238E27FC236}">
                <a16:creationId xmlns:a16="http://schemas.microsoft.com/office/drawing/2014/main" id="{9D1001FA-BAF9-B737-B895-944FDF0EFD88}"/>
              </a:ext>
            </a:extLst>
          </p:cNvPr>
          <p:cNvPicPr>
            <a:picLocks noChangeAspect="1"/>
          </p:cNvPicPr>
          <p:nvPr/>
        </p:nvPicPr>
        <p:blipFill>
          <a:blip r:embed="rId4"/>
          <a:stretch>
            <a:fillRect/>
          </a:stretch>
        </p:blipFill>
        <p:spPr>
          <a:xfrm>
            <a:off x="8578624" y="2378678"/>
            <a:ext cx="1639169" cy="901155"/>
          </a:xfrm>
          <a:prstGeom prst="rect">
            <a:avLst/>
          </a:prstGeom>
        </p:spPr>
      </p:pic>
      <p:pic>
        <p:nvPicPr>
          <p:cNvPr id="12" name="Picture 11" descr="Purple music notes on a black background&#10;&#10;AI-generated content may be incorrect.">
            <a:extLst>
              <a:ext uri="{FF2B5EF4-FFF2-40B4-BE49-F238E27FC236}">
                <a16:creationId xmlns:a16="http://schemas.microsoft.com/office/drawing/2014/main" id="{773BC330-8071-07F9-F580-E677A1487C58}"/>
              </a:ext>
            </a:extLst>
          </p:cNvPr>
          <p:cNvPicPr>
            <a:picLocks noChangeAspect="1"/>
          </p:cNvPicPr>
          <p:nvPr/>
        </p:nvPicPr>
        <p:blipFill>
          <a:blip r:embed="rId5"/>
          <a:stretch>
            <a:fillRect/>
          </a:stretch>
        </p:blipFill>
        <p:spPr>
          <a:xfrm>
            <a:off x="10987081" y="2591045"/>
            <a:ext cx="1204919" cy="1190827"/>
          </a:xfrm>
          <a:prstGeom prst="rect">
            <a:avLst/>
          </a:prstGeom>
        </p:spPr>
      </p:pic>
      <p:pic>
        <p:nvPicPr>
          <p:cNvPr id="14" name="Picture 13" descr="A white lines on a black background&#10;&#10;AI-generated content may be incorrect.">
            <a:extLst>
              <a:ext uri="{FF2B5EF4-FFF2-40B4-BE49-F238E27FC236}">
                <a16:creationId xmlns:a16="http://schemas.microsoft.com/office/drawing/2014/main" id="{83A6F453-C1E6-A65E-3213-4B6D1D52E0D6}"/>
              </a:ext>
            </a:extLst>
          </p:cNvPr>
          <p:cNvPicPr>
            <a:picLocks noChangeAspect="1"/>
          </p:cNvPicPr>
          <p:nvPr/>
        </p:nvPicPr>
        <p:blipFill>
          <a:blip r:embed="rId6"/>
          <a:stretch>
            <a:fillRect/>
          </a:stretch>
        </p:blipFill>
        <p:spPr>
          <a:xfrm rot="16425045">
            <a:off x="10649435" y="2401736"/>
            <a:ext cx="618276" cy="536550"/>
          </a:xfrm>
          <a:prstGeom prst="rect">
            <a:avLst/>
          </a:prstGeom>
        </p:spPr>
      </p:pic>
    </p:spTree>
    <p:extLst>
      <p:ext uri="{BB962C8B-B14F-4D97-AF65-F5344CB8AC3E}">
        <p14:creationId xmlns:p14="http://schemas.microsoft.com/office/powerpoint/2010/main" val="2693682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D4C7D-D1E3-57B0-796D-685428D6FE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DC4EE1-4029-D1FA-7617-64F3B7E07722}"/>
              </a:ext>
            </a:extLst>
          </p:cNvPr>
          <p:cNvSpPr>
            <a:spLocks noGrp="1"/>
          </p:cNvSpPr>
          <p:nvPr>
            <p:ph type="title"/>
          </p:nvPr>
        </p:nvSpPr>
        <p:spPr>
          <a:xfrm>
            <a:off x="254001" y="188078"/>
            <a:ext cx="11582398" cy="929896"/>
          </a:xfrm>
          <a:ln w="57150"/>
        </p:spPr>
        <p:txBody>
          <a:bodyPr>
            <a:normAutofit/>
          </a:bodyPr>
          <a:lstStyle/>
          <a:p>
            <a:r>
              <a:rPr lang="en-GB" sz="3600" cap="none" dirty="0">
                <a:solidFill>
                  <a:schemeClr val="tx1"/>
                </a:solidFill>
                <a:latin typeface="Comic Sans MS" panose="030F0702030302020204" pitchFamily="66" charset="0"/>
              </a:rPr>
              <a:t>Task 7- Understanding helpful distractions</a:t>
            </a:r>
          </a:p>
        </p:txBody>
      </p:sp>
      <p:sp>
        <p:nvSpPr>
          <p:cNvPr id="3" name="Content Placeholder 2">
            <a:extLst>
              <a:ext uri="{FF2B5EF4-FFF2-40B4-BE49-F238E27FC236}">
                <a16:creationId xmlns:a16="http://schemas.microsoft.com/office/drawing/2014/main" id="{BA50480E-4124-FA2D-F655-A48F0B084F7D}"/>
              </a:ext>
            </a:extLst>
          </p:cNvPr>
          <p:cNvSpPr>
            <a:spLocks noGrp="1"/>
          </p:cNvSpPr>
          <p:nvPr>
            <p:ph idx="1"/>
          </p:nvPr>
        </p:nvSpPr>
        <p:spPr>
          <a:xfrm>
            <a:off x="254001" y="1506941"/>
            <a:ext cx="8221562" cy="5020819"/>
          </a:xfrm>
          <a:solidFill>
            <a:schemeClr val="bg1"/>
          </a:solidFill>
        </p:spPr>
        <p:txBody>
          <a:bodyPr>
            <a:normAutofit/>
          </a:bodyPr>
          <a:lstStyle/>
          <a:p>
            <a:pPr marL="0" indent="0">
              <a:buNone/>
            </a:pPr>
            <a:r>
              <a:rPr lang="en-US" sz="3200" dirty="0">
                <a:solidFill>
                  <a:schemeClr val="tx1"/>
                </a:solidFill>
                <a:latin typeface="Comic Sans MS" panose="030F0702030302020204" pitchFamily="66" charset="0"/>
              </a:rPr>
              <a:t>Class feedback and key learning: </a:t>
            </a:r>
          </a:p>
          <a:p>
            <a:pPr marL="0" indent="0">
              <a:buNone/>
            </a:pPr>
            <a:r>
              <a:rPr lang="en-US" sz="3200" dirty="0">
                <a:solidFill>
                  <a:schemeClr val="tx1"/>
                </a:solidFill>
                <a:latin typeface="Comic Sans MS" panose="030F0702030302020204" pitchFamily="66" charset="0"/>
              </a:rPr>
              <a:t>Helpful distractions might include:</a:t>
            </a:r>
          </a:p>
          <a:p>
            <a:pPr marL="198000" indent="-198000"/>
            <a:r>
              <a:rPr lang="en-GB" sz="3200" dirty="0">
                <a:solidFill>
                  <a:schemeClr val="tx1"/>
                </a:solidFill>
                <a:latin typeface="Comic Sans MS" panose="030F0702030302020204" pitchFamily="66" charset="0"/>
              </a:rPr>
              <a:t>An alarm or a reminder for something important</a:t>
            </a:r>
          </a:p>
          <a:p>
            <a:pPr marL="198000" indent="-198000"/>
            <a:r>
              <a:rPr lang="en-GB" sz="3200" dirty="0">
                <a:solidFill>
                  <a:schemeClr val="tx1"/>
                </a:solidFill>
                <a:latin typeface="Comic Sans MS" panose="030F0702030302020204" pitchFamily="66" charset="0"/>
              </a:rPr>
              <a:t>Something that takes attention away from unpleasant or uncomfortable thoughts or emotions – this might be a friend or family member helping to distract from these thoughts or feelings</a:t>
            </a:r>
          </a:p>
          <a:p>
            <a:pPr marL="0" indent="0">
              <a:buNone/>
            </a:pPr>
            <a:endParaRPr lang="en-GB" dirty="0">
              <a:solidFill>
                <a:schemeClr val="tx1"/>
              </a:solidFill>
              <a:latin typeface="Comic Sans MS" panose="030F0702030302020204" pitchFamily="66" charset="0"/>
            </a:endParaRPr>
          </a:p>
        </p:txBody>
      </p:sp>
      <p:grpSp>
        <p:nvGrpSpPr>
          <p:cNvPr id="4" name="Group 3">
            <a:extLst>
              <a:ext uri="{FF2B5EF4-FFF2-40B4-BE49-F238E27FC236}">
                <a16:creationId xmlns:a16="http://schemas.microsoft.com/office/drawing/2014/main" id="{B1AE1263-CE7F-56F3-1D62-75315D1DE9FF}"/>
              </a:ext>
            </a:extLst>
          </p:cNvPr>
          <p:cNvGrpSpPr/>
          <p:nvPr/>
        </p:nvGrpSpPr>
        <p:grpSpPr>
          <a:xfrm>
            <a:off x="8075926" y="2878435"/>
            <a:ext cx="3862073" cy="3473761"/>
            <a:chOff x="2990850" y="2025650"/>
            <a:chExt cx="3924300" cy="3529731"/>
          </a:xfrm>
        </p:grpSpPr>
        <p:pic>
          <p:nvPicPr>
            <p:cNvPr id="5" name="Picture 4" descr="A silhouette of two boys&#10;&#10;AI-generated content may be incorrect.">
              <a:extLst>
                <a:ext uri="{FF2B5EF4-FFF2-40B4-BE49-F238E27FC236}">
                  <a16:creationId xmlns:a16="http://schemas.microsoft.com/office/drawing/2014/main" id="{58625635-7618-5A37-658E-7B22F749A408}"/>
                </a:ext>
              </a:extLst>
            </p:cNvPr>
            <p:cNvPicPr>
              <a:picLocks noChangeAspect="1"/>
            </p:cNvPicPr>
            <p:nvPr/>
          </p:nvPicPr>
          <p:blipFill>
            <a:blip r:embed="rId3"/>
            <a:stretch>
              <a:fillRect/>
            </a:stretch>
          </p:blipFill>
          <p:spPr>
            <a:xfrm>
              <a:off x="2990850" y="2025650"/>
              <a:ext cx="3924300" cy="2806700"/>
            </a:xfrm>
            <a:prstGeom prst="rect">
              <a:avLst/>
            </a:prstGeom>
          </p:spPr>
        </p:pic>
        <p:pic>
          <p:nvPicPr>
            <p:cNvPr id="6" name="Picture 5" descr="A purple circles on a black background&#10;&#10;AI-generated content may be incorrect.">
              <a:extLst>
                <a:ext uri="{FF2B5EF4-FFF2-40B4-BE49-F238E27FC236}">
                  <a16:creationId xmlns:a16="http://schemas.microsoft.com/office/drawing/2014/main" id="{E39153AC-B07A-D200-6697-341C5F8BAF09}"/>
                </a:ext>
              </a:extLst>
            </p:cNvPr>
            <p:cNvPicPr>
              <a:picLocks noChangeAspect="1"/>
            </p:cNvPicPr>
            <p:nvPr/>
          </p:nvPicPr>
          <p:blipFill>
            <a:blip r:embed="rId4"/>
            <a:stretch>
              <a:fillRect/>
            </a:stretch>
          </p:blipFill>
          <p:spPr>
            <a:xfrm>
              <a:off x="6119996" y="4794297"/>
              <a:ext cx="591954" cy="761084"/>
            </a:xfrm>
            <a:prstGeom prst="rect">
              <a:avLst/>
            </a:prstGeom>
          </p:spPr>
        </p:pic>
      </p:grpSp>
      <p:grpSp>
        <p:nvGrpSpPr>
          <p:cNvPr id="7" name="Group 6">
            <a:extLst>
              <a:ext uri="{FF2B5EF4-FFF2-40B4-BE49-F238E27FC236}">
                <a16:creationId xmlns:a16="http://schemas.microsoft.com/office/drawing/2014/main" id="{B0850CA3-0AEE-58FD-1B6E-13284C789FEB}"/>
              </a:ext>
            </a:extLst>
          </p:cNvPr>
          <p:cNvGrpSpPr/>
          <p:nvPr/>
        </p:nvGrpSpPr>
        <p:grpSpPr>
          <a:xfrm rot="2759269">
            <a:off x="10308578" y="1566776"/>
            <a:ext cx="1321668" cy="2112385"/>
            <a:chOff x="8326670" y="1664624"/>
            <a:chExt cx="1003929" cy="1604552"/>
          </a:xfrm>
        </p:grpSpPr>
        <p:pic>
          <p:nvPicPr>
            <p:cNvPr id="9" name="Picture 8" descr="A purple alarm clock with white hands&#10;&#10;AI-generated content may be incorrect.">
              <a:extLst>
                <a:ext uri="{FF2B5EF4-FFF2-40B4-BE49-F238E27FC236}">
                  <a16:creationId xmlns:a16="http://schemas.microsoft.com/office/drawing/2014/main" id="{3352338E-6DC8-B90A-BCE8-154D5866352B}"/>
                </a:ext>
              </a:extLst>
            </p:cNvPr>
            <p:cNvPicPr>
              <a:picLocks noChangeAspect="1"/>
            </p:cNvPicPr>
            <p:nvPr/>
          </p:nvPicPr>
          <p:blipFill>
            <a:blip r:embed="rId5"/>
            <a:stretch>
              <a:fillRect/>
            </a:stretch>
          </p:blipFill>
          <p:spPr>
            <a:xfrm rot="21106344">
              <a:off x="8326670" y="2197415"/>
              <a:ext cx="1003929" cy="1071761"/>
            </a:xfrm>
            <a:prstGeom prst="rect">
              <a:avLst/>
            </a:prstGeom>
          </p:spPr>
        </p:pic>
        <p:pic>
          <p:nvPicPr>
            <p:cNvPr id="11" name="Picture 10" descr="A white lines on a black background&#10;&#10;AI-generated content may be incorrect.">
              <a:extLst>
                <a:ext uri="{FF2B5EF4-FFF2-40B4-BE49-F238E27FC236}">
                  <a16:creationId xmlns:a16="http://schemas.microsoft.com/office/drawing/2014/main" id="{E2A4B34D-828D-3432-CA8C-A50BB8C3F77C}"/>
                </a:ext>
              </a:extLst>
            </p:cNvPr>
            <p:cNvPicPr>
              <a:picLocks noChangeAspect="1"/>
            </p:cNvPicPr>
            <p:nvPr/>
          </p:nvPicPr>
          <p:blipFill>
            <a:blip r:embed="rId6"/>
            <a:stretch>
              <a:fillRect/>
            </a:stretch>
          </p:blipFill>
          <p:spPr>
            <a:xfrm rot="19399817">
              <a:off x="8699141" y="1664624"/>
              <a:ext cx="479126" cy="415793"/>
            </a:xfrm>
            <a:prstGeom prst="rect">
              <a:avLst/>
            </a:prstGeom>
          </p:spPr>
        </p:pic>
      </p:grpSp>
    </p:spTree>
    <p:extLst>
      <p:ext uri="{BB962C8B-B14F-4D97-AF65-F5344CB8AC3E}">
        <p14:creationId xmlns:p14="http://schemas.microsoft.com/office/powerpoint/2010/main" val="6104983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B8DC9-BF53-1BC7-F195-0FE9863C1F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01DE05-D7DC-143B-C39E-89F85320AA3E}"/>
              </a:ext>
            </a:extLst>
          </p:cNvPr>
          <p:cNvSpPr>
            <a:spLocks noGrp="1"/>
          </p:cNvSpPr>
          <p:nvPr>
            <p:ph type="title"/>
          </p:nvPr>
        </p:nvSpPr>
        <p:spPr>
          <a:xfrm>
            <a:off x="254001" y="188078"/>
            <a:ext cx="11582398" cy="929896"/>
          </a:xfrm>
          <a:ln w="57150"/>
        </p:spPr>
        <p:txBody>
          <a:bodyPr>
            <a:normAutofit/>
          </a:bodyPr>
          <a:lstStyle/>
          <a:p>
            <a:r>
              <a:rPr lang="en-GB" sz="3600" cap="none" dirty="0">
                <a:solidFill>
                  <a:schemeClr val="tx1"/>
                </a:solidFill>
                <a:latin typeface="Comic Sans MS" panose="030F0702030302020204" pitchFamily="66" charset="0"/>
              </a:rPr>
              <a:t>Task 7- Understanding helpful distractions</a:t>
            </a:r>
          </a:p>
        </p:txBody>
      </p:sp>
      <p:sp>
        <p:nvSpPr>
          <p:cNvPr id="3" name="Content Placeholder 2">
            <a:extLst>
              <a:ext uri="{FF2B5EF4-FFF2-40B4-BE49-F238E27FC236}">
                <a16:creationId xmlns:a16="http://schemas.microsoft.com/office/drawing/2014/main" id="{E00531E1-2926-B4C7-FF1B-B30F2A61908B}"/>
              </a:ext>
            </a:extLst>
          </p:cNvPr>
          <p:cNvSpPr>
            <a:spLocks noGrp="1"/>
          </p:cNvSpPr>
          <p:nvPr>
            <p:ph idx="1"/>
          </p:nvPr>
        </p:nvSpPr>
        <p:spPr>
          <a:xfrm>
            <a:off x="453979" y="1318644"/>
            <a:ext cx="8221562" cy="5020819"/>
          </a:xfrm>
          <a:solidFill>
            <a:schemeClr val="bg1"/>
          </a:solidFill>
        </p:spPr>
        <p:txBody>
          <a:bodyPr>
            <a:normAutofit/>
          </a:bodyPr>
          <a:lstStyle/>
          <a:p>
            <a:r>
              <a:rPr lang="en-US" sz="2600" dirty="0">
                <a:solidFill>
                  <a:schemeClr val="tx1"/>
                </a:solidFill>
                <a:latin typeface="Comic Sans MS" panose="030F0702030302020204" pitchFamily="66" charset="0"/>
              </a:rPr>
              <a:t>Unhelpful distractions might include:</a:t>
            </a:r>
          </a:p>
          <a:p>
            <a:pPr marL="198000" indent="-198000"/>
            <a:r>
              <a:rPr lang="en-GB" sz="2600" dirty="0">
                <a:solidFill>
                  <a:schemeClr val="tx1"/>
                </a:solidFill>
                <a:latin typeface="Comic Sans MS" panose="030F0702030302020204" pitchFamily="66" charset="0"/>
              </a:rPr>
              <a:t>Phone notifications from social media or messages that don’t need attention straightaway</a:t>
            </a:r>
          </a:p>
          <a:p>
            <a:pPr marL="198000" indent="-198000"/>
            <a:r>
              <a:rPr lang="en-GB" sz="2600" dirty="0">
                <a:solidFill>
                  <a:schemeClr val="tx1"/>
                </a:solidFill>
                <a:latin typeface="Comic Sans MS" panose="030F0702030302020204" pitchFamily="66" charset="0"/>
              </a:rPr>
              <a:t>Noisy interruptions during quiet time (e.g. music playing, people talking, or noise from outside)</a:t>
            </a:r>
          </a:p>
          <a:p>
            <a:pPr marL="198000" indent="-198000"/>
            <a:r>
              <a:rPr lang="en-GB" sz="2600" dirty="0">
                <a:solidFill>
                  <a:schemeClr val="tx1"/>
                </a:solidFill>
                <a:latin typeface="Comic Sans MS" panose="030F0702030302020204" pitchFamily="66" charset="0"/>
              </a:rPr>
              <a:t>The TV being on while trying to focus on a task</a:t>
            </a:r>
          </a:p>
          <a:p>
            <a:pPr marL="198000" indent="-198000"/>
            <a:r>
              <a:rPr lang="en-GB" sz="2600" dirty="0">
                <a:solidFill>
                  <a:schemeClr val="tx1"/>
                </a:solidFill>
                <a:latin typeface="Comic Sans MS" panose="030F0702030302020204" pitchFamily="66" charset="0"/>
              </a:rPr>
              <a:t>Visual distractions such as very bright lights or a messy environment</a:t>
            </a:r>
          </a:p>
          <a:p>
            <a:pPr marL="0" indent="0">
              <a:buNone/>
            </a:pPr>
            <a:endParaRPr lang="en-GB" sz="2400" dirty="0">
              <a:solidFill>
                <a:schemeClr val="tx1"/>
              </a:solidFill>
              <a:latin typeface="Comic Sans MS" panose="030F0702030302020204" pitchFamily="66" charset="0"/>
            </a:endParaRPr>
          </a:p>
        </p:txBody>
      </p:sp>
      <p:grpSp>
        <p:nvGrpSpPr>
          <p:cNvPr id="16" name="Group 15">
            <a:extLst>
              <a:ext uri="{FF2B5EF4-FFF2-40B4-BE49-F238E27FC236}">
                <a16:creationId xmlns:a16="http://schemas.microsoft.com/office/drawing/2014/main" id="{A64E515B-52AA-9A26-1DF4-787933DACA6A}"/>
              </a:ext>
            </a:extLst>
          </p:cNvPr>
          <p:cNvGrpSpPr/>
          <p:nvPr/>
        </p:nvGrpSpPr>
        <p:grpSpPr>
          <a:xfrm>
            <a:off x="9322006" y="3429000"/>
            <a:ext cx="2703995" cy="2815049"/>
            <a:chOff x="5798058" y="2129318"/>
            <a:chExt cx="4107942" cy="4276656"/>
          </a:xfrm>
        </p:grpSpPr>
        <p:pic>
          <p:nvPicPr>
            <p:cNvPr id="17" name="Picture 16" descr="A purple screen with a black background&#10;&#10;AI-generated content may be incorrect.">
              <a:extLst>
                <a:ext uri="{FF2B5EF4-FFF2-40B4-BE49-F238E27FC236}">
                  <a16:creationId xmlns:a16="http://schemas.microsoft.com/office/drawing/2014/main" id="{2DE65A60-A987-9779-8377-F3AD05F1AF04}"/>
                </a:ext>
              </a:extLst>
            </p:cNvPr>
            <p:cNvPicPr>
              <a:picLocks noChangeAspect="1"/>
            </p:cNvPicPr>
            <p:nvPr/>
          </p:nvPicPr>
          <p:blipFill>
            <a:blip r:embed="rId3"/>
            <a:srcRect l="1" r="-12250"/>
            <a:stretch>
              <a:fillRect/>
            </a:stretch>
          </p:blipFill>
          <p:spPr>
            <a:xfrm>
              <a:off x="5798058" y="3712110"/>
              <a:ext cx="4107942" cy="2693864"/>
            </a:xfrm>
            <a:prstGeom prst="rect">
              <a:avLst/>
            </a:prstGeom>
          </p:spPr>
        </p:pic>
        <p:pic>
          <p:nvPicPr>
            <p:cNvPr id="18" name="Picture 17" descr="A purple and white cellphone with icons&#10;&#10;AI-generated content may be incorrect.">
              <a:extLst>
                <a:ext uri="{FF2B5EF4-FFF2-40B4-BE49-F238E27FC236}">
                  <a16:creationId xmlns:a16="http://schemas.microsoft.com/office/drawing/2014/main" id="{E8FACE08-CB86-1233-B1D6-65B503953EF3}"/>
                </a:ext>
              </a:extLst>
            </p:cNvPr>
            <p:cNvPicPr>
              <a:picLocks noChangeAspect="1"/>
            </p:cNvPicPr>
            <p:nvPr/>
          </p:nvPicPr>
          <p:blipFill>
            <a:blip r:embed="rId4"/>
            <a:stretch>
              <a:fillRect/>
            </a:stretch>
          </p:blipFill>
          <p:spPr>
            <a:xfrm>
              <a:off x="5864603" y="2604304"/>
              <a:ext cx="1745107" cy="1851950"/>
            </a:xfrm>
            <a:prstGeom prst="rect">
              <a:avLst/>
            </a:prstGeom>
          </p:spPr>
        </p:pic>
        <p:pic>
          <p:nvPicPr>
            <p:cNvPr id="19" name="Picture 18" descr="Purple music notes on a black background&#10;&#10;AI-generated content may be incorrect.">
              <a:extLst>
                <a:ext uri="{FF2B5EF4-FFF2-40B4-BE49-F238E27FC236}">
                  <a16:creationId xmlns:a16="http://schemas.microsoft.com/office/drawing/2014/main" id="{10782A3E-AEDD-AB55-782F-076CC455D66D}"/>
                </a:ext>
              </a:extLst>
            </p:cNvPr>
            <p:cNvPicPr>
              <a:picLocks noChangeAspect="1"/>
            </p:cNvPicPr>
            <p:nvPr/>
          </p:nvPicPr>
          <p:blipFill>
            <a:blip r:embed="rId5"/>
            <a:stretch>
              <a:fillRect/>
            </a:stretch>
          </p:blipFill>
          <p:spPr>
            <a:xfrm>
              <a:off x="7866700" y="2129318"/>
              <a:ext cx="1176829" cy="1163065"/>
            </a:xfrm>
            <a:prstGeom prst="rect">
              <a:avLst/>
            </a:prstGeom>
          </p:spPr>
        </p:pic>
        <p:pic>
          <p:nvPicPr>
            <p:cNvPr id="20" name="Picture 19" descr="A white lines on a black background&#10;&#10;AI-generated content may be incorrect.">
              <a:extLst>
                <a:ext uri="{FF2B5EF4-FFF2-40B4-BE49-F238E27FC236}">
                  <a16:creationId xmlns:a16="http://schemas.microsoft.com/office/drawing/2014/main" id="{6C23B86F-7568-BAD6-17D6-ED76375E9D9F}"/>
                </a:ext>
              </a:extLst>
            </p:cNvPr>
            <p:cNvPicPr>
              <a:picLocks noChangeAspect="1"/>
            </p:cNvPicPr>
            <p:nvPr/>
          </p:nvPicPr>
          <p:blipFill>
            <a:blip r:embed="rId6"/>
            <a:stretch>
              <a:fillRect/>
            </a:stretch>
          </p:blipFill>
          <p:spPr>
            <a:xfrm rot="1153142">
              <a:off x="8814185" y="3752892"/>
              <a:ext cx="729773" cy="633309"/>
            </a:xfrm>
            <a:prstGeom prst="rect">
              <a:avLst/>
            </a:prstGeom>
          </p:spPr>
        </p:pic>
      </p:grpSp>
    </p:spTree>
    <p:extLst>
      <p:ext uri="{BB962C8B-B14F-4D97-AF65-F5344CB8AC3E}">
        <p14:creationId xmlns:p14="http://schemas.microsoft.com/office/powerpoint/2010/main" val="40573039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1EA70-1138-9397-CFB4-8AB3BE43C8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893961-3BC6-7BA9-36FF-3C7B1BE51A16}"/>
              </a:ext>
            </a:extLst>
          </p:cNvPr>
          <p:cNvSpPr>
            <a:spLocks noGrp="1"/>
          </p:cNvSpPr>
          <p:nvPr>
            <p:ph type="title"/>
          </p:nvPr>
        </p:nvSpPr>
        <p:spPr>
          <a:xfrm>
            <a:off x="254001" y="188078"/>
            <a:ext cx="11582398" cy="929896"/>
          </a:xfrm>
          <a:ln w="57150"/>
        </p:spPr>
        <p:txBody>
          <a:bodyPr>
            <a:normAutofit/>
          </a:bodyPr>
          <a:lstStyle/>
          <a:p>
            <a:r>
              <a:rPr lang="en-GB" sz="3600" cap="none" dirty="0">
                <a:solidFill>
                  <a:schemeClr val="tx1"/>
                </a:solidFill>
                <a:latin typeface="Comic Sans MS" panose="030F0702030302020204" pitchFamily="66" charset="0"/>
              </a:rPr>
              <a:t>Task 8- Taylor’s day</a:t>
            </a:r>
          </a:p>
        </p:txBody>
      </p:sp>
      <p:sp>
        <p:nvSpPr>
          <p:cNvPr id="3" name="Content Placeholder 2">
            <a:extLst>
              <a:ext uri="{FF2B5EF4-FFF2-40B4-BE49-F238E27FC236}">
                <a16:creationId xmlns:a16="http://schemas.microsoft.com/office/drawing/2014/main" id="{34E5BF67-20B9-1347-5523-7138D35EA898}"/>
              </a:ext>
            </a:extLst>
          </p:cNvPr>
          <p:cNvSpPr>
            <a:spLocks noGrp="1"/>
          </p:cNvSpPr>
          <p:nvPr>
            <p:ph idx="1"/>
          </p:nvPr>
        </p:nvSpPr>
        <p:spPr>
          <a:xfrm>
            <a:off x="453979" y="1318644"/>
            <a:ext cx="8221562" cy="5020819"/>
          </a:xfrm>
          <a:solidFill>
            <a:schemeClr val="bg1"/>
          </a:solidFill>
        </p:spPr>
        <p:txBody>
          <a:bodyPr>
            <a:normAutofit/>
          </a:bodyPr>
          <a:lstStyle/>
          <a:p>
            <a:pPr marL="0" indent="0">
              <a:lnSpc>
                <a:spcPts val="3200"/>
              </a:lnSpc>
              <a:spcBef>
                <a:spcPts val="1500"/>
              </a:spcBef>
              <a:buNone/>
            </a:pPr>
            <a:r>
              <a:rPr lang="en-GB" sz="2800" dirty="0">
                <a:solidFill>
                  <a:srgbClr val="3B3838"/>
                </a:solidFill>
                <a:latin typeface="Comic Sans MS" panose="030F0702030302020204" pitchFamily="66" charset="0"/>
                <a:ea typeface="Calibri" panose="020F0502020204030204" pitchFamily="34" charset="0"/>
                <a:cs typeface="Times New Roman" panose="02020603050405020304" pitchFamily="18" charset="0"/>
              </a:rPr>
              <a:t>Social media can sometimes be an unhelpful distraction. </a:t>
            </a:r>
          </a:p>
          <a:p>
            <a:pPr marL="0" indent="0">
              <a:lnSpc>
                <a:spcPts val="3200"/>
              </a:lnSpc>
              <a:spcBef>
                <a:spcPts val="1500"/>
              </a:spcBef>
              <a:buNone/>
            </a:pPr>
            <a:r>
              <a:rPr lang="en-GB" sz="2800" dirty="0">
                <a:solidFill>
                  <a:srgbClr val="3B3838"/>
                </a:solidFill>
                <a:latin typeface="Comic Sans MS" panose="030F0702030302020204" pitchFamily="66" charset="0"/>
                <a:ea typeface="Calibri" panose="020F0502020204030204" pitchFamily="34" charset="0"/>
                <a:cs typeface="Times New Roman" panose="02020603050405020304" pitchFamily="18" charset="0"/>
              </a:rPr>
              <a:t>Taylor, is finding it hard to manage how much time she spends on social media. </a:t>
            </a:r>
            <a:endParaRPr lang="en-US" sz="2800" dirty="0">
              <a:latin typeface="Comic Sans MS" panose="030F0702030302020204" pitchFamily="66" charset="0"/>
            </a:endParaRPr>
          </a:p>
          <a:p>
            <a:pPr marL="0" indent="0">
              <a:lnSpc>
                <a:spcPts val="3200"/>
              </a:lnSpc>
              <a:spcBef>
                <a:spcPts val="1500"/>
              </a:spcBef>
              <a:buNone/>
            </a:pPr>
            <a:r>
              <a:rPr lang="en-US" sz="2800" dirty="0">
                <a:latin typeface="Comic Sans MS" panose="030F0702030302020204" pitchFamily="66" charset="0"/>
              </a:rPr>
              <a:t>Read Taylor’s day and highlight where Taylor might be experiencing pleasant emotions? In one </a:t>
            </a:r>
            <a:r>
              <a:rPr lang="en-US" sz="2800" dirty="0" err="1">
                <a:latin typeface="Comic Sans MS" panose="030F0702030302020204" pitchFamily="66" charset="0"/>
              </a:rPr>
              <a:t>colour</a:t>
            </a:r>
            <a:r>
              <a:rPr lang="en-US" sz="2800" dirty="0">
                <a:latin typeface="Comic Sans MS" panose="030F0702030302020204" pitchFamily="66" charset="0"/>
              </a:rPr>
              <a:t> and where is she experiencing unpleasant or uncomfortable emotions? in another </a:t>
            </a:r>
            <a:r>
              <a:rPr lang="en-US" sz="2800" dirty="0" err="1">
                <a:latin typeface="Comic Sans MS" panose="030F0702030302020204" pitchFamily="66" charset="0"/>
              </a:rPr>
              <a:t>colour</a:t>
            </a:r>
            <a:r>
              <a:rPr lang="en-US" sz="2800" dirty="0">
                <a:latin typeface="Comic Sans MS" panose="030F0702030302020204" pitchFamily="66" charset="0"/>
              </a:rPr>
              <a:t>. </a:t>
            </a:r>
          </a:p>
          <a:p>
            <a:pPr marL="0" indent="0">
              <a:buNone/>
            </a:pPr>
            <a:endParaRPr lang="en-GB" sz="2400" dirty="0">
              <a:solidFill>
                <a:schemeClr val="tx1"/>
              </a:solidFill>
              <a:latin typeface="Comic Sans MS" panose="030F0702030302020204" pitchFamily="66" charset="0"/>
            </a:endParaRPr>
          </a:p>
        </p:txBody>
      </p:sp>
      <p:pic>
        <p:nvPicPr>
          <p:cNvPr id="5" name="Picture 4">
            <a:extLst>
              <a:ext uri="{FF2B5EF4-FFF2-40B4-BE49-F238E27FC236}">
                <a16:creationId xmlns:a16="http://schemas.microsoft.com/office/drawing/2014/main" id="{32851651-4D22-326E-1F5A-BCED20461453}"/>
              </a:ext>
            </a:extLst>
          </p:cNvPr>
          <p:cNvPicPr>
            <a:picLocks noChangeAspect="1"/>
          </p:cNvPicPr>
          <p:nvPr/>
        </p:nvPicPr>
        <p:blipFill>
          <a:blip r:embed="rId3"/>
          <a:srcRect l="2" r="2"/>
          <a:stretch/>
        </p:blipFill>
        <p:spPr>
          <a:xfrm rot="20721885">
            <a:off x="9083916" y="1127786"/>
            <a:ext cx="2513338" cy="3555300"/>
          </a:xfrm>
          <a:prstGeom prst="roundRect">
            <a:avLst>
              <a:gd name="adj" fmla="val 3195"/>
            </a:avLst>
          </a:prstGeom>
        </p:spPr>
      </p:pic>
      <p:pic>
        <p:nvPicPr>
          <p:cNvPr id="7" name="Picture 6" descr="A child with long hair looking down&#10;&#10;AI-generated content may be incorrect.">
            <a:extLst>
              <a:ext uri="{FF2B5EF4-FFF2-40B4-BE49-F238E27FC236}">
                <a16:creationId xmlns:a16="http://schemas.microsoft.com/office/drawing/2014/main" id="{6DAA157C-7B16-3042-EC14-A1A519CCF3E6}"/>
              </a:ext>
            </a:extLst>
          </p:cNvPr>
          <p:cNvPicPr>
            <a:picLocks noChangeAspect="1"/>
          </p:cNvPicPr>
          <p:nvPr/>
        </p:nvPicPr>
        <p:blipFill>
          <a:blip r:embed="rId4"/>
          <a:srcRect b="14868"/>
          <a:stretch>
            <a:fillRect/>
          </a:stretch>
        </p:blipFill>
        <p:spPr>
          <a:xfrm>
            <a:off x="8208121" y="4036646"/>
            <a:ext cx="2081099" cy="2503487"/>
          </a:xfrm>
          <a:prstGeom prst="rect">
            <a:avLst/>
          </a:prstGeom>
        </p:spPr>
      </p:pic>
    </p:spTree>
    <p:extLst>
      <p:ext uri="{BB962C8B-B14F-4D97-AF65-F5344CB8AC3E}">
        <p14:creationId xmlns:p14="http://schemas.microsoft.com/office/powerpoint/2010/main" val="3833707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B2C74-A175-7303-5775-581ACC66F3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37F7F6-BA04-4D8E-7F2A-130B479FC34E}"/>
              </a:ext>
            </a:extLst>
          </p:cNvPr>
          <p:cNvSpPr>
            <a:spLocks noGrp="1"/>
          </p:cNvSpPr>
          <p:nvPr>
            <p:ph type="title"/>
          </p:nvPr>
        </p:nvSpPr>
        <p:spPr>
          <a:xfrm>
            <a:off x="254001" y="188078"/>
            <a:ext cx="11582398" cy="929896"/>
          </a:xfrm>
          <a:ln w="57150"/>
        </p:spPr>
        <p:txBody>
          <a:bodyPr>
            <a:normAutofit/>
          </a:bodyPr>
          <a:lstStyle/>
          <a:p>
            <a:r>
              <a:rPr lang="en-GB" sz="3600" cap="none" dirty="0">
                <a:solidFill>
                  <a:schemeClr val="tx1"/>
                </a:solidFill>
                <a:latin typeface="Comic Sans MS" panose="030F0702030302020204" pitchFamily="66" charset="0"/>
              </a:rPr>
              <a:t>Task 8- Taylor’s day</a:t>
            </a:r>
          </a:p>
        </p:txBody>
      </p:sp>
      <p:sp>
        <p:nvSpPr>
          <p:cNvPr id="3" name="Content Placeholder 2">
            <a:extLst>
              <a:ext uri="{FF2B5EF4-FFF2-40B4-BE49-F238E27FC236}">
                <a16:creationId xmlns:a16="http://schemas.microsoft.com/office/drawing/2014/main" id="{08C71FBD-2FDA-EA54-CDBF-440E656CF7F6}"/>
              </a:ext>
            </a:extLst>
          </p:cNvPr>
          <p:cNvSpPr>
            <a:spLocks noGrp="1"/>
          </p:cNvSpPr>
          <p:nvPr>
            <p:ph idx="1"/>
          </p:nvPr>
        </p:nvSpPr>
        <p:spPr>
          <a:xfrm>
            <a:off x="453979" y="1318644"/>
            <a:ext cx="8221562" cy="5020819"/>
          </a:xfrm>
          <a:solidFill>
            <a:schemeClr val="bg1"/>
          </a:solidFill>
        </p:spPr>
        <p:txBody>
          <a:bodyPr>
            <a:normAutofit/>
          </a:bodyPr>
          <a:lstStyle/>
          <a:p>
            <a:pPr marL="0" lvl="0" indent="0">
              <a:buNone/>
            </a:pPr>
            <a:r>
              <a:rPr lang="en-GB" sz="28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Answer the following in your booklets: </a:t>
            </a:r>
          </a:p>
          <a:p>
            <a:pPr marL="198000" lvl="0" indent="-198000">
              <a:buFont typeface="Symbol" panose="05050102010706020507" pitchFamily="18" charset="2"/>
              <a:buChar char=""/>
            </a:pPr>
            <a:r>
              <a:rPr lang="en-GB" sz="28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How might Taylor be using social media as a distraction?  </a:t>
            </a:r>
          </a:p>
          <a:p>
            <a:pPr marL="198000" lvl="0" indent="-198000">
              <a:buFont typeface="Symbol" panose="05050102010706020507" pitchFamily="18" charset="2"/>
              <a:buChar char=""/>
            </a:pPr>
            <a:r>
              <a:rPr lang="en-GB" sz="28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What impact is social media having on how Taylor feels? </a:t>
            </a:r>
          </a:p>
          <a:p>
            <a:pPr marL="198000" lvl="0" indent="-198000">
              <a:buFont typeface="Symbol" panose="05050102010706020507" pitchFamily="18" charset="2"/>
              <a:buChar char=""/>
            </a:pPr>
            <a:r>
              <a:rPr lang="en-GB" sz="28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What impact is it having on Taylor’s behaviour?</a:t>
            </a:r>
          </a:p>
          <a:p>
            <a:pPr marL="198000" lvl="0" indent="-198000">
              <a:spcAft>
                <a:spcPts val="700"/>
              </a:spcAft>
              <a:buFont typeface="Symbol" panose="05050102010706020507" pitchFamily="18" charset="2"/>
              <a:buChar char=""/>
            </a:pPr>
            <a:r>
              <a:rPr lang="en-GB" sz="28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How might Taylor’s use of social media impact her wellbeing in the long term?</a:t>
            </a:r>
          </a:p>
          <a:p>
            <a:pPr marL="0" indent="0">
              <a:buNone/>
            </a:pPr>
            <a:endParaRPr lang="en-GB" sz="2400" dirty="0">
              <a:solidFill>
                <a:schemeClr val="tx1"/>
              </a:solidFill>
              <a:latin typeface="Comic Sans MS" panose="030F0702030302020204" pitchFamily="66" charset="0"/>
            </a:endParaRPr>
          </a:p>
        </p:txBody>
      </p:sp>
      <p:grpSp>
        <p:nvGrpSpPr>
          <p:cNvPr id="4" name="Group 3">
            <a:extLst>
              <a:ext uri="{FF2B5EF4-FFF2-40B4-BE49-F238E27FC236}">
                <a16:creationId xmlns:a16="http://schemas.microsoft.com/office/drawing/2014/main" id="{1AB04CDB-045E-A997-8296-512DBE9438B6}"/>
              </a:ext>
            </a:extLst>
          </p:cNvPr>
          <p:cNvGrpSpPr/>
          <p:nvPr/>
        </p:nvGrpSpPr>
        <p:grpSpPr>
          <a:xfrm rot="1008138">
            <a:off x="9589205" y="2493465"/>
            <a:ext cx="2240767" cy="3803998"/>
            <a:chOff x="5985245" y="1366075"/>
            <a:chExt cx="2880486" cy="4890007"/>
          </a:xfrm>
        </p:grpSpPr>
        <p:pic>
          <p:nvPicPr>
            <p:cNvPr id="6" name="Picture 5" descr="A pink rectangular object with red border&#10;&#10;AI-generated content may be incorrect.">
              <a:extLst>
                <a:ext uri="{FF2B5EF4-FFF2-40B4-BE49-F238E27FC236}">
                  <a16:creationId xmlns:a16="http://schemas.microsoft.com/office/drawing/2014/main" id="{B07B4687-0D5F-8135-7D61-22DE74F91C23}"/>
                </a:ext>
              </a:extLst>
            </p:cNvPr>
            <p:cNvPicPr>
              <a:picLocks noChangeAspect="1"/>
            </p:cNvPicPr>
            <p:nvPr/>
          </p:nvPicPr>
          <p:blipFill>
            <a:blip r:embed="rId3"/>
            <a:stretch>
              <a:fillRect/>
            </a:stretch>
          </p:blipFill>
          <p:spPr>
            <a:xfrm>
              <a:off x="5985245" y="2095500"/>
              <a:ext cx="2323730" cy="4160582"/>
            </a:xfrm>
            <a:prstGeom prst="rect">
              <a:avLst/>
            </a:prstGeom>
          </p:spPr>
        </p:pic>
        <p:pic>
          <p:nvPicPr>
            <p:cNvPr id="8" name="Picture 7" descr="A heart shaped like symbol&#10;&#10;AI-generated content may be incorrect.">
              <a:extLst>
                <a:ext uri="{FF2B5EF4-FFF2-40B4-BE49-F238E27FC236}">
                  <a16:creationId xmlns:a16="http://schemas.microsoft.com/office/drawing/2014/main" id="{1965E940-E0DE-85DD-8004-67E736CA9A05}"/>
                </a:ext>
              </a:extLst>
            </p:cNvPr>
            <p:cNvPicPr>
              <a:picLocks noChangeAspect="1"/>
            </p:cNvPicPr>
            <p:nvPr/>
          </p:nvPicPr>
          <p:blipFill>
            <a:blip r:embed="rId4"/>
            <a:stretch>
              <a:fillRect/>
            </a:stretch>
          </p:blipFill>
          <p:spPr>
            <a:xfrm rot="2680843">
              <a:off x="8112348" y="1366075"/>
              <a:ext cx="651192" cy="607291"/>
            </a:xfrm>
            <a:prstGeom prst="rect">
              <a:avLst/>
            </a:prstGeom>
          </p:spPr>
        </p:pic>
        <p:pic>
          <p:nvPicPr>
            <p:cNvPr id="9" name="Picture 8" descr="A heart shaped like symbol&#10;&#10;AI-generated content may be incorrect.">
              <a:extLst>
                <a:ext uri="{FF2B5EF4-FFF2-40B4-BE49-F238E27FC236}">
                  <a16:creationId xmlns:a16="http://schemas.microsoft.com/office/drawing/2014/main" id="{D67A5B65-FC84-86A6-59E8-959DE7C06C39}"/>
                </a:ext>
              </a:extLst>
            </p:cNvPr>
            <p:cNvPicPr>
              <a:picLocks noChangeAspect="1"/>
            </p:cNvPicPr>
            <p:nvPr/>
          </p:nvPicPr>
          <p:blipFill>
            <a:blip r:embed="rId4"/>
            <a:stretch>
              <a:fillRect/>
            </a:stretch>
          </p:blipFill>
          <p:spPr>
            <a:xfrm>
              <a:off x="7180842" y="1444344"/>
              <a:ext cx="392732" cy="366256"/>
            </a:xfrm>
            <a:prstGeom prst="rect">
              <a:avLst/>
            </a:prstGeom>
          </p:spPr>
        </p:pic>
        <p:pic>
          <p:nvPicPr>
            <p:cNvPr id="10" name="Picture 9" descr="A heart shaped like symbol&#10;&#10;AI-generated content may be incorrect.">
              <a:extLst>
                <a:ext uri="{FF2B5EF4-FFF2-40B4-BE49-F238E27FC236}">
                  <a16:creationId xmlns:a16="http://schemas.microsoft.com/office/drawing/2014/main" id="{D07C08BA-97F2-BAB7-0CF3-13957BC04589}"/>
                </a:ext>
              </a:extLst>
            </p:cNvPr>
            <p:cNvPicPr>
              <a:picLocks noChangeAspect="1"/>
            </p:cNvPicPr>
            <p:nvPr/>
          </p:nvPicPr>
          <p:blipFill>
            <a:blip r:embed="rId4"/>
            <a:stretch>
              <a:fillRect/>
            </a:stretch>
          </p:blipFill>
          <p:spPr>
            <a:xfrm rot="4086947">
              <a:off x="8486237" y="2351689"/>
              <a:ext cx="392732" cy="366256"/>
            </a:xfrm>
            <a:prstGeom prst="rect">
              <a:avLst/>
            </a:prstGeom>
          </p:spPr>
        </p:pic>
      </p:grpSp>
      <p:pic>
        <p:nvPicPr>
          <p:cNvPr id="11" name="Picture 10" descr="A child with long hair&#10;&#10;AI-generated content may be incorrect.">
            <a:extLst>
              <a:ext uri="{FF2B5EF4-FFF2-40B4-BE49-F238E27FC236}">
                <a16:creationId xmlns:a16="http://schemas.microsoft.com/office/drawing/2014/main" id="{ACAC95D3-EE72-50CD-0D67-C03723837B45}"/>
              </a:ext>
            </a:extLst>
          </p:cNvPr>
          <p:cNvPicPr>
            <a:picLocks noChangeAspect="1"/>
          </p:cNvPicPr>
          <p:nvPr/>
        </p:nvPicPr>
        <p:blipFill>
          <a:blip r:embed="rId5"/>
          <a:stretch>
            <a:fillRect/>
          </a:stretch>
        </p:blipFill>
        <p:spPr>
          <a:xfrm>
            <a:off x="8153793" y="1482424"/>
            <a:ext cx="1745077" cy="1745077"/>
          </a:xfrm>
          <a:prstGeom prst="rect">
            <a:avLst/>
          </a:prstGeom>
        </p:spPr>
      </p:pic>
    </p:spTree>
    <p:extLst>
      <p:ext uri="{BB962C8B-B14F-4D97-AF65-F5344CB8AC3E}">
        <p14:creationId xmlns:p14="http://schemas.microsoft.com/office/powerpoint/2010/main" val="9028123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38411F-5354-F542-479E-A52CE8E7F1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C0AFA8-4006-C37C-9924-B1BF4C1BD385}"/>
              </a:ext>
            </a:extLst>
          </p:cNvPr>
          <p:cNvSpPr>
            <a:spLocks noGrp="1"/>
          </p:cNvSpPr>
          <p:nvPr>
            <p:ph type="title"/>
          </p:nvPr>
        </p:nvSpPr>
        <p:spPr>
          <a:xfrm>
            <a:off x="254001" y="188078"/>
            <a:ext cx="11582398" cy="929896"/>
          </a:xfrm>
          <a:ln w="57150"/>
        </p:spPr>
        <p:txBody>
          <a:bodyPr>
            <a:normAutofit/>
          </a:bodyPr>
          <a:lstStyle/>
          <a:p>
            <a:r>
              <a:rPr lang="en-GB" sz="3600" cap="none" dirty="0">
                <a:solidFill>
                  <a:schemeClr val="tx1"/>
                </a:solidFill>
                <a:latin typeface="Comic Sans MS" panose="030F0702030302020204" pitchFamily="66" charset="0"/>
              </a:rPr>
              <a:t>Task 9- Improving Taylor’s day</a:t>
            </a:r>
          </a:p>
        </p:txBody>
      </p:sp>
      <p:sp>
        <p:nvSpPr>
          <p:cNvPr id="3" name="Content Placeholder 2">
            <a:extLst>
              <a:ext uri="{FF2B5EF4-FFF2-40B4-BE49-F238E27FC236}">
                <a16:creationId xmlns:a16="http://schemas.microsoft.com/office/drawing/2014/main" id="{D81BA33D-0C68-FAB7-0EE0-3FC19A798867}"/>
              </a:ext>
            </a:extLst>
          </p:cNvPr>
          <p:cNvSpPr>
            <a:spLocks noGrp="1"/>
          </p:cNvSpPr>
          <p:nvPr>
            <p:ph idx="1"/>
          </p:nvPr>
        </p:nvSpPr>
        <p:spPr>
          <a:xfrm>
            <a:off x="254001" y="1318644"/>
            <a:ext cx="11782376" cy="5351278"/>
          </a:xfrm>
          <a:solidFill>
            <a:schemeClr val="bg1"/>
          </a:solidFill>
        </p:spPr>
        <p:txBody>
          <a:bodyPr>
            <a:normAutofit/>
          </a:bodyPr>
          <a:lstStyle/>
          <a:p>
            <a:pPr marL="0" indent="0">
              <a:buNone/>
            </a:pPr>
            <a:r>
              <a:rPr lang="en-US" sz="2400" dirty="0">
                <a:solidFill>
                  <a:schemeClr val="tx1"/>
                </a:solidFill>
                <a:latin typeface="Comic Sans MS" panose="030F0702030302020204" pitchFamily="66" charset="0"/>
              </a:rPr>
              <a:t>Strategies to manage distractions:</a:t>
            </a:r>
            <a:endParaRPr lang="en-GB" sz="2400" dirty="0">
              <a:solidFill>
                <a:schemeClr val="tx1"/>
              </a:solidFill>
              <a:latin typeface="Comic Sans MS" panose="030F0702030302020204" pitchFamily="66" charset="0"/>
            </a:endParaRPr>
          </a:p>
          <a:p>
            <a:pPr marL="0" lvl="0" indent="0">
              <a:buNone/>
            </a:pPr>
            <a:endParaRPr lang="en-GB" sz="2400" dirty="0">
              <a:solidFill>
                <a:schemeClr val="tx1"/>
              </a:solidFill>
              <a:latin typeface="Comic Sans MS" panose="030F0702030302020204" pitchFamily="66" charset="0"/>
            </a:endParaRPr>
          </a:p>
        </p:txBody>
      </p:sp>
      <p:grpSp>
        <p:nvGrpSpPr>
          <p:cNvPr id="5" name="Group 4">
            <a:extLst>
              <a:ext uri="{FF2B5EF4-FFF2-40B4-BE49-F238E27FC236}">
                <a16:creationId xmlns:a16="http://schemas.microsoft.com/office/drawing/2014/main" id="{95C8B4DC-C70B-2864-9F45-F2BE89D95349}"/>
              </a:ext>
            </a:extLst>
          </p:cNvPr>
          <p:cNvGrpSpPr/>
          <p:nvPr/>
        </p:nvGrpSpPr>
        <p:grpSpPr>
          <a:xfrm>
            <a:off x="316614" y="3863779"/>
            <a:ext cx="484727" cy="497396"/>
            <a:chOff x="359353" y="3313562"/>
            <a:chExt cx="582172" cy="597388"/>
          </a:xfrm>
        </p:grpSpPr>
        <p:grpSp>
          <p:nvGrpSpPr>
            <p:cNvPr id="7" name="Group 6">
              <a:extLst>
                <a:ext uri="{FF2B5EF4-FFF2-40B4-BE49-F238E27FC236}">
                  <a16:creationId xmlns:a16="http://schemas.microsoft.com/office/drawing/2014/main" id="{41D7EC71-DD6F-1F0B-A046-9B815654940B}"/>
                </a:ext>
              </a:extLst>
            </p:cNvPr>
            <p:cNvGrpSpPr/>
            <p:nvPr/>
          </p:nvGrpSpPr>
          <p:grpSpPr>
            <a:xfrm>
              <a:off x="359353" y="3313562"/>
              <a:ext cx="582172" cy="597388"/>
              <a:chOff x="7584481" y="1638407"/>
              <a:chExt cx="726211" cy="737419"/>
            </a:xfrm>
          </p:grpSpPr>
          <p:sp>
            <p:nvSpPr>
              <p:cNvPr id="13" name="Oval 12">
                <a:extLst>
                  <a:ext uri="{FF2B5EF4-FFF2-40B4-BE49-F238E27FC236}">
                    <a16:creationId xmlns:a16="http://schemas.microsoft.com/office/drawing/2014/main" id="{7108E629-4087-7887-9D8F-ABF9AFCAEADE}"/>
                  </a:ext>
                </a:extLst>
              </p:cNvPr>
              <p:cNvSpPr/>
              <p:nvPr/>
            </p:nvSpPr>
            <p:spPr>
              <a:xfrm>
                <a:off x="7602769" y="1667903"/>
                <a:ext cx="707923" cy="707923"/>
              </a:xfrm>
              <a:prstGeom prst="ellipse">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0">
                  <a:solidFill>
                    <a:schemeClr val="tx1"/>
                  </a:solidFill>
                  <a:latin typeface="Comic Sans MS" panose="030F0702030302020204" pitchFamily="66" charset="0"/>
                </a:endParaRPr>
              </a:p>
            </p:txBody>
          </p:sp>
          <p:sp>
            <p:nvSpPr>
              <p:cNvPr id="14" name="Oval 13">
                <a:extLst>
                  <a:ext uri="{FF2B5EF4-FFF2-40B4-BE49-F238E27FC236}">
                    <a16:creationId xmlns:a16="http://schemas.microsoft.com/office/drawing/2014/main" id="{5F706571-5273-3651-190C-C7A88632F054}"/>
                  </a:ext>
                </a:extLst>
              </p:cNvPr>
              <p:cNvSpPr/>
              <p:nvPr/>
            </p:nvSpPr>
            <p:spPr>
              <a:xfrm>
                <a:off x="7584481" y="1638407"/>
                <a:ext cx="707923" cy="707923"/>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0" dirty="0">
                  <a:solidFill>
                    <a:schemeClr val="tx1"/>
                  </a:solidFill>
                  <a:latin typeface="Comic Sans MS" panose="030F0702030302020204" pitchFamily="66" charset="0"/>
                </a:endParaRPr>
              </a:p>
            </p:txBody>
          </p:sp>
        </p:grpSp>
        <p:pic>
          <p:nvPicPr>
            <p:cNvPr id="12" name="Picture 11" descr="A purple music note on a white background&#10;&#10;AI-generated content may be incorrect.">
              <a:extLst>
                <a:ext uri="{FF2B5EF4-FFF2-40B4-BE49-F238E27FC236}">
                  <a16:creationId xmlns:a16="http://schemas.microsoft.com/office/drawing/2014/main" id="{E1CB1804-4CDB-9C06-A2EA-50896BB34290}"/>
                </a:ext>
              </a:extLst>
            </p:cNvPr>
            <p:cNvPicPr>
              <a:picLocks noChangeAspect="1"/>
            </p:cNvPicPr>
            <p:nvPr/>
          </p:nvPicPr>
          <p:blipFill>
            <a:blip r:embed="rId3"/>
            <a:stretch>
              <a:fillRect/>
            </a:stretch>
          </p:blipFill>
          <p:spPr>
            <a:xfrm>
              <a:off x="494845" y="3363398"/>
              <a:ext cx="309703" cy="482844"/>
            </a:xfrm>
            <a:prstGeom prst="rect">
              <a:avLst/>
            </a:prstGeom>
          </p:spPr>
        </p:pic>
      </p:grpSp>
      <p:grpSp>
        <p:nvGrpSpPr>
          <p:cNvPr id="15" name="Group 14">
            <a:extLst>
              <a:ext uri="{FF2B5EF4-FFF2-40B4-BE49-F238E27FC236}">
                <a16:creationId xmlns:a16="http://schemas.microsoft.com/office/drawing/2014/main" id="{F53B6DCC-7036-8C8C-8C08-BA14DECAD1E9}"/>
              </a:ext>
            </a:extLst>
          </p:cNvPr>
          <p:cNvGrpSpPr/>
          <p:nvPr/>
        </p:nvGrpSpPr>
        <p:grpSpPr>
          <a:xfrm>
            <a:off x="258859" y="5643455"/>
            <a:ext cx="484727" cy="497396"/>
            <a:chOff x="408219" y="5198005"/>
            <a:chExt cx="582172" cy="597388"/>
          </a:xfrm>
        </p:grpSpPr>
        <p:grpSp>
          <p:nvGrpSpPr>
            <p:cNvPr id="16" name="Group 15">
              <a:extLst>
                <a:ext uri="{FF2B5EF4-FFF2-40B4-BE49-F238E27FC236}">
                  <a16:creationId xmlns:a16="http://schemas.microsoft.com/office/drawing/2014/main" id="{57C921AC-8B41-CC58-737C-8BB060AA26B9}"/>
                </a:ext>
              </a:extLst>
            </p:cNvPr>
            <p:cNvGrpSpPr/>
            <p:nvPr/>
          </p:nvGrpSpPr>
          <p:grpSpPr>
            <a:xfrm>
              <a:off x="408219" y="5198005"/>
              <a:ext cx="582172" cy="597388"/>
              <a:chOff x="7584481" y="1638407"/>
              <a:chExt cx="726211" cy="737419"/>
            </a:xfrm>
          </p:grpSpPr>
          <p:sp>
            <p:nvSpPr>
              <p:cNvPr id="22" name="Oval 21">
                <a:extLst>
                  <a:ext uri="{FF2B5EF4-FFF2-40B4-BE49-F238E27FC236}">
                    <a16:creationId xmlns:a16="http://schemas.microsoft.com/office/drawing/2014/main" id="{B76071D7-8EC5-A06B-D35A-623B3B2828EC}"/>
                  </a:ext>
                </a:extLst>
              </p:cNvPr>
              <p:cNvSpPr/>
              <p:nvPr/>
            </p:nvSpPr>
            <p:spPr>
              <a:xfrm>
                <a:off x="7602769" y="1667903"/>
                <a:ext cx="707923" cy="707923"/>
              </a:xfrm>
              <a:prstGeom prst="ellipse">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0">
                  <a:solidFill>
                    <a:schemeClr val="tx1"/>
                  </a:solidFill>
                  <a:latin typeface="Comic Sans MS" panose="030F0702030302020204" pitchFamily="66" charset="0"/>
                </a:endParaRPr>
              </a:p>
            </p:txBody>
          </p:sp>
          <p:sp>
            <p:nvSpPr>
              <p:cNvPr id="23" name="Oval 22">
                <a:extLst>
                  <a:ext uri="{FF2B5EF4-FFF2-40B4-BE49-F238E27FC236}">
                    <a16:creationId xmlns:a16="http://schemas.microsoft.com/office/drawing/2014/main" id="{BAC898C2-D5B9-2593-0345-77831597F5F3}"/>
                  </a:ext>
                </a:extLst>
              </p:cNvPr>
              <p:cNvSpPr/>
              <p:nvPr/>
            </p:nvSpPr>
            <p:spPr>
              <a:xfrm>
                <a:off x="7584481" y="1638407"/>
                <a:ext cx="707923" cy="707923"/>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0" dirty="0">
                  <a:solidFill>
                    <a:schemeClr val="tx1"/>
                  </a:solidFill>
                  <a:latin typeface="Comic Sans MS" panose="030F0702030302020204" pitchFamily="66" charset="0"/>
                </a:endParaRPr>
              </a:p>
            </p:txBody>
          </p:sp>
        </p:grpSp>
        <p:grpSp>
          <p:nvGrpSpPr>
            <p:cNvPr id="17" name="Group 16">
              <a:extLst>
                <a:ext uri="{FF2B5EF4-FFF2-40B4-BE49-F238E27FC236}">
                  <a16:creationId xmlns:a16="http://schemas.microsoft.com/office/drawing/2014/main" id="{16D6E762-16CB-4FA4-B706-D5884EFA241D}"/>
                </a:ext>
              </a:extLst>
            </p:cNvPr>
            <p:cNvGrpSpPr/>
            <p:nvPr/>
          </p:nvGrpSpPr>
          <p:grpSpPr>
            <a:xfrm>
              <a:off x="512027" y="5311294"/>
              <a:ext cx="371549" cy="361457"/>
              <a:chOff x="3280046" y="1255602"/>
              <a:chExt cx="1222014" cy="1259168"/>
            </a:xfrm>
          </p:grpSpPr>
          <p:sp>
            <p:nvSpPr>
              <p:cNvPr id="18" name="Oval 17">
                <a:extLst>
                  <a:ext uri="{FF2B5EF4-FFF2-40B4-BE49-F238E27FC236}">
                    <a16:creationId xmlns:a16="http://schemas.microsoft.com/office/drawing/2014/main" id="{0204801B-93B5-8510-C3EB-3B77945B31EB}"/>
                  </a:ext>
                </a:extLst>
              </p:cNvPr>
              <p:cNvSpPr/>
              <p:nvPr/>
            </p:nvSpPr>
            <p:spPr>
              <a:xfrm>
                <a:off x="3306936" y="1255602"/>
                <a:ext cx="1191936" cy="1191938"/>
              </a:xfrm>
              <a:prstGeom prst="ellipse">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0" dirty="0">
                  <a:solidFill>
                    <a:schemeClr val="tx1"/>
                  </a:solidFill>
                  <a:latin typeface="Comic Sans MS" panose="030F0702030302020204" pitchFamily="66" charset="0"/>
                </a:endParaRPr>
              </a:p>
            </p:txBody>
          </p:sp>
          <p:sp>
            <p:nvSpPr>
              <p:cNvPr id="19" name="Oval 18">
                <a:extLst>
                  <a:ext uri="{FF2B5EF4-FFF2-40B4-BE49-F238E27FC236}">
                    <a16:creationId xmlns:a16="http://schemas.microsoft.com/office/drawing/2014/main" id="{7EB0063A-9ECF-8A23-E5F6-1BCD5D8EA5EC}"/>
                  </a:ext>
                </a:extLst>
              </p:cNvPr>
              <p:cNvSpPr/>
              <p:nvPr/>
            </p:nvSpPr>
            <p:spPr>
              <a:xfrm>
                <a:off x="3280046" y="1292754"/>
                <a:ext cx="1222014" cy="1222016"/>
              </a:xfrm>
              <a:prstGeom prst="ellips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0" dirty="0">
                  <a:solidFill>
                    <a:schemeClr val="tx1"/>
                  </a:solidFill>
                  <a:latin typeface="Comic Sans MS" panose="030F0702030302020204" pitchFamily="66" charset="0"/>
                </a:endParaRPr>
              </a:p>
            </p:txBody>
          </p:sp>
          <p:sp>
            <p:nvSpPr>
              <p:cNvPr id="20" name="Rounded Rectangle 32">
                <a:extLst>
                  <a:ext uri="{FF2B5EF4-FFF2-40B4-BE49-F238E27FC236}">
                    <a16:creationId xmlns:a16="http://schemas.microsoft.com/office/drawing/2014/main" id="{2D202AF5-12FB-0FEA-4798-DB857D3184C0}"/>
                  </a:ext>
                </a:extLst>
              </p:cNvPr>
              <p:cNvSpPr/>
              <p:nvPr/>
            </p:nvSpPr>
            <p:spPr>
              <a:xfrm>
                <a:off x="3674066" y="1577932"/>
                <a:ext cx="140724" cy="681749"/>
              </a:xfrm>
              <a:prstGeom prst="roundRect">
                <a:avLst>
                  <a:gd name="adj" fmla="val 50000"/>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0" dirty="0">
                  <a:solidFill>
                    <a:schemeClr val="tx1"/>
                  </a:solidFill>
                  <a:latin typeface="Comic Sans MS" panose="030F0702030302020204" pitchFamily="66" charset="0"/>
                </a:endParaRPr>
              </a:p>
            </p:txBody>
          </p:sp>
          <p:sp>
            <p:nvSpPr>
              <p:cNvPr id="21" name="Rounded Rectangle 33">
                <a:extLst>
                  <a:ext uri="{FF2B5EF4-FFF2-40B4-BE49-F238E27FC236}">
                    <a16:creationId xmlns:a16="http://schemas.microsoft.com/office/drawing/2014/main" id="{EE6392EB-008E-39B4-1330-370218E6D2E4}"/>
                  </a:ext>
                </a:extLst>
              </p:cNvPr>
              <p:cNvSpPr/>
              <p:nvPr/>
            </p:nvSpPr>
            <p:spPr>
              <a:xfrm>
                <a:off x="3943004" y="1577932"/>
                <a:ext cx="140727" cy="681749"/>
              </a:xfrm>
              <a:prstGeom prst="roundRect">
                <a:avLst>
                  <a:gd name="adj" fmla="val 50000"/>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0">
                  <a:solidFill>
                    <a:schemeClr val="tx1"/>
                  </a:solidFill>
                  <a:latin typeface="Comic Sans MS" panose="030F0702030302020204" pitchFamily="66" charset="0"/>
                </a:endParaRPr>
              </a:p>
            </p:txBody>
          </p:sp>
        </p:grpSp>
      </p:grpSp>
      <p:grpSp>
        <p:nvGrpSpPr>
          <p:cNvPr id="24" name="Group 23">
            <a:extLst>
              <a:ext uri="{FF2B5EF4-FFF2-40B4-BE49-F238E27FC236}">
                <a16:creationId xmlns:a16="http://schemas.microsoft.com/office/drawing/2014/main" id="{652A0281-4ED9-59CB-8334-68B0CA1F01D0}"/>
              </a:ext>
            </a:extLst>
          </p:cNvPr>
          <p:cNvGrpSpPr/>
          <p:nvPr/>
        </p:nvGrpSpPr>
        <p:grpSpPr>
          <a:xfrm>
            <a:off x="6145189" y="1369725"/>
            <a:ext cx="484727" cy="497396"/>
            <a:chOff x="5163602" y="1711013"/>
            <a:chExt cx="582172" cy="597388"/>
          </a:xfrm>
        </p:grpSpPr>
        <p:grpSp>
          <p:nvGrpSpPr>
            <p:cNvPr id="25" name="Group 24">
              <a:extLst>
                <a:ext uri="{FF2B5EF4-FFF2-40B4-BE49-F238E27FC236}">
                  <a16:creationId xmlns:a16="http://schemas.microsoft.com/office/drawing/2014/main" id="{D98D07A1-C666-F057-4D0F-77474C7FE9DE}"/>
                </a:ext>
              </a:extLst>
            </p:cNvPr>
            <p:cNvGrpSpPr/>
            <p:nvPr/>
          </p:nvGrpSpPr>
          <p:grpSpPr>
            <a:xfrm>
              <a:off x="5163602" y="1711013"/>
              <a:ext cx="582172" cy="597388"/>
              <a:chOff x="7584481" y="1638407"/>
              <a:chExt cx="726211" cy="737419"/>
            </a:xfrm>
          </p:grpSpPr>
          <p:sp>
            <p:nvSpPr>
              <p:cNvPr id="27" name="Oval 26">
                <a:extLst>
                  <a:ext uri="{FF2B5EF4-FFF2-40B4-BE49-F238E27FC236}">
                    <a16:creationId xmlns:a16="http://schemas.microsoft.com/office/drawing/2014/main" id="{B58A37DD-154F-CBCC-D28F-DA65586083D1}"/>
                  </a:ext>
                </a:extLst>
              </p:cNvPr>
              <p:cNvSpPr/>
              <p:nvPr/>
            </p:nvSpPr>
            <p:spPr>
              <a:xfrm>
                <a:off x="7602769" y="1667903"/>
                <a:ext cx="707923" cy="707923"/>
              </a:xfrm>
              <a:prstGeom prst="ellipse">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0">
                  <a:solidFill>
                    <a:schemeClr val="tx1"/>
                  </a:solidFill>
                  <a:latin typeface="Comic Sans MS" panose="030F0702030302020204" pitchFamily="66" charset="0"/>
                </a:endParaRPr>
              </a:p>
            </p:txBody>
          </p:sp>
          <p:sp>
            <p:nvSpPr>
              <p:cNvPr id="28" name="Oval 27">
                <a:extLst>
                  <a:ext uri="{FF2B5EF4-FFF2-40B4-BE49-F238E27FC236}">
                    <a16:creationId xmlns:a16="http://schemas.microsoft.com/office/drawing/2014/main" id="{F4A77B36-6A5C-458F-42ED-49CBE3A65EFC}"/>
                  </a:ext>
                </a:extLst>
              </p:cNvPr>
              <p:cNvSpPr/>
              <p:nvPr/>
            </p:nvSpPr>
            <p:spPr>
              <a:xfrm>
                <a:off x="7584481" y="1638407"/>
                <a:ext cx="707923" cy="707923"/>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0" dirty="0">
                  <a:solidFill>
                    <a:schemeClr val="tx1"/>
                  </a:solidFill>
                  <a:latin typeface="Comic Sans MS" panose="030F0702030302020204" pitchFamily="66" charset="0"/>
                </a:endParaRPr>
              </a:p>
            </p:txBody>
          </p:sp>
        </p:grpSp>
        <p:pic>
          <p:nvPicPr>
            <p:cNvPr id="26" name="Picture 25" descr="A purple and black striped background&#10;&#10;AI-generated content may be incorrect.">
              <a:extLst>
                <a:ext uri="{FF2B5EF4-FFF2-40B4-BE49-F238E27FC236}">
                  <a16:creationId xmlns:a16="http://schemas.microsoft.com/office/drawing/2014/main" id="{08511097-809B-AA01-042C-41AA6B470520}"/>
                </a:ext>
              </a:extLst>
            </p:cNvPr>
            <p:cNvPicPr>
              <a:picLocks noChangeAspect="1"/>
            </p:cNvPicPr>
            <p:nvPr/>
          </p:nvPicPr>
          <p:blipFill>
            <a:blip r:embed="rId4"/>
            <a:stretch>
              <a:fillRect/>
            </a:stretch>
          </p:blipFill>
          <p:spPr>
            <a:xfrm rot="2886307" flipH="1">
              <a:off x="5396513" y="1744763"/>
              <a:ext cx="64538" cy="462030"/>
            </a:xfrm>
            <a:prstGeom prst="rect">
              <a:avLst/>
            </a:prstGeom>
          </p:spPr>
        </p:pic>
      </p:grpSp>
      <p:pic>
        <p:nvPicPr>
          <p:cNvPr id="29" name="Picture 28" descr="A logo of a product advertising&#10;&#10;Description automatically generated with medium confidence">
            <a:extLst>
              <a:ext uri="{FF2B5EF4-FFF2-40B4-BE49-F238E27FC236}">
                <a16:creationId xmlns:a16="http://schemas.microsoft.com/office/drawing/2014/main" id="{A306B5A4-6004-FCF5-AF27-C0D08AFDC3AA}"/>
              </a:ext>
            </a:extLst>
          </p:cNvPr>
          <p:cNvPicPr>
            <a:picLocks noChangeAspect="1"/>
          </p:cNvPicPr>
          <p:nvPr/>
        </p:nvPicPr>
        <p:blipFill>
          <a:blip r:embed="rId5"/>
          <a:stretch>
            <a:fillRect/>
          </a:stretch>
        </p:blipFill>
        <p:spPr>
          <a:xfrm>
            <a:off x="6151502" y="3825654"/>
            <a:ext cx="484307" cy="471825"/>
          </a:xfrm>
          <a:prstGeom prst="rect">
            <a:avLst/>
          </a:prstGeom>
        </p:spPr>
      </p:pic>
      <p:grpSp>
        <p:nvGrpSpPr>
          <p:cNvPr id="30" name="Group 29">
            <a:extLst>
              <a:ext uri="{FF2B5EF4-FFF2-40B4-BE49-F238E27FC236}">
                <a16:creationId xmlns:a16="http://schemas.microsoft.com/office/drawing/2014/main" id="{409BAB38-C1E0-1C23-0B00-D7EA169B97DD}"/>
              </a:ext>
            </a:extLst>
          </p:cNvPr>
          <p:cNvGrpSpPr/>
          <p:nvPr/>
        </p:nvGrpSpPr>
        <p:grpSpPr>
          <a:xfrm>
            <a:off x="246652" y="1937788"/>
            <a:ext cx="484727" cy="497396"/>
            <a:chOff x="331983" y="1721678"/>
            <a:chExt cx="582172" cy="597388"/>
          </a:xfrm>
        </p:grpSpPr>
        <p:grpSp>
          <p:nvGrpSpPr>
            <p:cNvPr id="31" name="Group 30">
              <a:extLst>
                <a:ext uri="{FF2B5EF4-FFF2-40B4-BE49-F238E27FC236}">
                  <a16:creationId xmlns:a16="http://schemas.microsoft.com/office/drawing/2014/main" id="{B19CCF50-E57F-7594-73F6-8747BBD03D25}"/>
                </a:ext>
              </a:extLst>
            </p:cNvPr>
            <p:cNvGrpSpPr/>
            <p:nvPr/>
          </p:nvGrpSpPr>
          <p:grpSpPr>
            <a:xfrm>
              <a:off x="331983" y="1721678"/>
              <a:ext cx="582172" cy="597388"/>
              <a:chOff x="7584481" y="1638407"/>
              <a:chExt cx="726211" cy="737419"/>
            </a:xfrm>
          </p:grpSpPr>
          <p:sp>
            <p:nvSpPr>
              <p:cNvPr id="33" name="Oval 32">
                <a:extLst>
                  <a:ext uri="{FF2B5EF4-FFF2-40B4-BE49-F238E27FC236}">
                    <a16:creationId xmlns:a16="http://schemas.microsoft.com/office/drawing/2014/main" id="{D25EF408-64F5-88AC-0043-0D4E27BAA10B}"/>
                  </a:ext>
                </a:extLst>
              </p:cNvPr>
              <p:cNvSpPr/>
              <p:nvPr/>
            </p:nvSpPr>
            <p:spPr>
              <a:xfrm>
                <a:off x="7602769" y="1667903"/>
                <a:ext cx="707923" cy="707923"/>
              </a:xfrm>
              <a:prstGeom prst="ellipse">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0">
                  <a:solidFill>
                    <a:schemeClr val="tx1"/>
                  </a:solidFill>
                  <a:latin typeface="Comic Sans MS" panose="030F0702030302020204" pitchFamily="66" charset="0"/>
                </a:endParaRPr>
              </a:p>
            </p:txBody>
          </p:sp>
          <p:sp>
            <p:nvSpPr>
              <p:cNvPr id="34" name="Oval 33">
                <a:extLst>
                  <a:ext uri="{FF2B5EF4-FFF2-40B4-BE49-F238E27FC236}">
                    <a16:creationId xmlns:a16="http://schemas.microsoft.com/office/drawing/2014/main" id="{C43CA606-EFF0-B1E6-5F83-02D4D61CBCA2}"/>
                  </a:ext>
                </a:extLst>
              </p:cNvPr>
              <p:cNvSpPr/>
              <p:nvPr/>
            </p:nvSpPr>
            <p:spPr>
              <a:xfrm>
                <a:off x="7584481" y="1638407"/>
                <a:ext cx="707923" cy="707923"/>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0" dirty="0">
                  <a:solidFill>
                    <a:schemeClr val="tx1"/>
                  </a:solidFill>
                  <a:latin typeface="Comic Sans MS" panose="030F0702030302020204" pitchFamily="66" charset="0"/>
                </a:endParaRPr>
              </a:p>
            </p:txBody>
          </p:sp>
        </p:grpSp>
        <p:pic>
          <p:nvPicPr>
            <p:cNvPr id="32" name="Picture 31" descr="A clock with a purple border&#10;&#10;AI-generated content may be incorrect.">
              <a:extLst>
                <a:ext uri="{FF2B5EF4-FFF2-40B4-BE49-F238E27FC236}">
                  <a16:creationId xmlns:a16="http://schemas.microsoft.com/office/drawing/2014/main" id="{3B82798D-1DC7-46D9-40A2-06C15C5431F9}"/>
                </a:ext>
              </a:extLst>
            </p:cNvPr>
            <p:cNvPicPr>
              <a:picLocks noChangeAspect="1"/>
            </p:cNvPicPr>
            <p:nvPr/>
          </p:nvPicPr>
          <p:blipFill>
            <a:blip r:embed="rId6"/>
            <a:stretch>
              <a:fillRect/>
            </a:stretch>
          </p:blipFill>
          <p:spPr>
            <a:xfrm>
              <a:off x="422051" y="1813338"/>
              <a:ext cx="400260" cy="404478"/>
            </a:xfrm>
            <a:prstGeom prst="rect">
              <a:avLst/>
            </a:prstGeom>
          </p:spPr>
        </p:pic>
      </p:grpSp>
      <p:sp>
        <p:nvSpPr>
          <p:cNvPr id="35" name="TextBox 34">
            <a:extLst>
              <a:ext uri="{FF2B5EF4-FFF2-40B4-BE49-F238E27FC236}">
                <a16:creationId xmlns:a16="http://schemas.microsoft.com/office/drawing/2014/main" id="{9CECDE37-0373-3DA7-5352-DB2A352FEC98}"/>
              </a:ext>
            </a:extLst>
          </p:cNvPr>
          <p:cNvSpPr txBox="1"/>
          <p:nvPr/>
        </p:nvSpPr>
        <p:spPr>
          <a:xfrm>
            <a:off x="956884" y="1810123"/>
            <a:ext cx="5022283" cy="1509709"/>
          </a:xfrm>
          <a:prstGeom prst="rect">
            <a:avLst/>
          </a:prstGeom>
          <a:noFill/>
        </p:spPr>
        <p:txBody>
          <a:bodyPr wrap="square" rtlCol="0">
            <a:spAutoFit/>
          </a:bodyPr>
          <a:lstStyle/>
          <a:p>
            <a:pPr>
              <a:lnSpc>
                <a:spcPts val="2800"/>
              </a:lnSpc>
              <a:spcBef>
                <a:spcPts val="1100"/>
              </a:spcBef>
            </a:pPr>
            <a:r>
              <a:rPr lang="en-US" sz="2200" dirty="0">
                <a:latin typeface="Comic Sans MS" panose="030F0702030302020204" pitchFamily="66" charset="0"/>
              </a:rPr>
              <a:t>Setting a time limit for the distraction (e.g. using a phone, or being on social media), then putting it away</a:t>
            </a:r>
          </a:p>
        </p:txBody>
      </p:sp>
      <p:sp>
        <p:nvSpPr>
          <p:cNvPr id="36" name="TextBox 35">
            <a:extLst>
              <a:ext uri="{FF2B5EF4-FFF2-40B4-BE49-F238E27FC236}">
                <a16:creationId xmlns:a16="http://schemas.microsoft.com/office/drawing/2014/main" id="{8A6A2114-1459-B28F-1AAB-2CDC23B7A2A7}"/>
              </a:ext>
            </a:extLst>
          </p:cNvPr>
          <p:cNvSpPr txBox="1"/>
          <p:nvPr/>
        </p:nvSpPr>
        <p:spPr>
          <a:xfrm>
            <a:off x="815062" y="3697819"/>
            <a:ext cx="4823083" cy="1868781"/>
          </a:xfrm>
          <a:prstGeom prst="rect">
            <a:avLst/>
          </a:prstGeom>
          <a:noFill/>
        </p:spPr>
        <p:txBody>
          <a:bodyPr wrap="square" rtlCol="0">
            <a:spAutoFit/>
          </a:bodyPr>
          <a:lstStyle/>
          <a:p>
            <a:pPr lvl="0" defTabSz="990570">
              <a:lnSpc>
                <a:spcPts val="2800"/>
              </a:lnSpc>
              <a:spcBef>
                <a:spcPts val="1100"/>
              </a:spcBef>
              <a:defRPr/>
            </a:pPr>
            <a:r>
              <a:rPr lang="en-US" sz="2200" dirty="0">
                <a:latin typeface="Comic Sans MS" panose="030F0702030302020204" pitchFamily="66" charset="0"/>
              </a:rPr>
              <a:t>Asking someone to help remove the distraction </a:t>
            </a:r>
            <a:br>
              <a:rPr lang="en-US" sz="2200" dirty="0">
                <a:latin typeface="Comic Sans MS" panose="030F0702030302020204" pitchFamily="66" charset="0"/>
              </a:rPr>
            </a:br>
            <a:r>
              <a:rPr lang="en-US" sz="2200" dirty="0">
                <a:latin typeface="Comic Sans MS" panose="030F0702030302020204" pitchFamily="66" charset="0"/>
              </a:rPr>
              <a:t>(e.g. by taking the phone away, turning off the TV, or turning off distracting music)</a:t>
            </a:r>
          </a:p>
        </p:txBody>
      </p:sp>
      <p:sp>
        <p:nvSpPr>
          <p:cNvPr id="37" name="TextBox 36">
            <a:extLst>
              <a:ext uri="{FF2B5EF4-FFF2-40B4-BE49-F238E27FC236}">
                <a16:creationId xmlns:a16="http://schemas.microsoft.com/office/drawing/2014/main" id="{F32D89E5-2CF9-5ACD-64AC-CC7A350CCE7A}"/>
              </a:ext>
            </a:extLst>
          </p:cNvPr>
          <p:cNvSpPr txBox="1"/>
          <p:nvPr/>
        </p:nvSpPr>
        <p:spPr>
          <a:xfrm>
            <a:off x="805604" y="5681212"/>
            <a:ext cx="3434654" cy="791563"/>
          </a:xfrm>
          <a:prstGeom prst="rect">
            <a:avLst/>
          </a:prstGeom>
          <a:noFill/>
        </p:spPr>
        <p:txBody>
          <a:bodyPr wrap="square" rtlCol="0">
            <a:spAutoFit/>
          </a:bodyPr>
          <a:lstStyle/>
          <a:p>
            <a:pPr lvl="0" defTabSz="990570">
              <a:lnSpc>
                <a:spcPts val="2800"/>
              </a:lnSpc>
              <a:spcBef>
                <a:spcPts val="1100"/>
              </a:spcBef>
              <a:defRPr/>
            </a:pPr>
            <a:r>
              <a:rPr lang="en-US" sz="2200" dirty="0">
                <a:latin typeface="Comic Sans MS" panose="030F0702030302020204" pitchFamily="66" charset="0"/>
              </a:rPr>
              <a:t>Going to a quiet place away from distractions</a:t>
            </a:r>
          </a:p>
        </p:txBody>
      </p:sp>
      <p:sp>
        <p:nvSpPr>
          <p:cNvPr id="38" name="TextBox 37">
            <a:extLst>
              <a:ext uri="{FF2B5EF4-FFF2-40B4-BE49-F238E27FC236}">
                <a16:creationId xmlns:a16="http://schemas.microsoft.com/office/drawing/2014/main" id="{B1441BCC-E197-AF55-97C6-392F088DB680}"/>
              </a:ext>
            </a:extLst>
          </p:cNvPr>
          <p:cNvSpPr txBox="1"/>
          <p:nvPr/>
        </p:nvSpPr>
        <p:spPr>
          <a:xfrm>
            <a:off x="6852445" y="1389620"/>
            <a:ext cx="5017911" cy="1759456"/>
          </a:xfrm>
          <a:prstGeom prst="rect">
            <a:avLst/>
          </a:prstGeom>
          <a:noFill/>
        </p:spPr>
        <p:txBody>
          <a:bodyPr wrap="square" rtlCol="0">
            <a:spAutoFit/>
          </a:bodyPr>
          <a:lstStyle/>
          <a:p>
            <a:pPr>
              <a:lnSpc>
                <a:spcPts val="2600"/>
              </a:lnSpc>
              <a:spcBef>
                <a:spcPts val="1500"/>
              </a:spcBef>
            </a:pPr>
            <a:r>
              <a:rPr lang="en-US" sz="2200" dirty="0">
                <a:latin typeface="Comic Sans MS" panose="030F0702030302020204" pitchFamily="66" charset="0"/>
              </a:rPr>
              <a:t>Thinking about or writing </a:t>
            </a:r>
            <a:br>
              <a:rPr lang="en-US" sz="2200" dirty="0">
                <a:latin typeface="Comic Sans MS" panose="030F0702030302020204" pitchFamily="66" charset="0"/>
              </a:rPr>
            </a:br>
            <a:r>
              <a:rPr lang="en-US" sz="2200" dirty="0">
                <a:latin typeface="Comic Sans MS" panose="030F0702030302020204" pitchFamily="66" charset="0"/>
              </a:rPr>
              <a:t>down what they’re doing, and why they are doing it (e.g. finishing a piece of homework, so they can feel they have tried their best)</a:t>
            </a:r>
          </a:p>
        </p:txBody>
      </p:sp>
      <p:sp>
        <p:nvSpPr>
          <p:cNvPr id="39" name="TextBox 38">
            <a:extLst>
              <a:ext uri="{FF2B5EF4-FFF2-40B4-BE49-F238E27FC236}">
                <a16:creationId xmlns:a16="http://schemas.microsoft.com/office/drawing/2014/main" id="{E9878BDE-425C-F2FC-41CE-DF9EEA37F54E}"/>
              </a:ext>
            </a:extLst>
          </p:cNvPr>
          <p:cNvSpPr txBox="1"/>
          <p:nvPr/>
        </p:nvSpPr>
        <p:spPr>
          <a:xfrm>
            <a:off x="6807351" y="3779900"/>
            <a:ext cx="5029048" cy="1759456"/>
          </a:xfrm>
          <a:prstGeom prst="rect">
            <a:avLst/>
          </a:prstGeom>
          <a:noFill/>
        </p:spPr>
        <p:txBody>
          <a:bodyPr wrap="square" rtlCol="0">
            <a:spAutoFit/>
          </a:bodyPr>
          <a:lstStyle/>
          <a:p>
            <a:pPr>
              <a:lnSpc>
                <a:spcPts val="2600"/>
              </a:lnSpc>
              <a:spcBef>
                <a:spcPts val="1500"/>
              </a:spcBef>
            </a:pPr>
            <a:r>
              <a:rPr lang="en-US" sz="2200" dirty="0">
                <a:latin typeface="Comic Sans MS" panose="030F0702030302020204" pitchFamily="66" charset="0"/>
              </a:rPr>
              <a:t>Practicing ‘watching thoughts’, and imagining unhelpful and distracting thoughts float away like balloons or leaves on a stream, or closing them like pop-ups on a computer</a:t>
            </a:r>
            <a:endParaRPr lang="en-GB" sz="2200" dirty="0">
              <a:latin typeface="Comic Sans MS" panose="030F0702030302020204" pitchFamily="66" charset="0"/>
            </a:endParaRPr>
          </a:p>
        </p:txBody>
      </p:sp>
      <p:cxnSp>
        <p:nvCxnSpPr>
          <p:cNvPr id="40" name="Straight Connector 39">
            <a:extLst>
              <a:ext uri="{FF2B5EF4-FFF2-40B4-BE49-F238E27FC236}">
                <a16:creationId xmlns:a16="http://schemas.microsoft.com/office/drawing/2014/main" id="{8B37997E-AE33-46A9-023C-3628F663F896}"/>
              </a:ext>
            </a:extLst>
          </p:cNvPr>
          <p:cNvCxnSpPr>
            <a:cxnSpLocks/>
          </p:cNvCxnSpPr>
          <p:nvPr/>
        </p:nvCxnSpPr>
        <p:spPr>
          <a:xfrm>
            <a:off x="6104467" y="2079713"/>
            <a:ext cx="0" cy="470685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93DBBED-7A00-2DC2-4DD4-D6896B2FB44C}"/>
              </a:ext>
            </a:extLst>
          </p:cNvPr>
          <p:cNvCxnSpPr>
            <a:cxnSpLocks/>
            <a:stCxn id="3" idx="0"/>
            <a:endCxn id="3" idx="2"/>
          </p:cNvCxnSpPr>
          <p:nvPr/>
        </p:nvCxnSpPr>
        <p:spPr>
          <a:xfrm>
            <a:off x="6145189" y="1318644"/>
            <a:ext cx="0" cy="5351278"/>
          </a:xfrm>
          <a:prstGeom prst="line">
            <a:avLst/>
          </a:prstGeom>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174A9D3E-4B67-CCB1-5DB4-F2E3C1E78231}"/>
              </a:ext>
            </a:extLst>
          </p:cNvPr>
          <p:cNvCxnSpPr>
            <a:cxnSpLocks/>
          </p:cNvCxnSpPr>
          <p:nvPr/>
        </p:nvCxnSpPr>
        <p:spPr>
          <a:xfrm flipV="1">
            <a:off x="360803" y="3586135"/>
            <a:ext cx="11675574" cy="67012"/>
          </a:xfrm>
          <a:prstGeom prst="line">
            <a:avLst/>
          </a:prstGeom>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DAF8FA5D-955A-188D-2DFA-1A9561ACDB3E}"/>
              </a:ext>
            </a:extLst>
          </p:cNvPr>
          <p:cNvCxnSpPr/>
          <p:nvPr/>
        </p:nvCxnSpPr>
        <p:spPr>
          <a:xfrm>
            <a:off x="246652" y="5566600"/>
            <a:ext cx="5910744"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21753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par>
                                <p:cTn id="15" presetID="1"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3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par>
                                <p:cTn id="29" presetID="1" presetClass="entr" presetSubtype="0" fill="hold" grpId="1" nodeType="with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fade">
                                      <p:cBhvr>
                                        <p:cTn id="37" dur="500"/>
                                        <p:tgtEl>
                                          <p:spTgt spid="29"/>
                                        </p:tgtEl>
                                      </p:cBhvr>
                                    </p:animEffect>
                                  </p:childTnLst>
                                </p:cTn>
                              </p:par>
                              <p:par>
                                <p:cTn id="38" presetID="1" presetClass="entr" presetSubtype="0" fill="hold" grpId="1" nodeType="withEffect">
                                  <p:stCondLst>
                                    <p:cond delay="0"/>
                                  </p:stCondLst>
                                  <p:childTnLst>
                                    <p:set>
                                      <p:cBhvr>
                                        <p:cTn id="39" dur="1" fill="hold">
                                          <p:stCondLst>
                                            <p:cond delay="0"/>
                                          </p:stCondLst>
                                        </p:cTn>
                                        <p:tgtEl>
                                          <p:spTgt spid="39"/>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38"/>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37" grpId="0"/>
      <p:bldP spid="38" grpId="0"/>
      <p:bldP spid="38" grpId="1"/>
      <p:bldP spid="39" grpId="0"/>
      <p:bldP spid="39"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A1EAA-9699-45E5-E3FA-2F6C943F4FBD}"/>
            </a:ext>
          </a:extLst>
        </p:cNvPr>
        <p:cNvGrpSpPr/>
        <p:nvPr/>
      </p:nvGrpSpPr>
      <p:grpSpPr>
        <a:xfrm>
          <a:off x="0" y="0"/>
          <a:ext cx="0" cy="0"/>
          <a:chOff x="0" y="0"/>
          <a:chExt cx="0" cy="0"/>
        </a:xfrm>
      </p:grpSpPr>
      <p:sp>
        <p:nvSpPr>
          <p:cNvPr id="49" name="Rounded Rectangle 5">
            <a:extLst>
              <a:ext uri="{FF2B5EF4-FFF2-40B4-BE49-F238E27FC236}">
                <a16:creationId xmlns:a16="http://schemas.microsoft.com/office/drawing/2014/main" id="{7208CDA4-05C8-5DAB-C31A-6D28D8EE7745}"/>
              </a:ext>
            </a:extLst>
          </p:cNvPr>
          <p:cNvSpPr/>
          <p:nvPr/>
        </p:nvSpPr>
        <p:spPr>
          <a:xfrm>
            <a:off x="325437" y="4231535"/>
            <a:ext cx="11582398" cy="2272743"/>
          </a:xfrm>
          <a:prstGeom prst="roundRect">
            <a:avLst>
              <a:gd name="adj" fmla="val 2728"/>
            </a:avLst>
          </a:prstGeom>
          <a:ln>
            <a:noFill/>
          </a:ln>
        </p:spPr>
        <p:style>
          <a:lnRef idx="2">
            <a:schemeClr val="accent6"/>
          </a:lnRef>
          <a:fillRef idx="1">
            <a:schemeClr val="lt1"/>
          </a:fillRef>
          <a:effectRef idx="0">
            <a:schemeClr val="accent6"/>
          </a:effectRef>
          <a:fontRef idx="minor">
            <a:schemeClr val="dk1"/>
          </a:fontRef>
        </p:style>
        <p:txBody>
          <a:bodyPr lIns="108000" rtlCol="0" anchor="ctr"/>
          <a:lstStyle/>
          <a:p>
            <a:pPr algn="ctr"/>
            <a:endParaRPr lang="en-US" dirty="0"/>
          </a:p>
        </p:txBody>
      </p:sp>
      <p:sp>
        <p:nvSpPr>
          <p:cNvPr id="48" name="Rounded Rectangle 4">
            <a:extLst>
              <a:ext uri="{FF2B5EF4-FFF2-40B4-BE49-F238E27FC236}">
                <a16:creationId xmlns:a16="http://schemas.microsoft.com/office/drawing/2014/main" id="{215E1C7E-5C31-74C6-B72D-8E2C942EB0C3}"/>
              </a:ext>
            </a:extLst>
          </p:cNvPr>
          <p:cNvSpPr/>
          <p:nvPr/>
        </p:nvSpPr>
        <p:spPr>
          <a:xfrm>
            <a:off x="325436" y="2447768"/>
            <a:ext cx="11582398" cy="1602378"/>
          </a:xfrm>
          <a:prstGeom prst="roundRect">
            <a:avLst>
              <a:gd name="adj" fmla="val 2728"/>
            </a:avLst>
          </a:prstGeom>
          <a:ln>
            <a:noFill/>
          </a:ln>
        </p:spPr>
        <p:style>
          <a:lnRef idx="2">
            <a:schemeClr val="accent6"/>
          </a:lnRef>
          <a:fillRef idx="1">
            <a:schemeClr val="lt1"/>
          </a:fillRef>
          <a:effectRef idx="0">
            <a:schemeClr val="accent6"/>
          </a:effectRef>
          <a:fontRef idx="minor">
            <a:schemeClr val="dk1"/>
          </a:fontRef>
        </p:style>
        <p:txBody>
          <a:bodyPr lIns="108000" rtlCol="0" anchor="ctr"/>
          <a:lstStyle/>
          <a:p>
            <a:pPr algn="ctr"/>
            <a:endParaRPr lang="en-US" dirty="0"/>
          </a:p>
        </p:txBody>
      </p:sp>
      <p:sp>
        <p:nvSpPr>
          <p:cNvPr id="2" name="Title 1">
            <a:extLst>
              <a:ext uri="{FF2B5EF4-FFF2-40B4-BE49-F238E27FC236}">
                <a16:creationId xmlns:a16="http://schemas.microsoft.com/office/drawing/2014/main" id="{FDBFC803-AB4C-5C5A-25A8-10AA080ACCB7}"/>
              </a:ext>
            </a:extLst>
          </p:cNvPr>
          <p:cNvSpPr>
            <a:spLocks noGrp="1"/>
          </p:cNvSpPr>
          <p:nvPr>
            <p:ph type="title"/>
          </p:nvPr>
        </p:nvSpPr>
        <p:spPr>
          <a:xfrm>
            <a:off x="254001" y="188078"/>
            <a:ext cx="11582398" cy="929896"/>
          </a:xfrm>
          <a:ln w="57150"/>
        </p:spPr>
        <p:txBody>
          <a:bodyPr>
            <a:normAutofit/>
          </a:bodyPr>
          <a:lstStyle/>
          <a:p>
            <a:r>
              <a:rPr lang="en-GB" sz="3600" cap="none" dirty="0">
                <a:solidFill>
                  <a:schemeClr val="tx1"/>
                </a:solidFill>
                <a:latin typeface="Comic Sans MS" panose="030F0702030302020204" pitchFamily="66" charset="0"/>
              </a:rPr>
              <a:t>Task 9- Improving Taylor’s day</a:t>
            </a:r>
          </a:p>
        </p:txBody>
      </p:sp>
      <p:pic>
        <p:nvPicPr>
          <p:cNvPr id="9" name="Picture 8" descr="A moon and stars in a circle&#10;&#10;AI-generated content may be incorrect.">
            <a:extLst>
              <a:ext uri="{FF2B5EF4-FFF2-40B4-BE49-F238E27FC236}">
                <a16:creationId xmlns:a16="http://schemas.microsoft.com/office/drawing/2014/main" id="{D3D8E459-8D71-EE07-2507-5C8424851519}"/>
              </a:ext>
            </a:extLst>
          </p:cNvPr>
          <p:cNvPicPr>
            <a:picLocks noChangeAspect="1"/>
          </p:cNvPicPr>
          <p:nvPr/>
        </p:nvPicPr>
        <p:blipFill>
          <a:blip r:embed="rId3"/>
          <a:stretch>
            <a:fillRect/>
          </a:stretch>
        </p:blipFill>
        <p:spPr>
          <a:xfrm>
            <a:off x="744200" y="4752859"/>
            <a:ext cx="873278" cy="724811"/>
          </a:xfrm>
          <a:prstGeom prst="rect">
            <a:avLst/>
          </a:prstGeom>
        </p:spPr>
      </p:pic>
      <p:sp>
        <p:nvSpPr>
          <p:cNvPr id="10" name="Content Placeholder 1">
            <a:extLst>
              <a:ext uri="{FF2B5EF4-FFF2-40B4-BE49-F238E27FC236}">
                <a16:creationId xmlns:a16="http://schemas.microsoft.com/office/drawing/2014/main" id="{983913C9-5B64-6F3C-662A-ABEF065A9B60}"/>
              </a:ext>
            </a:extLst>
          </p:cNvPr>
          <p:cNvSpPr txBox="1">
            <a:spLocks/>
          </p:cNvSpPr>
          <p:nvPr/>
        </p:nvSpPr>
        <p:spPr>
          <a:xfrm>
            <a:off x="2036242" y="2489592"/>
            <a:ext cx="9871592" cy="1560554"/>
          </a:xfrm>
          <a:prstGeom prst="rect">
            <a:avLst/>
          </a:prstGeom>
        </p:spPr>
        <p:txBody>
          <a:bodyPr vert="horz" lIns="91440" tIns="45720" rIns="91440" bIns="45720" rtlCol="0">
            <a:noAutofit/>
          </a:bodyPr>
          <a:lstStyle>
            <a:lvl1pPr marL="0" indent="0" algn="l" defTabSz="990570" rtl="0" eaLnBrk="1" latinLnBrk="0" hangingPunct="1">
              <a:lnSpc>
                <a:spcPts val="2800"/>
              </a:lnSpc>
              <a:spcBef>
                <a:spcPts val="1100"/>
              </a:spcBef>
              <a:spcAft>
                <a:spcPts val="0"/>
              </a:spcAft>
              <a:buFont typeface="Arial" panose="020B0604020202020204" pitchFamily="34" charset="0"/>
              <a:buNone/>
              <a:defRPr sz="2000" kern="1200">
                <a:solidFill>
                  <a:schemeClr val="bg1"/>
                </a:solidFill>
                <a:latin typeface="Century Gothic" panose="020B0502020202020204" pitchFamily="34" charset="0"/>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sz="2600" kern="1200">
                <a:solidFill>
                  <a:schemeClr val="tx1"/>
                </a:solidFill>
                <a:latin typeface="Century Gothic" panose="020B0502020202020204" pitchFamily="34" charset="0"/>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sz="2167" kern="1200">
                <a:solidFill>
                  <a:schemeClr val="tx1"/>
                </a:solidFill>
                <a:latin typeface="Century Gothic" panose="020B0502020202020204" pitchFamily="34" charset="0"/>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Century Gothic" panose="020B0502020202020204" pitchFamily="34" charset="0"/>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Century Gothic" panose="020B0502020202020204" pitchFamily="34" charset="0"/>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9pPr>
          </a:lstStyle>
          <a:p>
            <a:pPr>
              <a:lnSpc>
                <a:spcPts val="2400"/>
              </a:lnSpc>
              <a:spcBef>
                <a:spcPts val="0"/>
              </a:spcBef>
            </a:pPr>
            <a:r>
              <a:rPr lang="en-US" sz="2400" b="1" dirty="0">
                <a:solidFill>
                  <a:schemeClr val="tx1"/>
                </a:solidFill>
                <a:latin typeface="Comic Sans MS" panose="030F0702030302020204" pitchFamily="66" charset="0"/>
              </a:rPr>
              <a:t>At school, Taylor could:</a:t>
            </a:r>
          </a:p>
          <a:p>
            <a:pPr>
              <a:lnSpc>
                <a:spcPts val="2400"/>
              </a:lnSpc>
              <a:spcBef>
                <a:spcPts val="0"/>
              </a:spcBef>
            </a:pPr>
            <a:r>
              <a:rPr lang="en-US" sz="2400" dirty="0">
                <a:solidFill>
                  <a:schemeClr val="tx1"/>
                </a:solidFill>
                <a:latin typeface="Comic Sans MS" panose="030F0702030302020204" pitchFamily="66" charset="0"/>
              </a:rPr>
              <a:t>Practice ‘watching thoughts’, imagining unhelpful thoughts or distractions as pop-ups</a:t>
            </a:r>
            <a:r>
              <a:rPr lang="en-GB" sz="2400" dirty="0">
                <a:solidFill>
                  <a:schemeClr val="tx1"/>
                </a:solidFill>
                <a:latin typeface="Comic Sans MS" panose="030F0702030302020204" pitchFamily="66" charset="0"/>
              </a:rPr>
              <a:t> on a computer, that she notices briefly then ‘closes’, or as balloons or leaves on a stream, floating away.</a:t>
            </a:r>
            <a:endParaRPr lang="en-US" sz="2400" dirty="0">
              <a:solidFill>
                <a:schemeClr val="tx1"/>
              </a:solidFill>
              <a:latin typeface="Comic Sans MS" panose="030F0702030302020204" pitchFamily="66" charset="0"/>
            </a:endParaRPr>
          </a:p>
          <a:p>
            <a:pPr>
              <a:lnSpc>
                <a:spcPts val="2400"/>
              </a:lnSpc>
              <a:spcBef>
                <a:spcPts val="900"/>
              </a:spcBef>
            </a:pPr>
            <a:endParaRPr lang="en-US" sz="2400" dirty="0">
              <a:solidFill>
                <a:schemeClr val="tx1"/>
              </a:solidFill>
              <a:latin typeface="Comic Sans MS" panose="030F0702030302020204" pitchFamily="66" charset="0"/>
            </a:endParaRPr>
          </a:p>
        </p:txBody>
      </p:sp>
      <p:sp>
        <p:nvSpPr>
          <p:cNvPr id="11" name="Rounded Rectangle 1">
            <a:extLst>
              <a:ext uri="{FF2B5EF4-FFF2-40B4-BE49-F238E27FC236}">
                <a16:creationId xmlns:a16="http://schemas.microsoft.com/office/drawing/2014/main" id="{3D3FC719-9C78-B337-D539-366F0783F54E}"/>
              </a:ext>
            </a:extLst>
          </p:cNvPr>
          <p:cNvSpPr/>
          <p:nvPr/>
        </p:nvSpPr>
        <p:spPr>
          <a:xfrm>
            <a:off x="325437" y="1417483"/>
            <a:ext cx="11582397" cy="939740"/>
          </a:xfrm>
          <a:prstGeom prst="roundRect">
            <a:avLst>
              <a:gd name="adj" fmla="val 2728"/>
            </a:avLst>
          </a:prstGeom>
          <a:ln>
            <a:noFill/>
          </a:ln>
        </p:spPr>
        <p:style>
          <a:lnRef idx="2">
            <a:schemeClr val="accent6"/>
          </a:lnRef>
          <a:fillRef idx="1">
            <a:schemeClr val="lt1"/>
          </a:fillRef>
          <a:effectRef idx="0">
            <a:schemeClr val="accent6"/>
          </a:effectRef>
          <a:fontRef idx="minor">
            <a:schemeClr val="dk1"/>
          </a:fontRef>
        </p:style>
        <p:txBody>
          <a:bodyPr lIns="108000" rtlCol="0" anchor="ctr"/>
          <a:lstStyle/>
          <a:p>
            <a:pPr algn="ctr"/>
            <a:endParaRPr lang="en-US" sz="2400" dirty="0">
              <a:solidFill>
                <a:schemeClr val="tx1"/>
              </a:solidFill>
              <a:latin typeface="Comic Sans MS" panose="030F0702030302020204" pitchFamily="66" charset="0"/>
            </a:endParaRPr>
          </a:p>
        </p:txBody>
      </p:sp>
      <p:pic>
        <p:nvPicPr>
          <p:cNvPr id="41" name="Picture 40" descr="A yellow sun with many rays&#10;&#10;AI-generated content may be incorrect.">
            <a:extLst>
              <a:ext uri="{FF2B5EF4-FFF2-40B4-BE49-F238E27FC236}">
                <a16:creationId xmlns:a16="http://schemas.microsoft.com/office/drawing/2014/main" id="{EA80FF67-E163-6BD4-0AEA-9B162B00F45C}"/>
              </a:ext>
            </a:extLst>
          </p:cNvPr>
          <p:cNvPicPr>
            <a:picLocks noChangeAspect="1"/>
          </p:cNvPicPr>
          <p:nvPr/>
        </p:nvPicPr>
        <p:blipFill>
          <a:blip r:embed="rId4"/>
          <a:stretch>
            <a:fillRect/>
          </a:stretch>
        </p:blipFill>
        <p:spPr>
          <a:xfrm>
            <a:off x="757247" y="1511749"/>
            <a:ext cx="878663" cy="728487"/>
          </a:xfrm>
          <a:prstGeom prst="rect">
            <a:avLst/>
          </a:prstGeom>
        </p:spPr>
      </p:pic>
      <p:sp>
        <p:nvSpPr>
          <p:cNvPr id="43" name="Content Placeholder 1">
            <a:extLst>
              <a:ext uri="{FF2B5EF4-FFF2-40B4-BE49-F238E27FC236}">
                <a16:creationId xmlns:a16="http://schemas.microsoft.com/office/drawing/2014/main" id="{F26AC172-5F76-3E8D-CEAD-05FAC7E32C1D}"/>
              </a:ext>
            </a:extLst>
          </p:cNvPr>
          <p:cNvSpPr txBox="1">
            <a:spLocks/>
          </p:cNvSpPr>
          <p:nvPr/>
        </p:nvSpPr>
        <p:spPr>
          <a:xfrm>
            <a:off x="2036242" y="1500592"/>
            <a:ext cx="9871592" cy="876973"/>
          </a:xfrm>
          <a:prstGeom prst="rect">
            <a:avLst/>
          </a:prstGeom>
        </p:spPr>
        <p:txBody>
          <a:bodyPr vert="horz" lIns="91440" tIns="45720" rIns="91440" bIns="45720" rtlCol="0">
            <a:noAutofit/>
          </a:bodyPr>
          <a:lstStyle>
            <a:lvl1pPr marL="0" indent="0" algn="l" defTabSz="990570" rtl="0" eaLnBrk="1" latinLnBrk="0" hangingPunct="1">
              <a:lnSpc>
                <a:spcPts val="2800"/>
              </a:lnSpc>
              <a:spcBef>
                <a:spcPts val="1100"/>
              </a:spcBef>
              <a:spcAft>
                <a:spcPts val="0"/>
              </a:spcAft>
              <a:buFont typeface="Arial" panose="020B0604020202020204" pitchFamily="34" charset="0"/>
              <a:buNone/>
              <a:defRPr sz="2000" kern="1200">
                <a:solidFill>
                  <a:schemeClr val="bg1"/>
                </a:solidFill>
                <a:latin typeface="Century Gothic" panose="020B0502020202020204" pitchFamily="34" charset="0"/>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sz="2600" kern="1200">
                <a:solidFill>
                  <a:schemeClr val="tx1"/>
                </a:solidFill>
                <a:latin typeface="Century Gothic" panose="020B0502020202020204" pitchFamily="34" charset="0"/>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sz="2167" kern="1200">
                <a:solidFill>
                  <a:schemeClr val="tx1"/>
                </a:solidFill>
                <a:latin typeface="Century Gothic" panose="020B0502020202020204" pitchFamily="34" charset="0"/>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Century Gothic" panose="020B0502020202020204" pitchFamily="34" charset="0"/>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Century Gothic" panose="020B0502020202020204" pitchFamily="34" charset="0"/>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9pPr>
          </a:lstStyle>
          <a:p>
            <a:pPr>
              <a:lnSpc>
                <a:spcPts val="2400"/>
              </a:lnSpc>
              <a:spcBef>
                <a:spcPts val="0"/>
              </a:spcBef>
            </a:pPr>
            <a:r>
              <a:rPr lang="en-US" sz="2400" b="1" dirty="0">
                <a:solidFill>
                  <a:schemeClr val="tx1"/>
                </a:solidFill>
                <a:latin typeface="Comic Sans MS" panose="030F0702030302020204" pitchFamily="66" charset="0"/>
              </a:rPr>
              <a:t>Before school, Taylor could: </a:t>
            </a:r>
          </a:p>
          <a:p>
            <a:pPr>
              <a:lnSpc>
                <a:spcPts val="2400"/>
              </a:lnSpc>
              <a:spcBef>
                <a:spcPts val="0"/>
              </a:spcBef>
            </a:pPr>
            <a:r>
              <a:rPr lang="en-US" sz="2400" dirty="0">
                <a:solidFill>
                  <a:schemeClr val="tx1"/>
                </a:solidFill>
                <a:latin typeface="Comic Sans MS" panose="030F0702030302020204" pitchFamily="66" charset="0"/>
              </a:rPr>
              <a:t>Set limits for her social media use and turn off notifications.</a:t>
            </a:r>
          </a:p>
        </p:txBody>
      </p:sp>
      <p:sp>
        <p:nvSpPr>
          <p:cNvPr id="45" name="Content Placeholder 1">
            <a:extLst>
              <a:ext uri="{FF2B5EF4-FFF2-40B4-BE49-F238E27FC236}">
                <a16:creationId xmlns:a16="http://schemas.microsoft.com/office/drawing/2014/main" id="{723D056D-EEC6-AC26-36E9-EE4B64618063}"/>
              </a:ext>
            </a:extLst>
          </p:cNvPr>
          <p:cNvSpPr txBox="1">
            <a:spLocks/>
          </p:cNvSpPr>
          <p:nvPr/>
        </p:nvSpPr>
        <p:spPr>
          <a:xfrm>
            <a:off x="2036241" y="4214183"/>
            <a:ext cx="9800158" cy="2290095"/>
          </a:xfrm>
          <a:prstGeom prst="rect">
            <a:avLst/>
          </a:prstGeom>
        </p:spPr>
        <p:txBody>
          <a:bodyPr vert="horz" lIns="91440" tIns="108000" rIns="91440" bIns="45720" rtlCol="0">
            <a:noAutofit/>
          </a:bodyPr>
          <a:lstStyle>
            <a:lvl1pPr marL="0" indent="0" algn="l" defTabSz="990570" rtl="0" eaLnBrk="1" latinLnBrk="0" hangingPunct="1">
              <a:lnSpc>
                <a:spcPts val="2800"/>
              </a:lnSpc>
              <a:spcBef>
                <a:spcPts val="1100"/>
              </a:spcBef>
              <a:spcAft>
                <a:spcPts val="0"/>
              </a:spcAft>
              <a:buFont typeface="Arial" panose="020B0604020202020204" pitchFamily="34" charset="0"/>
              <a:buNone/>
              <a:defRPr sz="2000" kern="1200">
                <a:solidFill>
                  <a:schemeClr val="bg1"/>
                </a:solidFill>
                <a:latin typeface="Century Gothic" panose="020B0502020202020204" pitchFamily="34" charset="0"/>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sz="2600" kern="1200">
                <a:solidFill>
                  <a:schemeClr val="tx1"/>
                </a:solidFill>
                <a:latin typeface="Century Gothic" panose="020B0502020202020204" pitchFamily="34" charset="0"/>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sz="2167" kern="1200">
                <a:solidFill>
                  <a:schemeClr val="tx1"/>
                </a:solidFill>
                <a:latin typeface="Century Gothic" panose="020B0502020202020204" pitchFamily="34" charset="0"/>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Century Gothic" panose="020B0502020202020204" pitchFamily="34" charset="0"/>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Century Gothic" panose="020B0502020202020204" pitchFamily="34" charset="0"/>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sz="1950" kern="1200">
                <a:solidFill>
                  <a:schemeClr val="tx1"/>
                </a:solidFill>
                <a:latin typeface="+mn-lt"/>
                <a:ea typeface="+mn-ea"/>
                <a:cs typeface="+mn-cs"/>
              </a:defRPr>
            </a:lvl9pPr>
          </a:lstStyle>
          <a:p>
            <a:pPr>
              <a:lnSpc>
                <a:spcPts val="2400"/>
              </a:lnSpc>
              <a:spcBef>
                <a:spcPts val="600"/>
              </a:spcBef>
            </a:pPr>
            <a:r>
              <a:rPr lang="en-US" sz="2400" b="1" dirty="0">
                <a:solidFill>
                  <a:schemeClr val="tx1"/>
                </a:solidFill>
                <a:latin typeface="Comic Sans MS" panose="030F0702030302020204" pitchFamily="66" charset="0"/>
              </a:rPr>
              <a:t>After school, Taylor could:</a:t>
            </a:r>
          </a:p>
          <a:p>
            <a:pPr marL="198000" indent="-198000">
              <a:lnSpc>
                <a:spcPts val="2400"/>
              </a:lnSpc>
              <a:spcBef>
                <a:spcPts val="600"/>
              </a:spcBef>
              <a:buFont typeface="Arial" panose="020B0604020202020204" pitchFamily="34" charset="0"/>
              <a:buChar char="•"/>
            </a:pPr>
            <a:r>
              <a:rPr lang="en-US" sz="2400" dirty="0">
                <a:solidFill>
                  <a:schemeClr val="tx1"/>
                </a:solidFill>
                <a:latin typeface="Comic Sans MS" panose="030F0702030302020204" pitchFamily="66" charset="0"/>
              </a:rPr>
              <a:t>ask to do her homework with a friend/go to somewhere quiet to focus, like homework club</a:t>
            </a:r>
          </a:p>
          <a:p>
            <a:pPr marL="198000" indent="-198000">
              <a:lnSpc>
                <a:spcPts val="2400"/>
              </a:lnSpc>
              <a:spcBef>
                <a:spcPts val="600"/>
              </a:spcBef>
              <a:buFont typeface="Arial" panose="020B0604020202020204" pitchFamily="34" charset="0"/>
              <a:buChar char="•"/>
            </a:pPr>
            <a:r>
              <a:rPr lang="en-US" sz="2400" dirty="0">
                <a:solidFill>
                  <a:schemeClr val="tx1"/>
                </a:solidFill>
                <a:latin typeface="Comic Sans MS" panose="030F0702030302020204" pitchFamily="66" charset="0"/>
              </a:rPr>
              <a:t>put her phone away an hour before bed</a:t>
            </a:r>
          </a:p>
          <a:p>
            <a:pPr marL="198000" indent="-198000">
              <a:lnSpc>
                <a:spcPts val="2400"/>
              </a:lnSpc>
              <a:spcBef>
                <a:spcPts val="600"/>
              </a:spcBef>
              <a:buFont typeface="Arial" panose="020B0604020202020204" pitchFamily="34" charset="0"/>
              <a:buChar char="•"/>
            </a:pPr>
            <a:r>
              <a:rPr lang="en-US" sz="2400" dirty="0">
                <a:solidFill>
                  <a:schemeClr val="tx1"/>
                </a:solidFill>
                <a:latin typeface="Comic Sans MS" panose="030F0702030302020204" pitchFamily="66" charset="0"/>
              </a:rPr>
              <a:t>choose helpful distractions that help her feel calm, when she feels frustrated.</a:t>
            </a:r>
          </a:p>
          <a:p>
            <a:pPr>
              <a:lnSpc>
                <a:spcPts val="2400"/>
              </a:lnSpc>
              <a:spcBef>
                <a:spcPts val="600"/>
              </a:spcBef>
            </a:pPr>
            <a:endParaRPr lang="en-US" sz="2400" dirty="0">
              <a:solidFill>
                <a:schemeClr val="tx1"/>
              </a:solidFill>
              <a:latin typeface="Comic Sans MS" panose="030F0702030302020204" pitchFamily="66" charset="0"/>
            </a:endParaRPr>
          </a:p>
        </p:txBody>
      </p:sp>
      <p:pic>
        <p:nvPicPr>
          <p:cNvPr id="47" name="Picture 46" descr="A green building with a flag&#10;&#10;AI-generated content may be incorrect.">
            <a:extLst>
              <a:ext uri="{FF2B5EF4-FFF2-40B4-BE49-F238E27FC236}">
                <a16:creationId xmlns:a16="http://schemas.microsoft.com/office/drawing/2014/main" id="{EC33FD3F-F46D-8E2D-D461-DD5A0E3909AA}"/>
              </a:ext>
            </a:extLst>
          </p:cNvPr>
          <p:cNvPicPr>
            <a:picLocks noChangeAspect="1"/>
          </p:cNvPicPr>
          <p:nvPr/>
        </p:nvPicPr>
        <p:blipFill>
          <a:blip r:embed="rId5"/>
          <a:stretch>
            <a:fillRect/>
          </a:stretch>
        </p:blipFill>
        <p:spPr>
          <a:xfrm>
            <a:off x="534536" y="2938723"/>
            <a:ext cx="1415321" cy="664635"/>
          </a:xfrm>
          <a:prstGeom prst="rect">
            <a:avLst/>
          </a:prstGeom>
        </p:spPr>
      </p:pic>
    </p:spTree>
    <p:extLst>
      <p:ext uri="{BB962C8B-B14F-4D97-AF65-F5344CB8AC3E}">
        <p14:creationId xmlns:p14="http://schemas.microsoft.com/office/powerpoint/2010/main" val="661434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
                                            <p:txEl>
                                              <p:pRg st="1" end="1"/>
                                            </p:txEl>
                                          </p:spTgt>
                                        </p:tgtEl>
                                        <p:attrNameLst>
                                          <p:attrName>style.visibility</p:attrName>
                                        </p:attrNameLst>
                                      </p:cBhvr>
                                      <p:to>
                                        <p:strVal val="visible"/>
                                      </p:to>
                                    </p:set>
                                    <p:animEffect transition="in" filter="fade">
                                      <p:cBhvr>
                                        <p:cTn id="7" dur="500"/>
                                        <p:tgtEl>
                                          <p:spTgt spid="4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500"/>
                                        <p:tgtEl>
                                          <p:spTgt spid="4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Effect transition="in" filter="fade">
                                      <p:cBhvr>
                                        <p:cTn id="18" dur="500"/>
                                        <p:tgtEl>
                                          <p:spTgt spid="10">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
                                            <p:txEl>
                                              <p:pRg st="1" end="1"/>
                                            </p:txEl>
                                          </p:spTgt>
                                        </p:tgtEl>
                                        <p:attrNameLst>
                                          <p:attrName>style.visibility</p:attrName>
                                        </p:attrNameLst>
                                      </p:cBhvr>
                                      <p:to>
                                        <p:strVal val="visible"/>
                                      </p:to>
                                    </p:set>
                                    <p:animEffect transition="in" filter="fade">
                                      <p:cBhvr>
                                        <p:cTn id="23" dur="500"/>
                                        <p:tgtEl>
                                          <p:spTgt spid="10">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5"/>
                                        </p:tgtEl>
                                        <p:attrNameLst>
                                          <p:attrName>style.visibility</p:attrName>
                                        </p:attrNameLst>
                                      </p:cBhvr>
                                      <p:to>
                                        <p:strVal val="visible"/>
                                      </p:to>
                                    </p:set>
                                    <p:animEffect transition="in" filter="fade">
                                      <p:cBhvr>
                                        <p:cTn id="28" dur="500"/>
                                        <p:tgtEl>
                                          <p:spTgt spid="45"/>
                                        </p:tgtEl>
                                      </p:cBhvr>
                                    </p:animEffect>
                                  </p:childTnLst>
                                </p:cTn>
                              </p:par>
                              <p:par>
                                <p:cTn id="29" presetID="10"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par>
                                <p:cTn id="32" presetID="10" presetClass="entr" presetSubtype="0" fill="hold" nodeType="withEffect">
                                  <p:stCondLst>
                                    <p:cond delay="0"/>
                                  </p:stCondLst>
                                  <p:childTnLst>
                                    <p:set>
                                      <p:cBhvr>
                                        <p:cTn id="33" dur="1" fill="hold">
                                          <p:stCondLst>
                                            <p:cond delay="0"/>
                                          </p:stCondLst>
                                        </p:cTn>
                                        <p:tgtEl>
                                          <p:spTgt spid="45">
                                            <p:txEl>
                                              <p:pRg st="0" end="0"/>
                                            </p:txEl>
                                          </p:spTgt>
                                        </p:tgtEl>
                                        <p:attrNameLst>
                                          <p:attrName>style.visibility</p:attrName>
                                        </p:attrNameLst>
                                      </p:cBhvr>
                                      <p:to>
                                        <p:strVal val="visible"/>
                                      </p:to>
                                    </p:set>
                                    <p:animEffect transition="in" filter="fade">
                                      <p:cBhvr>
                                        <p:cTn id="34" dur="500"/>
                                        <p:tgtEl>
                                          <p:spTgt spid="4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5">
                                            <p:txEl>
                                              <p:pRg st="1" end="1"/>
                                            </p:txEl>
                                          </p:spTgt>
                                        </p:tgtEl>
                                        <p:attrNameLst>
                                          <p:attrName>style.visibility</p:attrName>
                                        </p:attrNameLst>
                                      </p:cBhvr>
                                      <p:to>
                                        <p:strVal val="visible"/>
                                      </p:to>
                                    </p:set>
                                    <p:animEffect transition="in" filter="fade">
                                      <p:cBhvr>
                                        <p:cTn id="39" dur="500"/>
                                        <p:tgtEl>
                                          <p:spTgt spid="45">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45">
                                            <p:txEl>
                                              <p:pRg st="2" end="2"/>
                                            </p:txEl>
                                          </p:spTgt>
                                        </p:tgtEl>
                                        <p:attrNameLst>
                                          <p:attrName>style.visibility</p:attrName>
                                        </p:attrNameLst>
                                      </p:cBhvr>
                                      <p:to>
                                        <p:strVal val="visible"/>
                                      </p:to>
                                    </p:set>
                                    <p:animEffect transition="in" filter="fade">
                                      <p:cBhvr>
                                        <p:cTn id="44" dur="500"/>
                                        <p:tgtEl>
                                          <p:spTgt spid="45">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45">
                                            <p:txEl>
                                              <p:pRg st="3" end="3"/>
                                            </p:txEl>
                                          </p:spTgt>
                                        </p:tgtEl>
                                        <p:attrNameLst>
                                          <p:attrName>style.visibility</p:attrName>
                                        </p:attrNameLst>
                                      </p:cBhvr>
                                      <p:to>
                                        <p:strVal val="visible"/>
                                      </p:to>
                                    </p:set>
                                    <p:animEffect transition="in" filter="fade">
                                      <p:cBhvr>
                                        <p:cTn id="49" dur="500"/>
                                        <p:tgtEl>
                                          <p:spTgt spid="45">
                                            <p:txEl>
                                              <p:pRg st="3" end="3"/>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8"/>
                                        </p:tgtEl>
                                        <p:attrNameLst>
                                          <p:attrName>style.visibility</p:attrName>
                                        </p:attrNameLst>
                                      </p:cBhvr>
                                      <p:to>
                                        <p:strVal val="visible"/>
                                      </p:to>
                                    </p:set>
                                    <p:animEffect transition="in" filter="fade">
                                      <p:cBhvr>
                                        <p:cTn id="52" dur="500"/>
                                        <p:tgtEl>
                                          <p:spTgt spid="48"/>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9"/>
                                        </p:tgtEl>
                                        <p:attrNameLst>
                                          <p:attrName>style.visibility</p:attrName>
                                        </p:attrNameLst>
                                      </p:cBhvr>
                                      <p:to>
                                        <p:strVal val="visible"/>
                                      </p:to>
                                    </p:set>
                                    <p:animEffect transition="in" filter="fade">
                                      <p:cBhvr>
                                        <p:cTn id="55"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48" grpId="0" animBg="1"/>
      <p:bldP spid="10" grpId="0"/>
      <p:bldP spid="4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FC532-7721-83C7-41CF-3E47F4F5EAF2}"/>
              </a:ext>
            </a:extLst>
          </p:cNvPr>
          <p:cNvSpPr>
            <a:spLocks noGrp="1"/>
          </p:cNvSpPr>
          <p:nvPr>
            <p:ph type="title"/>
          </p:nvPr>
        </p:nvSpPr>
        <p:spPr>
          <a:xfrm>
            <a:off x="186268" y="188078"/>
            <a:ext cx="11802532" cy="980322"/>
          </a:xfrm>
          <a:ln w="57150"/>
        </p:spPr>
        <p:txBody>
          <a:bodyPr>
            <a:normAutofit/>
          </a:bodyPr>
          <a:lstStyle/>
          <a:p>
            <a:r>
              <a:rPr lang="en-GB" sz="3600" cap="none" dirty="0">
                <a:solidFill>
                  <a:schemeClr val="tx1"/>
                </a:solidFill>
                <a:latin typeface="Comic Sans MS" panose="030F0702030302020204" pitchFamily="66" charset="0"/>
              </a:rPr>
              <a:t>What have we learnt?</a:t>
            </a:r>
          </a:p>
        </p:txBody>
      </p:sp>
      <p:sp>
        <p:nvSpPr>
          <p:cNvPr id="3" name="Content Placeholder 2">
            <a:extLst>
              <a:ext uri="{FF2B5EF4-FFF2-40B4-BE49-F238E27FC236}">
                <a16:creationId xmlns:a16="http://schemas.microsoft.com/office/drawing/2014/main" id="{FEC7F46F-53B2-FB16-DCB7-39F3DE110B00}"/>
              </a:ext>
            </a:extLst>
          </p:cNvPr>
          <p:cNvSpPr>
            <a:spLocks noGrp="1"/>
          </p:cNvSpPr>
          <p:nvPr>
            <p:ph idx="1"/>
          </p:nvPr>
        </p:nvSpPr>
        <p:spPr>
          <a:xfrm>
            <a:off x="194734" y="1439334"/>
            <a:ext cx="8001342" cy="5230588"/>
          </a:xfrm>
          <a:solidFill>
            <a:schemeClr val="bg1"/>
          </a:solidFill>
        </p:spPr>
        <p:txBody>
          <a:bodyPr>
            <a:normAutofit fontScale="92500"/>
          </a:bodyPr>
          <a:lstStyle/>
          <a:p>
            <a:pPr marL="0" lvl="0" indent="0">
              <a:buNone/>
            </a:pPr>
            <a:r>
              <a:rPr lang="en-GB" sz="28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Gio would like some advice to help him manage distractions. Reflecting on the learning outcomes, write a piece of advice to Gio, using what you have learnt about helpful and unhelpful distractions. Use the following to help. </a:t>
            </a:r>
          </a:p>
          <a:p>
            <a:pPr marL="198000" lvl="0" indent="-198000">
              <a:buFont typeface="Symbol" panose="05050102010706020507" pitchFamily="18" charset="2"/>
              <a:buChar char=""/>
            </a:pPr>
            <a:r>
              <a:rPr lang="en-GB" sz="32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How might managing distractions affect the way Gio feels? </a:t>
            </a:r>
          </a:p>
          <a:p>
            <a:pPr marL="198000" indent="-198000">
              <a:buFont typeface="Symbol" panose="05050102010706020507" pitchFamily="18" charset="2"/>
              <a:buChar char=""/>
            </a:pPr>
            <a:r>
              <a:rPr lang="en-GB" sz="32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What can Gio do if he finds it hard to limit his social media use in the future? </a:t>
            </a:r>
          </a:p>
          <a:p>
            <a:pPr marL="198000" indent="-198000">
              <a:buFont typeface="Symbol" panose="05050102010706020507" pitchFamily="18" charset="2"/>
              <a:buChar char=""/>
            </a:pPr>
            <a:r>
              <a:rPr lang="en-GB" sz="32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What can Gio do to manage or prevent other less helpful distractions?</a:t>
            </a:r>
          </a:p>
          <a:p>
            <a:pPr marL="0" indent="0">
              <a:buNone/>
            </a:pPr>
            <a:endParaRPr lang="en-GB" sz="2800" dirty="0">
              <a:latin typeface="Comic Sans MS" panose="030F0702030302020204" pitchFamily="66" charset="0"/>
            </a:endParaRPr>
          </a:p>
        </p:txBody>
      </p:sp>
      <p:pic>
        <p:nvPicPr>
          <p:cNvPr id="19" name="Picture 18" descr="A child with curly hair and a white shirt&#10;&#10;AI-generated content may be incorrect.">
            <a:extLst>
              <a:ext uri="{FF2B5EF4-FFF2-40B4-BE49-F238E27FC236}">
                <a16:creationId xmlns:a16="http://schemas.microsoft.com/office/drawing/2014/main" id="{46CE22E2-DA0A-5BDD-7064-43538BE9FB50}"/>
              </a:ext>
            </a:extLst>
          </p:cNvPr>
          <p:cNvPicPr>
            <a:picLocks noChangeAspect="1"/>
          </p:cNvPicPr>
          <p:nvPr/>
        </p:nvPicPr>
        <p:blipFill>
          <a:blip r:embed="rId3"/>
          <a:stretch>
            <a:fillRect/>
          </a:stretch>
        </p:blipFill>
        <p:spPr>
          <a:xfrm>
            <a:off x="8811225" y="5418667"/>
            <a:ext cx="1280586" cy="1280586"/>
          </a:xfrm>
          <a:prstGeom prst="rect">
            <a:avLst/>
          </a:prstGeom>
        </p:spPr>
      </p:pic>
      <p:sp>
        <p:nvSpPr>
          <p:cNvPr id="21" name="TextBox 20">
            <a:extLst>
              <a:ext uri="{FF2B5EF4-FFF2-40B4-BE49-F238E27FC236}">
                <a16:creationId xmlns:a16="http://schemas.microsoft.com/office/drawing/2014/main" id="{F03F0AFB-9AFB-E86F-872C-EACCBF06906E}"/>
              </a:ext>
            </a:extLst>
          </p:cNvPr>
          <p:cNvSpPr txBox="1"/>
          <p:nvPr/>
        </p:nvSpPr>
        <p:spPr>
          <a:xfrm>
            <a:off x="8388348" y="1439333"/>
            <a:ext cx="3406926" cy="4101123"/>
          </a:xfrm>
          <a:prstGeom prst="rect">
            <a:avLst/>
          </a:prstGeom>
          <a:solidFill>
            <a:schemeClr val="bg1"/>
          </a:solidFill>
        </p:spPr>
        <p:txBody>
          <a:bodyPr wrap="square" rtlCol="0">
            <a:spAutoFit/>
          </a:bodyPr>
          <a:lstStyle/>
          <a:p>
            <a:pPr>
              <a:lnSpc>
                <a:spcPts val="2800"/>
              </a:lnSpc>
              <a:spcBef>
                <a:spcPts val="1100"/>
              </a:spcBef>
            </a:pPr>
            <a:r>
              <a:rPr lang="en-US" sz="2000" dirty="0">
                <a:latin typeface="Comic Sans MS" panose="030F0702030302020204" pitchFamily="66" charset="0"/>
              </a:rPr>
              <a:t>I’ve been trying to spend less time on social media in the last few weeks. I still get really bored though, and I feel like I’m more distracted by other things instead now too. </a:t>
            </a:r>
          </a:p>
          <a:p>
            <a:pPr>
              <a:lnSpc>
                <a:spcPts val="2800"/>
              </a:lnSpc>
              <a:spcBef>
                <a:spcPts val="1100"/>
              </a:spcBef>
            </a:pPr>
            <a:r>
              <a:rPr lang="en-US" sz="2000" dirty="0">
                <a:latin typeface="Comic Sans MS" panose="030F0702030302020204" pitchFamily="66" charset="0"/>
              </a:rPr>
              <a:t>I’m hooked on this new TV show, sometimes I’m up so late watching it.</a:t>
            </a:r>
            <a:endParaRPr lang="en-GB" sz="2000" dirty="0">
              <a:latin typeface="Comic Sans MS" panose="030F0702030302020204" pitchFamily="66" charset="0"/>
            </a:endParaRPr>
          </a:p>
          <a:p>
            <a:endParaRPr lang="en-US" dirty="0">
              <a:latin typeface="Comic Sans MS" panose="030F0702030302020204" pitchFamily="66" charset="0"/>
            </a:endParaRPr>
          </a:p>
        </p:txBody>
      </p:sp>
      <p:pic>
        <p:nvPicPr>
          <p:cNvPr id="23" name="Picture 22" descr="A cellphone with icons on it&#10;&#10;AI-generated content may be incorrect.">
            <a:extLst>
              <a:ext uri="{FF2B5EF4-FFF2-40B4-BE49-F238E27FC236}">
                <a16:creationId xmlns:a16="http://schemas.microsoft.com/office/drawing/2014/main" id="{AAE12E16-D41F-28FA-59D2-A2F52AB3021E}"/>
              </a:ext>
            </a:extLst>
          </p:cNvPr>
          <p:cNvPicPr>
            <a:picLocks noChangeAspect="1"/>
          </p:cNvPicPr>
          <p:nvPr/>
        </p:nvPicPr>
        <p:blipFill>
          <a:blip r:embed="rId4"/>
          <a:stretch>
            <a:fillRect/>
          </a:stretch>
        </p:blipFill>
        <p:spPr>
          <a:xfrm rot="1270825">
            <a:off x="10532797" y="4975799"/>
            <a:ext cx="1574767" cy="1671181"/>
          </a:xfrm>
          <a:prstGeom prst="rect">
            <a:avLst/>
          </a:prstGeom>
        </p:spPr>
      </p:pic>
    </p:spTree>
    <p:extLst>
      <p:ext uri="{BB962C8B-B14F-4D97-AF65-F5344CB8AC3E}">
        <p14:creationId xmlns:p14="http://schemas.microsoft.com/office/powerpoint/2010/main" val="2047522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FC532-7721-83C7-41CF-3E47F4F5EAF2}"/>
              </a:ext>
            </a:extLst>
          </p:cNvPr>
          <p:cNvSpPr>
            <a:spLocks noGrp="1"/>
          </p:cNvSpPr>
          <p:nvPr>
            <p:ph type="title"/>
          </p:nvPr>
        </p:nvSpPr>
        <p:spPr>
          <a:xfrm>
            <a:off x="789138" y="313338"/>
            <a:ext cx="10822487" cy="929896"/>
          </a:xfrm>
          <a:ln w="57150"/>
        </p:spPr>
        <p:txBody>
          <a:bodyPr>
            <a:normAutofit/>
          </a:bodyPr>
          <a:lstStyle/>
          <a:p>
            <a:r>
              <a:rPr lang="en-GB" sz="3600" cap="none" dirty="0">
                <a:solidFill>
                  <a:schemeClr val="tx1"/>
                </a:solidFill>
                <a:latin typeface="Comic Sans MS" panose="030F0702030302020204" pitchFamily="66" charset="0"/>
              </a:rPr>
              <a:t>PSHE Booklets and excellent practice </a:t>
            </a:r>
          </a:p>
        </p:txBody>
      </p:sp>
      <p:sp>
        <p:nvSpPr>
          <p:cNvPr id="3" name="Content Placeholder 2">
            <a:extLst>
              <a:ext uri="{FF2B5EF4-FFF2-40B4-BE49-F238E27FC236}">
                <a16:creationId xmlns:a16="http://schemas.microsoft.com/office/drawing/2014/main" id="{FEC7F46F-53B2-FB16-DCB7-39F3DE110B00}"/>
              </a:ext>
            </a:extLst>
          </p:cNvPr>
          <p:cNvSpPr>
            <a:spLocks noGrp="1"/>
          </p:cNvSpPr>
          <p:nvPr>
            <p:ph idx="1"/>
          </p:nvPr>
        </p:nvSpPr>
        <p:spPr>
          <a:xfrm>
            <a:off x="533486" y="1382305"/>
            <a:ext cx="11428664" cy="5355773"/>
          </a:xfrm>
          <a:solidFill>
            <a:schemeClr val="bg1"/>
          </a:solidFill>
        </p:spPr>
        <p:txBody>
          <a:bodyPr>
            <a:normAutofit fontScale="25000" lnSpcReduction="20000"/>
          </a:bodyPr>
          <a:lstStyle/>
          <a:p>
            <a:r>
              <a:rPr lang="en-GB" sz="10400" dirty="0">
                <a:solidFill>
                  <a:schemeClr val="tx1"/>
                </a:solidFill>
                <a:latin typeface="Comic Sans MS" panose="030F0702030302020204" pitchFamily="66" charset="0"/>
              </a:rPr>
              <a:t>Add your full name, your tutor group, your class code and your teachers name on your booklet. </a:t>
            </a:r>
          </a:p>
          <a:p>
            <a:pPr marL="0" indent="0">
              <a:buNone/>
            </a:pPr>
            <a:endParaRPr lang="en-GB" sz="10400" dirty="0">
              <a:solidFill>
                <a:schemeClr val="tx1"/>
              </a:solidFill>
              <a:latin typeface="Comic Sans MS" panose="030F0702030302020204" pitchFamily="66" charset="0"/>
            </a:endParaRPr>
          </a:p>
          <a:p>
            <a:r>
              <a:rPr lang="en-GB" sz="10400" dirty="0">
                <a:solidFill>
                  <a:schemeClr val="tx1"/>
                </a:solidFill>
                <a:latin typeface="Comic Sans MS" panose="030F0702030302020204" pitchFamily="66" charset="0"/>
              </a:rPr>
              <a:t>You will get a new booklet each half term. </a:t>
            </a:r>
          </a:p>
          <a:p>
            <a:pPr marL="0" indent="0">
              <a:buNone/>
            </a:pPr>
            <a:endParaRPr lang="en-GB" sz="10400" dirty="0">
              <a:solidFill>
                <a:schemeClr val="tx1"/>
              </a:solidFill>
              <a:latin typeface="Comic Sans MS" panose="030F0702030302020204" pitchFamily="66" charset="0"/>
            </a:endParaRPr>
          </a:p>
          <a:p>
            <a:r>
              <a:rPr lang="en-GB" sz="10400" dirty="0">
                <a:solidFill>
                  <a:schemeClr val="tx1"/>
                </a:solidFill>
                <a:latin typeface="Comic Sans MS" panose="030F0702030302020204" pitchFamily="66" charset="0"/>
              </a:rPr>
              <a:t>Please keep your booklets neat and tidy, these will be checked termly. No Graffiti. </a:t>
            </a:r>
          </a:p>
          <a:p>
            <a:pPr marL="0" indent="0">
              <a:buNone/>
            </a:pPr>
            <a:endParaRPr lang="en-GB" sz="10400" dirty="0">
              <a:solidFill>
                <a:schemeClr val="tx1"/>
              </a:solidFill>
              <a:latin typeface="Comic Sans MS" panose="030F0702030302020204" pitchFamily="66" charset="0"/>
            </a:endParaRPr>
          </a:p>
          <a:p>
            <a:r>
              <a:rPr lang="en-GB" sz="10400" dirty="0">
                <a:solidFill>
                  <a:schemeClr val="tx1"/>
                </a:solidFill>
                <a:latin typeface="Comic Sans MS" panose="030F0702030302020204" pitchFamily="66" charset="0"/>
              </a:rPr>
              <a:t>Always have a spare coloured pen for your PD lessons. </a:t>
            </a:r>
          </a:p>
          <a:p>
            <a:endParaRPr lang="en-GB" sz="10400" dirty="0">
              <a:solidFill>
                <a:schemeClr val="tx1"/>
              </a:solidFill>
              <a:latin typeface="Comic Sans MS" panose="030F0702030302020204" pitchFamily="66" charset="0"/>
            </a:endParaRPr>
          </a:p>
          <a:p>
            <a:r>
              <a:rPr lang="en-GB" sz="10400" dirty="0">
                <a:solidFill>
                  <a:schemeClr val="tx1"/>
                </a:solidFill>
                <a:latin typeface="Comic Sans MS" panose="030F0702030302020204" pitchFamily="66" charset="0"/>
              </a:rPr>
              <a:t>If you have any questions in PSHE and you don’t feel confident/comfortable asking these, please use the anonymous question box. </a:t>
            </a:r>
          </a:p>
          <a:p>
            <a:pPr marL="0" indent="0">
              <a:buNone/>
            </a:pPr>
            <a:endParaRPr lang="en-GB" dirty="0">
              <a:latin typeface="Comic Sans MS" panose="030F0702030302020204" pitchFamily="66" charset="0"/>
            </a:endParaRPr>
          </a:p>
        </p:txBody>
      </p:sp>
    </p:spTree>
    <p:extLst>
      <p:ext uri="{BB962C8B-B14F-4D97-AF65-F5344CB8AC3E}">
        <p14:creationId xmlns:p14="http://schemas.microsoft.com/office/powerpoint/2010/main" val="10133945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8537" y="154795"/>
            <a:ext cx="9993086" cy="1188720"/>
          </a:xfrm>
          <a:ln w="57150"/>
        </p:spPr>
        <p:txBody>
          <a:bodyPr>
            <a:noAutofit/>
          </a:bodyPr>
          <a:lstStyle/>
          <a:p>
            <a:r>
              <a:rPr lang="en-GB" sz="3600" cap="none" dirty="0">
                <a:latin typeface="Comic Sans MS" panose="030F0702030302020204" pitchFamily="66" charset="0"/>
              </a:rPr>
              <a:t>Signposting Support </a:t>
            </a:r>
          </a:p>
        </p:txBody>
      </p:sp>
      <p:sp>
        <p:nvSpPr>
          <p:cNvPr id="3" name="Content Placeholder 2"/>
          <p:cNvSpPr>
            <a:spLocks noGrp="1"/>
          </p:cNvSpPr>
          <p:nvPr>
            <p:ph idx="1"/>
          </p:nvPr>
        </p:nvSpPr>
        <p:spPr>
          <a:xfrm>
            <a:off x="701040" y="1718941"/>
            <a:ext cx="10846526" cy="4984264"/>
          </a:xfrm>
          <a:solidFill>
            <a:schemeClr val="bg1"/>
          </a:solidFill>
        </p:spPr>
        <p:txBody>
          <a:bodyPr>
            <a:noAutofit/>
          </a:bodyPr>
          <a:lstStyle/>
          <a:p>
            <a:pPr>
              <a:lnSpc>
                <a:spcPts val="2800"/>
              </a:lnSpc>
              <a:spcBef>
                <a:spcPts val="1100"/>
              </a:spcBef>
              <a:spcAft>
                <a:spcPts val="0"/>
              </a:spcAft>
            </a:pPr>
            <a:r>
              <a:rPr lang="en-US" sz="2800" dirty="0">
                <a:solidFill>
                  <a:schemeClr val="tx1"/>
                </a:solidFill>
                <a:latin typeface="Comic Sans MS" panose="030F0702030302020204" pitchFamily="66" charset="0"/>
              </a:rPr>
              <a:t>If you have any worries or concerns about wellbeing or mental health, you can:</a:t>
            </a:r>
          </a:p>
          <a:p>
            <a:pPr marL="198000" lvl="0" indent="-198000">
              <a:lnSpc>
                <a:spcPts val="2800"/>
              </a:lnSpc>
              <a:spcBef>
                <a:spcPts val="1100"/>
              </a:spcBef>
              <a:spcAft>
                <a:spcPts val="0"/>
              </a:spcAft>
              <a:buFont typeface="Symbol" panose="05050102010706020507" pitchFamily="18" charset="2"/>
              <a:buChar char=""/>
              <a:tabLst>
                <a:tab pos="228600" algn="l"/>
                <a:tab pos="457200" algn="l"/>
              </a:tabLst>
            </a:pPr>
            <a:r>
              <a:rPr lang="en-GB" sz="28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speak to staff in school such as a form tutor or head of year</a:t>
            </a:r>
          </a:p>
          <a:p>
            <a:pPr marL="198000" indent="-198000">
              <a:lnSpc>
                <a:spcPts val="2800"/>
              </a:lnSpc>
              <a:spcBef>
                <a:spcPts val="1100"/>
              </a:spcBef>
              <a:spcAft>
                <a:spcPts val="0"/>
              </a:spcAft>
              <a:buFont typeface="Symbol" panose="05050102010706020507" pitchFamily="18" charset="2"/>
              <a:buChar char=""/>
              <a:tabLst>
                <a:tab pos="228600" algn="l"/>
                <a:tab pos="457200" algn="l"/>
              </a:tabLst>
            </a:pPr>
            <a:r>
              <a:rPr lang="en-GB" sz="2800" dirty="0">
                <a:solidFill>
                  <a:schemeClr val="tx1"/>
                </a:solidFill>
                <a:latin typeface="Comic Sans MS" panose="030F0702030302020204" pitchFamily="66" charset="0"/>
                <a:cs typeface="Times New Roman" panose="02020603050405020304" pitchFamily="18" charset="0"/>
              </a:rPr>
              <a:t>speak to a parent or trusted adult at home</a:t>
            </a:r>
          </a:p>
          <a:p>
            <a:pPr marL="198000" lvl="0" indent="-198000">
              <a:lnSpc>
                <a:spcPts val="2800"/>
              </a:lnSpc>
              <a:spcBef>
                <a:spcPts val="1100"/>
              </a:spcBef>
              <a:spcAft>
                <a:spcPts val="0"/>
              </a:spcAft>
              <a:buFont typeface="Symbol" panose="05050102010706020507" pitchFamily="18" charset="2"/>
              <a:buChar char=""/>
              <a:tabLst>
                <a:tab pos="228600" algn="l"/>
                <a:tab pos="457200" algn="l"/>
              </a:tabLst>
            </a:pPr>
            <a:r>
              <a:rPr lang="en-GB" sz="2800" dirty="0">
                <a:solidFill>
                  <a:schemeClr val="tx1"/>
                </a:solidFill>
                <a:latin typeface="Comic Sans MS" panose="030F0702030302020204" pitchFamily="66" charset="0"/>
                <a:cs typeface="Times New Roman" panose="02020603050405020304" pitchFamily="18" charset="0"/>
              </a:rPr>
              <a:t>visit Childline </a:t>
            </a:r>
            <a:r>
              <a:rPr lang="en-GB" sz="2800" dirty="0">
                <a:solidFill>
                  <a:schemeClr val="tx1"/>
                </a:solidFill>
                <a:latin typeface="Comic Sans MS" panose="030F0702030302020204" pitchFamily="66" charset="0"/>
                <a:cs typeface="Times New Roman" panose="02020603050405020304" pitchFamily="18" charset="0"/>
                <a:hlinkClick r:id="rId3"/>
              </a:rPr>
              <a:t>www.childline.org.uk</a:t>
            </a:r>
            <a:r>
              <a:rPr lang="en-GB" sz="2800" dirty="0">
                <a:solidFill>
                  <a:schemeClr val="tx1"/>
                </a:solidFill>
                <a:latin typeface="Comic Sans MS" panose="030F0702030302020204" pitchFamily="66" charset="0"/>
                <a:cs typeface="Times New Roman" panose="02020603050405020304" pitchFamily="18" charset="0"/>
              </a:rPr>
              <a:t>   0800 1111</a:t>
            </a:r>
          </a:p>
          <a:p>
            <a:pPr marL="198000" lvl="0" indent="-198000">
              <a:lnSpc>
                <a:spcPts val="2800"/>
              </a:lnSpc>
              <a:spcBef>
                <a:spcPts val="1100"/>
              </a:spcBef>
              <a:spcAft>
                <a:spcPts val="700"/>
              </a:spcAft>
              <a:buFont typeface="Symbol" panose="05050102010706020507" pitchFamily="18" charset="2"/>
              <a:buChar char=""/>
              <a:tabLst>
                <a:tab pos="228600" algn="l"/>
                <a:tab pos="457200" algn="l"/>
              </a:tabLst>
            </a:pPr>
            <a:r>
              <a:rPr lang="en-GB" sz="28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visit </a:t>
            </a:r>
            <a:r>
              <a:rPr lang="en-GB" sz="2800" dirty="0" err="1">
                <a:solidFill>
                  <a:schemeClr val="tx1"/>
                </a:solidFill>
                <a:latin typeface="Comic Sans MS" panose="030F0702030302020204" pitchFamily="66" charset="0"/>
                <a:ea typeface="Calibri" panose="020F0502020204030204" pitchFamily="34" charset="0"/>
                <a:cs typeface="Times New Roman" panose="02020603050405020304" pitchFamily="18" charset="0"/>
              </a:rPr>
              <a:t>YoungMinds</a:t>
            </a:r>
            <a:r>
              <a:rPr lang="en-GB" sz="28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 </a:t>
            </a:r>
            <a:r>
              <a:rPr lang="en-GB" sz="2800" u="sng" dirty="0">
                <a:solidFill>
                  <a:schemeClr val="tx1"/>
                </a:solidFill>
                <a:latin typeface="Comic Sans MS" panose="030F0702030302020204" pitchFamily="66" charset="0"/>
                <a:ea typeface="Calibri" panose="020F0502020204030204" pitchFamily="34" charset="0"/>
                <a:cs typeface="Times New Roman" panose="02020603050405020304" pitchFamily="18" charset="0"/>
                <a:hlinkClick r:id="rId4"/>
              </a:rPr>
              <a:t>www.youngminds.org.uk</a:t>
            </a:r>
            <a:r>
              <a:rPr lang="en-GB" sz="2800" u="sng"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 </a:t>
            </a:r>
            <a:endParaRPr lang="en-US" sz="2800" dirty="0">
              <a:solidFill>
                <a:schemeClr val="tx1"/>
              </a:solidFill>
              <a:latin typeface="Comic Sans MS" panose="030F0702030302020204" pitchFamily="66" charset="0"/>
            </a:endParaRPr>
          </a:p>
          <a:p>
            <a:pPr marL="0" lvl="0" indent="0">
              <a:buNone/>
            </a:pPr>
            <a:endParaRPr lang="en-GB" sz="2800" dirty="0">
              <a:latin typeface="Lato" panose="020B0604020202020204" charset="0"/>
              <a:ea typeface="Lato" panose="020B0604020202020204" charset="0"/>
              <a:cs typeface="Lato" panose="020B0604020202020204" charset="0"/>
            </a:endParaRPr>
          </a:p>
          <a:p>
            <a:endParaRPr lang="en-GB" sz="2400" dirty="0">
              <a:latin typeface="Comic Sans MS" panose="030F0702030302020204" pitchFamily="66" charset="0"/>
            </a:endParaRPr>
          </a:p>
        </p:txBody>
      </p:sp>
    </p:spTree>
    <p:extLst>
      <p:ext uri="{BB962C8B-B14F-4D97-AF65-F5344CB8AC3E}">
        <p14:creationId xmlns:p14="http://schemas.microsoft.com/office/powerpoint/2010/main" val="24435718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F92C5-8BD3-1835-1B41-EEB881D1D5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7D7D8A-CFF5-6206-2F44-EF735A217782}"/>
              </a:ext>
            </a:extLst>
          </p:cNvPr>
          <p:cNvSpPr>
            <a:spLocks noGrp="1"/>
          </p:cNvSpPr>
          <p:nvPr>
            <p:ph type="title"/>
          </p:nvPr>
        </p:nvSpPr>
        <p:spPr>
          <a:xfrm>
            <a:off x="254001" y="188078"/>
            <a:ext cx="11582398" cy="929896"/>
          </a:xfrm>
          <a:ln w="57150"/>
        </p:spPr>
        <p:txBody>
          <a:bodyPr>
            <a:normAutofit/>
          </a:bodyPr>
          <a:lstStyle/>
          <a:p>
            <a:r>
              <a:rPr lang="en-GB" sz="3600" cap="none" dirty="0">
                <a:solidFill>
                  <a:schemeClr val="tx1"/>
                </a:solidFill>
                <a:latin typeface="Comic Sans MS" panose="030F0702030302020204" pitchFamily="66" charset="0"/>
              </a:rPr>
              <a:t>Extra if needed-Social media restrictions</a:t>
            </a:r>
          </a:p>
        </p:txBody>
      </p:sp>
      <p:sp>
        <p:nvSpPr>
          <p:cNvPr id="3" name="Content Placeholder 2">
            <a:extLst>
              <a:ext uri="{FF2B5EF4-FFF2-40B4-BE49-F238E27FC236}">
                <a16:creationId xmlns:a16="http://schemas.microsoft.com/office/drawing/2014/main" id="{BA446DC3-6F87-3A2D-62B9-A7E1E13ECEA6}"/>
              </a:ext>
            </a:extLst>
          </p:cNvPr>
          <p:cNvSpPr>
            <a:spLocks noGrp="1"/>
          </p:cNvSpPr>
          <p:nvPr>
            <p:ph idx="1"/>
          </p:nvPr>
        </p:nvSpPr>
        <p:spPr>
          <a:xfrm>
            <a:off x="204812" y="1389620"/>
            <a:ext cx="11782376" cy="5351278"/>
          </a:xfrm>
          <a:solidFill>
            <a:schemeClr val="bg1"/>
          </a:solidFill>
        </p:spPr>
        <p:txBody>
          <a:bodyPr>
            <a:normAutofit lnSpcReduction="10000"/>
          </a:bodyPr>
          <a:lstStyle/>
          <a:p>
            <a:pPr marL="0" lvl="0" indent="0" algn="ctr" defTabSz="457200">
              <a:buClrTx/>
              <a:buNone/>
              <a:defRPr/>
            </a:pPr>
            <a:r>
              <a:rPr lang="en-GB"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Prepare an argument for or against this statement:</a:t>
            </a:r>
          </a:p>
          <a:p>
            <a:pPr marL="0" lvl="0" indent="0" algn="ctr" defTabSz="457200">
              <a:buClrTx/>
              <a:buNone/>
              <a:defRPr/>
            </a:pPr>
            <a:endParaRPr lang="en-GB"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endParaRPr>
          </a:p>
          <a:p>
            <a:pPr marL="0" indent="0" algn="ctr" defTabSz="457200">
              <a:buNone/>
              <a:defRPr/>
            </a:pPr>
            <a:endParaRPr lang="en-GB"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endParaRPr>
          </a:p>
          <a:p>
            <a:pPr marL="0" indent="0" algn="ctr" defTabSz="457200">
              <a:buNone/>
              <a:defRPr/>
            </a:pPr>
            <a:r>
              <a:rPr lang="en-GB"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Think about these prompts to help you.</a:t>
            </a:r>
          </a:p>
          <a:p>
            <a:pPr marL="198000" lvl="0" indent="-198000" algn="ctr" defTabSz="457200">
              <a:buClrTx/>
              <a:buFont typeface="Symbol" panose="05050102010706020507" pitchFamily="18" charset="2"/>
              <a:buChar char=""/>
              <a:defRPr/>
            </a:pPr>
            <a:r>
              <a:rPr lang="en-GB"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Why might young people </a:t>
            </a:r>
            <a:br>
              <a:rPr lang="en-GB"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br>
            <a:r>
              <a:rPr lang="en-GB"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find social media distracting?</a:t>
            </a:r>
          </a:p>
          <a:p>
            <a:pPr marL="198000" lvl="0" indent="-198000" algn="ctr" defTabSz="457200">
              <a:buClrTx/>
              <a:buFont typeface="Symbol" panose="05050102010706020507" pitchFamily="18" charset="2"/>
              <a:buChar char=""/>
              <a:defRPr/>
            </a:pPr>
            <a:r>
              <a:rPr lang="en-GB"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What could social media </a:t>
            </a:r>
            <a:br>
              <a:rPr lang="en-GB"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br>
            <a:r>
              <a:rPr lang="en-GB"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companies do?</a:t>
            </a:r>
          </a:p>
          <a:p>
            <a:pPr marL="198000" lvl="0" indent="-198000" algn="ctr" defTabSz="457200">
              <a:buClrTx/>
              <a:buFont typeface="Symbol" panose="05050102010706020507" pitchFamily="18" charset="2"/>
              <a:buChar char=""/>
              <a:defRPr/>
            </a:pPr>
            <a:r>
              <a:rPr lang="en-GB"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What could young people do to </a:t>
            </a:r>
            <a:br>
              <a:rPr lang="en-GB"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br>
            <a:r>
              <a:rPr lang="en-GB"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manage their distractions?</a:t>
            </a:r>
          </a:p>
          <a:p>
            <a:pPr marL="198000" lvl="0" indent="-198000" algn="ctr" defTabSz="457200">
              <a:spcAft>
                <a:spcPts val="700"/>
              </a:spcAft>
              <a:buClrTx/>
              <a:buFont typeface="Symbol" panose="05050102010706020507" pitchFamily="18" charset="2"/>
              <a:buChar char=""/>
              <a:defRPr/>
            </a:pPr>
            <a:r>
              <a:rPr lang="en-GB"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Who else might have responsibility to </a:t>
            </a:r>
            <a:br>
              <a:rPr lang="en-GB"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br>
            <a:r>
              <a:rPr lang="en-GB"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help young people in this way?    </a:t>
            </a:r>
          </a:p>
          <a:p>
            <a:pPr marL="0" indent="0">
              <a:buNone/>
            </a:pPr>
            <a:endParaRPr lang="en-GB" sz="2400" dirty="0">
              <a:solidFill>
                <a:schemeClr val="tx1"/>
              </a:solidFill>
              <a:latin typeface="Comic Sans MS" panose="030F0702030302020204" pitchFamily="66" charset="0"/>
            </a:endParaRPr>
          </a:p>
          <a:p>
            <a:pPr marL="0" lvl="0" indent="0">
              <a:buNone/>
            </a:pPr>
            <a:endParaRPr lang="en-GB" sz="2400" dirty="0">
              <a:solidFill>
                <a:schemeClr val="tx1"/>
              </a:solidFill>
              <a:latin typeface="Comic Sans MS" panose="030F0702030302020204" pitchFamily="66" charset="0"/>
            </a:endParaRPr>
          </a:p>
        </p:txBody>
      </p:sp>
      <p:sp>
        <p:nvSpPr>
          <p:cNvPr id="6" name="Rounded Rectangle 16">
            <a:extLst>
              <a:ext uri="{FF2B5EF4-FFF2-40B4-BE49-F238E27FC236}">
                <a16:creationId xmlns:a16="http://schemas.microsoft.com/office/drawing/2014/main" id="{BEDEC0D1-ED96-B858-6F8B-50D177F4AB33}"/>
              </a:ext>
            </a:extLst>
          </p:cNvPr>
          <p:cNvSpPr/>
          <p:nvPr/>
        </p:nvSpPr>
        <p:spPr>
          <a:xfrm>
            <a:off x="558800" y="1926600"/>
            <a:ext cx="11277599" cy="850466"/>
          </a:xfrm>
          <a:prstGeom prst="roundRect">
            <a:avLst>
              <a:gd name="adj" fmla="val 9635"/>
            </a:avLst>
          </a:prstGeom>
          <a:solidFill>
            <a:srgbClr val="3BCCFF"/>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tIns="0" rtlCol="0" anchor="ctr"/>
          <a:lstStyle/>
          <a:p>
            <a:pPr lvl="0" algn="ctr">
              <a:lnSpc>
                <a:spcPts val="2800"/>
              </a:lnSpc>
              <a:spcBef>
                <a:spcPts val="1100"/>
              </a:spcBef>
              <a:defRPr/>
            </a:pPr>
            <a:r>
              <a:rPr lang="en-GB" sz="28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“Social media companies should do more to </a:t>
            </a:r>
            <a:br>
              <a:rPr lang="en-GB" sz="28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br>
            <a:r>
              <a:rPr lang="en-GB" sz="28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help young people manage distractions”.</a:t>
            </a:r>
          </a:p>
        </p:txBody>
      </p:sp>
      <p:pic>
        <p:nvPicPr>
          <p:cNvPr id="9" name="Picture 8" descr="A pencil and a piece of paper&#10;&#10;AI-generated content may be incorrect.">
            <a:extLst>
              <a:ext uri="{FF2B5EF4-FFF2-40B4-BE49-F238E27FC236}">
                <a16:creationId xmlns:a16="http://schemas.microsoft.com/office/drawing/2014/main" id="{E4C2959F-9900-355D-24BC-806E53DEE3E8}"/>
              </a:ext>
            </a:extLst>
          </p:cNvPr>
          <p:cNvPicPr>
            <a:picLocks noChangeAspect="1"/>
          </p:cNvPicPr>
          <p:nvPr/>
        </p:nvPicPr>
        <p:blipFill>
          <a:blip r:embed="rId3"/>
          <a:srcRect l="-1523" r="35658"/>
          <a:stretch>
            <a:fillRect/>
          </a:stretch>
        </p:blipFill>
        <p:spPr>
          <a:xfrm>
            <a:off x="9414933" y="3638768"/>
            <a:ext cx="1964266" cy="2578746"/>
          </a:xfrm>
          <a:prstGeom prst="rect">
            <a:avLst/>
          </a:prstGeom>
        </p:spPr>
      </p:pic>
    </p:spTree>
    <p:extLst>
      <p:ext uri="{BB962C8B-B14F-4D97-AF65-F5344CB8AC3E}">
        <p14:creationId xmlns:p14="http://schemas.microsoft.com/office/powerpoint/2010/main" val="738878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52214-1390-A38A-4C38-B2B5197A08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F90DD1-30BC-3522-0074-B2E2CEA6143F}"/>
              </a:ext>
            </a:extLst>
          </p:cNvPr>
          <p:cNvSpPr>
            <a:spLocks noGrp="1"/>
          </p:cNvSpPr>
          <p:nvPr>
            <p:ph type="title"/>
          </p:nvPr>
        </p:nvSpPr>
        <p:spPr>
          <a:xfrm>
            <a:off x="684756" y="119922"/>
            <a:ext cx="10822487" cy="929896"/>
          </a:xfrm>
          <a:ln w="57150"/>
        </p:spPr>
        <p:txBody>
          <a:bodyPr>
            <a:normAutofit/>
          </a:bodyPr>
          <a:lstStyle/>
          <a:p>
            <a:r>
              <a:rPr lang="en-GB" sz="3600" cap="none" dirty="0">
                <a:solidFill>
                  <a:schemeClr val="tx1"/>
                </a:solidFill>
                <a:latin typeface="Comic Sans MS" panose="030F0702030302020204" pitchFamily="66" charset="0"/>
              </a:rPr>
              <a:t>Anonymous question box </a:t>
            </a:r>
          </a:p>
        </p:txBody>
      </p:sp>
      <p:sp>
        <p:nvSpPr>
          <p:cNvPr id="3" name="Content Placeholder 2">
            <a:extLst>
              <a:ext uri="{FF2B5EF4-FFF2-40B4-BE49-F238E27FC236}">
                <a16:creationId xmlns:a16="http://schemas.microsoft.com/office/drawing/2014/main" id="{400713D0-171E-A29B-B475-B614B5AE9C82}"/>
              </a:ext>
            </a:extLst>
          </p:cNvPr>
          <p:cNvSpPr>
            <a:spLocks noGrp="1"/>
          </p:cNvSpPr>
          <p:nvPr>
            <p:ph idx="1"/>
          </p:nvPr>
        </p:nvSpPr>
        <p:spPr>
          <a:xfrm>
            <a:off x="169333" y="1168401"/>
            <a:ext cx="11792817" cy="5569678"/>
          </a:xfrm>
          <a:solidFill>
            <a:schemeClr val="bg1"/>
          </a:solidFill>
        </p:spPr>
        <p:txBody>
          <a:bodyPr>
            <a:normAutofit/>
          </a:bodyPr>
          <a:lstStyle/>
          <a:p>
            <a:pPr marL="0" indent="0">
              <a:buNone/>
            </a:pPr>
            <a:r>
              <a:rPr lang="en-GB" sz="2000" dirty="0">
                <a:solidFill>
                  <a:schemeClr val="tx1"/>
                </a:solidFill>
                <a:latin typeface="Comic Sans MS" panose="030F0702030302020204" pitchFamily="66" charset="0"/>
              </a:rPr>
              <a:t>You can put questions in the box at any time. You don’t need to put your name on your question. We may answer questions during a future lesson, and some questions may be answered privately or referred to another member of staff.</a:t>
            </a:r>
          </a:p>
          <a:p>
            <a:pPr marL="0" indent="0" algn="ctr">
              <a:buNone/>
            </a:pPr>
            <a:r>
              <a:rPr lang="en-GB" sz="2800" dirty="0">
                <a:solidFill>
                  <a:schemeClr val="tx1"/>
                </a:solidFill>
                <a:latin typeface="Comic Sans MS" panose="030F0702030302020204" pitchFamily="66" charset="0"/>
              </a:rPr>
              <a:t>Anonymous doesn’t mean that everything is kept confidential. </a:t>
            </a:r>
          </a:p>
          <a:p>
            <a:pPr marL="0" indent="0" algn="ctr">
              <a:buNone/>
            </a:pPr>
            <a:r>
              <a:rPr lang="en-GB" sz="2000" b="1" dirty="0">
                <a:solidFill>
                  <a:schemeClr val="tx1"/>
                </a:solidFill>
                <a:latin typeface="Comic Sans MS" panose="030F0702030302020204" pitchFamily="66" charset="0"/>
              </a:rPr>
              <a:t>Our question box rules:</a:t>
            </a:r>
          </a:p>
          <a:p>
            <a:pPr marL="342900" indent="-342900" algn="ctr">
              <a:buAutoNum type="arabicParenR"/>
            </a:pPr>
            <a:r>
              <a:rPr lang="en-GB" sz="2000" dirty="0">
                <a:solidFill>
                  <a:schemeClr val="tx1"/>
                </a:solidFill>
                <a:latin typeface="Comic Sans MS" panose="030F0702030302020204" pitchFamily="66" charset="0"/>
              </a:rPr>
              <a:t>No names or identifying information </a:t>
            </a:r>
          </a:p>
          <a:p>
            <a:pPr marL="342900" indent="-342900" algn="ctr">
              <a:buAutoNum type="arabicParenR"/>
            </a:pPr>
            <a:r>
              <a:rPr lang="en-GB" sz="2000" dirty="0">
                <a:solidFill>
                  <a:schemeClr val="tx1"/>
                </a:solidFill>
                <a:latin typeface="Comic Sans MS" panose="030F0702030302020204" pitchFamily="66" charset="0"/>
              </a:rPr>
              <a:t>Questions should relate to PSHE learning or wellbeing. </a:t>
            </a:r>
          </a:p>
          <a:p>
            <a:pPr marL="342900" indent="-342900" algn="ctr">
              <a:buAutoNum type="arabicParenR"/>
            </a:pPr>
            <a:r>
              <a:rPr lang="en-GB" sz="2000" dirty="0">
                <a:solidFill>
                  <a:schemeClr val="tx1"/>
                </a:solidFill>
                <a:latin typeface="Comic Sans MS" panose="030F0702030302020204" pitchFamily="66" charset="0"/>
              </a:rPr>
              <a:t>No question will be laughed at or mocked. </a:t>
            </a:r>
          </a:p>
          <a:p>
            <a:pPr marL="342900" indent="-342900" algn="ctr">
              <a:buAutoNum type="arabicParenR"/>
            </a:pPr>
            <a:r>
              <a:rPr lang="en-GB" sz="2000" dirty="0">
                <a:solidFill>
                  <a:schemeClr val="tx1"/>
                </a:solidFill>
                <a:latin typeface="Comic Sans MS" panose="030F0702030302020204" pitchFamily="66" charset="0"/>
              </a:rPr>
              <a:t>We will answer appropriate questions honestly and respectfully. </a:t>
            </a:r>
          </a:p>
          <a:p>
            <a:pPr marL="342900" indent="-342900" algn="ctr">
              <a:buAutoNum type="arabicParenR"/>
            </a:pPr>
            <a:r>
              <a:rPr lang="en-GB" sz="2000" dirty="0">
                <a:solidFill>
                  <a:schemeClr val="tx1"/>
                </a:solidFill>
                <a:latin typeface="Comic Sans MS" panose="030F0702030302020204" pitchFamily="66" charset="0"/>
              </a:rPr>
              <a:t>Some questions may need to be passed to a trusted adult if they raise a safeguarding concern. </a:t>
            </a:r>
          </a:p>
          <a:p>
            <a:pPr marL="342900" indent="-342900" algn="ctr">
              <a:buAutoNum type="arabicParenR"/>
            </a:pPr>
            <a:r>
              <a:rPr lang="en-GB" sz="2000" dirty="0">
                <a:solidFill>
                  <a:schemeClr val="tx1"/>
                </a:solidFill>
                <a:latin typeface="Comic Sans MS" panose="030F0702030302020204" pitchFamily="66" charset="0"/>
              </a:rPr>
              <a:t>We won’t answer questions that are inappropriate for the age group or outside the purpose of the lesson. </a:t>
            </a:r>
          </a:p>
          <a:p>
            <a:pPr marL="342900" indent="-342900" algn="ctr">
              <a:buAutoNum type="arabicParenR"/>
            </a:pPr>
            <a:r>
              <a:rPr lang="en-GB" sz="2000" dirty="0">
                <a:solidFill>
                  <a:schemeClr val="tx1"/>
                </a:solidFill>
                <a:latin typeface="Comic Sans MS" panose="030F0702030302020204" pitchFamily="66" charset="0"/>
              </a:rPr>
              <a:t>You can ask something you're genuinely unsure about- there are no silly questions. </a:t>
            </a:r>
          </a:p>
        </p:txBody>
      </p:sp>
    </p:spTree>
    <p:extLst>
      <p:ext uri="{BB962C8B-B14F-4D97-AF65-F5344CB8AC3E}">
        <p14:creationId xmlns:p14="http://schemas.microsoft.com/office/powerpoint/2010/main" val="775305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FC532-7721-83C7-41CF-3E47F4F5EAF2}"/>
              </a:ext>
            </a:extLst>
          </p:cNvPr>
          <p:cNvSpPr>
            <a:spLocks noGrp="1"/>
          </p:cNvSpPr>
          <p:nvPr>
            <p:ph type="title"/>
          </p:nvPr>
        </p:nvSpPr>
        <p:spPr>
          <a:xfrm>
            <a:off x="789139" y="188078"/>
            <a:ext cx="10822487" cy="929896"/>
          </a:xfrm>
          <a:ln w="57150"/>
        </p:spPr>
        <p:txBody>
          <a:bodyPr>
            <a:normAutofit/>
          </a:bodyPr>
          <a:lstStyle/>
          <a:p>
            <a:r>
              <a:rPr lang="en-GB" sz="3600" cap="none" dirty="0">
                <a:solidFill>
                  <a:schemeClr val="tx1"/>
                </a:solidFill>
                <a:latin typeface="Comic Sans MS" panose="030F0702030302020204" pitchFamily="66" charset="0"/>
              </a:rPr>
              <a:t>PSHE Ground Rules</a:t>
            </a:r>
          </a:p>
        </p:txBody>
      </p:sp>
      <p:sp>
        <p:nvSpPr>
          <p:cNvPr id="3" name="Content Placeholder 2">
            <a:extLst>
              <a:ext uri="{FF2B5EF4-FFF2-40B4-BE49-F238E27FC236}">
                <a16:creationId xmlns:a16="http://schemas.microsoft.com/office/drawing/2014/main" id="{FEC7F46F-53B2-FB16-DCB7-39F3DE110B00}"/>
              </a:ext>
            </a:extLst>
          </p:cNvPr>
          <p:cNvSpPr>
            <a:spLocks noGrp="1"/>
          </p:cNvSpPr>
          <p:nvPr>
            <p:ph idx="1"/>
          </p:nvPr>
        </p:nvSpPr>
        <p:spPr>
          <a:xfrm>
            <a:off x="789138" y="1502227"/>
            <a:ext cx="10822487" cy="4547844"/>
          </a:xfrm>
          <a:solidFill>
            <a:schemeClr val="bg1"/>
          </a:solidFill>
        </p:spPr>
        <p:txBody>
          <a:bodyPr>
            <a:normAutofit lnSpcReduction="10000"/>
          </a:bodyPr>
          <a:lstStyle/>
          <a:p>
            <a:pPr>
              <a:buFont typeface="Wingdings" panose="05000000000000000000" pitchFamily="2" charset="2"/>
              <a:buChar char="ü"/>
            </a:pPr>
            <a:r>
              <a:rPr lang="en-GB" sz="2800" dirty="0">
                <a:solidFill>
                  <a:schemeClr val="tx1"/>
                </a:solidFill>
                <a:latin typeface="Comic Sans MS" panose="030F0702030302020204" pitchFamily="66" charset="0"/>
              </a:rPr>
              <a:t>Let other people talk and listen without interrupting </a:t>
            </a:r>
          </a:p>
          <a:p>
            <a:pPr>
              <a:buFont typeface="Wingdings" panose="05000000000000000000" pitchFamily="2" charset="2"/>
              <a:buChar char="ü"/>
            </a:pPr>
            <a:r>
              <a:rPr lang="en-GB" sz="2800" dirty="0">
                <a:solidFill>
                  <a:schemeClr val="tx1"/>
                </a:solidFill>
                <a:latin typeface="Comic Sans MS" panose="030F0702030302020204" pitchFamily="66" charset="0"/>
              </a:rPr>
              <a:t>Be respectful </a:t>
            </a:r>
          </a:p>
          <a:p>
            <a:pPr>
              <a:buFont typeface="Wingdings" panose="05000000000000000000" pitchFamily="2" charset="2"/>
              <a:buChar char="ü"/>
            </a:pPr>
            <a:r>
              <a:rPr lang="en-GB" sz="2800" dirty="0">
                <a:solidFill>
                  <a:schemeClr val="tx1"/>
                </a:solidFill>
                <a:latin typeface="Comic Sans MS" panose="030F0702030302020204" pitchFamily="66" charset="0"/>
              </a:rPr>
              <a:t>Do not use bad language and try to use language that won’t offend or upset anyone </a:t>
            </a:r>
          </a:p>
          <a:p>
            <a:pPr>
              <a:buFont typeface="Wingdings" panose="05000000000000000000" pitchFamily="2" charset="2"/>
              <a:buChar char="ü"/>
            </a:pPr>
            <a:r>
              <a:rPr lang="en-GB" sz="2800" dirty="0">
                <a:solidFill>
                  <a:schemeClr val="tx1"/>
                </a:solidFill>
                <a:latin typeface="Comic Sans MS" panose="030F0702030302020204" pitchFamily="66" charset="0"/>
              </a:rPr>
              <a:t>Use the correct terms – if you don’t know them ask for help </a:t>
            </a:r>
          </a:p>
          <a:p>
            <a:pPr>
              <a:buFont typeface="Wingdings" panose="05000000000000000000" pitchFamily="2" charset="2"/>
              <a:buChar char="ü"/>
            </a:pPr>
            <a:r>
              <a:rPr lang="en-GB" sz="2800" dirty="0">
                <a:solidFill>
                  <a:schemeClr val="tx1"/>
                </a:solidFill>
                <a:latin typeface="Comic Sans MS" panose="030F0702030302020204" pitchFamily="66" charset="0"/>
              </a:rPr>
              <a:t>Comment on what was said, not who said it </a:t>
            </a:r>
          </a:p>
          <a:p>
            <a:pPr>
              <a:buFont typeface="Wingdings" panose="05000000000000000000" pitchFamily="2" charset="2"/>
              <a:buChar char="ü"/>
            </a:pPr>
            <a:r>
              <a:rPr lang="en-GB" sz="2800" dirty="0">
                <a:solidFill>
                  <a:schemeClr val="tx1"/>
                </a:solidFill>
                <a:latin typeface="Comic Sans MS" panose="030F0702030302020204" pitchFamily="66" charset="0"/>
              </a:rPr>
              <a:t>Never share your friends’ personal experiences </a:t>
            </a:r>
          </a:p>
          <a:p>
            <a:pPr>
              <a:buFont typeface="Wingdings" panose="05000000000000000000" pitchFamily="2" charset="2"/>
              <a:buChar char="ü"/>
            </a:pPr>
            <a:r>
              <a:rPr lang="en-GB" sz="2800" dirty="0">
                <a:solidFill>
                  <a:schemeClr val="tx1"/>
                </a:solidFill>
                <a:latin typeface="Comic Sans MS" panose="030F0702030302020204" pitchFamily="66" charset="0"/>
              </a:rPr>
              <a:t>Don’t ask personal questions </a:t>
            </a:r>
          </a:p>
          <a:p>
            <a:pPr>
              <a:buFont typeface="Wingdings" panose="05000000000000000000" pitchFamily="2" charset="2"/>
              <a:buChar char="ü"/>
            </a:pPr>
            <a:r>
              <a:rPr lang="en-GB" sz="2800" dirty="0">
                <a:solidFill>
                  <a:schemeClr val="tx1"/>
                </a:solidFill>
                <a:latin typeface="Comic Sans MS" panose="030F0702030302020204" pitchFamily="66" charset="0"/>
              </a:rPr>
              <a:t>Try not to judge others.</a:t>
            </a:r>
          </a:p>
          <a:p>
            <a:endParaRPr lang="en-GB" dirty="0"/>
          </a:p>
        </p:txBody>
      </p:sp>
      <p:pic>
        <p:nvPicPr>
          <p:cNvPr id="4" name="Picture 3" descr="Logo, company name&#10;&#10;Description automatically generated">
            <a:extLst>
              <a:ext uri="{FF2B5EF4-FFF2-40B4-BE49-F238E27FC236}">
                <a16:creationId xmlns:a16="http://schemas.microsoft.com/office/drawing/2014/main" id="{2E1BA08F-386E-39AC-28CF-13F0350138EE}"/>
              </a:ext>
            </a:extLst>
          </p:cNvPr>
          <p:cNvPicPr>
            <a:picLocks noChangeAspect="1"/>
          </p:cNvPicPr>
          <p:nvPr/>
        </p:nvPicPr>
        <p:blipFill>
          <a:blip r:embed="rId3"/>
          <a:stretch>
            <a:fillRect/>
          </a:stretch>
        </p:blipFill>
        <p:spPr>
          <a:xfrm>
            <a:off x="10449762" y="5160723"/>
            <a:ext cx="1742238" cy="1697277"/>
          </a:xfrm>
          <a:prstGeom prst="rect">
            <a:avLst/>
          </a:prstGeom>
        </p:spPr>
      </p:pic>
    </p:spTree>
    <p:extLst>
      <p:ext uri="{BB962C8B-B14F-4D97-AF65-F5344CB8AC3E}">
        <p14:creationId xmlns:p14="http://schemas.microsoft.com/office/powerpoint/2010/main" val="1764951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4C083-67DB-BD5C-8CC5-32D2CEAC4D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F60649-6016-49FA-4B84-25B4FBA39FEF}"/>
              </a:ext>
            </a:extLst>
          </p:cNvPr>
          <p:cNvSpPr>
            <a:spLocks noGrp="1"/>
          </p:cNvSpPr>
          <p:nvPr>
            <p:ph type="title"/>
          </p:nvPr>
        </p:nvSpPr>
        <p:spPr>
          <a:xfrm>
            <a:off x="789137" y="188078"/>
            <a:ext cx="10822487" cy="929896"/>
          </a:xfrm>
          <a:ln w="57150"/>
        </p:spPr>
        <p:txBody>
          <a:bodyPr>
            <a:normAutofit/>
          </a:bodyPr>
          <a:lstStyle/>
          <a:p>
            <a:r>
              <a:rPr lang="en-GB" sz="3600" cap="none" dirty="0">
                <a:solidFill>
                  <a:schemeClr val="tx1"/>
                </a:solidFill>
                <a:latin typeface="Comic Sans MS" panose="030F0702030302020204" pitchFamily="66" charset="0"/>
              </a:rPr>
              <a:t>Year 9- PD Lessons     </a:t>
            </a:r>
          </a:p>
        </p:txBody>
      </p:sp>
      <p:graphicFrame>
        <p:nvGraphicFramePr>
          <p:cNvPr id="7" name="Table 6">
            <a:extLst>
              <a:ext uri="{FF2B5EF4-FFF2-40B4-BE49-F238E27FC236}">
                <a16:creationId xmlns:a16="http://schemas.microsoft.com/office/drawing/2014/main" id="{10BCC88B-144A-D26B-5785-61297FE6A849}"/>
              </a:ext>
            </a:extLst>
          </p:cNvPr>
          <p:cNvGraphicFramePr>
            <a:graphicFrameLocks noGrp="1"/>
          </p:cNvGraphicFramePr>
          <p:nvPr>
            <p:extLst>
              <p:ext uri="{D42A27DB-BD31-4B8C-83A1-F6EECF244321}">
                <p14:modId xmlns:p14="http://schemas.microsoft.com/office/powerpoint/2010/main" val="2471895379"/>
              </p:ext>
            </p:extLst>
          </p:nvPr>
        </p:nvGraphicFramePr>
        <p:xfrm>
          <a:off x="164525" y="1719113"/>
          <a:ext cx="5674289" cy="1239344"/>
        </p:xfrm>
        <a:graphic>
          <a:graphicData uri="http://schemas.openxmlformats.org/drawingml/2006/table">
            <a:tbl>
              <a:tblPr>
                <a:tableStyleId>{616DA210-FB5B-4158-B5E0-FEB733F419BA}</a:tableStyleId>
              </a:tblPr>
              <a:tblGrid>
                <a:gridCol w="5674289">
                  <a:extLst>
                    <a:ext uri="{9D8B030D-6E8A-4147-A177-3AD203B41FA5}">
                      <a16:colId xmlns:a16="http://schemas.microsoft.com/office/drawing/2014/main" val="708130605"/>
                    </a:ext>
                  </a:extLst>
                </a:gridCol>
              </a:tblGrid>
              <a:tr h="248210">
                <a:tc>
                  <a:txBody>
                    <a:bodyPr/>
                    <a:lstStyle/>
                    <a:p>
                      <a:pPr algn="ctr" fontAlgn="b"/>
                      <a:r>
                        <a:rPr lang="en-GB" sz="2000" b="0" i="0" u="none" strike="noStrike" dirty="0">
                          <a:solidFill>
                            <a:schemeClr val="tx1"/>
                          </a:solidFill>
                          <a:effectLst/>
                          <a:latin typeface="Comic Sans MS" panose="030F0702030302020204" pitchFamily="66" charset="0"/>
                        </a:rPr>
                        <a:t>Managing emotions and distractions</a:t>
                      </a:r>
                    </a:p>
                  </a:txBody>
                  <a:tcPr marL="5036" marR="5036" marT="5036" marB="0" anchor="b">
                    <a:solidFill>
                      <a:schemeClr val="bg1"/>
                    </a:solidFill>
                  </a:tcPr>
                </a:tc>
                <a:extLst>
                  <a:ext uri="{0D108BD9-81ED-4DB2-BD59-A6C34878D82A}">
                    <a16:rowId xmlns:a16="http://schemas.microsoft.com/office/drawing/2014/main" val="3078993765"/>
                  </a:ext>
                </a:extLst>
              </a:tr>
              <a:tr h="248210">
                <a:tc>
                  <a:txBody>
                    <a:bodyPr/>
                    <a:lstStyle/>
                    <a:p>
                      <a:pPr algn="ctr" fontAlgn="b"/>
                      <a:r>
                        <a:rPr lang="en-GB" sz="2000" b="0" i="0" u="none" strike="noStrike" dirty="0">
                          <a:solidFill>
                            <a:schemeClr val="tx1"/>
                          </a:solidFill>
                          <a:effectLst/>
                          <a:latin typeface="Comic Sans MS" panose="030F0702030302020204" pitchFamily="66" charset="0"/>
                        </a:rPr>
                        <a:t>Mental health and getting help</a:t>
                      </a:r>
                    </a:p>
                  </a:txBody>
                  <a:tcPr marL="5036" marR="5036" marT="5036" marB="0" anchor="b">
                    <a:solidFill>
                      <a:schemeClr val="bg1"/>
                    </a:solidFill>
                  </a:tcPr>
                </a:tc>
                <a:extLst>
                  <a:ext uri="{0D108BD9-81ED-4DB2-BD59-A6C34878D82A}">
                    <a16:rowId xmlns:a16="http://schemas.microsoft.com/office/drawing/2014/main" val="1325041832"/>
                  </a:ext>
                </a:extLst>
              </a:tr>
              <a:tr h="218148">
                <a:tc>
                  <a:txBody>
                    <a:bodyPr/>
                    <a:lstStyle/>
                    <a:p>
                      <a:pPr algn="ctr" fontAlgn="b"/>
                      <a:r>
                        <a:rPr lang="en-GB" sz="2000" b="0" i="0" u="none" strike="noStrike" dirty="0">
                          <a:solidFill>
                            <a:schemeClr val="tx1"/>
                          </a:solidFill>
                          <a:effectLst/>
                          <a:latin typeface="Comic Sans MS" panose="030F0702030302020204" pitchFamily="66" charset="0"/>
                        </a:rPr>
                        <a:t>Healthy coping strategies </a:t>
                      </a:r>
                    </a:p>
                  </a:txBody>
                  <a:tcPr marL="5036" marR="5036" marT="5036" marB="0" anchor="b">
                    <a:solidFill>
                      <a:schemeClr val="bg1"/>
                    </a:solidFill>
                  </a:tcPr>
                </a:tc>
                <a:extLst>
                  <a:ext uri="{0D108BD9-81ED-4DB2-BD59-A6C34878D82A}">
                    <a16:rowId xmlns:a16="http://schemas.microsoft.com/office/drawing/2014/main" val="202084992"/>
                  </a:ext>
                </a:extLst>
              </a:tr>
              <a:tr h="248210">
                <a:tc>
                  <a:txBody>
                    <a:bodyPr/>
                    <a:lstStyle/>
                    <a:p>
                      <a:pPr algn="ctr" fontAlgn="b"/>
                      <a:r>
                        <a:rPr lang="en-GB" sz="2000" b="0" i="0" u="none" strike="noStrike" dirty="0">
                          <a:solidFill>
                            <a:schemeClr val="tx1"/>
                          </a:solidFill>
                          <a:effectLst/>
                          <a:latin typeface="Comic Sans MS" panose="030F0702030302020204" pitchFamily="66" charset="0"/>
                        </a:rPr>
                        <a:t>Changing thinking habits </a:t>
                      </a:r>
                    </a:p>
                  </a:txBody>
                  <a:tcPr marL="5036" marR="5036" marT="5036" marB="0" anchor="b">
                    <a:solidFill>
                      <a:schemeClr val="bg1"/>
                    </a:solidFill>
                  </a:tcPr>
                </a:tc>
                <a:extLst>
                  <a:ext uri="{0D108BD9-81ED-4DB2-BD59-A6C34878D82A}">
                    <a16:rowId xmlns:a16="http://schemas.microsoft.com/office/drawing/2014/main" val="982188086"/>
                  </a:ext>
                </a:extLst>
              </a:tr>
            </a:tbl>
          </a:graphicData>
        </a:graphic>
      </p:graphicFrame>
      <p:graphicFrame>
        <p:nvGraphicFramePr>
          <p:cNvPr id="9" name="Table 8">
            <a:extLst>
              <a:ext uri="{FF2B5EF4-FFF2-40B4-BE49-F238E27FC236}">
                <a16:creationId xmlns:a16="http://schemas.microsoft.com/office/drawing/2014/main" id="{1BEA4AFA-8AC2-FE1C-76B7-388446F0ECAB}"/>
              </a:ext>
            </a:extLst>
          </p:cNvPr>
          <p:cNvGraphicFramePr>
            <a:graphicFrameLocks noGrp="1"/>
          </p:cNvGraphicFramePr>
          <p:nvPr>
            <p:extLst>
              <p:ext uri="{D42A27DB-BD31-4B8C-83A1-F6EECF244321}">
                <p14:modId xmlns:p14="http://schemas.microsoft.com/office/powerpoint/2010/main" val="616046592"/>
              </p:ext>
            </p:extLst>
          </p:nvPr>
        </p:nvGraphicFramePr>
        <p:xfrm>
          <a:off x="164526" y="3553437"/>
          <a:ext cx="5674288" cy="1859015"/>
        </p:xfrm>
        <a:graphic>
          <a:graphicData uri="http://schemas.openxmlformats.org/drawingml/2006/table">
            <a:tbl>
              <a:tblPr>
                <a:tableStyleId>{616DA210-FB5B-4158-B5E0-FEB733F419BA}</a:tableStyleId>
              </a:tblPr>
              <a:tblGrid>
                <a:gridCol w="5674288">
                  <a:extLst>
                    <a:ext uri="{9D8B030D-6E8A-4147-A177-3AD203B41FA5}">
                      <a16:colId xmlns:a16="http://schemas.microsoft.com/office/drawing/2014/main" val="255546996"/>
                    </a:ext>
                  </a:extLst>
                </a:gridCol>
              </a:tblGrid>
              <a:tr h="447875">
                <a:tc>
                  <a:txBody>
                    <a:bodyPr/>
                    <a:lstStyle/>
                    <a:p>
                      <a:pPr algn="ctr" fontAlgn="b"/>
                      <a:r>
                        <a:rPr lang="en-GB" sz="2000" b="0" i="0" u="none" strike="noStrike" dirty="0">
                          <a:solidFill>
                            <a:schemeClr val="tx1"/>
                          </a:solidFill>
                          <a:effectLst/>
                          <a:latin typeface="Comic Sans MS" panose="030F0702030302020204" pitchFamily="66" charset="0"/>
                        </a:rPr>
                        <a:t>Dangers of vaping </a:t>
                      </a:r>
                    </a:p>
                  </a:txBody>
                  <a:tcPr marL="5036" marR="5036" marT="5036" marB="0" anchor="b">
                    <a:solidFill>
                      <a:schemeClr val="bg1"/>
                    </a:solidFill>
                  </a:tcPr>
                </a:tc>
                <a:extLst>
                  <a:ext uri="{0D108BD9-81ED-4DB2-BD59-A6C34878D82A}">
                    <a16:rowId xmlns:a16="http://schemas.microsoft.com/office/drawing/2014/main" val="2697569951"/>
                  </a:ext>
                </a:extLst>
              </a:tr>
              <a:tr h="447875">
                <a:tc>
                  <a:txBody>
                    <a:bodyPr/>
                    <a:lstStyle/>
                    <a:p>
                      <a:pPr algn="ctr" fontAlgn="b"/>
                      <a:r>
                        <a:rPr lang="en-GB" sz="2000" b="0" i="0" u="none" strike="noStrike" dirty="0">
                          <a:solidFill>
                            <a:schemeClr val="tx1"/>
                          </a:solidFill>
                          <a:effectLst/>
                          <a:latin typeface="Comic Sans MS" panose="030F0702030302020204" pitchFamily="66" charset="0"/>
                        </a:rPr>
                        <a:t>Exploring attitudes </a:t>
                      </a:r>
                    </a:p>
                  </a:txBody>
                  <a:tcPr marL="5036" marR="5036" marT="5036" marB="0" anchor="b">
                    <a:solidFill>
                      <a:schemeClr val="bg1"/>
                    </a:solidFill>
                  </a:tcPr>
                </a:tc>
                <a:extLst>
                  <a:ext uri="{0D108BD9-81ED-4DB2-BD59-A6C34878D82A}">
                    <a16:rowId xmlns:a16="http://schemas.microsoft.com/office/drawing/2014/main" val="1200352536"/>
                  </a:ext>
                </a:extLst>
              </a:tr>
              <a:tr h="343593">
                <a:tc>
                  <a:txBody>
                    <a:bodyPr/>
                    <a:lstStyle/>
                    <a:p>
                      <a:pPr algn="ctr" fontAlgn="b"/>
                      <a:r>
                        <a:rPr lang="en-GB" sz="2000" b="0" i="0" u="none" strike="noStrike" dirty="0">
                          <a:solidFill>
                            <a:schemeClr val="tx1"/>
                          </a:solidFill>
                          <a:effectLst/>
                          <a:latin typeface="Comic Sans MS" panose="030F0702030302020204" pitchFamily="66" charset="0"/>
                        </a:rPr>
                        <a:t>The Law</a:t>
                      </a:r>
                    </a:p>
                  </a:txBody>
                  <a:tcPr marL="5036" marR="5036" marT="5036" marB="0" anchor="b">
                    <a:solidFill>
                      <a:schemeClr val="bg1"/>
                    </a:solidFill>
                  </a:tcPr>
                </a:tc>
                <a:extLst>
                  <a:ext uri="{0D108BD9-81ED-4DB2-BD59-A6C34878D82A}">
                    <a16:rowId xmlns:a16="http://schemas.microsoft.com/office/drawing/2014/main" val="1151528401"/>
                  </a:ext>
                </a:extLst>
              </a:tr>
              <a:tr h="151753">
                <a:tc>
                  <a:txBody>
                    <a:bodyPr/>
                    <a:lstStyle/>
                    <a:p>
                      <a:pPr algn="ctr" fontAlgn="b"/>
                      <a:r>
                        <a:rPr lang="en-GB" sz="2000" b="0" i="0" u="none" strike="noStrike" dirty="0">
                          <a:solidFill>
                            <a:schemeClr val="tx1"/>
                          </a:solidFill>
                          <a:effectLst/>
                          <a:latin typeface="Comic Sans MS" panose="030F0702030302020204" pitchFamily="66" charset="0"/>
                        </a:rPr>
                        <a:t>Alcohol and cannabis  </a:t>
                      </a:r>
                    </a:p>
                  </a:txBody>
                  <a:tcPr marL="5036" marR="5036" marT="5036" marB="0" anchor="b">
                    <a:solidFill>
                      <a:schemeClr val="bg1"/>
                    </a:solidFill>
                  </a:tcPr>
                </a:tc>
                <a:extLst>
                  <a:ext uri="{0D108BD9-81ED-4DB2-BD59-A6C34878D82A}">
                    <a16:rowId xmlns:a16="http://schemas.microsoft.com/office/drawing/2014/main" val="1740882696"/>
                  </a:ext>
                </a:extLst>
              </a:tr>
              <a:tr h="151753">
                <a:tc>
                  <a:txBody>
                    <a:bodyPr/>
                    <a:lstStyle/>
                    <a:p>
                      <a:pPr algn="ctr" fontAlgn="b"/>
                      <a:r>
                        <a:rPr lang="en-GB" sz="2000" b="0" i="0" u="none" strike="noStrike" dirty="0">
                          <a:solidFill>
                            <a:schemeClr val="tx1"/>
                          </a:solidFill>
                          <a:effectLst/>
                          <a:latin typeface="Comic Sans MS" panose="030F0702030302020204" pitchFamily="66" charset="0"/>
                        </a:rPr>
                        <a:t>Managing influence </a:t>
                      </a:r>
                    </a:p>
                  </a:txBody>
                  <a:tcPr marL="5036" marR="5036" marT="5036" marB="0" anchor="b">
                    <a:solidFill>
                      <a:schemeClr val="bg1"/>
                    </a:solidFill>
                  </a:tcPr>
                </a:tc>
                <a:extLst>
                  <a:ext uri="{0D108BD9-81ED-4DB2-BD59-A6C34878D82A}">
                    <a16:rowId xmlns:a16="http://schemas.microsoft.com/office/drawing/2014/main" val="3928659039"/>
                  </a:ext>
                </a:extLst>
              </a:tr>
            </a:tbl>
          </a:graphicData>
        </a:graphic>
      </p:graphicFrame>
      <p:graphicFrame>
        <p:nvGraphicFramePr>
          <p:cNvPr id="3" name="Table 2">
            <a:extLst>
              <a:ext uri="{FF2B5EF4-FFF2-40B4-BE49-F238E27FC236}">
                <a16:creationId xmlns:a16="http://schemas.microsoft.com/office/drawing/2014/main" id="{31E4CDC6-3005-7F8E-D337-721CFEBE168A}"/>
              </a:ext>
            </a:extLst>
          </p:cNvPr>
          <p:cNvGraphicFramePr>
            <a:graphicFrameLocks noGrp="1"/>
          </p:cNvGraphicFramePr>
          <p:nvPr>
            <p:extLst>
              <p:ext uri="{D42A27DB-BD31-4B8C-83A1-F6EECF244321}">
                <p14:modId xmlns:p14="http://schemas.microsoft.com/office/powerpoint/2010/main" val="148465834"/>
              </p:ext>
            </p:extLst>
          </p:nvPr>
        </p:nvGraphicFramePr>
        <p:xfrm>
          <a:off x="6353184" y="1702180"/>
          <a:ext cx="5674289" cy="1239344"/>
        </p:xfrm>
        <a:graphic>
          <a:graphicData uri="http://schemas.openxmlformats.org/drawingml/2006/table">
            <a:tbl>
              <a:tblPr>
                <a:tableStyleId>{616DA210-FB5B-4158-B5E0-FEB733F419BA}</a:tableStyleId>
              </a:tblPr>
              <a:tblGrid>
                <a:gridCol w="5674289">
                  <a:extLst>
                    <a:ext uri="{9D8B030D-6E8A-4147-A177-3AD203B41FA5}">
                      <a16:colId xmlns:a16="http://schemas.microsoft.com/office/drawing/2014/main" val="399399864"/>
                    </a:ext>
                  </a:extLst>
                </a:gridCol>
              </a:tblGrid>
              <a:tr h="248210">
                <a:tc>
                  <a:txBody>
                    <a:bodyPr/>
                    <a:lstStyle/>
                    <a:p>
                      <a:pPr algn="ctr" fontAlgn="b"/>
                      <a:r>
                        <a:rPr lang="en-GB" sz="2000" b="0" i="0" u="none" strike="noStrike" dirty="0">
                          <a:solidFill>
                            <a:schemeClr val="tx1"/>
                          </a:solidFill>
                          <a:effectLst/>
                          <a:latin typeface="Comic Sans MS" panose="030F0702030302020204" pitchFamily="66" charset="0"/>
                        </a:rPr>
                        <a:t>Serious and organised crime</a:t>
                      </a:r>
                    </a:p>
                  </a:txBody>
                  <a:tcPr marL="5036" marR="5036" marT="5036" marB="0" anchor="b">
                    <a:solidFill>
                      <a:schemeClr val="bg1"/>
                    </a:solidFill>
                  </a:tcPr>
                </a:tc>
                <a:extLst>
                  <a:ext uri="{0D108BD9-81ED-4DB2-BD59-A6C34878D82A}">
                    <a16:rowId xmlns:a16="http://schemas.microsoft.com/office/drawing/2014/main" val="239860474"/>
                  </a:ext>
                </a:extLst>
              </a:tr>
              <a:tr h="248210">
                <a:tc>
                  <a:txBody>
                    <a:bodyPr/>
                    <a:lstStyle/>
                    <a:p>
                      <a:pPr algn="ctr" fontAlgn="b"/>
                      <a:r>
                        <a:rPr lang="en-GB" sz="2000" b="0" i="0" u="none" strike="noStrike" dirty="0">
                          <a:solidFill>
                            <a:schemeClr val="tx1"/>
                          </a:solidFill>
                          <a:effectLst/>
                          <a:latin typeface="Comic Sans MS" panose="030F0702030302020204" pitchFamily="66" charset="0"/>
                        </a:rPr>
                        <a:t>Cyber crime</a:t>
                      </a:r>
                    </a:p>
                  </a:txBody>
                  <a:tcPr marL="5036" marR="5036" marT="5036" marB="0" anchor="b">
                    <a:solidFill>
                      <a:schemeClr val="bg1"/>
                    </a:solidFill>
                  </a:tcPr>
                </a:tc>
                <a:extLst>
                  <a:ext uri="{0D108BD9-81ED-4DB2-BD59-A6C34878D82A}">
                    <a16:rowId xmlns:a16="http://schemas.microsoft.com/office/drawing/2014/main" val="4277999345"/>
                  </a:ext>
                </a:extLst>
              </a:tr>
              <a:tr h="303051">
                <a:tc>
                  <a:txBody>
                    <a:bodyPr/>
                    <a:lstStyle/>
                    <a:p>
                      <a:pPr algn="ctr" fontAlgn="b"/>
                      <a:r>
                        <a:rPr lang="en-GB" sz="2000" b="0" i="0" u="none" strike="noStrike" dirty="0">
                          <a:solidFill>
                            <a:schemeClr val="tx1"/>
                          </a:solidFill>
                          <a:effectLst/>
                          <a:latin typeface="Comic Sans MS" panose="030F0702030302020204" pitchFamily="66" charset="0"/>
                        </a:rPr>
                        <a:t>Understanding and preventing extremism  </a:t>
                      </a:r>
                    </a:p>
                  </a:txBody>
                  <a:tcPr marL="5036" marR="5036" marT="5036" marB="0" anchor="b">
                    <a:solidFill>
                      <a:schemeClr val="bg1"/>
                    </a:solidFill>
                  </a:tcPr>
                </a:tc>
                <a:extLst>
                  <a:ext uri="{0D108BD9-81ED-4DB2-BD59-A6C34878D82A}">
                    <a16:rowId xmlns:a16="http://schemas.microsoft.com/office/drawing/2014/main" val="2359941804"/>
                  </a:ext>
                </a:extLst>
              </a:tr>
              <a:tr h="248210">
                <a:tc>
                  <a:txBody>
                    <a:bodyPr/>
                    <a:lstStyle/>
                    <a:p>
                      <a:pPr algn="ctr" fontAlgn="b"/>
                      <a:r>
                        <a:rPr lang="en-GB" sz="2000" b="0" i="0" u="none" strike="noStrike" dirty="0">
                          <a:solidFill>
                            <a:schemeClr val="tx1"/>
                          </a:solidFill>
                          <a:effectLst/>
                          <a:latin typeface="Comic Sans MS" panose="030F0702030302020204" pitchFamily="66" charset="0"/>
                        </a:rPr>
                        <a:t>Justice system</a:t>
                      </a:r>
                    </a:p>
                  </a:txBody>
                  <a:tcPr marL="5036" marR="5036" marT="5036" marB="0" anchor="b">
                    <a:solidFill>
                      <a:schemeClr val="bg1"/>
                    </a:solidFill>
                  </a:tcPr>
                </a:tc>
                <a:extLst>
                  <a:ext uri="{0D108BD9-81ED-4DB2-BD59-A6C34878D82A}">
                    <a16:rowId xmlns:a16="http://schemas.microsoft.com/office/drawing/2014/main" val="4065589251"/>
                  </a:ext>
                </a:extLst>
              </a:tr>
            </a:tbl>
          </a:graphicData>
        </a:graphic>
      </p:graphicFrame>
      <p:graphicFrame>
        <p:nvGraphicFramePr>
          <p:cNvPr id="4" name="Table 3">
            <a:extLst>
              <a:ext uri="{FF2B5EF4-FFF2-40B4-BE49-F238E27FC236}">
                <a16:creationId xmlns:a16="http://schemas.microsoft.com/office/drawing/2014/main" id="{840498FC-2415-2646-5284-582A5E572D58}"/>
              </a:ext>
            </a:extLst>
          </p:cNvPr>
          <p:cNvGraphicFramePr>
            <a:graphicFrameLocks noGrp="1"/>
          </p:cNvGraphicFramePr>
          <p:nvPr>
            <p:extLst>
              <p:ext uri="{D42A27DB-BD31-4B8C-83A1-F6EECF244321}">
                <p14:modId xmlns:p14="http://schemas.microsoft.com/office/powerpoint/2010/main" val="244585107"/>
              </p:ext>
            </p:extLst>
          </p:nvPr>
        </p:nvGraphicFramePr>
        <p:xfrm>
          <a:off x="421710" y="1199290"/>
          <a:ext cx="5159918" cy="401276"/>
        </p:xfrm>
        <a:graphic>
          <a:graphicData uri="http://schemas.openxmlformats.org/drawingml/2006/table">
            <a:tbl>
              <a:tblPr>
                <a:tableStyleId>{616DA210-FB5B-4158-B5E0-FEB733F419BA}</a:tableStyleId>
              </a:tblPr>
              <a:tblGrid>
                <a:gridCol w="5159918">
                  <a:extLst>
                    <a:ext uri="{9D8B030D-6E8A-4147-A177-3AD203B41FA5}">
                      <a16:colId xmlns:a16="http://schemas.microsoft.com/office/drawing/2014/main" val="50820840"/>
                    </a:ext>
                  </a:extLst>
                </a:gridCol>
              </a:tblGrid>
              <a:tr h="248210">
                <a:tc>
                  <a:txBody>
                    <a:bodyPr/>
                    <a:lstStyle/>
                    <a:p>
                      <a:pPr algn="ctr" fontAlgn="b"/>
                      <a:r>
                        <a:rPr lang="en-GB" sz="2600" b="0" i="0" u="none" strike="noStrike" dirty="0">
                          <a:solidFill>
                            <a:schemeClr val="tx1"/>
                          </a:solidFill>
                          <a:effectLst/>
                          <a:latin typeface="Comic Sans MS" panose="030F0702030302020204" pitchFamily="66" charset="0"/>
                        </a:rPr>
                        <a:t>Booklet 1- Autumn Term 1 </a:t>
                      </a:r>
                    </a:p>
                  </a:txBody>
                  <a:tcPr marL="5036" marR="5036" marT="5036" marB="0" anchor="b">
                    <a:solidFill>
                      <a:schemeClr val="bg1"/>
                    </a:solidFill>
                  </a:tcPr>
                </a:tc>
                <a:extLst>
                  <a:ext uri="{0D108BD9-81ED-4DB2-BD59-A6C34878D82A}">
                    <a16:rowId xmlns:a16="http://schemas.microsoft.com/office/drawing/2014/main" val="977615430"/>
                  </a:ext>
                </a:extLst>
              </a:tr>
            </a:tbl>
          </a:graphicData>
        </a:graphic>
      </p:graphicFrame>
      <p:graphicFrame>
        <p:nvGraphicFramePr>
          <p:cNvPr id="5" name="Table 4">
            <a:extLst>
              <a:ext uri="{FF2B5EF4-FFF2-40B4-BE49-F238E27FC236}">
                <a16:creationId xmlns:a16="http://schemas.microsoft.com/office/drawing/2014/main" id="{99B6A543-37EC-CCB2-1705-B00DD0BE9C3D}"/>
              </a:ext>
            </a:extLst>
          </p:cNvPr>
          <p:cNvGraphicFramePr>
            <a:graphicFrameLocks noGrp="1"/>
          </p:cNvGraphicFramePr>
          <p:nvPr>
            <p:extLst>
              <p:ext uri="{D42A27DB-BD31-4B8C-83A1-F6EECF244321}">
                <p14:modId xmlns:p14="http://schemas.microsoft.com/office/powerpoint/2010/main" val="734420788"/>
              </p:ext>
            </p:extLst>
          </p:nvPr>
        </p:nvGraphicFramePr>
        <p:xfrm>
          <a:off x="6610369" y="1199290"/>
          <a:ext cx="5159918" cy="401276"/>
        </p:xfrm>
        <a:graphic>
          <a:graphicData uri="http://schemas.openxmlformats.org/drawingml/2006/table">
            <a:tbl>
              <a:tblPr>
                <a:tableStyleId>{616DA210-FB5B-4158-B5E0-FEB733F419BA}</a:tableStyleId>
              </a:tblPr>
              <a:tblGrid>
                <a:gridCol w="5159918">
                  <a:extLst>
                    <a:ext uri="{9D8B030D-6E8A-4147-A177-3AD203B41FA5}">
                      <a16:colId xmlns:a16="http://schemas.microsoft.com/office/drawing/2014/main" val="50820840"/>
                    </a:ext>
                  </a:extLst>
                </a:gridCol>
              </a:tblGrid>
              <a:tr h="52828">
                <a:tc>
                  <a:txBody>
                    <a:bodyPr/>
                    <a:lstStyle/>
                    <a:p>
                      <a:pPr algn="ctr" fontAlgn="b"/>
                      <a:r>
                        <a:rPr lang="en-GB" sz="2600" b="0" i="0" u="none" strike="noStrike" dirty="0">
                          <a:solidFill>
                            <a:schemeClr val="tx1"/>
                          </a:solidFill>
                          <a:effectLst/>
                          <a:latin typeface="Comic Sans MS" panose="030F0702030302020204" pitchFamily="66" charset="0"/>
                        </a:rPr>
                        <a:t>Booklet 3- Spring term 1</a:t>
                      </a:r>
                    </a:p>
                  </a:txBody>
                  <a:tcPr marL="5036" marR="5036" marT="5036" marB="0" anchor="b">
                    <a:solidFill>
                      <a:schemeClr val="bg1"/>
                    </a:solidFill>
                  </a:tcPr>
                </a:tc>
                <a:extLst>
                  <a:ext uri="{0D108BD9-81ED-4DB2-BD59-A6C34878D82A}">
                    <a16:rowId xmlns:a16="http://schemas.microsoft.com/office/drawing/2014/main" val="977615430"/>
                  </a:ext>
                </a:extLst>
              </a:tr>
            </a:tbl>
          </a:graphicData>
        </a:graphic>
      </p:graphicFrame>
      <p:graphicFrame>
        <p:nvGraphicFramePr>
          <p:cNvPr id="6" name="Table 5">
            <a:extLst>
              <a:ext uri="{FF2B5EF4-FFF2-40B4-BE49-F238E27FC236}">
                <a16:creationId xmlns:a16="http://schemas.microsoft.com/office/drawing/2014/main" id="{D748D15F-69D0-9329-4233-520BF991B141}"/>
              </a:ext>
            </a:extLst>
          </p:cNvPr>
          <p:cNvGraphicFramePr>
            <a:graphicFrameLocks noGrp="1"/>
          </p:cNvGraphicFramePr>
          <p:nvPr>
            <p:extLst>
              <p:ext uri="{D42A27DB-BD31-4B8C-83A1-F6EECF244321}">
                <p14:modId xmlns:p14="http://schemas.microsoft.com/office/powerpoint/2010/main" val="2117299230"/>
              </p:ext>
            </p:extLst>
          </p:nvPr>
        </p:nvGraphicFramePr>
        <p:xfrm>
          <a:off x="421710" y="3073647"/>
          <a:ext cx="5159918" cy="401276"/>
        </p:xfrm>
        <a:graphic>
          <a:graphicData uri="http://schemas.openxmlformats.org/drawingml/2006/table">
            <a:tbl>
              <a:tblPr>
                <a:tableStyleId>{616DA210-FB5B-4158-B5E0-FEB733F419BA}</a:tableStyleId>
              </a:tblPr>
              <a:tblGrid>
                <a:gridCol w="5159918">
                  <a:extLst>
                    <a:ext uri="{9D8B030D-6E8A-4147-A177-3AD203B41FA5}">
                      <a16:colId xmlns:a16="http://schemas.microsoft.com/office/drawing/2014/main" val="50820840"/>
                    </a:ext>
                  </a:extLst>
                </a:gridCol>
              </a:tblGrid>
              <a:tr h="248210">
                <a:tc>
                  <a:txBody>
                    <a:bodyPr/>
                    <a:lstStyle/>
                    <a:p>
                      <a:pPr algn="ctr" fontAlgn="b"/>
                      <a:r>
                        <a:rPr lang="en-GB" sz="2600" b="0" i="0" u="none" strike="noStrike" dirty="0">
                          <a:solidFill>
                            <a:schemeClr val="tx1"/>
                          </a:solidFill>
                          <a:effectLst/>
                          <a:latin typeface="Comic Sans MS" panose="030F0702030302020204" pitchFamily="66" charset="0"/>
                        </a:rPr>
                        <a:t>Booklet 2- Autumn Term 2 </a:t>
                      </a:r>
                    </a:p>
                  </a:txBody>
                  <a:tcPr marL="5036" marR="5036" marT="5036" marB="0" anchor="b">
                    <a:solidFill>
                      <a:schemeClr val="bg1"/>
                    </a:solidFill>
                  </a:tcPr>
                </a:tc>
                <a:extLst>
                  <a:ext uri="{0D108BD9-81ED-4DB2-BD59-A6C34878D82A}">
                    <a16:rowId xmlns:a16="http://schemas.microsoft.com/office/drawing/2014/main" val="977615430"/>
                  </a:ext>
                </a:extLst>
              </a:tr>
            </a:tbl>
          </a:graphicData>
        </a:graphic>
      </p:graphicFrame>
      <p:graphicFrame>
        <p:nvGraphicFramePr>
          <p:cNvPr id="8" name="Table 7">
            <a:extLst>
              <a:ext uri="{FF2B5EF4-FFF2-40B4-BE49-F238E27FC236}">
                <a16:creationId xmlns:a16="http://schemas.microsoft.com/office/drawing/2014/main" id="{CE5FB3DF-4ABA-1004-9DA1-91F97F01AE7C}"/>
              </a:ext>
            </a:extLst>
          </p:cNvPr>
          <p:cNvGraphicFramePr>
            <a:graphicFrameLocks noGrp="1"/>
          </p:cNvGraphicFramePr>
          <p:nvPr>
            <p:extLst>
              <p:ext uri="{D42A27DB-BD31-4B8C-83A1-F6EECF244321}">
                <p14:modId xmlns:p14="http://schemas.microsoft.com/office/powerpoint/2010/main" val="2293134708"/>
              </p:ext>
            </p:extLst>
          </p:nvPr>
        </p:nvGraphicFramePr>
        <p:xfrm>
          <a:off x="6777326" y="3027724"/>
          <a:ext cx="5039764" cy="401276"/>
        </p:xfrm>
        <a:graphic>
          <a:graphicData uri="http://schemas.openxmlformats.org/drawingml/2006/table">
            <a:tbl>
              <a:tblPr>
                <a:tableStyleId>{616DA210-FB5B-4158-B5E0-FEB733F419BA}</a:tableStyleId>
              </a:tblPr>
              <a:tblGrid>
                <a:gridCol w="5039764">
                  <a:extLst>
                    <a:ext uri="{9D8B030D-6E8A-4147-A177-3AD203B41FA5}">
                      <a16:colId xmlns:a16="http://schemas.microsoft.com/office/drawing/2014/main" val="50820840"/>
                    </a:ext>
                  </a:extLst>
                </a:gridCol>
              </a:tblGrid>
              <a:tr h="0">
                <a:tc>
                  <a:txBody>
                    <a:bodyPr/>
                    <a:lstStyle/>
                    <a:p>
                      <a:pPr algn="ctr" fontAlgn="b"/>
                      <a:r>
                        <a:rPr lang="en-GB" sz="2600" b="0" i="0" u="none" strike="noStrike" dirty="0">
                          <a:solidFill>
                            <a:schemeClr val="tx1"/>
                          </a:solidFill>
                          <a:effectLst/>
                          <a:latin typeface="Comic Sans MS" panose="030F0702030302020204" pitchFamily="66" charset="0"/>
                        </a:rPr>
                        <a:t>Booklet 4- Spring term 2</a:t>
                      </a:r>
                    </a:p>
                  </a:txBody>
                  <a:tcPr marL="5036" marR="5036" marT="5036" marB="0" anchor="b">
                    <a:solidFill>
                      <a:schemeClr val="bg1"/>
                    </a:solidFill>
                  </a:tcPr>
                </a:tc>
                <a:extLst>
                  <a:ext uri="{0D108BD9-81ED-4DB2-BD59-A6C34878D82A}">
                    <a16:rowId xmlns:a16="http://schemas.microsoft.com/office/drawing/2014/main" val="977615430"/>
                  </a:ext>
                </a:extLst>
              </a:tr>
            </a:tbl>
          </a:graphicData>
        </a:graphic>
      </p:graphicFrame>
      <p:graphicFrame>
        <p:nvGraphicFramePr>
          <p:cNvPr id="10" name="Table 9">
            <a:extLst>
              <a:ext uri="{FF2B5EF4-FFF2-40B4-BE49-F238E27FC236}">
                <a16:creationId xmlns:a16="http://schemas.microsoft.com/office/drawing/2014/main" id="{88E18A5D-B16B-6E60-923F-F3DEAB02B23E}"/>
              </a:ext>
            </a:extLst>
          </p:cNvPr>
          <p:cNvGraphicFramePr>
            <a:graphicFrameLocks noGrp="1"/>
          </p:cNvGraphicFramePr>
          <p:nvPr>
            <p:extLst>
              <p:ext uri="{D42A27DB-BD31-4B8C-83A1-F6EECF244321}">
                <p14:modId xmlns:p14="http://schemas.microsoft.com/office/powerpoint/2010/main" val="2691996107"/>
              </p:ext>
            </p:extLst>
          </p:nvPr>
        </p:nvGraphicFramePr>
        <p:xfrm>
          <a:off x="6353181" y="3474923"/>
          <a:ext cx="5674289" cy="1239344"/>
        </p:xfrm>
        <a:graphic>
          <a:graphicData uri="http://schemas.openxmlformats.org/drawingml/2006/table">
            <a:tbl>
              <a:tblPr>
                <a:tableStyleId>{616DA210-FB5B-4158-B5E0-FEB733F419BA}</a:tableStyleId>
              </a:tblPr>
              <a:tblGrid>
                <a:gridCol w="5674289">
                  <a:extLst>
                    <a:ext uri="{9D8B030D-6E8A-4147-A177-3AD203B41FA5}">
                      <a16:colId xmlns:a16="http://schemas.microsoft.com/office/drawing/2014/main" val="399399864"/>
                    </a:ext>
                  </a:extLst>
                </a:gridCol>
              </a:tblGrid>
              <a:tr h="248210">
                <a:tc>
                  <a:txBody>
                    <a:bodyPr/>
                    <a:lstStyle/>
                    <a:p>
                      <a:pPr algn="ctr" fontAlgn="b"/>
                      <a:r>
                        <a:rPr lang="en-GB" sz="2000" b="0" i="0" u="none" strike="noStrike" dirty="0">
                          <a:solidFill>
                            <a:schemeClr val="tx1"/>
                          </a:solidFill>
                          <a:effectLst/>
                          <a:latin typeface="Comic Sans MS" panose="030F0702030302020204" pitchFamily="66" charset="0"/>
                        </a:rPr>
                        <a:t>Avoiding assumptions</a:t>
                      </a:r>
                    </a:p>
                  </a:txBody>
                  <a:tcPr marL="5036" marR="5036" marT="5036" marB="0" anchor="b">
                    <a:solidFill>
                      <a:schemeClr val="bg1"/>
                    </a:solidFill>
                  </a:tcPr>
                </a:tc>
                <a:extLst>
                  <a:ext uri="{0D108BD9-81ED-4DB2-BD59-A6C34878D82A}">
                    <a16:rowId xmlns:a16="http://schemas.microsoft.com/office/drawing/2014/main" val="239860474"/>
                  </a:ext>
                </a:extLst>
              </a:tr>
              <a:tr h="248210">
                <a:tc>
                  <a:txBody>
                    <a:bodyPr/>
                    <a:lstStyle/>
                    <a:p>
                      <a:pPr algn="ctr" fontAlgn="b"/>
                      <a:r>
                        <a:rPr lang="en-GB" sz="2000" b="0" i="0" u="none" strike="noStrike" dirty="0">
                          <a:solidFill>
                            <a:schemeClr val="tx1"/>
                          </a:solidFill>
                          <a:effectLst/>
                          <a:latin typeface="Comic Sans MS" panose="030F0702030302020204" pitchFamily="66" charset="0"/>
                        </a:rPr>
                        <a:t>Freedom and capacity to consent  </a:t>
                      </a:r>
                    </a:p>
                  </a:txBody>
                  <a:tcPr marL="5036" marR="5036" marT="5036" marB="0" anchor="b">
                    <a:solidFill>
                      <a:schemeClr val="bg1"/>
                    </a:solidFill>
                  </a:tcPr>
                </a:tc>
                <a:extLst>
                  <a:ext uri="{0D108BD9-81ED-4DB2-BD59-A6C34878D82A}">
                    <a16:rowId xmlns:a16="http://schemas.microsoft.com/office/drawing/2014/main" val="4277999345"/>
                  </a:ext>
                </a:extLst>
              </a:tr>
              <a:tr h="179932">
                <a:tc>
                  <a:txBody>
                    <a:bodyPr/>
                    <a:lstStyle/>
                    <a:p>
                      <a:pPr algn="ctr" fontAlgn="b"/>
                      <a:r>
                        <a:rPr lang="en-GB" sz="2000" b="0" i="0" u="none" strike="noStrike" dirty="0">
                          <a:solidFill>
                            <a:schemeClr val="tx1"/>
                          </a:solidFill>
                          <a:effectLst/>
                          <a:latin typeface="Comic Sans MS" panose="030F0702030302020204" pitchFamily="66" charset="0"/>
                        </a:rPr>
                        <a:t>Contraception and sexual health </a:t>
                      </a:r>
                    </a:p>
                  </a:txBody>
                  <a:tcPr marL="5036" marR="5036" marT="5036" marB="0" anchor="b">
                    <a:solidFill>
                      <a:schemeClr val="bg1"/>
                    </a:solidFill>
                  </a:tcPr>
                </a:tc>
                <a:extLst>
                  <a:ext uri="{0D108BD9-81ED-4DB2-BD59-A6C34878D82A}">
                    <a16:rowId xmlns:a16="http://schemas.microsoft.com/office/drawing/2014/main" val="2359941804"/>
                  </a:ext>
                </a:extLst>
              </a:tr>
              <a:tr h="248210">
                <a:tc>
                  <a:txBody>
                    <a:bodyPr/>
                    <a:lstStyle/>
                    <a:p>
                      <a:pPr algn="ctr" fontAlgn="b"/>
                      <a:r>
                        <a:rPr lang="en-GB" sz="2000" b="0" i="0" u="none" strike="noStrike" dirty="0">
                          <a:solidFill>
                            <a:schemeClr val="tx1"/>
                          </a:solidFill>
                          <a:effectLst/>
                          <a:latin typeface="Comic Sans MS" panose="030F0702030302020204" pitchFamily="66" charset="0"/>
                        </a:rPr>
                        <a:t>Managing the ending of relationships</a:t>
                      </a:r>
                    </a:p>
                  </a:txBody>
                  <a:tcPr marL="5036" marR="5036" marT="5036" marB="0" anchor="b">
                    <a:solidFill>
                      <a:schemeClr val="bg1"/>
                    </a:solidFill>
                  </a:tcPr>
                </a:tc>
                <a:extLst>
                  <a:ext uri="{0D108BD9-81ED-4DB2-BD59-A6C34878D82A}">
                    <a16:rowId xmlns:a16="http://schemas.microsoft.com/office/drawing/2014/main" val="4065589251"/>
                  </a:ext>
                </a:extLst>
              </a:tr>
            </a:tbl>
          </a:graphicData>
        </a:graphic>
      </p:graphicFrame>
      <p:graphicFrame>
        <p:nvGraphicFramePr>
          <p:cNvPr id="11" name="Table 10">
            <a:extLst>
              <a:ext uri="{FF2B5EF4-FFF2-40B4-BE49-F238E27FC236}">
                <a16:creationId xmlns:a16="http://schemas.microsoft.com/office/drawing/2014/main" id="{0A99B371-2B9D-D1C8-97E1-EB25535812A1}"/>
              </a:ext>
            </a:extLst>
          </p:cNvPr>
          <p:cNvGraphicFramePr>
            <a:graphicFrameLocks noGrp="1"/>
          </p:cNvGraphicFramePr>
          <p:nvPr>
            <p:extLst>
              <p:ext uri="{D42A27DB-BD31-4B8C-83A1-F6EECF244321}">
                <p14:modId xmlns:p14="http://schemas.microsoft.com/office/powerpoint/2010/main" val="1680685160"/>
              </p:ext>
            </p:extLst>
          </p:nvPr>
        </p:nvGraphicFramePr>
        <p:xfrm>
          <a:off x="6824129" y="4760190"/>
          <a:ext cx="4946157" cy="401276"/>
        </p:xfrm>
        <a:graphic>
          <a:graphicData uri="http://schemas.openxmlformats.org/drawingml/2006/table">
            <a:tbl>
              <a:tblPr>
                <a:tableStyleId>{616DA210-FB5B-4158-B5E0-FEB733F419BA}</a:tableStyleId>
              </a:tblPr>
              <a:tblGrid>
                <a:gridCol w="4946157">
                  <a:extLst>
                    <a:ext uri="{9D8B030D-6E8A-4147-A177-3AD203B41FA5}">
                      <a16:colId xmlns:a16="http://schemas.microsoft.com/office/drawing/2014/main" val="50820840"/>
                    </a:ext>
                  </a:extLst>
                </a:gridCol>
              </a:tblGrid>
              <a:tr h="0">
                <a:tc>
                  <a:txBody>
                    <a:bodyPr/>
                    <a:lstStyle/>
                    <a:p>
                      <a:pPr algn="ctr" fontAlgn="b"/>
                      <a:r>
                        <a:rPr lang="en-GB" sz="2600" b="0" i="0" u="none" strike="noStrike" dirty="0">
                          <a:solidFill>
                            <a:schemeClr val="tx1"/>
                          </a:solidFill>
                          <a:effectLst/>
                          <a:latin typeface="Comic Sans MS" panose="030F0702030302020204" pitchFamily="66" charset="0"/>
                        </a:rPr>
                        <a:t>Booklet 5- Summer term</a:t>
                      </a:r>
                    </a:p>
                  </a:txBody>
                  <a:tcPr marL="5036" marR="5036" marT="5036" marB="0" anchor="b">
                    <a:solidFill>
                      <a:schemeClr val="bg1"/>
                    </a:solidFill>
                  </a:tcPr>
                </a:tc>
                <a:extLst>
                  <a:ext uri="{0D108BD9-81ED-4DB2-BD59-A6C34878D82A}">
                    <a16:rowId xmlns:a16="http://schemas.microsoft.com/office/drawing/2014/main" val="977615430"/>
                  </a:ext>
                </a:extLst>
              </a:tr>
            </a:tbl>
          </a:graphicData>
        </a:graphic>
      </p:graphicFrame>
      <p:graphicFrame>
        <p:nvGraphicFramePr>
          <p:cNvPr id="12" name="Table 11">
            <a:extLst>
              <a:ext uri="{FF2B5EF4-FFF2-40B4-BE49-F238E27FC236}">
                <a16:creationId xmlns:a16="http://schemas.microsoft.com/office/drawing/2014/main" id="{94814E06-1ADC-F8CD-A9E8-A614EB3A6FB9}"/>
              </a:ext>
            </a:extLst>
          </p:cNvPr>
          <p:cNvGraphicFramePr>
            <a:graphicFrameLocks noGrp="1"/>
          </p:cNvGraphicFramePr>
          <p:nvPr>
            <p:extLst>
              <p:ext uri="{D42A27DB-BD31-4B8C-83A1-F6EECF244321}">
                <p14:modId xmlns:p14="http://schemas.microsoft.com/office/powerpoint/2010/main" val="3095311942"/>
              </p:ext>
            </p:extLst>
          </p:nvPr>
        </p:nvGraphicFramePr>
        <p:xfrm>
          <a:off x="6353181" y="5247666"/>
          <a:ext cx="5674289" cy="1387334"/>
        </p:xfrm>
        <a:graphic>
          <a:graphicData uri="http://schemas.openxmlformats.org/drawingml/2006/table">
            <a:tbl>
              <a:tblPr>
                <a:tableStyleId>{616DA210-FB5B-4158-B5E0-FEB733F419BA}</a:tableStyleId>
              </a:tblPr>
              <a:tblGrid>
                <a:gridCol w="5674289">
                  <a:extLst>
                    <a:ext uri="{9D8B030D-6E8A-4147-A177-3AD203B41FA5}">
                      <a16:colId xmlns:a16="http://schemas.microsoft.com/office/drawing/2014/main" val="399399864"/>
                    </a:ext>
                  </a:extLst>
                </a:gridCol>
              </a:tblGrid>
              <a:tr h="273033">
                <a:tc>
                  <a:txBody>
                    <a:bodyPr/>
                    <a:lstStyle/>
                    <a:p>
                      <a:pPr algn="ctr" fontAlgn="b"/>
                      <a:r>
                        <a:rPr lang="en-GB" sz="2000" b="0" i="0" u="none" strike="noStrike" dirty="0">
                          <a:solidFill>
                            <a:schemeClr val="tx1"/>
                          </a:solidFill>
                          <a:effectLst/>
                          <a:latin typeface="Comic Sans MS" panose="030F0702030302020204" pitchFamily="66" charset="0"/>
                        </a:rPr>
                        <a:t>Feelings about sharing nudes </a:t>
                      </a:r>
                    </a:p>
                  </a:txBody>
                  <a:tcPr marL="5036" marR="5036" marT="5036" marB="0" anchor="b">
                    <a:solidFill>
                      <a:schemeClr val="bg1"/>
                    </a:solidFill>
                  </a:tcPr>
                </a:tc>
                <a:extLst>
                  <a:ext uri="{0D108BD9-81ED-4DB2-BD59-A6C34878D82A}">
                    <a16:rowId xmlns:a16="http://schemas.microsoft.com/office/drawing/2014/main" val="239860474"/>
                  </a:ext>
                </a:extLst>
              </a:tr>
              <a:tr h="273033">
                <a:tc>
                  <a:txBody>
                    <a:bodyPr/>
                    <a:lstStyle/>
                    <a:p>
                      <a:pPr algn="ctr" fontAlgn="b"/>
                      <a:r>
                        <a:rPr lang="en-GB" sz="2000" b="0" i="0" u="none" strike="noStrike" dirty="0">
                          <a:solidFill>
                            <a:schemeClr val="tx1"/>
                          </a:solidFill>
                          <a:effectLst/>
                          <a:latin typeface="Comic Sans MS" panose="030F0702030302020204" pitchFamily="66" charset="0"/>
                        </a:rPr>
                        <a:t>Tackling deepfakes</a:t>
                      </a:r>
                    </a:p>
                  </a:txBody>
                  <a:tcPr marL="5036" marR="5036" marT="5036" marB="0" anchor="b">
                    <a:solidFill>
                      <a:schemeClr val="bg1"/>
                    </a:solidFill>
                  </a:tcPr>
                </a:tc>
                <a:extLst>
                  <a:ext uri="{0D108BD9-81ED-4DB2-BD59-A6C34878D82A}">
                    <a16:rowId xmlns:a16="http://schemas.microsoft.com/office/drawing/2014/main" val="4277999345"/>
                  </a:ext>
                </a:extLst>
              </a:tr>
              <a:tr h="383831">
                <a:tc>
                  <a:txBody>
                    <a:bodyPr/>
                    <a:lstStyle/>
                    <a:p>
                      <a:pPr algn="ctr" fontAlgn="b"/>
                      <a:r>
                        <a:rPr lang="en-GB" sz="2000" b="0" i="0" u="none" strike="noStrike" dirty="0">
                          <a:solidFill>
                            <a:schemeClr val="tx1"/>
                          </a:solidFill>
                          <a:effectLst/>
                          <a:latin typeface="Comic Sans MS" panose="030F0702030302020204" pitchFamily="66" charset="0"/>
                        </a:rPr>
                        <a:t>Exploring harms and misconceptions</a:t>
                      </a:r>
                    </a:p>
                  </a:txBody>
                  <a:tcPr marL="5036" marR="5036" marT="5036" marB="0" anchor="b">
                    <a:solidFill>
                      <a:schemeClr val="bg1"/>
                    </a:solidFill>
                  </a:tcPr>
                </a:tc>
                <a:extLst>
                  <a:ext uri="{0D108BD9-81ED-4DB2-BD59-A6C34878D82A}">
                    <a16:rowId xmlns:a16="http://schemas.microsoft.com/office/drawing/2014/main" val="2359941804"/>
                  </a:ext>
                </a:extLst>
              </a:tr>
              <a:tr h="383831">
                <a:tc>
                  <a:txBody>
                    <a:bodyPr/>
                    <a:lstStyle/>
                    <a:p>
                      <a:pPr algn="ctr" fontAlgn="b"/>
                      <a:r>
                        <a:rPr lang="en-GB" sz="2000" b="0" i="0" u="none" strike="noStrike" dirty="0">
                          <a:solidFill>
                            <a:schemeClr val="tx1"/>
                          </a:solidFill>
                          <a:effectLst/>
                          <a:latin typeface="Comic Sans MS" panose="030F0702030302020204" pitchFamily="66" charset="0"/>
                        </a:rPr>
                        <a:t>Responding to misogyny </a:t>
                      </a:r>
                    </a:p>
                  </a:txBody>
                  <a:tcPr marL="5036" marR="5036" marT="5036" marB="0" anchor="b">
                    <a:solidFill>
                      <a:schemeClr val="bg1"/>
                    </a:solidFill>
                  </a:tcPr>
                </a:tc>
                <a:extLst>
                  <a:ext uri="{0D108BD9-81ED-4DB2-BD59-A6C34878D82A}">
                    <a16:rowId xmlns:a16="http://schemas.microsoft.com/office/drawing/2014/main" val="3677841178"/>
                  </a:ext>
                </a:extLst>
              </a:tr>
            </a:tbl>
          </a:graphicData>
        </a:graphic>
      </p:graphicFrame>
    </p:spTree>
    <p:extLst>
      <p:ext uri="{BB962C8B-B14F-4D97-AF65-F5344CB8AC3E}">
        <p14:creationId xmlns:p14="http://schemas.microsoft.com/office/powerpoint/2010/main" val="21728740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43139-5A40-F08C-A1A7-DD2DB315A5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6EDBC6-2B98-D125-093B-988FBD25FA9B}"/>
              </a:ext>
            </a:extLst>
          </p:cNvPr>
          <p:cNvSpPr>
            <a:spLocks noGrp="1"/>
          </p:cNvSpPr>
          <p:nvPr>
            <p:ph type="title"/>
          </p:nvPr>
        </p:nvSpPr>
        <p:spPr>
          <a:xfrm>
            <a:off x="789137" y="188078"/>
            <a:ext cx="10822487" cy="929896"/>
          </a:xfrm>
          <a:ln w="57150"/>
        </p:spPr>
        <p:txBody>
          <a:bodyPr>
            <a:normAutofit fontScale="90000"/>
          </a:bodyPr>
          <a:lstStyle/>
          <a:p>
            <a:r>
              <a:rPr lang="en-GB" sz="3600" cap="none" dirty="0">
                <a:solidFill>
                  <a:schemeClr val="tx1"/>
                </a:solidFill>
                <a:latin typeface="Comic Sans MS" panose="030F0702030302020204" pitchFamily="66" charset="0"/>
              </a:rPr>
              <a:t>Baseline quiz and Personalised learning check  </a:t>
            </a:r>
          </a:p>
        </p:txBody>
      </p:sp>
      <p:sp>
        <p:nvSpPr>
          <p:cNvPr id="3" name="Content Placeholder 2">
            <a:extLst>
              <a:ext uri="{FF2B5EF4-FFF2-40B4-BE49-F238E27FC236}">
                <a16:creationId xmlns:a16="http://schemas.microsoft.com/office/drawing/2014/main" id="{C414503E-E2CC-183E-73F2-BA47973E411A}"/>
              </a:ext>
            </a:extLst>
          </p:cNvPr>
          <p:cNvSpPr>
            <a:spLocks noGrp="1"/>
          </p:cNvSpPr>
          <p:nvPr>
            <p:ph idx="1"/>
          </p:nvPr>
        </p:nvSpPr>
        <p:spPr>
          <a:xfrm>
            <a:off x="789136" y="1464648"/>
            <a:ext cx="10822487" cy="4547844"/>
          </a:xfrm>
          <a:solidFill>
            <a:schemeClr val="bg1"/>
          </a:solidFill>
        </p:spPr>
        <p:txBody>
          <a:bodyPr>
            <a:normAutofit fontScale="92500" lnSpcReduction="10000"/>
          </a:bodyPr>
          <a:lstStyle/>
          <a:p>
            <a:pPr marL="0" indent="0">
              <a:buNone/>
            </a:pPr>
            <a:r>
              <a:rPr lang="en-GB" sz="2800" dirty="0">
                <a:solidFill>
                  <a:schemeClr val="tx1"/>
                </a:solidFill>
                <a:latin typeface="Comic Sans MS" panose="030F0702030302020204" pitchFamily="66" charset="0"/>
              </a:rPr>
              <a:t>Complete the baseline quiz on pages 4-6. </a:t>
            </a:r>
          </a:p>
          <a:p>
            <a:pPr marL="0" indent="0">
              <a:buNone/>
            </a:pPr>
            <a:endParaRPr lang="en-GB" sz="2800" dirty="0">
              <a:solidFill>
                <a:schemeClr val="tx1"/>
              </a:solidFill>
              <a:latin typeface="Comic Sans MS" panose="030F0702030302020204" pitchFamily="66" charset="0"/>
            </a:endParaRPr>
          </a:p>
          <a:p>
            <a:pPr marL="0" indent="0">
              <a:buNone/>
            </a:pPr>
            <a:r>
              <a:rPr lang="en-GB" sz="2800" dirty="0">
                <a:solidFill>
                  <a:schemeClr val="tx1"/>
                </a:solidFill>
                <a:latin typeface="Comic Sans MS" panose="030F0702030302020204" pitchFamily="66" charset="0"/>
              </a:rPr>
              <a:t>Remember this is a baseline and you will complete this again at the end of the unit to see your progress. </a:t>
            </a:r>
          </a:p>
          <a:p>
            <a:pPr marL="0" indent="0">
              <a:buNone/>
            </a:pPr>
            <a:endParaRPr lang="en-GB" sz="2800" dirty="0">
              <a:solidFill>
                <a:schemeClr val="tx1"/>
              </a:solidFill>
              <a:latin typeface="Comic Sans MS" panose="030F0702030302020204" pitchFamily="66" charset="0"/>
            </a:endParaRPr>
          </a:p>
          <a:p>
            <a:pPr marL="0" indent="0">
              <a:buNone/>
            </a:pPr>
            <a:r>
              <a:rPr lang="en-GB" sz="2800" dirty="0">
                <a:solidFill>
                  <a:schemeClr val="tx1"/>
                </a:solidFill>
                <a:latin typeface="Comic Sans MS" panose="030F0702030302020204" pitchFamily="66" charset="0"/>
              </a:rPr>
              <a:t>Personalised learning check- PLC turn to Page 50 in your booklets and RAG rate the statements for pre- learning check (Red- I don’t understand this yet,  Amber- I partly understand this/need more practice, Green- I can do this confidently) You will revisit this for a mid learning check and an end point learning check. </a:t>
            </a:r>
            <a:endParaRPr lang="en-GB" sz="2800" dirty="0">
              <a:latin typeface="Comic Sans MS" panose="030F0702030302020204" pitchFamily="66" charset="0"/>
            </a:endParaRPr>
          </a:p>
          <a:p>
            <a:pPr marL="0" indent="0">
              <a:buNone/>
            </a:pPr>
            <a:endParaRPr lang="en-GB" dirty="0">
              <a:latin typeface="Comic Sans MS" panose="030F0702030302020204" pitchFamily="66" charset="0"/>
            </a:endParaRPr>
          </a:p>
        </p:txBody>
      </p:sp>
    </p:spTree>
    <p:extLst>
      <p:ext uri="{BB962C8B-B14F-4D97-AF65-F5344CB8AC3E}">
        <p14:creationId xmlns:p14="http://schemas.microsoft.com/office/powerpoint/2010/main" val="16973700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1414" y="103619"/>
            <a:ext cx="7729728" cy="1188720"/>
          </a:xfrm>
          <a:ln w="57150">
            <a:solidFill>
              <a:schemeClr val="tx1"/>
            </a:solidFill>
          </a:ln>
        </p:spPr>
        <p:txBody>
          <a:bodyPr/>
          <a:lstStyle/>
          <a:p>
            <a:r>
              <a:rPr lang="en-GB" b="1" dirty="0">
                <a:solidFill>
                  <a:schemeClr val="tx1"/>
                </a:solidFill>
                <a:latin typeface="Comic Sans MS" panose="030F0702030302020204" pitchFamily="66" charset="0"/>
              </a:rPr>
              <a:t>Learning objective</a:t>
            </a:r>
          </a:p>
        </p:txBody>
      </p:sp>
      <p:sp>
        <p:nvSpPr>
          <p:cNvPr id="7" name="Rectangle: Rounded Corners 6">
            <a:extLst>
              <a:ext uri="{FF2B5EF4-FFF2-40B4-BE49-F238E27FC236}">
                <a16:creationId xmlns:a16="http://schemas.microsoft.com/office/drawing/2014/main" id="{45F03DD0-1E8D-476E-92BD-2A0E7C453B77}"/>
              </a:ext>
            </a:extLst>
          </p:cNvPr>
          <p:cNvSpPr/>
          <p:nvPr/>
        </p:nvSpPr>
        <p:spPr>
          <a:xfrm>
            <a:off x="124907" y="4276614"/>
            <a:ext cx="3922159" cy="2253345"/>
          </a:xfrm>
          <a:prstGeom prst="round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200" b="1" dirty="0">
                <a:solidFill>
                  <a:schemeClr val="tx1"/>
                </a:solidFill>
                <a:latin typeface="Comic Sans MS" panose="030F0702030302020204" pitchFamily="66" charset="0"/>
              </a:rPr>
              <a:t>Explain</a:t>
            </a:r>
            <a:r>
              <a:rPr lang="en-GB" sz="2200" dirty="0">
                <a:solidFill>
                  <a:schemeClr val="tx1"/>
                </a:solidFill>
                <a:latin typeface="Comic Sans MS" panose="030F0702030302020204" pitchFamily="66" charset="0"/>
              </a:rPr>
              <a:t> the factors that affect wellbeing during adolescence, including the links between mental and physical health. </a:t>
            </a:r>
          </a:p>
        </p:txBody>
      </p:sp>
      <p:sp>
        <p:nvSpPr>
          <p:cNvPr id="8" name="Rectangle: Rounded Corners 7">
            <a:extLst>
              <a:ext uri="{FF2B5EF4-FFF2-40B4-BE49-F238E27FC236}">
                <a16:creationId xmlns:a16="http://schemas.microsoft.com/office/drawing/2014/main" id="{F3446232-ADA9-4B30-B850-AC382B87043E}"/>
              </a:ext>
            </a:extLst>
          </p:cNvPr>
          <p:cNvSpPr/>
          <p:nvPr/>
        </p:nvSpPr>
        <p:spPr>
          <a:xfrm>
            <a:off x="4214562" y="4310987"/>
            <a:ext cx="3762876" cy="2336457"/>
          </a:xfrm>
          <a:prstGeom prst="round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b="1" dirty="0">
                <a:solidFill>
                  <a:schemeClr val="tx1"/>
                </a:solidFill>
                <a:latin typeface="Comic Sans MS" panose="030F0702030302020204" pitchFamily="66" charset="0"/>
              </a:rPr>
              <a:t>Analyse</a:t>
            </a:r>
            <a:r>
              <a:rPr lang="en-GB" sz="2400" dirty="0">
                <a:solidFill>
                  <a:schemeClr val="tx1"/>
                </a:solidFill>
                <a:latin typeface="Comic Sans MS" panose="030F0702030302020204" pitchFamily="66" charset="0"/>
              </a:rPr>
              <a:t> how emotions, distractions, and social media can affect wellbeing. </a:t>
            </a:r>
            <a:r>
              <a:rPr lang="en-GB" sz="2400" dirty="0">
                <a:solidFill>
                  <a:schemeClr val="tx1"/>
                </a:solidFill>
                <a:latin typeface="Comic Sans MS" panose="030F0702030302020204" pitchFamily="66" charset="0"/>
                <a:ea typeface="Calibri" panose="020F0502020204030204" pitchFamily="34" charset="0"/>
                <a:cs typeface="Times New Roman" panose="02020603050405020304" pitchFamily="18" charset="0"/>
              </a:rPr>
              <a:t> </a:t>
            </a:r>
            <a:endParaRPr lang="en-GB" sz="2400" dirty="0">
              <a:solidFill>
                <a:schemeClr val="tx1"/>
              </a:solidFill>
              <a:latin typeface="Comic Sans MS" panose="030F0702030302020204" pitchFamily="66" charset="0"/>
            </a:endParaRPr>
          </a:p>
        </p:txBody>
      </p:sp>
      <p:sp>
        <p:nvSpPr>
          <p:cNvPr id="9" name="Rectangle: Rounded Corners 8">
            <a:extLst>
              <a:ext uri="{FF2B5EF4-FFF2-40B4-BE49-F238E27FC236}">
                <a16:creationId xmlns:a16="http://schemas.microsoft.com/office/drawing/2014/main" id="{1CFDEC52-80EF-4346-A4CB-15420247428E}"/>
              </a:ext>
            </a:extLst>
          </p:cNvPr>
          <p:cNvSpPr/>
          <p:nvPr/>
        </p:nvSpPr>
        <p:spPr>
          <a:xfrm>
            <a:off x="8144933" y="4359725"/>
            <a:ext cx="3922159" cy="2253346"/>
          </a:xfrm>
          <a:prstGeom prst="roundRect">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2100" b="1" dirty="0">
              <a:solidFill>
                <a:schemeClr val="tx1"/>
              </a:solidFill>
              <a:latin typeface="Comic Sans MS" panose="030F0702030302020204" pitchFamily="66" charset="0"/>
            </a:endParaRPr>
          </a:p>
          <a:p>
            <a:r>
              <a:rPr lang="en-GB" sz="2100" b="1" dirty="0">
                <a:solidFill>
                  <a:schemeClr val="tx1"/>
                </a:solidFill>
                <a:latin typeface="Comic Sans MS" panose="030F0702030302020204" pitchFamily="66" charset="0"/>
              </a:rPr>
              <a:t>Evaluate</a:t>
            </a:r>
            <a:r>
              <a:rPr lang="en-GB" sz="2100" dirty="0">
                <a:solidFill>
                  <a:schemeClr val="tx1"/>
                </a:solidFill>
                <a:latin typeface="Comic Sans MS" panose="030F0702030302020204" pitchFamily="66" charset="0"/>
              </a:rPr>
              <a:t> strategies for managing strong emotions, reducing unhelpful distractions, and promoting positive wellbeing both online and offline.</a:t>
            </a:r>
          </a:p>
          <a:p>
            <a:endParaRPr lang="en-GB" sz="2000" dirty="0">
              <a:solidFill>
                <a:schemeClr val="tx1"/>
              </a:solidFill>
              <a:latin typeface="Comic Sans MS" panose="030F0702030302020204" pitchFamily="66" charset="0"/>
            </a:endParaRPr>
          </a:p>
        </p:txBody>
      </p:sp>
      <p:sp>
        <p:nvSpPr>
          <p:cNvPr id="10" name="TextBox 9">
            <a:extLst>
              <a:ext uri="{FF2B5EF4-FFF2-40B4-BE49-F238E27FC236}">
                <a16:creationId xmlns:a16="http://schemas.microsoft.com/office/drawing/2014/main" id="{EEB41B5A-8D96-4594-A07D-177123011786}"/>
              </a:ext>
            </a:extLst>
          </p:cNvPr>
          <p:cNvSpPr txBox="1"/>
          <p:nvPr/>
        </p:nvSpPr>
        <p:spPr>
          <a:xfrm>
            <a:off x="124907" y="1528341"/>
            <a:ext cx="11963905" cy="980464"/>
          </a:xfrm>
          <a:prstGeom prst="rect">
            <a:avLst/>
          </a:prstGeom>
          <a:ln w="76200">
            <a:solidFill>
              <a:schemeClr val="tx1"/>
            </a:solidFill>
          </a:ln>
        </p:spPr>
        <p:style>
          <a:lnRef idx="2">
            <a:schemeClr val="accent1"/>
          </a:lnRef>
          <a:fillRef idx="1">
            <a:schemeClr val="lt1"/>
          </a:fillRef>
          <a:effectRef idx="0">
            <a:schemeClr val="accent1"/>
          </a:effectRef>
          <a:fontRef idx="minor">
            <a:schemeClr val="dk1"/>
          </a:fontRef>
        </p:style>
        <p:txBody>
          <a:bodyPr wrap="square" lIns="102300" tIns="51151" rIns="102300" bIns="51151" rtlCol="0">
            <a:spAutoFit/>
          </a:bodyPr>
          <a:lstStyle/>
          <a:p>
            <a:pPr lvl="1"/>
            <a:r>
              <a:rPr lang="en-US" sz="2800" b="1" dirty="0">
                <a:solidFill>
                  <a:schemeClr val="tx1"/>
                </a:solidFill>
                <a:latin typeface="Comic Sans MS" panose="030F0702030302020204" pitchFamily="66" charset="0"/>
              </a:rPr>
              <a:t>Learning Objective: </a:t>
            </a:r>
            <a:r>
              <a:rPr lang="en-US" sz="2800" dirty="0">
                <a:solidFill>
                  <a:schemeClr val="tx1"/>
                </a:solidFill>
                <a:latin typeface="Comic Sans MS" panose="030F0702030302020204" pitchFamily="66" charset="0"/>
              </a:rPr>
              <a:t>To</a:t>
            </a:r>
            <a:r>
              <a:rPr lang="en-US" sz="2800" dirty="0">
                <a:latin typeface="Comic Sans MS" panose="030F0702030302020204" pitchFamily="66" charset="0"/>
              </a:rPr>
              <a:t> learn how to manage strong emotions and how to manage distractions, including online.</a:t>
            </a:r>
          </a:p>
          <a:p>
            <a:pPr lvl="1"/>
            <a:endParaRPr lang="en-US" sz="100" dirty="0"/>
          </a:p>
        </p:txBody>
      </p:sp>
      <p:sp>
        <p:nvSpPr>
          <p:cNvPr id="3" name="Title 1">
            <a:extLst>
              <a:ext uri="{FF2B5EF4-FFF2-40B4-BE49-F238E27FC236}">
                <a16:creationId xmlns:a16="http://schemas.microsoft.com/office/drawing/2014/main" id="{F0EFDF19-6D67-AC5C-18E0-51E43992461E}"/>
              </a:ext>
            </a:extLst>
          </p:cNvPr>
          <p:cNvSpPr txBox="1">
            <a:spLocks/>
          </p:cNvSpPr>
          <p:nvPr/>
        </p:nvSpPr>
        <p:spPr bwMode="black">
          <a:xfrm>
            <a:off x="2681381" y="2935003"/>
            <a:ext cx="7729728" cy="1188720"/>
          </a:xfrm>
          <a:prstGeom prst="rect">
            <a:avLst/>
          </a:prstGeom>
          <a:solidFill>
            <a:srgbClr val="FFFFFF"/>
          </a:solidFill>
          <a:ln w="57150" cap="sq">
            <a:solidFill>
              <a:schemeClr val="tx1"/>
            </a:solidFill>
            <a:miter lim="800000"/>
          </a:ln>
        </p:spPr>
        <p:txBody>
          <a:bodyPr vert="horz" lIns="182880" tIns="182880" rIns="182880" bIns="182880" rtlCol="0" anchor="ctr">
            <a:normAutofit/>
          </a:bodyPr>
          <a:lst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a:lstStyle>
          <a:p>
            <a:r>
              <a:rPr lang="en-GB" b="1" dirty="0">
                <a:solidFill>
                  <a:schemeClr val="tx1"/>
                </a:solidFill>
                <a:latin typeface="Comic Sans MS" panose="030F0702030302020204" pitchFamily="66" charset="0"/>
              </a:rPr>
              <a:t>Learning Outcomes</a:t>
            </a:r>
          </a:p>
        </p:txBody>
      </p:sp>
      <p:pic>
        <p:nvPicPr>
          <p:cNvPr id="4" name="Picture 3">
            <a:extLst>
              <a:ext uri="{FF2B5EF4-FFF2-40B4-BE49-F238E27FC236}">
                <a16:creationId xmlns:a16="http://schemas.microsoft.com/office/drawing/2014/main" id="{81CBDFC4-8422-343A-6A33-F7E2DFBC6BE0}"/>
              </a:ext>
            </a:extLst>
          </p:cNvPr>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6753"/>
                    </a14:imgEffect>
                    <a14:imgEffect>
                      <a14:saturation sat="0"/>
                    </a14:imgEffect>
                  </a14:imgLayer>
                </a14:imgProps>
              </a:ext>
              <a:ext uri="{28A0092B-C50C-407E-A947-70E740481C1C}">
                <a14:useLocalDpi xmlns:a14="http://schemas.microsoft.com/office/drawing/2010/main" val="0"/>
              </a:ext>
            </a:extLst>
          </a:blip>
          <a:stretch>
            <a:fillRect/>
          </a:stretch>
        </p:blipFill>
        <p:spPr>
          <a:xfrm>
            <a:off x="1042237" y="201973"/>
            <a:ext cx="968621" cy="1076313"/>
          </a:xfrm>
          <a:prstGeom prst="rect">
            <a:avLst/>
          </a:prstGeom>
        </p:spPr>
      </p:pic>
      <p:pic>
        <p:nvPicPr>
          <p:cNvPr id="5" name="Picture 4">
            <a:extLst>
              <a:ext uri="{FF2B5EF4-FFF2-40B4-BE49-F238E27FC236}">
                <a16:creationId xmlns:a16="http://schemas.microsoft.com/office/drawing/2014/main" id="{DD7B10DC-B7CE-DF1C-79B6-DD5B7F1287AD}"/>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l="10502" r="10174"/>
          <a:stretch/>
        </p:blipFill>
        <p:spPr>
          <a:xfrm>
            <a:off x="898618" y="2924131"/>
            <a:ext cx="1112240" cy="1269911"/>
          </a:xfrm>
          <a:prstGeom prst="rect">
            <a:avLst/>
          </a:prstGeom>
        </p:spPr>
      </p:pic>
    </p:spTree>
    <p:extLst>
      <p:ext uri="{BB962C8B-B14F-4D97-AF65-F5344CB8AC3E}">
        <p14:creationId xmlns:p14="http://schemas.microsoft.com/office/powerpoint/2010/main" val="166744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BBAD7-C447-78BF-4D0F-CD9411525B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2FF796-EE3B-4624-11AE-A9BC5119B578}"/>
              </a:ext>
            </a:extLst>
          </p:cNvPr>
          <p:cNvSpPr>
            <a:spLocks noGrp="1"/>
          </p:cNvSpPr>
          <p:nvPr>
            <p:ph type="title"/>
          </p:nvPr>
        </p:nvSpPr>
        <p:spPr>
          <a:xfrm>
            <a:off x="254001" y="188078"/>
            <a:ext cx="11582398" cy="929896"/>
          </a:xfrm>
          <a:ln w="57150"/>
        </p:spPr>
        <p:txBody>
          <a:bodyPr>
            <a:normAutofit/>
          </a:bodyPr>
          <a:lstStyle/>
          <a:p>
            <a:r>
              <a:rPr lang="en-GB" sz="3600" cap="none" dirty="0">
                <a:solidFill>
                  <a:schemeClr val="tx1"/>
                </a:solidFill>
                <a:latin typeface="Comic Sans MS" panose="030F0702030302020204" pitchFamily="66" charset="0"/>
              </a:rPr>
              <a:t>Task 1- What’s are starting point?</a:t>
            </a:r>
          </a:p>
        </p:txBody>
      </p:sp>
      <p:sp>
        <p:nvSpPr>
          <p:cNvPr id="3" name="Content Placeholder 2">
            <a:extLst>
              <a:ext uri="{FF2B5EF4-FFF2-40B4-BE49-F238E27FC236}">
                <a16:creationId xmlns:a16="http://schemas.microsoft.com/office/drawing/2014/main" id="{ED0193AA-B8F6-A1ED-4E89-062AB310DDD7}"/>
              </a:ext>
            </a:extLst>
          </p:cNvPr>
          <p:cNvSpPr>
            <a:spLocks noGrp="1"/>
          </p:cNvSpPr>
          <p:nvPr>
            <p:ph idx="1"/>
          </p:nvPr>
        </p:nvSpPr>
        <p:spPr>
          <a:xfrm>
            <a:off x="254000" y="1413848"/>
            <a:ext cx="11582399" cy="4834552"/>
          </a:xfrm>
          <a:solidFill>
            <a:schemeClr val="bg1"/>
          </a:solidFill>
        </p:spPr>
        <p:txBody>
          <a:bodyPr>
            <a:normAutofit/>
          </a:bodyPr>
          <a:lstStyle/>
          <a:p>
            <a:pPr marL="0" indent="0">
              <a:lnSpc>
                <a:spcPts val="3200"/>
              </a:lnSpc>
              <a:buNone/>
            </a:pPr>
            <a:r>
              <a:rPr lang="en-US" sz="2600" b="1" dirty="0">
                <a:solidFill>
                  <a:schemeClr val="tx1"/>
                </a:solidFill>
                <a:latin typeface="Comic Sans MS" panose="030F0702030302020204" pitchFamily="66" charset="0"/>
              </a:rPr>
              <a:t>Task-</a:t>
            </a:r>
            <a:r>
              <a:rPr lang="en-US" sz="2600" dirty="0">
                <a:latin typeface="Comic Sans MS" panose="030F0702030302020204" pitchFamily="66" charset="0"/>
              </a:rPr>
              <a:t>Imagine someone, around your age, who wants to learn more about wellbeing.  Can you explain:</a:t>
            </a:r>
            <a:endParaRPr lang="en-US" sz="2600" b="1" dirty="0">
              <a:solidFill>
                <a:schemeClr val="tx1"/>
              </a:solidFill>
              <a:latin typeface="Comic Sans MS" panose="030F0702030302020204" pitchFamily="66" charset="0"/>
            </a:endParaRPr>
          </a:p>
          <a:p>
            <a:pPr marL="0" indent="0">
              <a:buNone/>
            </a:pPr>
            <a:endParaRPr lang="en-GB" dirty="0">
              <a:latin typeface="Comic Sans MS" panose="030F0702030302020204" pitchFamily="66" charset="0"/>
            </a:endParaRPr>
          </a:p>
        </p:txBody>
      </p:sp>
      <p:sp>
        <p:nvSpPr>
          <p:cNvPr id="8" name="Rounded Rectangle 1">
            <a:extLst>
              <a:ext uri="{FF2B5EF4-FFF2-40B4-BE49-F238E27FC236}">
                <a16:creationId xmlns:a16="http://schemas.microsoft.com/office/drawing/2014/main" id="{5C124142-EAB7-214E-A29E-5404E7FBC3FE}"/>
              </a:ext>
            </a:extLst>
          </p:cNvPr>
          <p:cNvSpPr/>
          <p:nvPr/>
        </p:nvSpPr>
        <p:spPr>
          <a:xfrm>
            <a:off x="1493837" y="2525109"/>
            <a:ext cx="2867026" cy="3479801"/>
          </a:xfrm>
          <a:prstGeom prst="roundRect">
            <a:avLst>
              <a:gd name="adj" fmla="val 5195"/>
            </a:avLst>
          </a:prstGeom>
          <a:solidFill>
            <a:srgbClr val="3BCC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08000" tIns="108000" rIns="108000" bIns="108000" rtlCol="0" anchor="t" anchorCtr="0">
            <a:noAutofit/>
          </a:bodyPr>
          <a:lstStyle/>
          <a:p>
            <a:pPr>
              <a:lnSpc>
                <a:spcPts val="3200"/>
              </a:lnSpc>
              <a:spcBef>
                <a:spcPts val="1100"/>
              </a:spcBef>
            </a:pPr>
            <a:r>
              <a:rPr lang="en-US" sz="2800" dirty="0">
                <a:solidFill>
                  <a:schemeClr val="tx1"/>
                </a:solidFill>
                <a:latin typeface="Comic Sans MS" panose="030F0702030302020204" pitchFamily="66" charset="0"/>
              </a:rPr>
              <a:t>What ‘wellbeing’ means?</a:t>
            </a:r>
          </a:p>
        </p:txBody>
      </p:sp>
      <p:sp>
        <p:nvSpPr>
          <p:cNvPr id="10" name="Rounded Rectangle 7">
            <a:extLst>
              <a:ext uri="{FF2B5EF4-FFF2-40B4-BE49-F238E27FC236}">
                <a16:creationId xmlns:a16="http://schemas.microsoft.com/office/drawing/2014/main" id="{FF686D71-3925-652A-E636-08C99B527D71}"/>
              </a:ext>
            </a:extLst>
          </p:cNvPr>
          <p:cNvSpPr/>
          <p:nvPr/>
        </p:nvSpPr>
        <p:spPr>
          <a:xfrm>
            <a:off x="4686299" y="2525109"/>
            <a:ext cx="2868613" cy="3479801"/>
          </a:xfrm>
          <a:prstGeom prst="roundRect">
            <a:avLst>
              <a:gd name="adj" fmla="val 5195"/>
            </a:avLst>
          </a:prstGeom>
          <a:solidFill>
            <a:srgbClr val="3BCC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08000" tIns="108000" rIns="108000" bIns="108000" rtlCol="0" anchor="t" anchorCtr="0">
            <a:noAutofit/>
          </a:bodyPr>
          <a:lstStyle/>
          <a:p>
            <a:pPr>
              <a:lnSpc>
                <a:spcPts val="3200"/>
              </a:lnSpc>
              <a:spcBef>
                <a:spcPts val="1100"/>
              </a:spcBef>
            </a:pPr>
            <a:r>
              <a:rPr lang="en-US" sz="2800" dirty="0">
                <a:solidFill>
                  <a:schemeClr val="tx1"/>
                </a:solidFill>
                <a:latin typeface="Comic Sans MS" panose="030F0702030302020204" pitchFamily="66" charset="0"/>
              </a:rPr>
              <a:t>What can affect someone’s wellbeing?</a:t>
            </a:r>
          </a:p>
        </p:txBody>
      </p:sp>
      <p:sp>
        <p:nvSpPr>
          <p:cNvPr id="12" name="Rounded Rectangle 8">
            <a:extLst>
              <a:ext uri="{FF2B5EF4-FFF2-40B4-BE49-F238E27FC236}">
                <a16:creationId xmlns:a16="http://schemas.microsoft.com/office/drawing/2014/main" id="{90D41092-0A3C-757D-C794-3B13CD3FC6FB}"/>
              </a:ext>
            </a:extLst>
          </p:cNvPr>
          <p:cNvSpPr/>
          <p:nvPr/>
        </p:nvSpPr>
        <p:spPr>
          <a:xfrm>
            <a:off x="7880350" y="2525109"/>
            <a:ext cx="2868613" cy="3479801"/>
          </a:xfrm>
          <a:prstGeom prst="roundRect">
            <a:avLst>
              <a:gd name="adj" fmla="val 5195"/>
            </a:avLst>
          </a:prstGeom>
          <a:solidFill>
            <a:srgbClr val="3BCC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08000" tIns="108000" rIns="108000" bIns="108000" rtlCol="0" anchor="t" anchorCtr="0">
            <a:noAutofit/>
          </a:bodyPr>
          <a:lstStyle/>
          <a:p>
            <a:pPr>
              <a:lnSpc>
                <a:spcPts val="3200"/>
              </a:lnSpc>
              <a:spcBef>
                <a:spcPts val="1100"/>
              </a:spcBef>
            </a:pPr>
            <a:r>
              <a:rPr lang="en-US" sz="2800" dirty="0">
                <a:solidFill>
                  <a:schemeClr val="tx1"/>
                </a:solidFill>
                <a:latin typeface="Comic Sans MS" panose="030F0702030302020204" pitchFamily="66" charset="0"/>
              </a:rPr>
              <a:t>What can help someone to support their own wellbeing and manage strong emotions?</a:t>
            </a:r>
            <a:endParaRPr lang="en-GB" sz="28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708383539"/>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1CDA1B094E6744DB0D7D26F12BFBCBA" ma:contentTypeVersion="12" ma:contentTypeDescription="Create a new document." ma:contentTypeScope="" ma:versionID="a1555ca887b5e86bf5e6a178d2a31e6e">
  <xsd:schema xmlns:xsd="http://www.w3.org/2001/XMLSchema" xmlns:xs="http://www.w3.org/2001/XMLSchema" xmlns:p="http://schemas.microsoft.com/office/2006/metadata/properties" xmlns:ns2="d4b54049-7e9a-4afc-8a1b-2145ce5680d4" xmlns:ns3="b55bfccd-0c96-45e5-930a-a1962130cb38" targetNamespace="http://schemas.microsoft.com/office/2006/metadata/properties" ma:root="true" ma:fieldsID="04c5cd09d4848163858298027898a9ef" ns2:_="" ns3:_="">
    <xsd:import namespace="d4b54049-7e9a-4afc-8a1b-2145ce5680d4"/>
    <xsd:import namespace="b55bfccd-0c96-45e5-930a-a1962130cb3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4b54049-7e9a-4afc-8a1b-2145ce5680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55bfccd-0c96-45e5-930a-a1962130cb3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49CC034-6C18-4F86-B823-9B9D176228C4}">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1821CB5D-E62C-4983-8396-3A167C205996}">
  <ds:schemaRefs>
    <ds:schemaRef ds:uri="http://schemas.microsoft.com/sharepoint/v3/contenttype/forms"/>
  </ds:schemaRefs>
</ds:datastoreItem>
</file>

<file path=customXml/itemProps3.xml><?xml version="1.0" encoding="utf-8"?>
<ds:datastoreItem xmlns:ds="http://schemas.openxmlformats.org/officeDocument/2006/customXml" ds:itemID="{C58486F8-9DF8-4ACF-BF82-A510CA9AFA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4b54049-7e9a-4afc-8a1b-2145ce5680d4"/>
    <ds:schemaRef ds:uri="b55bfccd-0c96-45e5-930a-a1962130cb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TM10001115[[fn=Parcel]]</Template>
  <TotalTime>1701</TotalTime>
  <Words>8341</Words>
  <Application>Microsoft Office PowerPoint</Application>
  <PresentationFormat>Widescreen</PresentationFormat>
  <Paragraphs>449</Paragraphs>
  <Slides>31</Slides>
  <Notes>29</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Parcel</vt:lpstr>
      <vt:lpstr>Teacher Information </vt:lpstr>
      <vt:lpstr>Lesson 1- Managing strong emotions and distractions</vt:lpstr>
      <vt:lpstr>PSHE Booklets and excellent practice </vt:lpstr>
      <vt:lpstr>Anonymous question box </vt:lpstr>
      <vt:lpstr>PSHE Ground Rules</vt:lpstr>
      <vt:lpstr>Year 9- PD Lessons     </vt:lpstr>
      <vt:lpstr>Baseline quiz and Personalised learning check  </vt:lpstr>
      <vt:lpstr>Learning objective</vt:lpstr>
      <vt:lpstr>Task 1- What’s are starting point?</vt:lpstr>
      <vt:lpstr>Task 1- What is wellbeing?</vt:lpstr>
      <vt:lpstr>Task 2- Kaz’s day</vt:lpstr>
      <vt:lpstr>Task 2- Kaz’s day</vt:lpstr>
      <vt:lpstr>Task 3- Hormones and the brain</vt:lpstr>
      <vt:lpstr>Hormones and the brain</vt:lpstr>
      <vt:lpstr>Hormones and the brain</vt:lpstr>
      <vt:lpstr>Hormones and the brain</vt:lpstr>
      <vt:lpstr>Hormones and the brain</vt:lpstr>
      <vt:lpstr>Hormones and the brain</vt:lpstr>
      <vt:lpstr>Task 4-Strategies to manage emotions</vt:lpstr>
      <vt:lpstr>Task 5- Kaz’s strong emotions</vt:lpstr>
      <vt:lpstr>Task 6- Distractions</vt:lpstr>
      <vt:lpstr>Task 7- Understanding helpful distractions</vt:lpstr>
      <vt:lpstr>Task 7- Understanding helpful distractions</vt:lpstr>
      <vt:lpstr>Task 7- Understanding helpful distractions</vt:lpstr>
      <vt:lpstr>Task 8- Taylor’s day</vt:lpstr>
      <vt:lpstr>Task 8- Taylor’s day</vt:lpstr>
      <vt:lpstr>Task 9- Improving Taylor’s day</vt:lpstr>
      <vt:lpstr>Task 9- Improving Taylor’s day</vt:lpstr>
      <vt:lpstr>What have we learnt?</vt:lpstr>
      <vt:lpstr>Signposting Support </vt:lpstr>
      <vt:lpstr>Extra if needed-Social media restrictions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Hinduism</dc:title>
  <dc:creator>Hannah Case</dc:creator>
  <cp:lastModifiedBy>Mrs R Hoyle</cp:lastModifiedBy>
  <cp:revision>12</cp:revision>
  <dcterms:created xsi:type="dcterms:W3CDTF">2020-09-23T09:19:00Z</dcterms:created>
  <dcterms:modified xsi:type="dcterms:W3CDTF">2026-09-02T11:54:38Z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0x01010081CDA1B094E6744DB0D7D26F12BFBCBA</vt:lpwstr>
  </property>
</Properties>
</file>