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4"/>
  </p:sldMasterIdLst>
  <p:notesMasterIdLst>
    <p:notesMasterId r:id="rId19"/>
  </p:notesMasterIdLst>
  <p:sldIdLst>
    <p:sldId id="344" r:id="rId5"/>
    <p:sldId id="345" r:id="rId6"/>
    <p:sldId id="346" r:id="rId7"/>
    <p:sldId id="378" r:id="rId8"/>
    <p:sldId id="297" r:id="rId9"/>
    <p:sldId id="298" r:id="rId10"/>
    <p:sldId id="379" r:id="rId11"/>
    <p:sldId id="300" r:id="rId12"/>
    <p:sldId id="384" r:id="rId13"/>
    <p:sldId id="383" r:id="rId14"/>
    <p:sldId id="381" r:id="rId15"/>
    <p:sldId id="382" r:id="rId16"/>
    <p:sldId id="374" r:id="rId17"/>
    <p:sldId id="328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AF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06C2D32-8E29-47E0-B2E0-92968F68F877}" v="48" dt="2026-07-14T10:34:08.76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07" autoAdjust="0"/>
    <p:restoredTop sz="60114" autoAdjust="0"/>
  </p:normalViewPr>
  <p:slideViewPr>
    <p:cSldViewPr snapToGrid="0">
      <p:cViewPr varScale="1">
        <p:scale>
          <a:sx n="38" d="100"/>
          <a:sy n="38" d="100"/>
        </p:scale>
        <p:origin x="1796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40636F-CDDA-4DA6-B850-009C9C0CC1FA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48C3AE-CCDF-44E3-8B27-364CE2CCD0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4611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m82jEQXRurg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www.youtube.com/watch?v=CZTc8_FwHGM" TargetMode="External"/><Relationship Id="rId4" Type="http://schemas.openxmlformats.org/officeDocument/2006/relationships/hyperlink" Target="https://www.youtube.com/watch?v=lKWoIwgiLRk" TargetMode="Externa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48C3AE-CCDF-44E3-8B27-364CE2CCD004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25411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72178B-4454-6E37-657F-97EC553849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803E2F6-B3FD-D29C-960C-1E6B261A66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381EBD1-E090-E0E1-F532-17FABFDDDE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5 minutes </a:t>
            </a:r>
          </a:p>
          <a:p>
            <a:r>
              <a:rPr lang="en-GB" dirty="0"/>
              <a:t>Students stand up for "Fact" or remain seated for "Myth".</a:t>
            </a:r>
          </a:p>
          <a:p>
            <a:r>
              <a:rPr lang="en-GB" dirty="0"/>
              <a:t>Examples:</a:t>
            </a:r>
          </a:p>
          <a:p>
            <a:r>
              <a:rPr lang="en-GB" b="1" dirty="0"/>
              <a:t>"Only adults experience mental health problems."</a:t>
            </a:r>
          </a:p>
          <a:p>
            <a:r>
              <a:rPr lang="en-GB" dirty="0"/>
              <a:t>❌ Myth</a:t>
            </a:r>
          </a:p>
          <a:p>
            <a:endParaRPr lang="en-GB" dirty="0"/>
          </a:p>
          <a:p>
            <a:r>
              <a:rPr lang="en-GB" b="1" dirty="0"/>
              <a:t>"Talking to someone can help."</a:t>
            </a:r>
          </a:p>
          <a:p>
            <a:r>
              <a:rPr lang="en-GB" dirty="0"/>
              <a:t>✅ Fact</a:t>
            </a:r>
          </a:p>
          <a:p>
            <a:endParaRPr lang="en-GB" dirty="0"/>
          </a:p>
          <a:p>
            <a:r>
              <a:rPr lang="en-GB" b="1" dirty="0"/>
              <a:t>"Mental illnesses are a sign of weakness."</a:t>
            </a:r>
          </a:p>
          <a:p>
            <a:r>
              <a:rPr lang="en-GB" dirty="0"/>
              <a:t>❌ Myth</a:t>
            </a:r>
          </a:p>
          <a:p>
            <a:r>
              <a:rPr lang="en-GB" b="1" dirty="0"/>
              <a:t>"Everyone experiences worry sometimes."</a:t>
            </a:r>
          </a:p>
          <a:p>
            <a:r>
              <a:rPr lang="en-GB" dirty="0"/>
              <a:t>✅ Fact</a:t>
            </a:r>
          </a:p>
          <a:p>
            <a:r>
              <a:rPr lang="en-GB" b="1" dirty="0"/>
              <a:t>"Getting help early is important."</a:t>
            </a:r>
          </a:p>
          <a:p>
            <a:r>
              <a:rPr lang="en-GB" dirty="0"/>
              <a:t>✅ Fact</a:t>
            </a:r>
          </a:p>
          <a:p>
            <a:r>
              <a:rPr lang="en-GB" dirty="0"/>
              <a:t>Discuss each answer briefly.</a:t>
            </a: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62A293-E3A1-1F29-4FFE-B1F47EA780E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48C3AE-CCDF-44E3-8B27-364CE2CCD004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37540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329A58-EDBF-0C4D-CC1C-F417C80C5C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4854F66-ED8F-1AEC-A671-0E3F2F21A0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AC3CA52-4297-D177-C744-DFEE5CBE42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5 minutes </a:t>
            </a:r>
          </a:p>
          <a:p>
            <a:r>
              <a:rPr lang="en-GB" dirty="0"/>
              <a:t>Students complete a support network map.</a:t>
            </a:r>
          </a:p>
          <a:p>
            <a:r>
              <a:rPr lang="en-GB" b="1" dirty="0"/>
              <a:t>Centre circle:</a:t>
            </a:r>
            <a:endParaRPr lang="en-GB" dirty="0"/>
          </a:p>
          <a:p>
            <a:r>
              <a:rPr lang="en-GB" dirty="0"/>
              <a:t>ME</a:t>
            </a:r>
          </a:p>
          <a:p>
            <a:r>
              <a:rPr lang="en-GB" dirty="0"/>
              <a:t>Around the outside, students identify people or organisations they could speak to.</a:t>
            </a:r>
          </a:p>
          <a:p>
            <a:r>
              <a:rPr lang="en-GB" dirty="0"/>
              <a:t>Examples:</a:t>
            </a:r>
          </a:p>
          <a:p>
            <a:r>
              <a:rPr lang="en-GB" dirty="0"/>
              <a:t>Parent/carer </a:t>
            </a:r>
          </a:p>
          <a:p>
            <a:r>
              <a:rPr lang="en-GB" dirty="0"/>
              <a:t>Trusted family member </a:t>
            </a:r>
          </a:p>
          <a:p>
            <a:r>
              <a:rPr lang="en-GB" dirty="0"/>
              <a:t>Teacher </a:t>
            </a:r>
          </a:p>
          <a:p>
            <a:r>
              <a:rPr lang="en-GB" dirty="0"/>
              <a:t>Form tutor </a:t>
            </a:r>
          </a:p>
          <a:p>
            <a:r>
              <a:rPr lang="en-GB" dirty="0"/>
              <a:t>Head of Year </a:t>
            </a:r>
          </a:p>
          <a:p>
            <a:r>
              <a:rPr lang="en-GB" dirty="0"/>
              <a:t>School counsellor </a:t>
            </a:r>
          </a:p>
          <a:p>
            <a:r>
              <a:rPr lang="en-GB" dirty="0"/>
              <a:t>School nurse </a:t>
            </a:r>
          </a:p>
          <a:p>
            <a:r>
              <a:rPr lang="en-GB" dirty="0"/>
              <a:t>GP </a:t>
            </a:r>
          </a:p>
          <a:p>
            <a:r>
              <a:rPr lang="en-GB" dirty="0"/>
              <a:t>Friend </a:t>
            </a:r>
          </a:p>
          <a:p>
            <a:r>
              <a:rPr lang="en-GB" dirty="0"/>
              <a:t>Childline </a:t>
            </a:r>
          </a:p>
          <a:p>
            <a:r>
              <a:rPr lang="en-GB" dirty="0" err="1"/>
              <a:t>Kooth</a:t>
            </a:r>
            <a:r>
              <a:rPr lang="en-GB" dirty="0"/>
              <a:t> </a:t>
            </a:r>
          </a:p>
          <a:p>
            <a:r>
              <a:rPr lang="en-GB" dirty="0" err="1"/>
              <a:t>Youngminds</a:t>
            </a:r>
            <a:endParaRPr lang="en-GB" dirty="0"/>
          </a:p>
          <a:p>
            <a:r>
              <a:rPr lang="en-GB" dirty="0"/>
              <a:t>Barnardo’s </a:t>
            </a:r>
          </a:p>
          <a:p>
            <a:r>
              <a:rPr lang="en-GB" dirty="0"/>
              <a:t>Emergency services (999 if someone is in immediate danger) </a:t>
            </a:r>
          </a:p>
          <a:p>
            <a:r>
              <a:rPr lang="en-GB" dirty="0"/>
              <a:t>Discuss:</a:t>
            </a:r>
          </a:p>
          <a:p>
            <a:r>
              <a:rPr lang="en-GB" dirty="0"/>
              <a:t>Which adults are easiest to approach?</a:t>
            </a:r>
          </a:p>
          <a:p>
            <a:r>
              <a:rPr lang="en-GB" dirty="0"/>
              <a:t>Why can asking for help feel difficult?</a:t>
            </a: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BDA1F6-0C96-8BDB-71D8-2D5D828134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48C3AE-CCDF-44E3-8B27-364CE2CCD004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26548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749E04-26C6-590D-5DFF-014942E863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E8852AF-21FE-6F99-8790-7E93DA467C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8CDCBDD-AC57-6C74-5EAE-8F38B67A32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5 minutes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FCC78C-966D-8C63-C59E-1AAB4F8B1B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48C3AE-CCDF-44E3-8B27-364CE2CCD004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55098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1" i="0" dirty="0">
              <a:solidFill>
                <a:srgbClr val="1D1C1D"/>
              </a:solidFill>
              <a:effectLst/>
              <a:latin typeface="Slack-Lato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48C3AE-CCDF-44E3-8B27-364CE2CCD004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14706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48C3AE-CCDF-44E3-8B27-364CE2CCD004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8902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Discuss the following ground rules with the class and explain these need to be followed every PD lesson.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48C3AE-CCDF-44E3-8B27-364CE2CCD004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31482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48C3AE-CCDF-44E3-8B27-364CE2CCD004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997280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Knowledge Check (Multiple Choice) (2 mins)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lang="en-GB" dirty="0"/>
            </a:br>
            <a:r>
              <a:rPr lang="en-GB" dirty="0"/>
              <a:t>Explain that today's lesson focuses on recognising when emotions are part of everyday life and when someone may need extra support.</a:t>
            </a:r>
          </a:p>
          <a:p>
            <a:endParaRPr lang="en-GB" b="1" dirty="0"/>
          </a:p>
          <a:p>
            <a:r>
              <a:rPr lang="en-GB" dirty="0"/>
              <a:t>Mental health is... </a:t>
            </a:r>
          </a:p>
          <a:p>
            <a:pPr lvl="1"/>
            <a:r>
              <a:rPr lang="en-GB" dirty="0"/>
              <a:t>A. Something only adults have </a:t>
            </a:r>
          </a:p>
          <a:p>
            <a:pPr lvl="1"/>
            <a:r>
              <a:rPr lang="en-GB" b="1" dirty="0"/>
              <a:t>B. Something everyone has</a:t>
            </a:r>
            <a:r>
              <a:rPr lang="en-GB" dirty="0"/>
              <a:t> ✅ </a:t>
            </a:r>
          </a:p>
          <a:p>
            <a:pPr lvl="1"/>
            <a:r>
              <a:rPr lang="en-GB" dirty="0"/>
              <a:t>C. Only about mental illness </a:t>
            </a:r>
          </a:p>
          <a:p>
            <a:pPr lvl="1"/>
            <a:r>
              <a:rPr lang="en-GB" dirty="0"/>
              <a:t>D. The same as physical health </a:t>
            </a:r>
          </a:p>
          <a:p>
            <a:r>
              <a:rPr lang="en-GB" dirty="0"/>
              <a:t>Which of these is a healthy coping strategy? </a:t>
            </a:r>
          </a:p>
          <a:p>
            <a:pPr lvl="1"/>
            <a:r>
              <a:rPr lang="en-GB" dirty="0"/>
              <a:t>A. Keeping worries secret forever </a:t>
            </a:r>
          </a:p>
          <a:p>
            <a:pPr lvl="1"/>
            <a:r>
              <a:rPr lang="en-GB" b="1" dirty="0"/>
              <a:t>B. Talking to a trusted adult</a:t>
            </a:r>
            <a:r>
              <a:rPr lang="en-GB" dirty="0"/>
              <a:t> ✅ </a:t>
            </a:r>
          </a:p>
          <a:p>
            <a:pPr lvl="1"/>
            <a:r>
              <a:rPr lang="en-GB" dirty="0"/>
              <a:t>C. Ignoring problems completely </a:t>
            </a:r>
          </a:p>
          <a:p>
            <a:pPr lvl="1"/>
            <a:r>
              <a:rPr lang="en-GB" dirty="0"/>
              <a:t>D. Staying awake all night </a:t>
            </a:r>
          </a:p>
          <a:p>
            <a:r>
              <a:rPr lang="en-GB" dirty="0"/>
              <a:t>True or False:</a:t>
            </a:r>
            <a:br>
              <a:rPr lang="en-GB" dirty="0"/>
            </a:br>
            <a:r>
              <a:rPr lang="en-GB" dirty="0"/>
              <a:t>Everyone experiences difficult emotions at some point. </a:t>
            </a:r>
          </a:p>
          <a:p>
            <a:r>
              <a:rPr lang="en-GB" b="1" dirty="0"/>
              <a:t>True</a:t>
            </a:r>
            <a:r>
              <a:rPr lang="en-GB" dirty="0"/>
              <a:t> ✅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48C3AE-CCDF-44E3-8B27-364CE2CCD004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84760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5 mins Emotion continuum- display the emotions on the board and ask students which emotions have you experienced before. </a:t>
            </a:r>
          </a:p>
          <a:p>
            <a:r>
              <a:rPr lang="en-GB" dirty="0"/>
              <a:t>Give an example of each emotion </a:t>
            </a:r>
          </a:p>
          <a:p>
            <a:endParaRPr lang="en-GB" dirty="0"/>
          </a:p>
          <a:p>
            <a:r>
              <a:rPr lang="en-GB" dirty="0"/>
              <a:t>Emphasise:</a:t>
            </a:r>
          </a:p>
          <a:p>
            <a:r>
              <a:rPr lang="en-GB" dirty="0"/>
              <a:t>All emotions are normal. </a:t>
            </a:r>
          </a:p>
          <a:p>
            <a:r>
              <a:rPr lang="en-GB" dirty="0"/>
              <a:t>Mental health exists on a spectrum. </a:t>
            </a:r>
          </a:p>
          <a:p>
            <a:r>
              <a:rPr lang="en-GB" dirty="0"/>
              <a:t>Experiencing emotions does not automatically mean someone has a mental illness.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48C3AE-CCDF-44E3-8B27-364CE2CCD004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2151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01F331-5E3C-EA5D-84E9-46CB8887AE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E9523BF-9702-0B0B-4128-6D978FD9170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C6B3B39-0AC7-0895-0AE1-7284D4A4EB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5 mins </a:t>
            </a:r>
          </a:p>
          <a:p>
            <a:r>
              <a:rPr lang="en-GB" b="1" dirty="0"/>
              <a:t>Explain</a:t>
            </a:r>
          </a:p>
          <a:p>
            <a:r>
              <a:rPr lang="en-GB" dirty="0"/>
              <a:t>Mental health is everyone's emotional, psychological and social wellbeing.</a:t>
            </a:r>
          </a:p>
          <a:p>
            <a:r>
              <a:rPr lang="en-GB" dirty="0"/>
              <a:t>Mental ill health refers to difficulties that significantly affect thoughts, feelings or behaviour over time.</a:t>
            </a:r>
          </a:p>
          <a:p>
            <a:endParaRPr lang="en-GB" dirty="0"/>
          </a:p>
          <a:p>
            <a:r>
              <a:rPr lang="en-GB" b="1" dirty="0"/>
              <a:t>Key Message</a:t>
            </a:r>
          </a:p>
          <a:p>
            <a:r>
              <a:rPr lang="en-GB" dirty="0"/>
              <a:t>Having a bad day is normal.</a:t>
            </a:r>
          </a:p>
          <a:p>
            <a:endParaRPr lang="en-GB" dirty="0"/>
          </a:p>
          <a:p>
            <a:r>
              <a:rPr lang="en-GB" dirty="0"/>
              <a:t>If difficult feelings:</a:t>
            </a:r>
          </a:p>
          <a:p>
            <a:r>
              <a:rPr lang="en-GB" dirty="0"/>
              <a:t>last several weeks, </a:t>
            </a:r>
          </a:p>
          <a:p>
            <a:r>
              <a:rPr lang="en-GB" dirty="0"/>
              <a:t>become overwhelming, </a:t>
            </a:r>
          </a:p>
          <a:p>
            <a:r>
              <a:rPr lang="en-GB" dirty="0"/>
              <a:t>affect school, friendships or sleep, </a:t>
            </a:r>
          </a:p>
          <a:p>
            <a:r>
              <a:rPr lang="en-GB" dirty="0"/>
              <a:t>it may be time to seek support.</a:t>
            </a: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D9D7BC-C5EE-819C-2743-E216874F151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48C3AE-CCDF-44E3-8B27-364CE2CCD004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19593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i="0" dirty="0"/>
              <a:t>Teacher Notes (15</a:t>
            </a:r>
            <a:r>
              <a:rPr lang="en-US" b="1" i="0" baseline="0" dirty="0"/>
              <a:t> MIN) 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Ask students to watch the clips on common mental health conditions and challenges. As they watch, students complete 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questions in their booklets: Common Mental Health Conditions and challenges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Answers on next slide. 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Watch the clip on depression here:  </a:t>
            </a:r>
            <a:r>
              <a:rPr lang="en-GB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https://www.youtube.com/watch?v=m82jEQXRurg</a:t>
            </a:r>
            <a:r>
              <a:rPr lang="en-GB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(image hyperlinked)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Watch the clip on anxiety here:  </a:t>
            </a:r>
            <a:r>
              <a:rPr lang="en-GB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https://www.youtube.com/watch?v=lKWoIwgiLRk</a:t>
            </a:r>
            <a:r>
              <a:rPr lang="en-GB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(image hyperlinked)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Watch the clip on stress here:  </a:t>
            </a:r>
            <a:r>
              <a:rPr lang="en-GB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5"/>
              </a:rPr>
              <a:t>https://www.youtube.com/watch?v=CZTc8_FwHGM</a:t>
            </a:r>
            <a:r>
              <a:rPr lang="en-GB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(image hyperlinked)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Ask the class:</a:t>
            </a:r>
          </a:p>
          <a:p>
            <a:pPr lvl="0"/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Was there anything that surprised them?</a:t>
            </a:r>
          </a:p>
          <a:p>
            <a:pPr lvl="0"/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 there anything else they want to know more about?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Raise points of interest from the videos to check understanding. Teacher notes are available in 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Resource 1a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Support: Q&amp;A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Some students might prefer to discuss what they have seen/heard rather than noting the content in their worksheet</a:t>
            </a:r>
          </a:p>
          <a:p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Challenge: Key concepts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Ask students to suggest three key points they think it is important young people know about each different mental health condition/challenge.</a:t>
            </a: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48C3AE-CCDF-44E3-8B27-364CE2CCD004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71495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2D1112-6220-E7E9-0C7F-9660F6E29D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716DA03-0D14-A5DD-6A1F-FB0F8A0A35F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2A7E477-446A-6B69-45C1-5A9BA1A7C4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5 minutes</a:t>
            </a:r>
          </a:p>
          <a:p>
            <a:r>
              <a:rPr lang="en-GB" b="1" dirty="0"/>
              <a:t>Scenarios</a:t>
            </a:r>
          </a:p>
          <a:p>
            <a:r>
              <a:rPr lang="en-GB" b="1" dirty="0"/>
              <a:t>A</a:t>
            </a:r>
            <a:br>
              <a:rPr lang="en-GB" dirty="0"/>
            </a:br>
            <a:r>
              <a:rPr lang="en-GB" dirty="0"/>
              <a:t>Sam feels nervous before every maths test.</a:t>
            </a:r>
          </a:p>
          <a:p>
            <a:r>
              <a:rPr lang="en-GB" dirty="0"/>
              <a:t>➡ Normal worry</a:t>
            </a:r>
          </a:p>
          <a:p>
            <a:r>
              <a:rPr lang="en-GB" b="1" dirty="0"/>
              <a:t>B</a:t>
            </a:r>
            <a:br>
              <a:rPr lang="en-GB" dirty="0"/>
            </a:br>
            <a:r>
              <a:rPr lang="en-GB" dirty="0"/>
              <a:t>Luca has stopped seeing friends and hasn't enjoyed football for over a month.</a:t>
            </a:r>
          </a:p>
          <a:p>
            <a:r>
              <a:rPr lang="en-GB" dirty="0"/>
              <a:t>➡ May need support</a:t>
            </a:r>
          </a:p>
          <a:p>
            <a:r>
              <a:rPr lang="en-GB" b="1" dirty="0"/>
              <a:t>C</a:t>
            </a:r>
            <a:br>
              <a:rPr lang="en-GB" dirty="0"/>
            </a:br>
            <a:r>
              <a:rPr lang="en-GB" dirty="0"/>
              <a:t>Ella feels upset after arguing with a friend.</a:t>
            </a:r>
          </a:p>
          <a:p>
            <a:r>
              <a:rPr lang="en-GB" dirty="0"/>
              <a:t>➡ Normal emotion</a:t>
            </a:r>
          </a:p>
          <a:p>
            <a:r>
              <a:rPr lang="en-GB" b="1" dirty="0"/>
              <a:t>D</a:t>
            </a:r>
            <a:br>
              <a:rPr lang="en-GB" dirty="0"/>
            </a:br>
            <a:r>
              <a:rPr lang="en-GB" dirty="0"/>
              <a:t>Ben worries constantly, struggles to sleep and feels anxious every day.</a:t>
            </a:r>
          </a:p>
          <a:p>
            <a:r>
              <a:rPr lang="en-GB" dirty="0"/>
              <a:t>➡ May need support</a:t>
            </a:r>
          </a:p>
          <a:p>
            <a:br>
              <a:rPr lang="en-GB" dirty="0"/>
            </a:br>
            <a:endParaRPr lang="en-GB" dirty="0"/>
          </a:p>
          <a:p>
            <a:r>
              <a:rPr lang="en-GB" dirty="0"/>
              <a:t>Discuss as a class:</a:t>
            </a:r>
          </a:p>
          <a:p>
            <a:r>
              <a:rPr lang="en-GB" dirty="0"/>
              <a:t>What helped you decide?</a:t>
            </a: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B5D75F-66D4-8CE8-26EC-9301250201C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48C3AE-CCDF-44E3-8B27-364CE2CCD004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905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7732C-01B5-415B-BDA2-20F085D7E052}" type="datetime3">
              <a:rPr lang="en-US" smtClean="0"/>
              <a:t>2 September 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F8F7E-1D02-4DEB-A2CD-F045B5722507}" type="datetime3">
              <a:rPr lang="en-US" smtClean="0"/>
              <a:t>2 September 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E6782-DFDF-4764-AB67-30CE82AFFD96}" type="datetime3">
              <a:rPr lang="en-US" smtClean="0"/>
              <a:t>2 September 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6AC1C-A82F-407D-A614-C73E27D5A8BD}" type="datetime3">
              <a:rPr lang="en-US" smtClean="0"/>
              <a:t>2 September 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CD4EC-A97D-4EA7-9795-621F432B28DD}" type="datetime3">
              <a:rPr lang="en-US" smtClean="0"/>
              <a:t>2 September 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FAB35-DC1D-4A20-A129-AB89D110355B}" type="datetime3">
              <a:rPr lang="en-US" smtClean="0"/>
              <a:t>2 September 2026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B3E6F-F0B6-40DD-B9CE-6FF7912E6042}" type="datetime3">
              <a:rPr lang="en-US" smtClean="0"/>
              <a:t>2 September 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A4B55-728E-4930-8BE2-555CAD585DCD}" type="datetime3">
              <a:rPr lang="en-US" smtClean="0"/>
              <a:t>2 September 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53044-23D1-439A-B3D6-D5BAE3DA0DAA}" type="datetime3">
              <a:rPr lang="en-US" smtClean="0"/>
              <a:t>2 September 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EE33B-A86C-49E3-BB8B-0473CF6E3B24}" type="datetime3">
              <a:rPr lang="en-US" smtClean="0"/>
              <a:t>2 September 2026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52E716F5-7183-48B8-829F-6C9C88A936D8}" type="datetime3">
              <a:rPr lang="en-US" smtClean="0"/>
              <a:t>2 September 2026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B67E14FB-81E1-4253-BF97-F41C6E39BBEF}" type="datetime3">
              <a:rPr lang="en-US" smtClean="0"/>
              <a:t>2 September 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hildline.org.uk/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samaritans.org/" TargetMode="External"/><Relationship Id="rId4" Type="http://schemas.openxmlformats.org/officeDocument/2006/relationships/hyperlink" Target="https://youngminds.org.uk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eg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5.png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hyperlink" Target="https://www.youtube.com/watch?v=m82jEQXRurg" TargetMode="External"/><Relationship Id="rId7" Type="http://schemas.openxmlformats.org/officeDocument/2006/relationships/hyperlink" Target="https://www.youtube.com/watch?v=CZTc8_FwHGM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hyperlink" Target="https://www.youtube.com/watch?v=lKWoIwgiLRk" TargetMode="External"/><Relationship Id="rId4" Type="http://schemas.openxmlformats.org/officeDocument/2006/relationships/image" Target="../media/image8.png"/><Relationship Id="rId9" Type="http://schemas.microsoft.com/office/2007/relationships/hdphoto" Target="../media/hdphoto4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2FC532-7721-83C7-41CF-3E47F4F5E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9139" y="188078"/>
            <a:ext cx="10822487" cy="929896"/>
          </a:xfrm>
          <a:ln w="57150"/>
        </p:spPr>
        <p:txBody>
          <a:bodyPr>
            <a:normAutofit/>
          </a:bodyPr>
          <a:lstStyle/>
          <a:p>
            <a:r>
              <a:rPr lang="en-GB" sz="3600" cap="none" dirty="0">
                <a:solidFill>
                  <a:schemeClr val="tx1"/>
                </a:solidFill>
                <a:latin typeface="Comic Sans MS" panose="030F0702030302020204" pitchFamily="66" charset="0"/>
              </a:rPr>
              <a:t>Teacher Information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C7F46F-53B2-FB16-DCB7-39F3DE110B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9138" y="1502227"/>
            <a:ext cx="10822487" cy="4660578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GB" sz="2600" dirty="0">
                <a:latin typeface="Comic Sans MS" panose="030F0702030302020204" pitchFamily="66" charset="0"/>
              </a:rPr>
              <a:t>All resources in booklets. </a:t>
            </a:r>
          </a:p>
          <a:p>
            <a:r>
              <a:rPr lang="en-GB" sz="2600" dirty="0">
                <a:latin typeface="Comic Sans MS" panose="030F0702030302020204" pitchFamily="66" charset="0"/>
              </a:rPr>
              <a:t>Please read the PSHE teacher handbook before teaching this unit.</a:t>
            </a:r>
          </a:p>
          <a:p>
            <a:r>
              <a:rPr lang="en-GB" sz="2600" dirty="0">
                <a:latin typeface="Comic Sans MS" panose="030F0702030302020204" pitchFamily="66" charset="0"/>
              </a:rPr>
              <a:t>Remember to log any safeguarding concerns on CPOMS. </a:t>
            </a:r>
          </a:p>
          <a:p>
            <a:r>
              <a:rPr lang="en-GB" sz="2600" dirty="0">
                <a:latin typeface="Comic Sans MS" panose="030F0702030302020204" pitchFamily="66" charset="0"/>
              </a:rPr>
              <a:t>Keep your class booklets safe as there will be a new booklet each half term. </a:t>
            </a:r>
          </a:p>
          <a:p>
            <a:r>
              <a:rPr lang="en-GB" sz="2600" dirty="0">
                <a:latin typeface="Comic Sans MS" panose="030F0702030302020204" pitchFamily="66" charset="0"/>
              </a:rPr>
              <a:t>Read the notes section for each slide and make sure you are familiar with the lesson content. </a:t>
            </a:r>
          </a:p>
          <a:p>
            <a:r>
              <a:rPr lang="en-GB" sz="2600" dirty="0">
                <a:latin typeface="Comic Sans MS" panose="030F0702030302020204" pitchFamily="66" charset="0"/>
              </a:rPr>
              <a:t>Always have 5 minutes left at the end to share the further support slide. </a:t>
            </a:r>
          </a:p>
          <a:p>
            <a:endParaRPr lang="en-GB" sz="2600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en-GB" sz="2400" dirty="0">
              <a:latin typeface="Comic Sans MS" panose="030F0702030302020204" pitchFamily="66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795456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F79D00-D16A-EFFC-6BAA-1BA2BD4C37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254541-F971-D94B-B5F5-B31391F246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9139" y="188078"/>
            <a:ext cx="10822487" cy="929896"/>
          </a:xfrm>
          <a:ln w="57150"/>
        </p:spPr>
        <p:txBody>
          <a:bodyPr>
            <a:normAutofit/>
          </a:bodyPr>
          <a:lstStyle/>
          <a:p>
            <a:r>
              <a:rPr lang="en-GB" sz="3600" cap="none" dirty="0">
                <a:solidFill>
                  <a:schemeClr val="tx1"/>
                </a:solidFill>
                <a:latin typeface="Comic Sans MS" panose="030F0702030302020204" pitchFamily="66" charset="0"/>
              </a:rPr>
              <a:t>Task 5- Is it normal or needs support?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4CDF8C-D7C1-3F84-B4A1-7AD3A37F10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502226"/>
            <a:ext cx="11480800" cy="5167695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3200" dirty="0">
                <a:latin typeface="Comic Sans MS" panose="030F0702030302020204" pitchFamily="66" charset="0"/>
              </a:rPr>
              <a:t>Students work in pairs.</a:t>
            </a:r>
          </a:p>
          <a:p>
            <a:r>
              <a:rPr lang="en-GB" sz="3200" dirty="0">
                <a:latin typeface="Comic Sans MS" panose="030F0702030302020204" pitchFamily="66" charset="0"/>
              </a:rPr>
              <a:t>Read the scenarios in your booklets and decide if it is normal or needs support </a:t>
            </a:r>
          </a:p>
          <a:p>
            <a:r>
              <a:rPr lang="en-GB" sz="3200" dirty="0">
                <a:latin typeface="Comic Sans MS" panose="030F0702030302020204" pitchFamily="66" charset="0"/>
              </a:rPr>
              <a:t>Discuss as a class:</a:t>
            </a:r>
          </a:p>
          <a:p>
            <a:pPr marL="0" indent="0">
              <a:buNone/>
            </a:pPr>
            <a:endParaRPr lang="en-GB" sz="3200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en-GB" sz="3200" dirty="0">
                <a:latin typeface="Comic Sans MS" panose="030F0702030302020204" pitchFamily="66" charset="0"/>
              </a:rPr>
              <a:t>What helped you decide?</a:t>
            </a:r>
          </a:p>
          <a:p>
            <a:endParaRPr lang="en-GB" sz="2800" dirty="0"/>
          </a:p>
          <a:p>
            <a:pPr marL="0" indent="0">
              <a:buNone/>
            </a:pP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6CE9C88-7199-83AB-CE21-22824B3EC7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3808" y="3253317"/>
            <a:ext cx="428625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4669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EA38C0-1645-CB30-706B-C4A734B5D0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5DF456-9A35-4635-E68D-121ABD18B1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9139" y="188078"/>
            <a:ext cx="10822487" cy="929896"/>
          </a:xfrm>
          <a:ln w="57150"/>
        </p:spPr>
        <p:txBody>
          <a:bodyPr>
            <a:normAutofit/>
          </a:bodyPr>
          <a:lstStyle/>
          <a:p>
            <a:r>
              <a:rPr lang="en-GB" sz="3600" cap="none" dirty="0">
                <a:solidFill>
                  <a:schemeClr val="tx1"/>
                </a:solidFill>
                <a:latin typeface="Comic Sans MS" panose="030F0702030302020204" pitchFamily="66" charset="0"/>
              </a:rPr>
              <a:t>Task 6- Myth or fact?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4C0D5C-EB1A-151D-0D8E-6156EDB9BD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502226"/>
            <a:ext cx="11480800" cy="5167695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800" dirty="0">
                <a:latin typeface="Comic Sans MS" panose="030F0702030302020204" pitchFamily="66" charset="0"/>
              </a:rPr>
              <a:t>Listen to the statements and Stand up for "Fact" or remain seated for "Myth".</a:t>
            </a:r>
          </a:p>
          <a:p>
            <a:endParaRPr lang="en-GB" sz="2800" dirty="0"/>
          </a:p>
          <a:p>
            <a:pPr marL="0" indent="0">
              <a:buNone/>
            </a:pP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0847B2A-9D3A-8C42-95F6-1030601B0B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1466" y="2167466"/>
            <a:ext cx="4758267" cy="396522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AC015C5-576D-FD00-C312-A8E27F04A9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9473" y="3187700"/>
            <a:ext cx="4371062" cy="255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3872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9B5C56-B5F9-89D3-73B5-9DB8108055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1C07A5-349C-D450-89E9-5436714DBC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9139" y="188078"/>
            <a:ext cx="10822487" cy="929896"/>
          </a:xfrm>
          <a:ln w="57150"/>
        </p:spPr>
        <p:txBody>
          <a:bodyPr>
            <a:normAutofit/>
          </a:bodyPr>
          <a:lstStyle/>
          <a:p>
            <a:r>
              <a:rPr lang="en-GB" sz="3600" cap="none" dirty="0">
                <a:solidFill>
                  <a:schemeClr val="tx1"/>
                </a:solidFill>
                <a:latin typeface="Comic Sans MS" panose="030F0702030302020204" pitchFamily="66" charset="0"/>
              </a:rPr>
              <a:t>Task 7- Support network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E6DB81-DEDD-839E-071E-B0D1BFD5DF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502226"/>
            <a:ext cx="11480800" cy="5167695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800" dirty="0">
                <a:latin typeface="Comic Sans MS" panose="030F0702030302020204" pitchFamily="66" charset="0"/>
              </a:rPr>
              <a:t>Create a support network map with you in the middle and around the outside identify people or organisations you could speak to for support </a:t>
            </a:r>
          </a:p>
          <a:p>
            <a:pPr marL="0" indent="0">
              <a:buNone/>
            </a:pP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AD0527CB-A75B-8F79-AF70-586B9C33C4EE}"/>
              </a:ext>
            </a:extLst>
          </p:cNvPr>
          <p:cNvSpPr/>
          <p:nvPr/>
        </p:nvSpPr>
        <p:spPr>
          <a:xfrm>
            <a:off x="4097867" y="3589867"/>
            <a:ext cx="3539066" cy="18796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800" dirty="0">
                <a:solidFill>
                  <a:schemeClr val="tx1"/>
                </a:solidFill>
                <a:latin typeface="Comic Sans MS" panose="030F0702030302020204" pitchFamily="66" charset="0"/>
              </a:rPr>
              <a:t>Me</a:t>
            </a:r>
            <a:r>
              <a:rPr lang="en-GB" dirty="0"/>
              <a:t> 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9E0E3D8-0FF8-041A-77F6-2F22C3DD6BA0}"/>
              </a:ext>
            </a:extLst>
          </p:cNvPr>
          <p:cNvCxnSpPr>
            <a:stCxn id="4" idx="7"/>
          </p:cNvCxnSpPr>
          <p:nvPr/>
        </p:nvCxnSpPr>
        <p:spPr>
          <a:xfrm flipV="1">
            <a:off x="7118649" y="2895600"/>
            <a:ext cx="924684" cy="96952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66C31AE-26A7-F8E3-CCE7-F962EF47F0DF}"/>
              </a:ext>
            </a:extLst>
          </p:cNvPr>
          <p:cNvCxnSpPr>
            <a:cxnSpLocks/>
          </p:cNvCxnSpPr>
          <p:nvPr/>
        </p:nvCxnSpPr>
        <p:spPr>
          <a:xfrm>
            <a:off x="7338937" y="5105400"/>
            <a:ext cx="1517196" cy="105833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7C9EA5A-C124-2CF3-AC08-8696CD21EE71}"/>
              </a:ext>
            </a:extLst>
          </p:cNvPr>
          <p:cNvCxnSpPr>
            <a:cxnSpLocks/>
          </p:cNvCxnSpPr>
          <p:nvPr/>
        </p:nvCxnSpPr>
        <p:spPr>
          <a:xfrm flipH="1" flipV="1">
            <a:off x="2506133" y="3429000"/>
            <a:ext cx="1591734" cy="85315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347E2A0-0B0B-8A8E-BC12-85700C37638D}"/>
              </a:ext>
            </a:extLst>
          </p:cNvPr>
          <p:cNvCxnSpPr>
            <a:cxnSpLocks/>
          </p:cNvCxnSpPr>
          <p:nvPr/>
        </p:nvCxnSpPr>
        <p:spPr>
          <a:xfrm flipV="1">
            <a:off x="3048000" y="5105400"/>
            <a:ext cx="1347862" cy="94096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D8BE0380-57E2-9CE2-37C2-B17F125950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56362" y="3243339"/>
            <a:ext cx="2430428" cy="2391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21309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C95948-CBB0-A724-02AA-BAD93F5B2E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F4B1E6-70C0-4B00-8FC4-D3A7B5C0B4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9137" y="188078"/>
            <a:ext cx="10822487" cy="929896"/>
          </a:xfrm>
          <a:ln w="57150"/>
        </p:spPr>
        <p:txBody>
          <a:bodyPr>
            <a:normAutofit/>
          </a:bodyPr>
          <a:lstStyle/>
          <a:p>
            <a:r>
              <a:rPr lang="en-GB" sz="3600" cap="none" dirty="0">
                <a:solidFill>
                  <a:schemeClr val="tx1"/>
                </a:solidFill>
                <a:latin typeface="Comic Sans MS" panose="030F0702030302020204" pitchFamily="66" charset="0"/>
              </a:rPr>
              <a:t>What have I learnt?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D79097-2767-9986-1C3E-2AD9E3F5F9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3494" y="1477006"/>
            <a:ext cx="11706773" cy="5192915"/>
          </a:xfrm>
          <a:solidFill>
            <a:schemeClr val="bg1"/>
          </a:solidFill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sz="3200" dirty="0">
                <a:latin typeface="Comic Sans MS" panose="030F0702030302020204" pitchFamily="66" charset="0"/>
              </a:rPr>
              <a:t>Complete the following questions in your booklets: </a:t>
            </a:r>
          </a:p>
          <a:p>
            <a:pPr marL="0" indent="0">
              <a:buNone/>
            </a:pPr>
            <a:r>
              <a:rPr lang="en-GB" sz="3200" dirty="0">
                <a:latin typeface="Comic Sans MS" panose="030F0702030302020204" pitchFamily="66" charset="0"/>
              </a:rPr>
              <a:t>Name one common mental ill health condition. </a:t>
            </a:r>
          </a:p>
          <a:p>
            <a:pPr marL="0" indent="0">
              <a:buNone/>
            </a:pPr>
            <a:endParaRPr lang="en-GB" sz="3200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en-GB" sz="3200" dirty="0">
                <a:latin typeface="Comic Sans MS" panose="030F0702030302020204" pitchFamily="66" charset="0"/>
              </a:rPr>
              <a:t>What is the difference between everyday worry and needing support? </a:t>
            </a:r>
          </a:p>
          <a:p>
            <a:pPr marL="0" indent="0">
              <a:buNone/>
            </a:pPr>
            <a:endParaRPr lang="en-GB" sz="3200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en-GB" sz="3200" dirty="0">
                <a:latin typeface="Comic Sans MS" panose="030F0702030302020204" pitchFamily="66" charset="0"/>
              </a:rPr>
              <a:t>What can you do to support positive mental health?</a:t>
            </a:r>
          </a:p>
          <a:p>
            <a:pPr marL="0" indent="0">
              <a:buNone/>
            </a:pPr>
            <a:endParaRPr lang="en-GB" sz="3200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en-GB" sz="3200" dirty="0">
                <a:latin typeface="Comic Sans MS" panose="030F0702030302020204" pitchFamily="66" charset="0"/>
              </a:rPr>
              <a:t>Name two trusted people or organisations someone could contact if they were struggling.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E43073A-7817-658E-7A71-DA423B72CB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65217" y="3666494"/>
            <a:ext cx="230505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7694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58537" y="154795"/>
            <a:ext cx="9993086" cy="1188720"/>
          </a:xfrm>
          <a:ln w="57150"/>
        </p:spPr>
        <p:txBody>
          <a:bodyPr>
            <a:noAutofit/>
          </a:bodyPr>
          <a:lstStyle/>
          <a:p>
            <a:r>
              <a:rPr lang="en-GB" sz="3600" cap="none" dirty="0">
                <a:latin typeface="Comic Sans MS" panose="030F0702030302020204" pitchFamily="66" charset="0"/>
              </a:rPr>
              <a:t>Signposting Support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1040" y="1718941"/>
            <a:ext cx="10846526" cy="4984264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If you have any concerns or questions regarding your own mental health</a:t>
            </a:r>
            <a:r>
              <a:rPr lang="en-GB" sz="2800" dirty="0">
                <a:solidFill>
                  <a:schemeClr val="tx1"/>
                </a:solidFill>
                <a:latin typeface="Comic Sans MS" panose="030F0702030302020204" pitchFamily="66" charset="0"/>
                <a:ea typeface="Lato" panose="020F0502020204030203" pitchFamily="34" charset="0"/>
                <a:cs typeface="Lato" panose="020F0502020204030203" pitchFamily="34" charset="0"/>
              </a:rPr>
              <a:t>, </a:t>
            </a:r>
            <a:r>
              <a:rPr lang="en-GB" sz="2800" dirty="0">
                <a:latin typeface="Comic Sans MS" panose="030F0702030302020204" pitchFamily="66" charset="0"/>
                <a:ea typeface="Lato" panose="020F0502020204030203" pitchFamily="34" charset="0"/>
                <a:cs typeface="Lato" panose="020F0502020204030203" pitchFamily="34" charset="0"/>
              </a:rPr>
              <a:t>you can always speak to your </a:t>
            </a:r>
            <a:r>
              <a:rPr lang="en-GB" sz="2800" b="1" dirty="0">
                <a:latin typeface="Comic Sans MS" panose="030F0702030302020204" pitchFamily="66" charset="0"/>
                <a:ea typeface="Lato" panose="020F0502020204030203" pitchFamily="34" charset="0"/>
                <a:cs typeface="Lato" panose="020F0502020204030203" pitchFamily="34" charset="0"/>
              </a:rPr>
              <a:t>parent or carer</a:t>
            </a:r>
            <a:r>
              <a:rPr lang="en-GB" sz="2800" dirty="0">
                <a:latin typeface="Comic Sans MS" panose="030F0702030302020204" pitchFamily="66" charset="0"/>
                <a:ea typeface="Lato" panose="020F0502020204030203" pitchFamily="34" charset="0"/>
                <a:cs typeface="Lato" panose="020F0502020204030203" pitchFamily="34" charset="0"/>
              </a:rPr>
              <a:t>, or a </a:t>
            </a:r>
            <a:r>
              <a:rPr lang="en-GB" sz="2800" b="1" dirty="0">
                <a:latin typeface="Comic Sans MS" panose="030F0702030302020204" pitchFamily="66" charset="0"/>
                <a:ea typeface="Lato" panose="020F0502020204030203" pitchFamily="34" charset="0"/>
                <a:cs typeface="Lato" panose="020F0502020204030203" pitchFamily="34" charset="0"/>
              </a:rPr>
              <a:t>teacher</a:t>
            </a:r>
            <a:r>
              <a:rPr lang="en-GB" sz="2800" dirty="0">
                <a:latin typeface="Comic Sans MS" panose="030F0702030302020204" pitchFamily="66" charset="0"/>
                <a:ea typeface="Lato" panose="020F0502020204030203" pitchFamily="34" charset="0"/>
                <a:cs typeface="Lato" panose="020F0502020204030203" pitchFamily="34" charset="0"/>
              </a:rPr>
              <a:t> in school for more advice and support. </a:t>
            </a:r>
          </a:p>
          <a:p>
            <a:pPr marL="0" indent="0">
              <a:buNone/>
            </a:pPr>
            <a:r>
              <a:rPr lang="en-US" sz="2800" b="1" dirty="0">
                <a:latin typeface="Comic Sans MS" panose="030F0702030302020204" pitchFamily="66" charset="0"/>
                <a:ea typeface="Lato" panose="020B0604020202020204" charset="0"/>
                <a:cs typeface="Lato" panose="020B0604020202020204" charset="0"/>
              </a:rPr>
              <a:t>ChildLine</a:t>
            </a:r>
            <a:r>
              <a:rPr lang="en-US" sz="2800" dirty="0">
                <a:latin typeface="Comic Sans MS" panose="030F0702030302020204" pitchFamily="66" charset="0"/>
                <a:ea typeface="Lato" panose="020B0604020202020204" charset="0"/>
                <a:cs typeface="Lato" panose="020B0604020202020204" charset="0"/>
              </a:rPr>
              <a:t>:</a:t>
            </a:r>
          </a:p>
          <a:p>
            <a:r>
              <a:rPr lang="en-US" sz="2800" dirty="0">
                <a:solidFill>
                  <a:schemeClr val="bg1">
                    <a:lumMod val="50000"/>
                  </a:schemeClr>
                </a:solidFill>
                <a:latin typeface="Comic Sans MS" panose="030F0702030302020204" pitchFamily="66" charset="0"/>
                <a:ea typeface="Lato" panose="020B0604020202020204" charset="0"/>
                <a:cs typeface="Lato" panose="020B0604020202020204" charset="0"/>
                <a:hlinkClick r:id="rId3"/>
              </a:rPr>
              <a:t>www.childline.org.uk</a:t>
            </a:r>
            <a:r>
              <a:rPr lang="en-US" sz="2800" dirty="0">
                <a:solidFill>
                  <a:schemeClr val="bg1">
                    <a:lumMod val="50000"/>
                  </a:schemeClr>
                </a:solidFill>
                <a:latin typeface="Comic Sans MS" panose="030F0702030302020204" pitchFamily="66" charset="0"/>
                <a:ea typeface="Lato" panose="020B0604020202020204" charset="0"/>
                <a:cs typeface="Lato" panose="020B0604020202020204" charset="0"/>
              </a:rPr>
              <a:t>  </a:t>
            </a:r>
            <a:r>
              <a:rPr lang="en-US" sz="2800" dirty="0">
                <a:latin typeface="Comic Sans MS" panose="030F0702030302020204" pitchFamily="66" charset="0"/>
                <a:ea typeface="Lato" panose="020B0604020202020204" charset="0"/>
                <a:cs typeface="Lato" panose="020B0604020202020204" charset="0"/>
              </a:rPr>
              <a:t>Phone: 0800 1111</a:t>
            </a:r>
          </a:p>
          <a:p>
            <a:pPr marL="0" indent="0">
              <a:buNone/>
            </a:pPr>
            <a:r>
              <a:rPr lang="en-US" sz="2800" b="1" dirty="0">
                <a:latin typeface="Comic Sans MS" panose="030F0702030302020204" pitchFamily="66" charset="0"/>
                <a:ea typeface="Lato" panose="020B0604020202020204" charset="0"/>
                <a:cs typeface="Lato" panose="020B0604020202020204" charset="0"/>
              </a:rPr>
              <a:t>Young Minds:</a:t>
            </a:r>
          </a:p>
          <a:p>
            <a:r>
              <a:rPr lang="en-GB" sz="2800" u="sng" dirty="0">
                <a:latin typeface="Comic Sans MS" panose="030F0702030302020204" pitchFamily="66" charset="0"/>
                <a:ea typeface="Lato" panose="020B0604020202020204" charset="0"/>
                <a:cs typeface="Lato" panose="020B0604020202020204" charset="0"/>
                <a:hlinkClick r:id="rId4"/>
              </a:rPr>
              <a:t>www.youngminds.org.uk</a:t>
            </a:r>
            <a:endParaRPr lang="en-US" sz="2800" dirty="0">
              <a:latin typeface="Comic Sans MS" panose="030F0702030302020204" pitchFamily="66" charset="0"/>
              <a:ea typeface="Lato" panose="020B0604020202020204" charset="0"/>
              <a:cs typeface="Lato" panose="020B0604020202020204" charset="0"/>
            </a:endParaRPr>
          </a:p>
          <a:p>
            <a:pPr marL="0" indent="0">
              <a:buNone/>
            </a:pPr>
            <a:r>
              <a:rPr lang="en-US" sz="2800" b="1" dirty="0">
                <a:latin typeface="Comic Sans MS" panose="030F0702030302020204" pitchFamily="66" charset="0"/>
                <a:ea typeface="Lato" panose="020B0604020202020204" charset="0"/>
                <a:cs typeface="Lato" panose="020B0604020202020204" charset="0"/>
              </a:rPr>
              <a:t>Samaritans:</a:t>
            </a:r>
          </a:p>
          <a:p>
            <a:r>
              <a:rPr lang="en-GB" sz="2800" u="sng" dirty="0">
                <a:latin typeface="Comic Sans MS" panose="030F0702030302020204" pitchFamily="66" charset="0"/>
                <a:ea typeface="Lato" panose="020B0604020202020204" charset="0"/>
                <a:cs typeface="Lato" panose="020B0604020202020204" charset="0"/>
                <a:hlinkClick r:id="rId5"/>
              </a:rPr>
              <a:t>www.samaritans.org</a:t>
            </a:r>
            <a:r>
              <a:rPr lang="en-GB" sz="2800" dirty="0">
                <a:latin typeface="Comic Sans MS" panose="030F0702030302020204" pitchFamily="66" charset="0"/>
                <a:ea typeface="Lato" panose="020B0604020202020204" charset="0"/>
                <a:cs typeface="Lato" panose="020B0604020202020204" charset="0"/>
              </a:rPr>
              <a:t> Phone: 116 123</a:t>
            </a:r>
            <a:endParaRPr lang="en-US" sz="2800" dirty="0">
              <a:latin typeface="Comic Sans MS" panose="030F0702030302020204" pitchFamily="66" charset="0"/>
              <a:ea typeface="Lato" panose="020B0604020202020204" charset="0"/>
              <a:cs typeface="Lato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35718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94933" y="154253"/>
            <a:ext cx="8060267" cy="1325773"/>
          </a:xfrm>
          <a:ln w="57150"/>
        </p:spPr>
        <p:txBody>
          <a:bodyPr>
            <a:noAutofit/>
          </a:bodyPr>
          <a:lstStyle/>
          <a:p>
            <a:r>
              <a:rPr lang="en-GB" sz="4000" u="sng" cap="none" dirty="0">
                <a:latin typeface="Comic Sans MS" panose="030F0702030302020204" pitchFamily="66" charset="0"/>
              </a:rPr>
              <a:t>Lesson 2-Mental ill health conditions and getting help</a:t>
            </a:r>
          </a:p>
        </p:txBody>
      </p:sp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216F36B3-F56C-19D6-7678-7AA193D3AC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762"/>
            <a:ext cx="1643743" cy="1601324"/>
          </a:xfrm>
          <a:prstGeom prst="rect">
            <a:avLst/>
          </a:prstGeom>
        </p:spPr>
      </p:pic>
      <p:sp>
        <p:nvSpPr>
          <p:cNvPr id="6" name="AutoShape 6" descr="Lytham St Annes High School">
            <a:extLst>
              <a:ext uri="{FF2B5EF4-FFF2-40B4-BE49-F238E27FC236}">
                <a16:creationId xmlns:a16="http://schemas.microsoft.com/office/drawing/2014/main" id="{9E3AD825-6754-F122-90E8-8F262B44F4E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DEA6743-ADE0-7BD9-0636-D24D5D2E4F0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025743" y="100208"/>
            <a:ext cx="2069218" cy="1601324"/>
          </a:xfrm>
          <a:solidFill>
            <a:schemeClr val="tx1"/>
          </a:solidFill>
        </p:spPr>
        <p:txBody>
          <a:bodyPr/>
          <a:lstStyle/>
          <a:p>
            <a:fld id="{A09537A7-27E6-432A-B311-C08AB241F3A1}" type="datetime3">
              <a:rPr lang="en-US" sz="3600" smtClean="0">
                <a:solidFill>
                  <a:schemeClr val="bg1">
                    <a:alpha val="70000"/>
                  </a:schemeClr>
                </a:solidFill>
                <a:latin typeface="Comic Sans MS" panose="030F0702030302020204" pitchFamily="66" charset="0"/>
              </a:rPr>
              <a:t>2 September 2026</a:t>
            </a:fld>
            <a:endParaRPr lang="en-US" dirty="0">
              <a:solidFill>
                <a:schemeClr val="bg1">
                  <a:alpha val="7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5707234-9D20-BD0F-EDCD-139FFC4F9E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89348" y="6124575"/>
            <a:ext cx="8570944" cy="354589"/>
          </a:xfrm>
          <a:solidFill>
            <a:schemeClr val="tx1"/>
          </a:solidFill>
        </p:spPr>
        <p:txBody>
          <a:bodyPr>
            <a:normAutofit/>
          </a:bodyPr>
          <a:lstStyle/>
          <a:p>
            <a:r>
              <a:rPr lang="en-GB" sz="1600" b="1" spc="450" dirty="0">
                <a:solidFill>
                  <a:schemeClr val="bg1"/>
                </a:solidFill>
                <a:latin typeface="Comic Sans MS" panose="030F0702030302020204" pitchFamily="66" charset="0"/>
              </a:rPr>
              <a:t>ASPIRATION - ENDEAVOUR - INTEGRITY - RESPECT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FA2EF34B-AF52-2018-4242-CB0B9031E863}"/>
              </a:ext>
            </a:extLst>
          </p:cNvPr>
          <p:cNvSpPr txBox="1">
            <a:spLocks/>
          </p:cNvSpPr>
          <p:nvPr/>
        </p:nvSpPr>
        <p:spPr>
          <a:xfrm>
            <a:off x="289273" y="1717082"/>
            <a:ext cx="10362685" cy="4040251"/>
          </a:xfrm>
          <a:prstGeom prst="rect">
            <a:avLst/>
          </a:prstGeom>
          <a:solidFill>
            <a:schemeClr val="tx1"/>
          </a:solidFill>
        </p:spPr>
        <p:txBody>
          <a:bodyPr vert="horz" lIns="91440" tIns="45720" rIns="91440" bIns="45720" rtlCol="0">
            <a:normAutofit fontScale="32500" lnSpcReduction="20000"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7400" b="1" u="sng" dirty="0">
                <a:solidFill>
                  <a:schemeClr val="bg1"/>
                </a:solidFill>
                <a:latin typeface="Comic Sans MS" panose="030F0702030302020204" pitchFamily="66" charset="0"/>
              </a:rPr>
              <a:t>Starter- ‘Do now’ Recap</a:t>
            </a:r>
          </a:p>
          <a:p>
            <a:pPr marL="514350" indent="-514350">
              <a:buAutoNum type="arabicParenR"/>
            </a:pPr>
            <a:r>
              <a:rPr lang="en-GB" sz="7400" dirty="0">
                <a:solidFill>
                  <a:schemeClr val="bg1"/>
                </a:solidFill>
                <a:latin typeface="Comic Sans MS" panose="030F0702030302020204" pitchFamily="66" charset="0"/>
              </a:rPr>
              <a:t>What is meant by 'wellbeing'?</a:t>
            </a:r>
          </a:p>
          <a:p>
            <a:pPr marL="514350" indent="-514350">
              <a:buAutoNum type="arabicParenR"/>
            </a:pPr>
            <a:r>
              <a:rPr lang="en-GB" sz="7400" dirty="0">
                <a:solidFill>
                  <a:schemeClr val="bg1"/>
                </a:solidFill>
                <a:latin typeface="Comic Sans MS" panose="030F0702030302020204" pitchFamily="66" charset="0"/>
              </a:rPr>
              <a:t>Name two hormones that affect emotions and explain one of their roles.</a:t>
            </a:r>
          </a:p>
          <a:p>
            <a:pPr marL="514350" indent="-514350">
              <a:buAutoNum type="arabicParenR"/>
            </a:pPr>
            <a:r>
              <a:rPr lang="en-GB" sz="7400" dirty="0">
                <a:solidFill>
                  <a:schemeClr val="bg1"/>
                </a:solidFill>
                <a:latin typeface="Comic Sans MS" panose="030F0702030302020204" pitchFamily="66" charset="0"/>
              </a:rPr>
              <a:t>Give two strategies that can help someone manage strong emotions.</a:t>
            </a:r>
          </a:p>
          <a:p>
            <a:pPr marL="514350" indent="-514350">
              <a:buAutoNum type="arabicParenR"/>
            </a:pPr>
            <a:r>
              <a:rPr lang="en-GB" sz="7400" dirty="0">
                <a:solidFill>
                  <a:schemeClr val="bg1"/>
                </a:solidFill>
                <a:latin typeface="Comic Sans MS" panose="030F0702030302020204" pitchFamily="66" charset="0"/>
              </a:rPr>
              <a:t>What is the difference between a helpful distraction and an unhelpful distraction?</a:t>
            </a:r>
          </a:p>
          <a:p>
            <a:pPr marL="514350" indent="-514350">
              <a:buAutoNum type="arabicParenR"/>
            </a:pPr>
            <a:r>
              <a:rPr lang="en-GB" sz="7400" dirty="0">
                <a:solidFill>
                  <a:schemeClr val="bg1"/>
                </a:solidFill>
                <a:latin typeface="Comic Sans MS" panose="030F0702030302020204" pitchFamily="66" charset="0"/>
              </a:rPr>
              <a:t>Give two ways someone can reduce distractions from social media.</a:t>
            </a:r>
          </a:p>
          <a:p>
            <a:r>
              <a:rPr lang="en-GB" sz="7400" b="1" dirty="0">
                <a:solidFill>
                  <a:schemeClr val="bg1"/>
                </a:solidFill>
                <a:latin typeface="Comic Sans MS" panose="030F0702030302020204" pitchFamily="66" charset="0"/>
              </a:rPr>
              <a:t>Challenge- How can looking after your physical health help you manage your emotions?</a:t>
            </a:r>
          </a:p>
          <a:p>
            <a:endParaRPr lang="en-GB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A83B8E0-A92C-AAD1-6762-910008888D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025743" y="5551480"/>
            <a:ext cx="2166257" cy="131859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</p:pic>
      <p:pic>
        <p:nvPicPr>
          <p:cNvPr id="8" name="Picture 2" descr="Mental Health Comorbidities">
            <a:extLst>
              <a:ext uri="{FF2B5EF4-FFF2-40B4-BE49-F238E27FC236}">
                <a16:creationId xmlns:a16="http://schemas.microsoft.com/office/drawing/2014/main" id="{89612E41-C5B7-D4A5-0FDE-184CFAFACE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5200" y="2401784"/>
            <a:ext cx="1616800" cy="1318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78435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2FC532-7721-83C7-41CF-3E47F4F5E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9139" y="188078"/>
            <a:ext cx="10822487" cy="929896"/>
          </a:xfrm>
          <a:ln w="57150"/>
        </p:spPr>
        <p:txBody>
          <a:bodyPr>
            <a:normAutofit/>
          </a:bodyPr>
          <a:lstStyle/>
          <a:p>
            <a:r>
              <a:rPr lang="en-GB" sz="3600" cap="none" dirty="0">
                <a:solidFill>
                  <a:schemeClr val="tx1"/>
                </a:solidFill>
                <a:latin typeface="Comic Sans MS" panose="030F0702030302020204" pitchFamily="66" charset="0"/>
              </a:rPr>
              <a:t>PSHE Ground Rules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C7F46F-53B2-FB16-DCB7-39F3DE110B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9138" y="1502227"/>
            <a:ext cx="10822487" cy="4547844"/>
          </a:xfrm>
          <a:solidFill>
            <a:schemeClr val="bg1"/>
          </a:solidFill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GB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Let other people talk and listen without interrupting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Be respectful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Do not use bad language and try to use language that won’t offend or upset anyone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Use the correct terms – if you don’t know them ask for help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Comment on what was said, not who said it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Never share your friends’ personal experiences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Don’t ask personal questions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Try not to judge others.</a:t>
            </a:r>
          </a:p>
          <a:p>
            <a:endParaRPr lang="en-GB" dirty="0"/>
          </a:p>
        </p:txBody>
      </p:sp>
      <p:pic>
        <p:nvPicPr>
          <p:cNvPr id="4" name="Picture 3" descr="Logo, company name&#10;&#10;Description automatically generated">
            <a:extLst>
              <a:ext uri="{FF2B5EF4-FFF2-40B4-BE49-F238E27FC236}">
                <a16:creationId xmlns:a16="http://schemas.microsoft.com/office/drawing/2014/main" id="{2E1BA08F-386E-39AC-28CF-13F0350138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49762" y="5160723"/>
            <a:ext cx="1742238" cy="1697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49517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51414" y="103619"/>
            <a:ext cx="7729728" cy="1188720"/>
          </a:xfrm>
          <a:ln w="57150">
            <a:solidFill>
              <a:schemeClr val="tx1"/>
            </a:solidFill>
          </a:ln>
        </p:spPr>
        <p:txBody>
          <a:bodyPr/>
          <a:lstStyle/>
          <a:p>
            <a:r>
              <a:rPr lang="en-GB" b="1" dirty="0">
                <a:solidFill>
                  <a:schemeClr val="tx1"/>
                </a:solidFill>
                <a:latin typeface="Comic Sans MS" panose="030F0702030302020204" pitchFamily="66" charset="0"/>
              </a:rPr>
              <a:t>Learning objectives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45F03DD0-1E8D-476E-92BD-2A0E7C453B77}"/>
              </a:ext>
            </a:extLst>
          </p:cNvPr>
          <p:cNvSpPr/>
          <p:nvPr/>
        </p:nvSpPr>
        <p:spPr>
          <a:xfrm>
            <a:off x="124908" y="4501036"/>
            <a:ext cx="3771900" cy="2253345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Recognise the characteristics of common mental ill health conditions. 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F3446232-ADA9-4B30-B850-AC382B87043E}"/>
              </a:ext>
            </a:extLst>
          </p:cNvPr>
          <p:cNvSpPr/>
          <p:nvPr/>
        </p:nvSpPr>
        <p:spPr>
          <a:xfrm>
            <a:off x="8161361" y="4381553"/>
            <a:ext cx="3905731" cy="2372828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Identify a range of sources of help and support for mental health, including how and when to access them.</a:t>
            </a:r>
          </a:p>
          <a:p>
            <a:endParaRPr lang="en-GB" sz="2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EB41B5A-8D96-4594-A07D-177123011786}"/>
              </a:ext>
            </a:extLst>
          </p:cNvPr>
          <p:cNvSpPr txBox="1"/>
          <p:nvPr/>
        </p:nvSpPr>
        <p:spPr>
          <a:xfrm>
            <a:off x="228095" y="1419480"/>
            <a:ext cx="11838997" cy="1734517"/>
          </a:xfrm>
          <a:prstGeom prst="rect">
            <a:avLst/>
          </a:prstGeom>
          <a:ln w="7620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02300" tIns="51151" rIns="102300" bIns="51151" rtlCol="0">
            <a:spAutoFit/>
          </a:bodyPr>
          <a:lstStyle/>
          <a:p>
            <a:pPr lvl="1"/>
            <a:r>
              <a:rPr lang="en-US" sz="2800" b="1" dirty="0">
                <a:solidFill>
                  <a:schemeClr val="tx1"/>
                </a:solidFill>
                <a:latin typeface="Comic Sans MS" panose="030F0702030302020204" pitchFamily="66" charset="0"/>
              </a:rPr>
              <a:t>Learning Objective: </a:t>
            </a:r>
            <a:r>
              <a:rPr lang="en-GB" sz="2600" dirty="0">
                <a:latin typeface="Comic Sans MS" panose="030F0702030302020204" pitchFamily="66" charset="0"/>
              </a:rPr>
              <a:t>To learn how to recognise common mental ill health conditions, understand that everyone can experience worry and low mood at different times, and identify ways to access help and support.</a:t>
            </a:r>
            <a:endParaRPr lang="en-GB" sz="26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0EFDF19-6D67-AC5C-18E0-51E43992461E}"/>
              </a:ext>
            </a:extLst>
          </p:cNvPr>
          <p:cNvSpPr txBox="1">
            <a:spLocks/>
          </p:cNvSpPr>
          <p:nvPr/>
        </p:nvSpPr>
        <p:spPr bwMode="black">
          <a:xfrm>
            <a:off x="2528751" y="3004138"/>
            <a:ext cx="7729728" cy="1188720"/>
          </a:xfrm>
          <a:prstGeom prst="rect">
            <a:avLst/>
          </a:prstGeom>
          <a:solidFill>
            <a:srgbClr val="FFFFFF"/>
          </a:solidFill>
          <a:ln w="57150" cap="sq">
            <a:solidFill>
              <a:schemeClr val="tx1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cap="all" spc="20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 dirty="0">
                <a:solidFill>
                  <a:schemeClr val="tx1"/>
                </a:solidFill>
                <a:latin typeface="Comic Sans MS" panose="030F0702030302020204" pitchFamily="66" charset="0"/>
              </a:rPr>
              <a:t>Learning Outcomes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1CBDFC4-8422-343A-6A33-F7E2DFBC6BE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6753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237" y="201973"/>
            <a:ext cx="968621" cy="107631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D7B10DC-B7CE-DF1C-79B6-DD5B7F1287A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02" r="10174"/>
          <a:stretch/>
        </p:blipFill>
        <p:spPr>
          <a:xfrm>
            <a:off x="898618" y="3132820"/>
            <a:ext cx="1112240" cy="1269911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3E22FE8-C6B5-BEE1-DEC9-243A5BAB4C42}"/>
              </a:ext>
            </a:extLst>
          </p:cNvPr>
          <p:cNvSpPr/>
          <p:nvPr/>
        </p:nvSpPr>
        <p:spPr>
          <a:xfrm>
            <a:off x="4076219" y="4381553"/>
            <a:ext cx="3905731" cy="2372828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Explain that everyone can experience worry and low mood at different times and understand when these feelings may require support. </a:t>
            </a:r>
          </a:p>
        </p:txBody>
      </p:sp>
    </p:spTree>
    <p:extLst>
      <p:ext uri="{BB962C8B-B14F-4D97-AF65-F5344CB8AC3E}">
        <p14:creationId xmlns:p14="http://schemas.microsoft.com/office/powerpoint/2010/main" val="14797668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2FC532-7721-83C7-41CF-3E47F4F5E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9137" y="188078"/>
            <a:ext cx="10822487" cy="929896"/>
          </a:xfrm>
          <a:ln w="57150"/>
        </p:spPr>
        <p:txBody>
          <a:bodyPr>
            <a:normAutofit/>
          </a:bodyPr>
          <a:lstStyle/>
          <a:p>
            <a:r>
              <a:rPr lang="en-GB" sz="3600" cap="none" dirty="0">
                <a:solidFill>
                  <a:schemeClr val="tx1"/>
                </a:solidFill>
                <a:latin typeface="Comic Sans MS" panose="030F0702030302020204" pitchFamily="66" charset="0"/>
              </a:rPr>
              <a:t>Task 1- Knowledge check quiz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C7F46F-53B2-FB16-DCB7-39F3DE110B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3494" y="1477006"/>
            <a:ext cx="11448130" cy="4974593"/>
          </a:xfrm>
          <a:solidFill>
            <a:schemeClr val="bg1"/>
          </a:solidFill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sz="2400" b="1" dirty="0">
                <a:latin typeface="Comic Sans MS" panose="030F0702030302020204" pitchFamily="66" charset="0"/>
              </a:rPr>
              <a:t>Mental health is... </a:t>
            </a:r>
          </a:p>
          <a:p>
            <a:pPr marL="228600" lvl="1" indent="0">
              <a:buNone/>
            </a:pPr>
            <a:r>
              <a:rPr lang="en-GB" sz="2400" dirty="0">
                <a:latin typeface="Comic Sans MS" panose="030F0702030302020204" pitchFamily="66" charset="0"/>
              </a:rPr>
              <a:t>A. Something only adults have </a:t>
            </a:r>
          </a:p>
          <a:p>
            <a:pPr marL="228600" lvl="1" indent="0">
              <a:buNone/>
            </a:pPr>
            <a:r>
              <a:rPr lang="en-GB" sz="2400" dirty="0">
                <a:latin typeface="Comic Sans MS" panose="030F0702030302020204" pitchFamily="66" charset="0"/>
              </a:rPr>
              <a:t>B. Something everyone has </a:t>
            </a:r>
          </a:p>
          <a:p>
            <a:pPr marL="228600" lvl="1" indent="0">
              <a:buNone/>
            </a:pPr>
            <a:r>
              <a:rPr lang="en-GB" sz="2400" dirty="0">
                <a:latin typeface="Comic Sans MS" panose="030F0702030302020204" pitchFamily="66" charset="0"/>
              </a:rPr>
              <a:t>C. Only about mental illness </a:t>
            </a:r>
          </a:p>
          <a:p>
            <a:pPr marL="228600" lvl="1" indent="0">
              <a:buNone/>
            </a:pPr>
            <a:r>
              <a:rPr lang="en-GB" sz="2400" dirty="0">
                <a:latin typeface="Comic Sans MS" panose="030F0702030302020204" pitchFamily="66" charset="0"/>
              </a:rPr>
              <a:t>D. The same as physical health </a:t>
            </a:r>
          </a:p>
          <a:p>
            <a:pPr marL="0" indent="0">
              <a:buNone/>
            </a:pPr>
            <a:r>
              <a:rPr lang="en-GB" sz="2400" b="1" dirty="0">
                <a:latin typeface="Comic Sans MS" panose="030F0702030302020204" pitchFamily="66" charset="0"/>
              </a:rPr>
              <a:t>Which of these is a healthy coping strategy? </a:t>
            </a:r>
          </a:p>
          <a:p>
            <a:pPr marL="228600" lvl="1" indent="0">
              <a:buNone/>
            </a:pPr>
            <a:r>
              <a:rPr lang="en-GB" sz="2400" dirty="0">
                <a:latin typeface="Comic Sans MS" panose="030F0702030302020204" pitchFamily="66" charset="0"/>
              </a:rPr>
              <a:t>A. Keeping worries secret forever </a:t>
            </a:r>
          </a:p>
          <a:p>
            <a:pPr marL="228600" lvl="1" indent="0">
              <a:buNone/>
            </a:pPr>
            <a:r>
              <a:rPr lang="en-GB" sz="2400" dirty="0">
                <a:latin typeface="Comic Sans MS" panose="030F0702030302020204" pitchFamily="66" charset="0"/>
              </a:rPr>
              <a:t>B. Talking to a trusted adult </a:t>
            </a:r>
          </a:p>
          <a:p>
            <a:pPr marL="228600" lvl="1" indent="0">
              <a:buNone/>
            </a:pPr>
            <a:r>
              <a:rPr lang="en-GB" sz="2400" dirty="0">
                <a:latin typeface="Comic Sans MS" panose="030F0702030302020204" pitchFamily="66" charset="0"/>
              </a:rPr>
              <a:t>C. Ignoring problems completely </a:t>
            </a:r>
          </a:p>
          <a:p>
            <a:pPr marL="228600" lvl="1" indent="0">
              <a:buNone/>
            </a:pPr>
            <a:r>
              <a:rPr lang="en-GB" sz="2400" dirty="0">
                <a:latin typeface="Comic Sans MS" panose="030F0702030302020204" pitchFamily="66" charset="0"/>
              </a:rPr>
              <a:t>D. Staying awake all night </a:t>
            </a:r>
          </a:p>
          <a:p>
            <a:pPr marL="0" indent="0">
              <a:buNone/>
            </a:pPr>
            <a:r>
              <a:rPr lang="en-GB" sz="2400" b="1" dirty="0">
                <a:latin typeface="Comic Sans MS" panose="030F0702030302020204" pitchFamily="66" charset="0"/>
              </a:rPr>
              <a:t>True or False:</a:t>
            </a:r>
            <a:br>
              <a:rPr lang="en-GB" sz="2400" dirty="0">
                <a:latin typeface="Comic Sans MS" panose="030F0702030302020204" pitchFamily="66" charset="0"/>
              </a:rPr>
            </a:br>
            <a:r>
              <a:rPr lang="en-GB" sz="2400" dirty="0">
                <a:latin typeface="Comic Sans MS" panose="030F0702030302020204" pitchFamily="66" charset="0"/>
              </a:rPr>
              <a:t>Everyone experiences difficult emotions at some point. </a:t>
            </a:r>
          </a:p>
          <a:p>
            <a:pPr marL="0" indent="0">
              <a:buNone/>
            </a:pPr>
            <a:endParaRPr lang="en-GB" dirty="0">
              <a:latin typeface="Comic Sans MS" panose="030F0702030302020204" pitchFamily="66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439A3E7-4550-D427-7842-48D15EC442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3589" y="2979208"/>
            <a:ext cx="3998420" cy="1965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91529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2FC532-7721-83C7-41CF-3E47F4F5E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9139" y="188078"/>
            <a:ext cx="10822487" cy="929896"/>
          </a:xfrm>
          <a:ln w="57150"/>
        </p:spPr>
        <p:txBody>
          <a:bodyPr>
            <a:normAutofit/>
          </a:bodyPr>
          <a:lstStyle/>
          <a:p>
            <a:r>
              <a:rPr lang="en-GB" sz="3600" cap="none" dirty="0">
                <a:solidFill>
                  <a:schemeClr val="tx1"/>
                </a:solidFill>
                <a:latin typeface="Comic Sans MS" panose="030F0702030302020204" pitchFamily="66" charset="0"/>
              </a:rPr>
              <a:t>Task 2- Emotion continuum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C7F46F-53B2-FB16-DCB7-39F3DE110B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502226"/>
            <a:ext cx="11480800" cy="5167695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GB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Happy </a:t>
            </a:r>
          </a:p>
          <a:p>
            <a:r>
              <a:rPr lang="en-GB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Calm </a:t>
            </a:r>
          </a:p>
          <a:p>
            <a:r>
              <a:rPr lang="en-GB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Worried </a:t>
            </a:r>
          </a:p>
          <a:p>
            <a:r>
              <a:rPr lang="en-GB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Nervous           Which emotions have you experienced before?</a:t>
            </a:r>
          </a:p>
          <a:p>
            <a:r>
              <a:rPr lang="en-GB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Sad </a:t>
            </a:r>
          </a:p>
          <a:p>
            <a:r>
              <a:rPr lang="en-GB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Angry </a:t>
            </a:r>
          </a:p>
          <a:p>
            <a:r>
              <a:rPr lang="en-GB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Overwhelmed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4913538-2999-8FBA-3156-4CC30BD1CC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3881780"/>
            <a:ext cx="1931286" cy="2568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5224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AFD0C3-336B-6617-13DE-759216BAFE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B8B63F-6B36-E361-A7C3-05E3B39529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9139" y="188078"/>
            <a:ext cx="10822487" cy="929896"/>
          </a:xfrm>
          <a:ln w="57150"/>
        </p:spPr>
        <p:txBody>
          <a:bodyPr>
            <a:normAutofit/>
          </a:bodyPr>
          <a:lstStyle/>
          <a:p>
            <a:r>
              <a:rPr lang="en-GB" sz="3600" cap="none" dirty="0">
                <a:solidFill>
                  <a:schemeClr val="tx1"/>
                </a:solidFill>
                <a:latin typeface="Comic Sans MS" panose="030F0702030302020204" pitchFamily="66" charset="0"/>
              </a:rPr>
              <a:t>Task 3- Mental health vs Ill mental health</a:t>
            </a:r>
          </a:p>
        </p:txBody>
      </p:sp>
      <p:graphicFrame>
        <p:nvGraphicFramePr>
          <p:cNvPr id="17" name="Content Placeholder 16">
            <a:extLst>
              <a:ext uri="{FF2B5EF4-FFF2-40B4-BE49-F238E27FC236}">
                <a16:creationId xmlns:a16="http://schemas.microsoft.com/office/drawing/2014/main" id="{44A9D0A5-7C03-325C-20CA-F8B3D77CA28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37617242"/>
              </p:ext>
            </p:extLst>
          </p:nvPr>
        </p:nvGraphicFramePr>
        <p:xfrm>
          <a:off x="789138" y="1998225"/>
          <a:ext cx="10822486" cy="4165507"/>
        </p:xfrm>
        <a:graphic>
          <a:graphicData uri="http://schemas.openxmlformats.org/drawingml/2006/table">
            <a:tbl>
              <a:tblPr/>
              <a:tblGrid>
                <a:gridCol w="2766861">
                  <a:extLst>
                    <a:ext uri="{9D8B030D-6E8A-4147-A177-3AD203B41FA5}">
                      <a16:colId xmlns:a16="http://schemas.microsoft.com/office/drawing/2014/main" val="2487635593"/>
                    </a:ext>
                  </a:extLst>
                </a:gridCol>
                <a:gridCol w="8055625">
                  <a:extLst>
                    <a:ext uri="{9D8B030D-6E8A-4147-A177-3AD203B41FA5}">
                      <a16:colId xmlns:a16="http://schemas.microsoft.com/office/drawing/2014/main" val="248395926"/>
                    </a:ext>
                  </a:extLst>
                </a:gridCol>
              </a:tblGrid>
              <a:tr h="54106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24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Condition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24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Possible Characteristics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6147933"/>
                  </a:ext>
                </a:extLst>
              </a:tr>
              <a:tr h="97392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24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Anxiety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24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Excessive worry, panic, racing thoughts, avoiding situations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6181217"/>
                  </a:ext>
                </a:extLst>
              </a:tr>
              <a:tr h="97392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24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Depression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24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Persistent sadness, loss of interest, tiredness, hopelessness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4115929"/>
                  </a:ext>
                </a:extLst>
              </a:tr>
              <a:tr h="8383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24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Eating disorders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24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Unhealthy relationship with food or body image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8697589"/>
                  </a:ext>
                </a:extLst>
              </a:tr>
              <a:tr h="8383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24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OCD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24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Unwanted intrusive thoughts and repetitive behaviours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4999529"/>
                  </a:ext>
                </a:extLst>
              </a:tr>
            </a:tbl>
          </a:graphicData>
        </a:graphic>
      </p:graphicFrame>
      <p:sp>
        <p:nvSpPr>
          <p:cNvPr id="19" name="TextBox 18">
            <a:extLst>
              <a:ext uri="{FF2B5EF4-FFF2-40B4-BE49-F238E27FC236}">
                <a16:creationId xmlns:a16="http://schemas.microsoft.com/office/drawing/2014/main" id="{3393FF8A-4F7C-E035-048F-DBD842AA3646}"/>
              </a:ext>
            </a:extLst>
          </p:cNvPr>
          <p:cNvSpPr txBox="1"/>
          <p:nvPr/>
        </p:nvSpPr>
        <p:spPr>
          <a:xfrm>
            <a:off x="3522133" y="1221034"/>
            <a:ext cx="6096000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buNone/>
            </a:pPr>
            <a:r>
              <a:rPr lang="en-GB" sz="2400" u="sng" dirty="0">
                <a:latin typeface="Comic Sans MS" panose="030F0702030302020204" pitchFamily="66" charset="0"/>
              </a:rPr>
              <a:t>Common Mental Ill Health Conditions</a:t>
            </a:r>
          </a:p>
        </p:txBody>
      </p:sp>
    </p:spTree>
    <p:extLst>
      <p:ext uri="{BB962C8B-B14F-4D97-AF65-F5344CB8AC3E}">
        <p14:creationId xmlns:p14="http://schemas.microsoft.com/office/powerpoint/2010/main" val="37173033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2FC532-7721-83C7-41CF-3E47F4F5E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582" y="188078"/>
            <a:ext cx="11668835" cy="1132722"/>
          </a:xfrm>
          <a:ln w="57150"/>
        </p:spPr>
        <p:txBody>
          <a:bodyPr>
            <a:normAutofit fontScale="90000"/>
          </a:bodyPr>
          <a:lstStyle/>
          <a:p>
            <a:r>
              <a:rPr lang="en-GB" sz="3600" cap="none" dirty="0">
                <a:solidFill>
                  <a:schemeClr val="tx1"/>
                </a:solidFill>
                <a:latin typeface="Comic Sans MS" panose="030F0702030302020204" pitchFamily="66" charset="0"/>
              </a:rPr>
              <a:t>Task 4- Common conditions, challenges and strategies  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B6A48486-22BB-5FF1-0FBC-E1DFF74C3C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1582" y="1472734"/>
            <a:ext cx="11668836" cy="5197188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800" dirty="0">
                <a:latin typeface="Comic Sans MS" panose="030F0702030302020204" pitchFamily="66" charset="0"/>
                <a:ea typeface="Lato" panose="020B0604020202020204" charset="0"/>
                <a:cs typeface="Lato" panose="020B0604020202020204" charset="0"/>
              </a:rPr>
              <a:t>Watch the videos and complete the table in your booklets, focusing on:</a:t>
            </a:r>
          </a:p>
          <a:p>
            <a:pPr marL="457200" indent="-457200">
              <a:buFontTx/>
              <a:buChar char="-"/>
            </a:pPr>
            <a:r>
              <a:rPr lang="en-GB" sz="2800" dirty="0">
                <a:latin typeface="Comic Sans MS" panose="030F0702030302020204" pitchFamily="66" charset="0"/>
                <a:ea typeface="Lato" panose="020B0604020202020204" charset="0"/>
                <a:cs typeface="Lato" panose="020B0604020202020204" charset="0"/>
              </a:rPr>
              <a:t>Signs that might mean someone has this mental health issue</a:t>
            </a:r>
          </a:p>
          <a:p>
            <a:pPr marL="457200" indent="-457200">
              <a:buFontTx/>
              <a:buChar char="-"/>
            </a:pPr>
            <a:r>
              <a:rPr lang="en-GB" sz="2800" dirty="0">
                <a:latin typeface="Comic Sans MS" panose="030F0702030302020204" pitchFamily="66" charset="0"/>
                <a:ea typeface="Lato" panose="020B0604020202020204" charset="0"/>
                <a:cs typeface="Lato" panose="020B0604020202020204" charset="0"/>
              </a:rPr>
              <a:t>Strategies and treatments</a:t>
            </a:r>
          </a:p>
          <a:p>
            <a:pPr marL="457200" indent="-457200">
              <a:buFontTx/>
              <a:buChar char="-"/>
            </a:pPr>
            <a:r>
              <a:rPr lang="en-GB" sz="2800" dirty="0">
                <a:latin typeface="Comic Sans MS" panose="030F0702030302020204" pitchFamily="66" charset="0"/>
                <a:ea typeface="Lato" panose="020B0604020202020204" charset="0"/>
                <a:cs typeface="Lato" panose="020B0604020202020204" charset="0"/>
              </a:rPr>
              <a:t>Ways others can help</a:t>
            </a:r>
          </a:p>
        </p:txBody>
      </p:sp>
      <p:pic>
        <p:nvPicPr>
          <p:cNvPr id="5" name="Picture 4">
            <a:hlinkClick r:id="rId3"/>
            <a:extLst>
              <a:ext uri="{FF2B5EF4-FFF2-40B4-BE49-F238E27FC236}">
                <a16:creationId xmlns:a16="http://schemas.microsoft.com/office/drawing/2014/main" id="{13254A3F-A3E3-FA09-16F9-C8C11C0D8EE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118" t="11044" r="14598" b="17382"/>
          <a:stretch/>
        </p:blipFill>
        <p:spPr>
          <a:xfrm>
            <a:off x="388302" y="4071328"/>
            <a:ext cx="3713395" cy="2281576"/>
          </a:xfrm>
          <a:prstGeom prst="rect">
            <a:avLst/>
          </a:prstGeom>
        </p:spPr>
      </p:pic>
      <p:pic>
        <p:nvPicPr>
          <p:cNvPr id="6" name="Picture 5">
            <a:hlinkClick r:id="rId5"/>
            <a:extLst>
              <a:ext uri="{FF2B5EF4-FFF2-40B4-BE49-F238E27FC236}">
                <a16:creationId xmlns:a16="http://schemas.microsoft.com/office/drawing/2014/main" id="{217867AE-981E-988C-5D6C-E00FAA782CB7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5938" t="16397" r="18281" b="18699"/>
          <a:stretch/>
        </p:blipFill>
        <p:spPr>
          <a:xfrm>
            <a:off x="4507889" y="4071328"/>
            <a:ext cx="3582416" cy="2242056"/>
          </a:xfrm>
          <a:prstGeom prst="rect">
            <a:avLst/>
          </a:prstGeom>
        </p:spPr>
      </p:pic>
      <p:pic>
        <p:nvPicPr>
          <p:cNvPr id="7" name="Picture 6">
            <a:hlinkClick r:id="rId7"/>
            <a:extLst>
              <a:ext uri="{FF2B5EF4-FFF2-40B4-BE49-F238E27FC236}">
                <a16:creationId xmlns:a16="http://schemas.microsoft.com/office/drawing/2014/main" id="{6E959D24-C74A-F317-458B-2E545412B22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rcRect l="26060" t="21874" r="25167" b="16375"/>
          <a:stretch/>
        </p:blipFill>
        <p:spPr>
          <a:xfrm>
            <a:off x="8746619" y="4071328"/>
            <a:ext cx="2527485" cy="2253512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E09F25BB-E0C8-164C-78AF-5B8642D37D45}"/>
              </a:ext>
            </a:extLst>
          </p:cNvPr>
          <p:cNvSpPr/>
          <p:nvPr/>
        </p:nvSpPr>
        <p:spPr>
          <a:xfrm>
            <a:off x="9128965" y="3942906"/>
            <a:ext cx="2145139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radley Hand ITC" panose="03070402050302030203" pitchFamily="66" charset="0"/>
              </a:rPr>
              <a:t>…</a:t>
            </a:r>
            <a:r>
              <a:rPr lang="en-US" sz="4800" b="1" cap="none" spc="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radley Hand ITC" panose="03070402050302030203" pitchFamily="66" charset="0"/>
              </a:rPr>
              <a:t>stress</a:t>
            </a:r>
          </a:p>
        </p:txBody>
      </p:sp>
    </p:spTree>
    <p:extLst>
      <p:ext uri="{BB962C8B-B14F-4D97-AF65-F5344CB8AC3E}">
        <p14:creationId xmlns:p14="http://schemas.microsoft.com/office/powerpoint/2010/main" val="19602905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E398CC-5BE8-9476-CBF2-F30A6D0AEB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6AC1C-A82F-407D-A614-C73E27D5A8BD}" type="datetime3">
              <a:rPr lang="en-US" smtClean="0"/>
              <a:t>2 September 2026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859944B-5727-E2A0-D448-8526871AD7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162" y="37465"/>
            <a:ext cx="10353675" cy="6783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876573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1CDA1B094E6744DB0D7D26F12BFBCBA" ma:contentTypeVersion="12" ma:contentTypeDescription="Create a new document." ma:contentTypeScope="" ma:versionID="a1555ca887b5e86bf5e6a178d2a31e6e">
  <xsd:schema xmlns:xsd="http://www.w3.org/2001/XMLSchema" xmlns:xs="http://www.w3.org/2001/XMLSchema" xmlns:p="http://schemas.microsoft.com/office/2006/metadata/properties" xmlns:ns2="d4b54049-7e9a-4afc-8a1b-2145ce5680d4" xmlns:ns3="b55bfccd-0c96-45e5-930a-a1962130cb38" targetNamespace="http://schemas.microsoft.com/office/2006/metadata/properties" ma:root="true" ma:fieldsID="04c5cd09d4848163858298027898a9ef" ns2:_="" ns3:_="">
    <xsd:import namespace="d4b54049-7e9a-4afc-8a1b-2145ce5680d4"/>
    <xsd:import namespace="b55bfccd-0c96-45e5-930a-a1962130cb3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4b54049-7e9a-4afc-8a1b-2145ce5680d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55bfccd-0c96-45e5-930a-a1962130cb38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821CB5D-E62C-4983-8396-3A167C20599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49CC034-6C18-4F86-B823-9B9D176228C4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C58486F8-9DF8-4ACF-BF82-A510CA9AFAE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4b54049-7e9a-4afc-8a1b-2145ce5680d4"/>
    <ds:schemaRef ds:uri="b55bfccd-0c96-45e5-930a-a1962130cb3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TM10001115[[fn=Parcel]]</Template>
  <TotalTime>1530</TotalTime>
  <Words>1444</Words>
  <Application>Microsoft Office PowerPoint</Application>
  <PresentationFormat>Widescreen</PresentationFormat>
  <Paragraphs>217</Paragraphs>
  <Slides>14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Parcel</vt:lpstr>
      <vt:lpstr>Teacher Information </vt:lpstr>
      <vt:lpstr>Lesson 2-Mental ill health conditions and getting help</vt:lpstr>
      <vt:lpstr>PSHE Ground Rules</vt:lpstr>
      <vt:lpstr>Learning objectives</vt:lpstr>
      <vt:lpstr>Task 1- Knowledge check quiz </vt:lpstr>
      <vt:lpstr>Task 2- Emotion continuum </vt:lpstr>
      <vt:lpstr>Task 3- Mental health vs Ill mental health</vt:lpstr>
      <vt:lpstr>Task 4- Common conditions, challenges and strategies  </vt:lpstr>
      <vt:lpstr>PowerPoint Presentation</vt:lpstr>
      <vt:lpstr>Task 5- Is it normal or needs support?</vt:lpstr>
      <vt:lpstr>Task 6- Myth or fact?</vt:lpstr>
      <vt:lpstr>Task 7- Support network</vt:lpstr>
      <vt:lpstr>What have I learnt? </vt:lpstr>
      <vt:lpstr>Signposting Support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Hinduism</dc:title>
  <dc:creator>Hannah Case</dc:creator>
  <cp:lastModifiedBy>Mrs R Hoyle</cp:lastModifiedBy>
  <cp:revision>12</cp:revision>
  <dcterms:created xsi:type="dcterms:W3CDTF">2020-09-23T09:19:00Z</dcterms:created>
  <dcterms:modified xsi:type="dcterms:W3CDTF">2026-09-02T11:55:09Z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0x01010081CDA1B094E6744DB0D7D26F12BFBCBA</vt:lpwstr>
  </property>
</Properties>
</file>