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notesMasterIdLst>
    <p:notesMasterId r:id="rId27"/>
  </p:notesMasterIdLst>
  <p:sldIdLst>
    <p:sldId id="344" r:id="rId5"/>
    <p:sldId id="345" r:id="rId6"/>
    <p:sldId id="346" r:id="rId7"/>
    <p:sldId id="378" r:id="rId8"/>
    <p:sldId id="297" r:id="rId9"/>
    <p:sldId id="298" r:id="rId10"/>
    <p:sldId id="300" r:id="rId11"/>
    <p:sldId id="384" r:id="rId12"/>
    <p:sldId id="385" r:id="rId13"/>
    <p:sldId id="386" r:id="rId14"/>
    <p:sldId id="387" r:id="rId15"/>
    <p:sldId id="388" r:id="rId16"/>
    <p:sldId id="389" r:id="rId17"/>
    <p:sldId id="393" r:id="rId18"/>
    <p:sldId id="390" r:id="rId19"/>
    <p:sldId id="391" r:id="rId20"/>
    <p:sldId id="392" r:id="rId21"/>
    <p:sldId id="383" r:id="rId22"/>
    <p:sldId id="394" r:id="rId23"/>
    <p:sldId id="395" r:id="rId24"/>
    <p:sldId id="396" r:id="rId25"/>
    <p:sldId id="328"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F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D1C558-DE31-41F6-975E-24D7167A0E98}" v="1" dt="2026-07-14T12:18:18.5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60114" autoAdjust="0"/>
  </p:normalViewPr>
  <p:slideViewPr>
    <p:cSldViewPr snapToGrid="0">
      <p:cViewPr varScale="1">
        <p:scale>
          <a:sx n="38" d="100"/>
          <a:sy n="38" d="100"/>
        </p:scale>
        <p:origin x="14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0636F-CDDA-4DA6-B850-009C9C0CC1FA}" type="datetimeFigureOut">
              <a:rPr lang="en-GB" smtClean="0"/>
              <a:t>02/09/2026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8C3AE-CCDF-44E3-8B27-364CE2CCD004}" type="slidenum">
              <a:rPr lang="en-GB" smtClean="0"/>
              <a:t>‹#›</a:t>
            </a:fld>
            <a:endParaRPr lang="en-GB"/>
          </a:p>
        </p:txBody>
      </p:sp>
    </p:spTree>
    <p:extLst>
      <p:ext uri="{BB962C8B-B14F-4D97-AF65-F5344CB8AC3E}">
        <p14:creationId xmlns:p14="http://schemas.microsoft.com/office/powerpoint/2010/main" val="247461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1</a:t>
            </a:fld>
            <a:endParaRPr lang="en-GB"/>
          </a:p>
        </p:txBody>
      </p:sp>
    </p:spTree>
    <p:extLst>
      <p:ext uri="{BB962C8B-B14F-4D97-AF65-F5344CB8AC3E}">
        <p14:creationId xmlns:p14="http://schemas.microsoft.com/office/powerpoint/2010/main" val="128254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57850-8636-9B4A-825A-52807892E7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4260A7-A517-2F92-BD2F-1DF45D8E80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99449C-D7B0-DDEC-4A0D-90E656BE32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10-17)</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Explain that once someone recognises that they are feeling tension, worry or stress, they can then think about the best ways to manage these feelings. Drawing from the baseline assessment activity, ask students to ‘think-pair-share’ any healthy coping strategies they can think of, that someone might use when they experience these emotions. </a:t>
            </a:r>
          </a:p>
          <a:p>
            <a:pPr marL="0" indent="0">
              <a:buNone/>
            </a:pPr>
            <a:endParaRPr lang="en-GB" dirty="0"/>
          </a:p>
        </p:txBody>
      </p:sp>
      <p:sp>
        <p:nvSpPr>
          <p:cNvPr id="4" name="Slide Number Placeholder 3">
            <a:extLst>
              <a:ext uri="{FF2B5EF4-FFF2-40B4-BE49-F238E27FC236}">
                <a16:creationId xmlns:a16="http://schemas.microsoft.com/office/drawing/2014/main" id="{A881C8B3-4C10-9B69-EB84-F00E84B1D4DB}"/>
              </a:ext>
            </a:extLst>
          </p:cNvPr>
          <p:cNvSpPr>
            <a:spLocks noGrp="1"/>
          </p:cNvSpPr>
          <p:nvPr>
            <p:ph type="sldNum" sz="quarter" idx="5"/>
          </p:nvPr>
        </p:nvSpPr>
        <p:spPr/>
        <p:txBody>
          <a:bodyPr/>
          <a:lstStyle/>
          <a:p>
            <a:fld id="{4248C3AE-CCDF-44E3-8B27-364CE2CCD004}" type="slidenum">
              <a:rPr lang="en-GB" smtClean="0"/>
              <a:t>10</a:t>
            </a:fld>
            <a:endParaRPr lang="en-GB"/>
          </a:p>
        </p:txBody>
      </p:sp>
    </p:spTree>
    <p:extLst>
      <p:ext uri="{BB962C8B-B14F-4D97-AF65-F5344CB8AC3E}">
        <p14:creationId xmlns:p14="http://schemas.microsoft.com/office/powerpoint/2010/main" val="1102618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9025C-CE6B-F747-A794-A142C4738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DCA468-049E-EB2B-29CE-1C58C2447C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45053B-7635-3B20-A4C9-5E08E19A5B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using this slide and the next to guide discussion and introduce any strategies students had not thought of. For example, noticing and naming strong, unpleasant or uncomfortable emotions can reduce their intensity and make it easier for us to choose the best ways of managing them. It is like finding our place on a map - </a:t>
            </a:r>
            <a:r>
              <a:rPr lang="en-GB" sz="1800" b="0" i="0" dirty="0">
                <a:solidFill>
                  <a:srgbClr val="1D1C1D"/>
                </a:solidFill>
                <a:effectLst/>
                <a:highlight>
                  <a:srgbClr val="F8F8F8"/>
                </a:highlight>
                <a:latin typeface="Slack-Lato"/>
                <a:ea typeface="Calibri" panose="020F0502020204030204" pitchFamily="34" charset="0"/>
                <a:cs typeface="Times New Roman" panose="02020603050405020304" pitchFamily="18" charset="0"/>
              </a:rPr>
              <a:t>t</a:t>
            </a:r>
            <a:r>
              <a:rPr lang="en-GB" sz="1800" b="0" i="0" dirty="0">
                <a:solidFill>
                  <a:srgbClr val="1D1C1D"/>
                </a:solidFill>
                <a:effectLst/>
                <a:highlight>
                  <a:srgbClr val="F8F8F8"/>
                </a:highlight>
                <a:latin typeface="Slack-Lato"/>
              </a:rPr>
              <a:t>he first step is to know where we are, and then we can decide where to go or what to do next.</a:t>
            </a:r>
            <a:r>
              <a:rPr lang="en-GB" sz="1200" dirty="0">
                <a:solidFill>
                  <a:srgbClr val="3B3838"/>
                </a:solidFill>
                <a:effectLst/>
                <a:latin typeface="Outfit"/>
                <a:ea typeface="Calibri" panose="020F0502020204030204" pitchFamily="34" charset="0"/>
                <a:cs typeface="Times New Roman" panose="02020603050405020304" pitchFamily="18" charset="0"/>
              </a:rPr>
              <a:t> </a:t>
            </a:r>
            <a:endParaRPr lang="en-US" b="1" i="0" dirty="0">
              <a:solidFill>
                <a:srgbClr val="1D1C1D"/>
              </a:solidFill>
              <a:effectLst/>
              <a:latin typeface="Slack-Lato"/>
            </a:endParaRPr>
          </a:p>
          <a:p>
            <a:pPr marL="0" indent="0">
              <a:buNone/>
            </a:pPr>
            <a:endParaRPr lang="en-GB" dirty="0"/>
          </a:p>
        </p:txBody>
      </p:sp>
      <p:sp>
        <p:nvSpPr>
          <p:cNvPr id="4" name="Slide Number Placeholder 3">
            <a:extLst>
              <a:ext uri="{FF2B5EF4-FFF2-40B4-BE49-F238E27FC236}">
                <a16:creationId xmlns:a16="http://schemas.microsoft.com/office/drawing/2014/main" id="{CEBB581F-0F0F-E2FA-4A88-2231518CCF77}"/>
              </a:ext>
            </a:extLst>
          </p:cNvPr>
          <p:cNvSpPr>
            <a:spLocks noGrp="1"/>
          </p:cNvSpPr>
          <p:nvPr>
            <p:ph type="sldNum" sz="quarter" idx="5"/>
          </p:nvPr>
        </p:nvSpPr>
        <p:spPr/>
        <p:txBody>
          <a:bodyPr/>
          <a:lstStyle/>
          <a:p>
            <a:fld id="{4248C3AE-CCDF-44E3-8B27-364CE2CCD004}" type="slidenum">
              <a:rPr lang="en-GB" smtClean="0"/>
              <a:t>11</a:t>
            </a:fld>
            <a:endParaRPr lang="en-GB"/>
          </a:p>
        </p:txBody>
      </p:sp>
    </p:spTree>
    <p:extLst>
      <p:ext uri="{BB962C8B-B14F-4D97-AF65-F5344CB8AC3E}">
        <p14:creationId xmlns:p14="http://schemas.microsoft.com/office/powerpoint/2010/main" val="1486539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D4CCC-6FD9-5299-D4BF-15F48C2E2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77ACC-E8C5-4AE2-BEB4-B3503A5FE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D5F8EF-C1B9-A607-5624-6503350FE4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using this and the previous slide to guide discussion and introduce any strategies students had not thought of. </a:t>
            </a:r>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73CB6CD8-BA68-B3E3-408E-9238AFD5D33C}"/>
              </a:ext>
            </a:extLst>
          </p:cNvPr>
          <p:cNvSpPr>
            <a:spLocks noGrp="1"/>
          </p:cNvSpPr>
          <p:nvPr>
            <p:ph type="sldNum" sz="quarter" idx="5"/>
          </p:nvPr>
        </p:nvSpPr>
        <p:spPr/>
        <p:txBody>
          <a:bodyPr/>
          <a:lstStyle/>
          <a:p>
            <a:fld id="{4248C3AE-CCDF-44E3-8B27-364CE2CCD004}" type="slidenum">
              <a:rPr lang="en-GB" smtClean="0"/>
              <a:t>12</a:t>
            </a:fld>
            <a:endParaRPr lang="en-GB"/>
          </a:p>
        </p:txBody>
      </p:sp>
    </p:spTree>
    <p:extLst>
      <p:ext uri="{BB962C8B-B14F-4D97-AF65-F5344CB8AC3E}">
        <p14:creationId xmlns:p14="http://schemas.microsoft.com/office/powerpoint/2010/main" val="1224698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0B4DA-7DA7-3097-EE0C-CCF99EF5CA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8C7B7-6F5E-4449-7C67-7F4423CF4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548E4-AA82-D347-01A3-ACB1FAC29F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dirty="0">
                <a:solidFill>
                  <a:srgbClr val="1D1C1D"/>
                </a:solidFill>
                <a:effectLst/>
                <a:latin typeface="Slack-Lato"/>
              </a:rPr>
              <a:t>Teacher notes – Using healthy coping strategies </a:t>
            </a:r>
            <a:r>
              <a:rPr lang="en-US" b="1" i="0" dirty="0">
                <a:solidFill>
                  <a:srgbClr val="1D1C1D"/>
                </a:solidFill>
                <a:effectLst/>
                <a:latin typeface="Slack-Lato"/>
              </a:rPr>
              <a:t>(15 mins, slides 13-17)</a:t>
            </a:r>
            <a:endParaRPr lang="en-US" sz="1200" b="1" i="0" dirty="0">
              <a:solidFill>
                <a:srgbClr val="1D1C1D"/>
              </a:solidFill>
              <a:effectLst/>
              <a:latin typeface="Slack-Lato"/>
            </a:endParaRPr>
          </a:p>
          <a:p>
            <a:endParaRPr lang="en-GB" sz="1200"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Then, explain that you are going to revisit some characters from previous lessons and think about what healthy coping strategies they might use when they find it difficult to manage their emotions, and want to support their wellbeing and mental health.</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In small groups, give students one of the three characters</a:t>
            </a:r>
            <a:r>
              <a:rPr lang="en-GB" sz="1200" b="1" dirty="0">
                <a:solidFill>
                  <a:srgbClr val="3B3838"/>
                </a:solidFill>
                <a:effectLst/>
                <a:latin typeface="Outfit"/>
                <a:ea typeface="Calibri" panose="020F0502020204030204" pitchFamily="34" charset="0"/>
                <a:cs typeface="Times New Roman" panose="02020603050405020304" pitchFamily="18" charset="0"/>
              </a:rPr>
              <a:t>- Taylor, Benny or Yasmin (each are In their booklets) </a:t>
            </a:r>
          </a:p>
          <a:p>
            <a:pPr>
              <a:lnSpc>
                <a:spcPts val="1550"/>
              </a:lnSpc>
              <a:spcAft>
                <a:spcPts val="700"/>
              </a:spcAft>
              <a:buNone/>
            </a:pPr>
            <a:r>
              <a:rPr lang="en-GB" sz="1200" b="1" dirty="0">
                <a:solidFill>
                  <a:srgbClr val="3B3838"/>
                </a:solidFill>
                <a:effectLst/>
                <a:latin typeface="Outfit"/>
                <a:ea typeface="Calibri" panose="020F0502020204030204" pitchFamily="34" charset="0"/>
                <a:cs typeface="Times New Roman" panose="02020603050405020304" pitchFamily="18" charset="0"/>
              </a:rPr>
              <a:t> </a:t>
            </a:r>
            <a:r>
              <a:rPr lang="en-GB" sz="1200" b="0" dirty="0">
                <a:solidFill>
                  <a:srgbClr val="3B3838"/>
                </a:solidFill>
                <a:effectLst/>
                <a:latin typeface="Outfit"/>
                <a:ea typeface="Calibri" panose="020F0502020204030204" pitchFamily="34" charset="0"/>
                <a:cs typeface="Times New Roman" panose="02020603050405020304" pitchFamily="18" charset="0"/>
              </a:rPr>
              <a:t>Ask</a:t>
            </a:r>
            <a:r>
              <a:rPr lang="en-GB" sz="1200" dirty="0">
                <a:solidFill>
                  <a:srgbClr val="3B3838"/>
                </a:solidFill>
                <a:effectLst/>
                <a:latin typeface="Outfit"/>
                <a:ea typeface="Calibri" panose="020F0502020204030204" pitchFamily="34" charset="0"/>
                <a:cs typeface="Times New Roman" panose="02020603050405020304" pitchFamily="18" charset="0"/>
              </a:rPr>
              <a:t> them to choose three healthy coping strategies from those you have just discussed and explain why they would be most helpful for their character to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a:extLst>
              <a:ext uri="{FF2B5EF4-FFF2-40B4-BE49-F238E27FC236}">
                <a16:creationId xmlns:a16="http://schemas.microsoft.com/office/drawing/2014/main" id="{777F7A2B-BFBB-A77E-6D0B-9F3AE8B91CFB}"/>
              </a:ext>
            </a:extLst>
          </p:cNvPr>
          <p:cNvSpPr>
            <a:spLocks noGrp="1"/>
          </p:cNvSpPr>
          <p:nvPr>
            <p:ph type="sldNum" sz="quarter" idx="5"/>
          </p:nvPr>
        </p:nvSpPr>
        <p:spPr/>
        <p:txBody>
          <a:bodyPr/>
          <a:lstStyle/>
          <a:p>
            <a:fld id="{4248C3AE-CCDF-44E3-8B27-364CE2CCD004}" type="slidenum">
              <a:rPr lang="en-GB" smtClean="0"/>
              <a:t>13</a:t>
            </a:fld>
            <a:endParaRPr lang="en-GB"/>
          </a:p>
        </p:txBody>
      </p:sp>
    </p:spTree>
    <p:extLst>
      <p:ext uri="{BB962C8B-B14F-4D97-AF65-F5344CB8AC3E}">
        <p14:creationId xmlns:p14="http://schemas.microsoft.com/office/powerpoint/2010/main" val="26844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DCC8B-A864-0927-2781-8BC5652E7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6F602-7708-A9B2-5691-61636E74D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21C38-9F9B-7A27-A67E-AEA2D8B8E2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15-17)</a:t>
            </a:r>
          </a:p>
          <a:p>
            <a:endParaRPr lang="en-GB" dirty="0"/>
          </a:p>
          <a:p>
            <a:pPr>
              <a:lnSpc>
                <a:spcPts val="1550"/>
              </a:lnSpc>
              <a:spcAft>
                <a:spcPts val="700"/>
              </a:spcAft>
              <a:buNone/>
            </a:pPr>
            <a:r>
              <a:rPr lang="en-GB" sz="1000" dirty="0">
                <a:solidFill>
                  <a:srgbClr val="3B3838"/>
                </a:solidFill>
                <a:effectLst/>
                <a:latin typeface="Outfit"/>
                <a:ea typeface="Calibri" panose="020F0502020204030204" pitchFamily="34" charset="0"/>
                <a:cs typeface="Times New Roman" panose="02020603050405020304" pitchFamily="18" charset="0"/>
              </a:rPr>
              <a:t>When groups have finished exploring strategies for their character, ask a volunteer from each group to feedback their answers. Use slides 15-17 to help guide discussion. </a:t>
            </a:r>
          </a:p>
          <a:p>
            <a:pPr>
              <a:lnSpc>
                <a:spcPts val="1550"/>
              </a:lnSpc>
              <a:spcAft>
                <a:spcPts val="700"/>
              </a:spcAft>
              <a:buNone/>
            </a:pPr>
            <a:endParaRPr lang="en-GB" sz="10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buNone/>
            </a:pPr>
            <a:r>
              <a:rPr lang="en-GB" sz="1000" i="1" dirty="0">
                <a:solidFill>
                  <a:srgbClr val="3B3838"/>
                </a:solidFill>
                <a:effectLst/>
                <a:latin typeface="Outfit"/>
                <a:ea typeface="Calibri" panose="020F0502020204030204" pitchFamily="34" charset="0"/>
                <a:cs typeface="Times New Roman" panose="02020603050405020304" pitchFamily="18" charset="0"/>
              </a:rPr>
              <a:t>Draw out the key learning: </a:t>
            </a:r>
            <a:endParaRPr lang="en-GB" sz="10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000" i="1" dirty="0">
                <a:solidFill>
                  <a:srgbClr val="3B3838"/>
                </a:solidFill>
                <a:effectLst/>
                <a:latin typeface="Outfit"/>
                <a:ea typeface="Calibri" panose="020F0502020204030204" pitchFamily="34" charset="0"/>
                <a:cs typeface="Times New Roman" panose="02020603050405020304" pitchFamily="18" charset="0"/>
              </a:rPr>
              <a:t>When someone regularly uses healthy coping strategies to manage tension, worry, stress, or other unpleasant or uncomfortable emotions, this can help the brain and body to feel calmer and more at ease. This is partly because using these strategies can help to send signals to the brain that the person is safe, calming the amygdala. </a:t>
            </a:r>
            <a:endParaRPr lang="en-GB" sz="10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Using the strategies repeatedly and consistently over time can help people to become better at identifying and managing stress. The more they practise using healthy coping strategies, the easier it will become because the hippocampus will help them to learn and remember to use them next time.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It can sometimes be helpful for someone to recognise the ‘root cause’ of any unpleasant or uncomfortable emotions they might be feeling, in case there is anything they can do to address this directly, or to prevent a similar situation in future. For example, if someone feels worried or stressed before taking a test because they have not prepared for it, it may be helpful to use a healthy coping strategy to help manage their feelings in the moment, but they could also consider if there is anything they can do to prepare more for tests in future. This might help to decrease the likelihood or strength of any unpleasant emotions in the future.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600"/>
              </a:lnSpc>
              <a:spcBef>
                <a:spcPts val="600"/>
              </a:spcBef>
              <a:spcAft>
                <a:spcPts val="1200"/>
              </a:spcAft>
            </a:pPr>
            <a:endParaRPr lang="en-GB" sz="1800" b="1"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a:extLst>
              <a:ext uri="{FF2B5EF4-FFF2-40B4-BE49-F238E27FC236}">
                <a16:creationId xmlns:a16="http://schemas.microsoft.com/office/drawing/2014/main" id="{BA36A5F2-D53C-3007-2E2F-D5020645095C}"/>
              </a:ext>
            </a:extLst>
          </p:cNvPr>
          <p:cNvSpPr>
            <a:spLocks noGrp="1"/>
          </p:cNvSpPr>
          <p:nvPr>
            <p:ph type="sldNum" sz="quarter" idx="5"/>
          </p:nvPr>
        </p:nvSpPr>
        <p:spPr/>
        <p:txBody>
          <a:bodyPr/>
          <a:lstStyle/>
          <a:p>
            <a:fld id="{4248C3AE-CCDF-44E3-8B27-364CE2CCD004}" type="slidenum">
              <a:rPr lang="en-GB" smtClean="0"/>
              <a:t>14</a:t>
            </a:fld>
            <a:endParaRPr lang="en-GB"/>
          </a:p>
        </p:txBody>
      </p:sp>
    </p:spTree>
    <p:extLst>
      <p:ext uri="{BB962C8B-B14F-4D97-AF65-F5344CB8AC3E}">
        <p14:creationId xmlns:p14="http://schemas.microsoft.com/office/powerpoint/2010/main" val="2738358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A3DB4-D30B-91A6-2B8A-5FFE9C6D1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E462A-8BC4-14C6-E980-98579CE6E0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0120C-1604-2776-8F3E-3F9199D20B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13-15)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When groups have finished exploring strategies for their character, ask a volunteer from each group to feedback their answers. </a:t>
            </a:r>
            <a:endParaRPr lang="en-GB" dirty="0"/>
          </a:p>
        </p:txBody>
      </p:sp>
      <p:sp>
        <p:nvSpPr>
          <p:cNvPr id="4" name="Slide Number Placeholder 3">
            <a:extLst>
              <a:ext uri="{FF2B5EF4-FFF2-40B4-BE49-F238E27FC236}">
                <a16:creationId xmlns:a16="http://schemas.microsoft.com/office/drawing/2014/main" id="{D5FBFB66-27F5-4E82-2CD0-E3050BDD468A}"/>
              </a:ext>
            </a:extLst>
          </p:cNvPr>
          <p:cNvSpPr>
            <a:spLocks noGrp="1"/>
          </p:cNvSpPr>
          <p:nvPr>
            <p:ph type="sldNum" sz="quarter" idx="5"/>
          </p:nvPr>
        </p:nvSpPr>
        <p:spPr/>
        <p:txBody>
          <a:bodyPr/>
          <a:lstStyle/>
          <a:p>
            <a:fld id="{4248C3AE-CCDF-44E3-8B27-364CE2CCD004}" type="slidenum">
              <a:rPr lang="en-GB" smtClean="0"/>
              <a:t>15</a:t>
            </a:fld>
            <a:endParaRPr lang="en-GB"/>
          </a:p>
        </p:txBody>
      </p:sp>
    </p:spTree>
    <p:extLst>
      <p:ext uri="{BB962C8B-B14F-4D97-AF65-F5344CB8AC3E}">
        <p14:creationId xmlns:p14="http://schemas.microsoft.com/office/powerpoint/2010/main" val="2323907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109B3-0E52-F3ED-7F8F-176A71EAC0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53E90B-61EB-2251-383D-B12286FC27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BB5067-217E-27CB-5F64-824CDF031D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13-15)</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When groups have finished exploring strategies for their character, ask a volunteer from each group to feedback their answers. </a:t>
            </a:r>
            <a:endParaRPr lang="en-GB" dirty="0"/>
          </a:p>
        </p:txBody>
      </p:sp>
      <p:sp>
        <p:nvSpPr>
          <p:cNvPr id="4" name="Slide Number Placeholder 3">
            <a:extLst>
              <a:ext uri="{FF2B5EF4-FFF2-40B4-BE49-F238E27FC236}">
                <a16:creationId xmlns:a16="http://schemas.microsoft.com/office/drawing/2014/main" id="{58A1CE49-82A7-7805-0AEA-8EFF195BA8C9}"/>
              </a:ext>
            </a:extLst>
          </p:cNvPr>
          <p:cNvSpPr>
            <a:spLocks noGrp="1"/>
          </p:cNvSpPr>
          <p:nvPr>
            <p:ph type="sldNum" sz="quarter" idx="5"/>
          </p:nvPr>
        </p:nvSpPr>
        <p:spPr/>
        <p:txBody>
          <a:bodyPr/>
          <a:lstStyle/>
          <a:p>
            <a:fld id="{4248C3AE-CCDF-44E3-8B27-364CE2CCD004}" type="slidenum">
              <a:rPr lang="en-GB" smtClean="0"/>
              <a:t>16</a:t>
            </a:fld>
            <a:endParaRPr lang="en-GB"/>
          </a:p>
        </p:txBody>
      </p:sp>
    </p:spTree>
    <p:extLst>
      <p:ext uri="{BB962C8B-B14F-4D97-AF65-F5344CB8AC3E}">
        <p14:creationId xmlns:p14="http://schemas.microsoft.com/office/powerpoint/2010/main" val="504245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71249-056A-A556-7F3D-50563FCF6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14035-FCCF-F277-1827-37D958220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894349-CEAC-E9A4-E9FE-30E39190131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Using healthy coping strategies (15 mins, slides 13-15)</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When groups have finished exploring strategies for their character, ask a volunteer from each group to feedback their answers. </a:t>
            </a:r>
            <a:endParaRPr lang="en-GB" dirty="0"/>
          </a:p>
        </p:txBody>
      </p:sp>
      <p:sp>
        <p:nvSpPr>
          <p:cNvPr id="4" name="Slide Number Placeholder 3">
            <a:extLst>
              <a:ext uri="{FF2B5EF4-FFF2-40B4-BE49-F238E27FC236}">
                <a16:creationId xmlns:a16="http://schemas.microsoft.com/office/drawing/2014/main" id="{B27F09F3-434D-A6E5-4D88-1137577174E5}"/>
              </a:ext>
            </a:extLst>
          </p:cNvPr>
          <p:cNvSpPr>
            <a:spLocks noGrp="1"/>
          </p:cNvSpPr>
          <p:nvPr>
            <p:ph type="sldNum" sz="quarter" idx="5"/>
          </p:nvPr>
        </p:nvSpPr>
        <p:spPr/>
        <p:txBody>
          <a:bodyPr/>
          <a:lstStyle/>
          <a:p>
            <a:fld id="{4248C3AE-CCDF-44E3-8B27-364CE2CCD004}" type="slidenum">
              <a:rPr lang="en-GB" smtClean="0"/>
              <a:t>17</a:t>
            </a:fld>
            <a:endParaRPr lang="en-GB"/>
          </a:p>
        </p:txBody>
      </p:sp>
    </p:spTree>
    <p:extLst>
      <p:ext uri="{BB962C8B-B14F-4D97-AF65-F5344CB8AC3E}">
        <p14:creationId xmlns:p14="http://schemas.microsoft.com/office/powerpoint/2010/main" val="100499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D1112-6220-E7E9-0C7F-9660F6E29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6DA03-0D14-A5DD-6A1F-FB0F8A0A3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A7E477-446A-6B69-45C1-5A9BA1A7C4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Getting help and support (10 mins, slides 24-25)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Students to complete the Venn diagram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using the slide to guide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solidFill>
                <a:srgbClr val="008080"/>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dirty="0">
                <a:solidFill>
                  <a:srgbClr val="008080"/>
                </a:solidFill>
                <a:effectLst/>
                <a:latin typeface="Outfit"/>
                <a:ea typeface="Calibri" panose="020F0502020204030204" pitchFamily="34" charset="0"/>
                <a:cs typeface="Times New Roman" panose="02020603050405020304" pitchFamily="18" charset="0"/>
              </a:rPr>
              <a:t>Explain that it is important for any young person who has questions or concerns about their wellbeing and mental health, to seek support no matter how ‘big’ or ‘small’ they think the problem might be. Friends of someone who might be having difficulties with mental health or wellbeing can also speak to a trusted adult for guidance and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solidFill>
                <a:srgbClr val="008080"/>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3a: Who can help? </a:t>
            </a:r>
            <a:r>
              <a:rPr lang="en-GB" sz="1200" dirty="0">
                <a:solidFill>
                  <a:srgbClr val="3B3838"/>
                </a:solidFill>
                <a:effectLst/>
                <a:latin typeface="Outfit"/>
                <a:ea typeface="Calibri" panose="020F0502020204030204" pitchFamily="34" charset="0"/>
                <a:cs typeface="Times New Roman" panose="02020603050405020304" pitchFamily="18" charset="0"/>
              </a:rPr>
              <a:t>and ask them to sort the sources of help and support into the categories into the categories by ticking the boxes.</a:t>
            </a: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 </a:t>
            </a:r>
            <a:r>
              <a:rPr lang="en-GB" sz="1200" dirty="0">
                <a:solidFill>
                  <a:srgbClr val="262626"/>
                </a:solidFill>
                <a:effectLst/>
                <a:latin typeface="Outfit"/>
                <a:ea typeface="Calibri" panose="020F0502020204030204" pitchFamily="34" charset="0"/>
                <a:cs typeface="Times New Roman" panose="02020603050405020304" pitchFamily="18" charset="0"/>
              </a:rPr>
              <a:t>Ask students to describe what the friend of a young person such as Taylor, Benny, or Yasmin, could do to help them look after their wellbeing and </a:t>
            </a:r>
            <a:r>
              <a:rPr lang="en-GB" sz="1200" u="none" dirty="0">
                <a:solidFill>
                  <a:srgbClr val="262626"/>
                </a:solidFill>
                <a:effectLst/>
                <a:latin typeface="Outfit"/>
                <a:ea typeface="Calibri" panose="020F0502020204030204" pitchFamily="34" charset="0"/>
                <a:cs typeface="Times New Roman" panose="02020603050405020304" pitchFamily="18" charset="0"/>
              </a:rPr>
              <a:t>mental health. </a:t>
            </a:r>
            <a:r>
              <a:rPr lang="en-GB" sz="1200" i="1" u="none" dirty="0">
                <a:solidFill>
                  <a:srgbClr val="262626"/>
                </a:solidFill>
                <a:effectLst/>
                <a:latin typeface="Outfit"/>
                <a:ea typeface="Calibri" panose="020F0502020204030204" pitchFamily="34" charset="0"/>
                <a:cs typeface="Times New Roman" panose="02020603050405020304" pitchFamily="18" charset="0"/>
              </a:rPr>
              <a:t>Students might suggest: they could remind </a:t>
            </a:r>
            <a:r>
              <a:rPr lang="en-GB" sz="1200" i="1" u="none" dirty="0">
                <a:solidFill>
                  <a:srgbClr val="3B3838"/>
                </a:solidFill>
                <a:effectLst/>
                <a:latin typeface="Outfit"/>
                <a:ea typeface="Calibri" panose="020F0502020204030204" pitchFamily="34" charset="0"/>
                <a:cs typeface="Times New Roman" panose="02020603050405020304" pitchFamily="18" charset="0"/>
              </a:rPr>
              <a:t>and encourage them to use healthy coping strategies if they notice they are feeling stressed, worried, or overwhelmed; they could ask what they are feeling, or give them time and space to practise </a:t>
            </a:r>
            <a:r>
              <a:rPr lang="en-GB" sz="1200" i="1" u="none" dirty="0">
                <a:solidFill>
                  <a:srgbClr val="008080"/>
                </a:solidFill>
                <a:effectLst/>
                <a:latin typeface="Outfit"/>
                <a:ea typeface="Calibri" panose="020F0502020204030204" pitchFamily="34" charset="0"/>
                <a:cs typeface="Times New Roman" panose="02020603050405020304" pitchFamily="18" charset="0"/>
              </a:rPr>
              <a:t>using their healthy coping strategies before asking them to join back in an activity with others; they could </a:t>
            </a:r>
            <a:r>
              <a:rPr lang="en-GB" sz="1200" i="1" u="none" dirty="0">
                <a:solidFill>
                  <a:srgbClr val="3B3838"/>
                </a:solidFill>
                <a:effectLst/>
                <a:latin typeface="Outfit"/>
                <a:ea typeface="Calibri" panose="020F0502020204030204" pitchFamily="34" charset="0"/>
                <a:cs typeface="Times New Roman" panose="02020603050405020304" pitchFamily="18" charset="0"/>
              </a:rPr>
              <a:t>join in </a:t>
            </a:r>
            <a:r>
              <a:rPr lang="en-GB" sz="1200" i="1" u="none" dirty="0">
                <a:solidFill>
                  <a:srgbClr val="008080"/>
                </a:solidFill>
                <a:effectLst/>
                <a:latin typeface="Outfit"/>
                <a:ea typeface="Calibri" panose="020F0502020204030204" pitchFamily="34" charset="0"/>
                <a:cs typeface="Times New Roman" panose="02020603050405020304" pitchFamily="18" charset="0"/>
              </a:rPr>
              <a:t>using </a:t>
            </a:r>
            <a:r>
              <a:rPr lang="en-GB" sz="1200" i="1" u="none" dirty="0">
                <a:solidFill>
                  <a:srgbClr val="3B3838"/>
                </a:solidFill>
                <a:effectLst/>
                <a:latin typeface="Outfit"/>
                <a:ea typeface="Calibri" panose="020F0502020204030204" pitchFamily="34" charset="0"/>
                <a:cs typeface="Times New Roman" panose="02020603050405020304" pitchFamily="18" charset="0"/>
              </a:rPr>
              <a:t>these healthy coping strategies with them so they don’t feel alone; they could ask an adult for help or support if they are worried about their friend.</a:t>
            </a:r>
            <a:r>
              <a:rPr lang="en-GB" sz="1200" u="none" dirty="0">
                <a:solidFill>
                  <a:srgbClr val="3B3838"/>
                </a:solidFill>
                <a:effectLst/>
                <a:latin typeface="Outfit"/>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endParaRPr lang="en-GB" dirty="0"/>
          </a:p>
        </p:txBody>
      </p:sp>
      <p:sp>
        <p:nvSpPr>
          <p:cNvPr id="4" name="Slide Number Placeholder 3">
            <a:extLst>
              <a:ext uri="{FF2B5EF4-FFF2-40B4-BE49-F238E27FC236}">
                <a16:creationId xmlns:a16="http://schemas.microsoft.com/office/drawing/2014/main" id="{F4B5D75F-66D4-8CE8-26EC-9301250201CE}"/>
              </a:ext>
            </a:extLst>
          </p:cNvPr>
          <p:cNvSpPr>
            <a:spLocks noGrp="1"/>
          </p:cNvSpPr>
          <p:nvPr>
            <p:ph type="sldNum" sz="quarter" idx="5"/>
          </p:nvPr>
        </p:nvSpPr>
        <p:spPr/>
        <p:txBody>
          <a:bodyPr/>
          <a:lstStyle/>
          <a:p>
            <a:fld id="{4248C3AE-CCDF-44E3-8B27-364CE2CCD004}" type="slidenum">
              <a:rPr lang="en-GB" smtClean="0"/>
              <a:t>18</a:t>
            </a:fld>
            <a:endParaRPr lang="en-GB"/>
          </a:p>
        </p:txBody>
      </p:sp>
    </p:spTree>
    <p:extLst>
      <p:ext uri="{BB962C8B-B14F-4D97-AF65-F5344CB8AC3E}">
        <p14:creationId xmlns:p14="http://schemas.microsoft.com/office/powerpoint/2010/main" val="2319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0EC9E-B276-E105-A1B1-4B8F10EE3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F571D-F8B9-E845-9C4F-4EBA7EA2B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2B788-94D8-23C7-C736-71ECD403AD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Getting help and support (5 mins)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Take feedback, using the slide to guide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solidFill>
                <a:srgbClr val="008080"/>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dirty="0">
                <a:solidFill>
                  <a:srgbClr val="008080"/>
                </a:solidFill>
                <a:effectLst/>
                <a:latin typeface="Outfit"/>
                <a:ea typeface="Calibri" panose="020F0502020204030204" pitchFamily="34" charset="0"/>
                <a:cs typeface="Times New Roman" panose="02020603050405020304" pitchFamily="18" charset="0"/>
              </a:rPr>
              <a:t>Explain that it is important for any young person who has questions or concerns about their wellbeing and mental health, to seek support no matter how ‘big’ or ‘small’ they think the problem might be. Friends of someone who might be having difficulties with mental health or wellbeing can also speak to a trusted adult for guidance and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solidFill>
                <a:srgbClr val="008080"/>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3a: Who can help? </a:t>
            </a:r>
            <a:r>
              <a:rPr lang="en-GB" sz="1200" dirty="0">
                <a:solidFill>
                  <a:srgbClr val="3B3838"/>
                </a:solidFill>
                <a:effectLst/>
                <a:latin typeface="Outfit"/>
                <a:ea typeface="Calibri" panose="020F0502020204030204" pitchFamily="34" charset="0"/>
                <a:cs typeface="Times New Roman" panose="02020603050405020304" pitchFamily="18" charset="0"/>
              </a:rPr>
              <a:t>and ask them to sort the sources of help and support into the categories into the categories by ticking the boxes.</a:t>
            </a: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 </a:t>
            </a:r>
            <a:r>
              <a:rPr lang="en-GB" sz="1200" dirty="0">
                <a:solidFill>
                  <a:srgbClr val="262626"/>
                </a:solidFill>
                <a:effectLst/>
                <a:latin typeface="Outfit"/>
                <a:ea typeface="Calibri" panose="020F0502020204030204" pitchFamily="34" charset="0"/>
                <a:cs typeface="Times New Roman" panose="02020603050405020304" pitchFamily="18" charset="0"/>
              </a:rPr>
              <a:t>Ask students to describe what the friend of a young person such as Taylor, Benny, or Yasmin, could do to help them look after their wellbeing and </a:t>
            </a:r>
            <a:r>
              <a:rPr lang="en-GB" sz="1200" u="none" dirty="0">
                <a:solidFill>
                  <a:srgbClr val="262626"/>
                </a:solidFill>
                <a:effectLst/>
                <a:latin typeface="Outfit"/>
                <a:ea typeface="Calibri" panose="020F0502020204030204" pitchFamily="34" charset="0"/>
                <a:cs typeface="Times New Roman" panose="02020603050405020304" pitchFamily="18" charset="0"/>
              </a:rPr>
              <a:t>mental health. </a:t>
            </a:r>
            <a:r>
              <a:rPr lang="en-GB" sz="1200" i="1" u="none" dirty="0">
                <a:solidFill>
                  <a:srgbClr val="262626"/>
                </a:solidFill>
                <a:effectLst/>
                <a:latin typeface="Outfit"/>
                <a:ea typeface="Calibri" panose="020F0502020204030204" pitchFamily="34" charset="0"/>
                <a:cs typeface="Times New Roman" panose="02020603050405020304" pitchFamily="18" charset="0"/>
              </a:rPr>
              <a:t>Students might suggest: they could remind </a:t>
            </a:r>
            <a:r>
              <a:rPr lang="en-GB" sz="1200" i="1" u="none" dirty="0">
                <a:solidFill>
                  <a:srgbClr val="3B3838"/>
                </a:solidFill>
                <a:effectLst/>
                <a:latin typeface="Outfit"/>
                <a:ea typeface="Calibri" panose="020F0502020204030204" pitchFamily="34" charset="0"/>
                <a:cs typeface="Times New Roman" panose="02020603050405020304" pitchFamily="18" charset="0"/>
              </a:rPr>
              <a:t>and encourage them to use healthy coping strategies if they notice they are feeling stressed, worried, or overwhelmed; they could ask what they are feeling, or give them time and space to practise </a:t>
            </a:r>
            <a:r>
              <a:rPr lang="en-GB" sz="1200" i="1" u="none" dirty="0">
                <a:solidFill>
                  <a:srgbClr val="008080"/>
                </a:solidFill>
                <a:effectLst/>
                <a:latin typeface="Outfit"/>
                <a:ea typeface="Calibri" panose="020F0502020204030204" pitchFamily="34" charset="0"/>
                <a:cs typeface="Times New Roman" panose="02020603050405020304" pitchFamily="18" charset="0"/>
              </a:rPr>
              <a:t>using their healthy coping strategies before asking them to join back in an activity with others; they could </a:t>
            </a:r>
            <a:r>
              <a:rPr lang="en-GB" sz="1200" i="1" u="none" dirty="0">
                <a:solidFill>
                  <a:srgbClr val="3B3838"/>
                </a:solidFill>
                <a:effectLst/>
                <a:latin typeface="Outfit"/>
                <a:ea typeface="Calibri" panose="020F0502020204030204" pitchFamily="34" charset="0"/>
                <a:cs typeface="Times New Roman" panose="02020603050405020304" pitchFamily="18" charset="0"/>
              </a:rPr>
              <a:t>join in </a:t>
            </a:r>
            <a:r>
              <a:rPr lang="en-GB" sz="1200" i="1" u="none" dirty="0">
                <a:solidFill>
                  <a:srgbClr val="008080"/>
                </a:solidFill>
                <a:effectLst/>
                <a:latin typeface="Outfit"/>
                <a:ea typeface="Calibri" panose="020F0502020204030204" pitchFamily="34" charset="0"/>
                <a:cs typeface="Times New Roman" panose="02020603050405020304" pitchFamily="18" charset="0"/>
              </a:rPr>
              <a:t>using </a:t>
            </a:r>
            <a:r>
              <a:rPr lang="en-GB" sz="1200" i="1" u="none" dirty="0">
                <a:solidFill>
                  <a:srgbClr val="3B3838"/>
                </a:solidFill>
                <a:effectLst/>
                <a:latin typeface="Outfit"/>
                <a:ea typeface="Calibri" panose="020F0502020204030204" pitchFamily="34" charset="0"/>
                <a:cs typeface="Times New Roman" panose="02020603050405020304" pitchFamily="18" charset="0"/>
              </a:rPr>
              <a:t>these healthy coping strategies with them so they don’t feel alone; they could ask an adult for help or support if they are worried about their friend.</a:t>
            </a:r>
            <a:r>
              <a:rPr lang="en-GB" sz="1200" u="none" dirty="0">
                <a:solidFill>
                  <a:srgbClr val="3B3838"/>
                </a:solidFill>
                <a:effectLst/>
                <a:latin typeface="Outfit"/>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endParaRPr lang="en-GB" dirty="0"/>
          </a:p>
        </p:txBody>
      </p:sp>
      <p:sp>
        <p:nvSpPr>
          <p:cNvPr id="4" name="Slide Number Placeholder 3">
            <a:extLst>
              <a:ext uri="{FF2B5EF4-FFF2-40B4-BE49-F238E27FC236}">
                <a16:creationId xmlns:a16="http://schemas.microsoft.com/office/drawing/2014/main" id="{25EB5BFC-714C-715E-4131-21DBB4C5C959}"/>
              </a:ext>
            </a:extLst>
          </p:cNvPr>
          <p:cNvSpPr>
            <a:spLocks noGrp="1"/>
          </p:cNvSpPr>
          <p:nvPr>
            <p:ph type="sldNum" sz="quarter" idx="5"/>
          </p:nvPr>
        </p:nvSpPr>
        <p:spPr/>
        <p:txBody>
          <a:bodyPr/>
          <a:lstStyle/>
          <a:p>
            <a:fld id="{4248C3AE-CCDF-44E3-8B27-364CE2CCD004}" type="slidenum">
              <a:rPr lang="en-GB" smtClean="0"/>
              <a:t>19</a:t>
            </a:fld>
            <a:endParaRPr lang="en-GB"/>
          </a:p>
        </p:txBody>
      </p:sp>
    </p:spTree>
    <p:extLst>
      <p:ext uri="{BB962C8B-B14F-4D97-AF65-F5344CB8AC3E}">
        <p14:creationId xmlns:p14="http://schemas.microsoft.com/office/powerpoint/2010/main" val="207026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Name two common mental ill health conditions.</a:t>
            </a:r>
            <a:r>
              <a:rPr lang="en-GB" dirty="0"/>
              <a:t> </a:t>
            </a:r>
          </a:p>
          <a:p>
            <a:r>
              <a:rPr lang="en-GB" b="1" dirty="0"/>
              <a:t>What is the difference between everyday worry and a mental health condition that may need support?</a:t>
            </a:r>
            <a:r>
              <a:rPr lang="en-GB" dirty="0"/>
              <a:t> </a:t>
            </a:r>
          </a:p>
          <a:p>
            <a:r>
              <a:rPr lang="en-GB" b="1" dirty="0"/>
              <a:t>Give two signs that someone might need extra support with their mental health.</a:t>
            </a:r>
            <a:r>
              <a:rPr lang="en-GB" dirty="0"/>
              <a:t> </a:t>
            </a:r>
          </a:p>
          <a:p>
            <a:r>
              <a:rPr lang="en-GB" b="1" dirty="0"/>
              <a:t>Who are two trusted people or organisations that someone could speak to if they were struggling with their mental health?</a:t>
            </a:r>
            <a:r>
              <a:rPr lang="en-GB" dirty="0"/>
              <a:t> </a:t>
            </a:r>
          </a:p>
          <a:p>
            <a:r>
              <a:rPr lang="en-GB" b="1" dirty="0"/>
              <a:t>True or False:</a:t>
            </a:r>
            <a:r>
              <a:rPr lang="en-GB" dirty="0"/>
              <a:t> </a:t>
            </a:r>
            <a:r>
              <a:rPr lang="en-GB" i="1" dirty="0"/>
              <a:t>Talking to someone about your mental health is a sign of weakness.</a:t>
            </a:r>
            <a:br>
              <a:rPr lang="en-GB" dirty="0"/>
            </a:br>
            <a:r>
              <a:rPr lang="en-GB" b="1" dirty="0"/>
              <a:t>Answer:</a:t>
            </a:r>
            <a:r>
              <a:rPr lang="en-GB" dirty="0"/>
              <a:t> False. </a:t>
            </a:r>
          </a:p>
          <a:p>
            <a:r>
              <a:rPr lang="en-GB" b="1" dirty="0"/>
              <a:t>Challenge Question</a:t>
            </a:r>
          </a:p>
          <a:p>
            <a:r>
              <a:rPr lang="en-GB" b="1" dirty="0"/>
              <a:t>Why is it important to ask for help early if someone is struggling with their mental health, and how could this make a positive difference to their wellbeing?</a:t>
            </a:r>
            <a:endParaRPr lang="en-GB" dirty="0"/>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2</a:t>
            </a:fld>
            <a:endParaRPr lang="en-GB"/>
          </a:p>
        </p:txBody>
      </p:sp>
    </p:spTree>
    <p:extLst>
      <p:ext uri="{BB962C8B-B14F-4D97-AF65-F5344CB8AC3E}">
        <p14:creationId xmlns:p14="http://schemas.microsoft.com/office/powerpoint/2010/main" val="422890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46443-FCE5-A739-1EEE-50C33F204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01351-9D05-E462-A0FA-70FB45B583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27008E-DE7C-EF01-3C7D-F08A9292FA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–Endpoint assessment (5 mins)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a:lnSpc>
                <a:spcPts val="1550"/>
              </a:lnSpc>
              <a:spcBef>
                <a:spcPts val="1300"/>
              </a:spcBef>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Ask students to return to their drawing from the beginning of the lesson. Remind them of the learning outcomes for the lesson and, reflecting on these, ask them to add any new learning that they can, using a different coloured pen, to demonstrate they have met the outcomes. If, at the start of the lesson, they had not been able to identify any other healthy coping strategies someone might use, ask them to now focus on this and add this to their original answers.</a:t>
            </a:r>
          </a:p>
          <a:p>
            <a:endParaRPr lang="en-GB" dirty="0"/>
          </a:p>
        </p:txBody>
      </p:sp>
      <p:sp>
        <p:nvSpPr>
          <p:cNvPr id="4" name="Slide Number Placeholder 3">
            <a:extLst>
              <a:ext uri="{FF2B5EF4-FFF2-40B4-BE49-F238E27FC236}">
                <a16:creationId xmlns:a16="http://schemas.microsoft.com/office/drawing/2014/main" id="{22FDFD09-B53A-9BA0-5C91-5455F2F03826}"/>
              </a:ext>
            </a:extLst>
          </p:cNvPr>
          <p:cNvSpPr>
            <a:spLocks noGrp="1"/>
          </p:cNvSpPr>
          <p:nvPr>
            <p:ph type="sldNum" sz="quarter" idx="5"/>
          </p:nvPr>
        </p:nvSpPr>
        <p:spPr/>
        <p:txBody>
          <a:bodyPr/>
          <a:lstStyle/>
          <a:p>
            <a:fld id="{4248C3AE-CCDF-44E3-8B27-364CE2CCD004}" type="slidenum">
              <a:rPr lang="en-GB" smtClean="0"/>
              <a:t>20</a:t>
            </a:fld>
            <a:endParaRPr lang="en-GB"/>
          </a:p>
        </p:txBody>
      </p:sp>
    </p:spTree>
    <p:extLst>
      <p:ext uri="{BB962C8B-B14F-4D97-AF65-F5344CB8AC3E}">
        <p14:creationId xmlns:p14="http://schemas.microsoft.com/office/powerpoint/2010/main" val="2050733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7419E-F855-D68A-5D0C-A325B566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E3BB1-2DC5-0923-EAB3-799380AEF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9071CC-6B6D-825B-CA0E-AA1784F07A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Reflection (5 mins)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indent="0">
              <a:buNone/>
            </a:pPr>
            <a:r>
              <a:rPr lang="en-US" sz="1200" dirty="0">
                <a:latin typeface="Comic Sans MS" panose="030F0702030302020204" pitchFamily="66" charset="0"/>
              </a:rPr>
              <a:t>Answer the following in your booklets:</a:t>
            </a:r>
          </a:p>
          <a:p>
            <a:pPr marL="198000" indent="-198000"/>
            <a:r>
              <a:rPr lang="en-US" sz="1200" dirty="0">
                <a:latin typeface="Comic Sans MS" panose="030F0702030302020204" pitchFamily="66" charset="0"/>
              </a:rPr>
              <a:t>Where have you used a healthy coping strategy to manage a difficult feeling or challenging situation? How has this helped </a:t>
            </a:r>
            <a:br>
              <a:rPr lang="en-US" sz="1200" dirty="0">
                <a:latin typeface="Comic Sans MS" panose="030F0702030302020204" pitchFamily="66" charset="0"/>
              </a:rPr>
            </a:br>
            <a:r>
              <a:rPr lang="en-US" sz="1200" dirty="0">
                <a:latin typeface="Comic Sans MS" panose="030F0702030302020204" pitchFamily="66" charset="0"/>
              </a:rPr>
              <a:t>you since?</a:t>
            </a:r>
          </a:p>
          <a:p>
            <a:pPr marL="198000" indent="-198000"/>
            <a:r>
              <a:rPr lang="en-US" sz="1200" dirty="0">
                <a:latin typeface="Comic Sans MS" panose="030F0702030302020204" pitchFamily="66" charset="0"/>
              </a:rPr>
              <a:t>What is a healthy coping strategy that you would like to use to support your wellbeing and mental health? </a:t>
            </a:r>
          </a:p>
          <a:p>
            <a:pPr marL="198000" indent="-198000"/>
            <a:r>
              <a:rPr lang="en-US" sz="1200" dirty="0">
                <a:latin typeface="Comic Sans MS" panose="030F0702030302020204" pitchFamily="66" charset="0"/>
              </a:rPr>
              <a:t>Who can you talk to for help managing difficult thoughts, feelings or emotions?</a:t>
            </a:r>
          </a:p>
          <a:p>
            <a:endParaRPr lang="en-GB" dirty="0"/>
          </a:p>
          <a:p>
            <a:endParaRPr lang="en-GB" dirty="0"/>
          </a:p>
        </p:txBody>
      </p:sp>
      <p:sp>
        <p:nvSpPr>
          <p:cNvPr id="4" name="Slide Number Placeholder 3">
            <a:extLst>
              <a:ext uri="{FF2B5EF4-FFF2-40B4-BE49-F238E27FC236}">
                <a16:creationId xmlns:a16="http://schemas.microsoft.com/office/drawing/2014/main" id="{FF91D0B6-B2E1-8650-E07C-9F2079DD97D3}"/>
              </a:ext>
            </a:extLst>
          </p:cNvPr>
          <p:cNvSpPr>
            <a:spLocks noGrp="1"/>
          </p:cNvSpPr>
          <p:nvPr>
            <p:ph type="sldNum" sz="quarter" idx="5"/>
          </p:nvPr>
        </p:nvSpPr>
        <p:spPr/>
        <p:txBody>
          <a:bodyPr/>
          <a:lstStyle/>
          <a:p>
            <a:fld id="{4248C3AE-CCDF-44E3-8B27-364CE2CCD004}" type="slidenum">
              <a:rPr lang="en-GB" smtClean="0"/>
              <a:t>21</a:t>
            </a:fld>
            <a:endParaRPr lang="en-GB"/>
          </a:p>
        </p:txBody>
      </p:sp>
    </p:spTree>
    <p:extLst>
      <p:ext uri="{BB962C8B-B14F-4D97-AF65-F5344CB8AC3E}">
        <p14:creationId xmlns:p14="http://schemas.microsoft.com/office/powerpoint/2010/main" val="7545288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22</a:t>
            </a:fld>
            <a:endParaRPr lang="en-GB"/>
          </a:p>
        </p:txBody>
      </p:sp>
    </p:spTree>
    <p:extLst>
      <p:ext uri="{BB962C8B-B14F-4D97-AF65-F5344CB8AC3E}">
        <p14:creationId xmlns:p14="http://schemas.microsoft.com/office/powerpoint/2010/main" val="3831470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following ground rules with the class and explain these need to be followed every PD lesson. </a:t>
            </a:r>
          </a:p>
        </p:txBody>
      </p:sp>
      <p:sp>
        <p:nvSpPr>
          <p:cNvPr id="4" name="Slide Number Placeholder 3"/>
          <p:cNvSpPr>
            <a:spLocks noGrp="1"/>
          </p:cNvSpPr>
          <p:nvPr>
            <p:ph type="sldNum" sz="quarter" idx="5"/>
          </p:nvPr>
        </p:nvSpPr>
        <p:spPr/>
        <p:txBody>
          <a:bodyPr/>
          <a:lstStyle/>
          <a:p>
            <a:fld id="{4248C3AE-CCDF-44E3-8B27-364CE2CCD004}" type="slidenum">
              <a:rPr lang="en-GB" smtClean="0"/>
              <a:t>3</a:t>
            </a:fld>
            <a:endParaRPr lang="en-GB"/>
          </a:p>
        </p:txBody>
      </p:sp>
    </p:spTree>
    <p:extLst>
      <p:ext uri="{BB962C8B-B14F-4D97-AF65-F5344CB8AC3E}">
        <p14:creationId xmlns:p14="http://schemas.microsoft.com/office/powerpoint/2010/main" val="3853148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48C3AE-CCDF-44E3-8B27-364CE2CCD004}" type="slidenum">
              <a:rPr lang="en-GB" smtClean="0"/>
              <a:t>4</a:t>
            </a:fld>
            <a:endParaRPr lang="en-GB" dirty="0"/>
          </a:p>
        </p:txBody>
      </p:sp>
    </p:spTree>
    <p:extLst>
      <p:ext uri="{BB962C8B-B14F-4D97-AF65-F5344CB8AC3E}">
        <p14:creationId xmlns:p14="http://schemas.microsoft.com/office/powerpoint/2010/main" val="3499728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Introduction (5 mins)</a:t>
            </a:r>
          </a:p>
          <a:p>
            <a:endParaRPr lang="en-GB" dirty="0"/>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Remind students what is meant by ‘coping strategies’ and explain that today’s lesson will explore how someone might feel when they are worried, ruminating, tense or stressed, strategies they can use to help them to manage their thoughts and feelings, and who they can speak to for help.</a:t>
            </a: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Click through the slide to also share definitions of worry, rumination, tension and stress.</a:t>
            </a: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5</a:t>
            </a:fld>
            <a:endParaRPr lang="en-GB"/>
          </a:p>
        </p:txBody>
      </p:sp>
    </p:spTree>
    <p:extLst>
      <p:ext uri="{BB962C8B-B14F-4D97-AF65-F5344CB8AC3E}">
        <p14:creationId xmlns:p14="http://schemas.microsoft.com/office/powerpoint/2010/main" val="1438476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D1C1D"/>
                </a:solidFill>
                <a:effectLst/>
                <a:latin typeface="Slack-Lato"/>
              </a:rPr>
              <a:t>Teacher notes – Baseline assessment activity (10 mins)</a:t>
            </a:r>
          </a:p>
          <a:p>
            <a:endParaRPr lang="en-US" b="1" i="0" dirty="0">
              <a:solidFill>
                <a:srgbClr val="1D1C1D"/>
              </a:solidFill>
              <a:effectLst/>
              <a:latin typeface="Slack-Lato"/>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Working on their own, ask students to draw an image of a young person using a healthy coping strategy which helps them when they are feeling stressed or worried. Then, ask them to annotate their drawing by responding to the following questions:</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is the young person doing?</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signs might there be that the young person is feeling worried, tense or stressed?</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How might they feel when they use the healthy coping strategy?</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other healthy coping strategies might they use if they feel worried, tense or stressed?</a:t>
            </a:r>
          </a:p>
          <a:p>
            <a:pPr marL="285750" lvl="0" indent="-285750">
              <a:lnSpc>
                <a:spcPts val="1550"/>
              </a:lnSpc>
              <a:spcAft>
                <a:spcPts val="700"/>
              </a:spcAft>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Who could they talk to about how they feel?</a:t>
            </a:r>
          </a:p>
          <a:p>
            <a:pPr marL="342900" lvl="0" indent="-342900">
              <a:lnSpc>
                <a:spcPts val="1550"/>
              </a:lnSpc>
              <a:spcAft>
                <a:spcPts val="700"/>
              </a:spcAft>
              <a:buFont typeface="Symbol" panose="05050102010706020507" pitchFamily="18" charset="2"/>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Circulate while students complete the activity to identify any gaps or misconceptions that might need to be addressed during the lesson. For example, if students find it hard to describe signs that can suggest someone is experiencing worry, (including rumination), tension or stress, you may want to spend longer on the first activity to help students explore how these emotions might affect someone. Once they have finished, ask students to put their drawings to the side, and explain that they will return to these later in the lesson.</a:t>
            </a: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6</a:t>
            </a:fld>
            <a:endParaRPr lang="en-GB"/>
          </a:p>
        </p:txBody>
      </p:sp>
    </p:spTree>
    <p:extLst>
      <p:ext uri="{BB962C8B-B14F-4D97-AF65-F5344CB8AC3E}">
        <p14:creationId xmlns:p14="http://schemas.microsoft.com/office/powerpoint/2010/main" val="234215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 gut feeling? (10 mins, slides 7-9)</a:t>
            </a:r>
          </a:p>
          <a:p>
            <a:endParaRPr lang="en-GB" dirty="0"/>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In small groups, ask students to respond to the questions on the slide, writing their answers in three columns In their booklets.  Encourage them to reflect on what they have already learnt about managing thoughts, feelings and emotions, and how someone might respond to difficult experiences, as they complete their answers. They should spend one minute answering each question:</a:t>
            </a:r>
          </a:p>
          <a:p>
            <a:pPr marL="342900" lvl="0" indent="-342900">
              <a:lnSpc>
                <a:spcPts val="1550"/>
              </a:lnSpc>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How might feeling worried, tense, or stressed affect someone’s thoughts?</a:t>
            </a:r>
          </a:p>
          <a:p>
            <a:pPr marL="342900" lvl="0" indent="-342900">
              <a:lnSpc>
                <a:spcPts val="1550"/>
              </a:lnSpc>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If someone is feeling worried, tense, or stressed, what might this feel like in their body?    </a:t>
            </a:r>
          </a:p>
          <a:p>
            <a:pPr marL="342900" lvl="0" indent="-342900">
              <a:lnSpc>
                <a:spcPts val="1550"/>
              </a:lnSpc>
              <a:spcAft>
                <a:spcPts val="700"/>
              </a:spcAft>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If someone is feeling worried, tense, or stressed, how might they behave?</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When students have written their answers, ask a volunteer from each group to bring forward their answers from one of their booklets. Briefly summarise responses for the class and draw out key learning:</a:t>
            </a: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If someone is feeling worried, tense or stressed, they might: have lots of thoughts in their mind at once, which might be difficult to sort between; they might feel like they have a ‘fuzzy’ brain, which makes it hard for them to concentrate; they might find it difficult to focus on anything apart from the cause of their worry or stress; they might feel that their thoughts are hard to control – for example, ruminating on something that has happened, or thinking lots about a ‘worst case scenario’. When someone experiences these thoughts and feelings, their amygdala – which controls the ‘fight, flight or freeze’ response - is likely to be active and on high alert. When this happens, it can be more difficult for the brain to focus and think clearly.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If someone feels worried, tense or stressed, they might experience bodily sensations such as: ‘butterflies’ in the stomach; feeling ill, lightheaded, dizzy or nauseous; feeling as though they suddenly need to use the toilet; feeling ‘stuck’ in one spot. They might have tingling sensations in their arms and legs, or feel they have ‘the shakes’ as their heart rate and breathing rate increase. These feelings can happen when the amygdala signals for the body to release hormones including adrenaline, to help the body to respond quickly to a stressful situation.</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Someone experiencing these thoughts and feelings might respond by: ‘freezing’ if they feel overwhelmed; withdrawing from other people or becoming quieter than usual; quickly trying to find a solution to stop from feeling this way; expressing their feelings through their words or actions towards others (the ‘fight’ response); or trying to exit or ignore the situation (the ‘flight’ response).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r>
              <a:rPr lang="en-GB" sz="1200" b="1" dirty="0">
                <a:solidFill>
                  <a:srgbClr val="A73679"/>
                </a:solidFill>
                <a:effectLst/>
                <a:latin typeface="Outfit"/>
                <a:ea typeface="Calibri" panose="020F0502020204030204" pitchFamily="34" charset="0"/>
                <a:cs typeface="Times New Roman" panose="02020603050405020304" pitchFamily="18" charset="0"/>
              </a:rPr>
              <a:t>Support:</a:t>
            </a:r>
            <a:r>
              <a:rPr lang="en-GB" sz="1200" dirty="0">
                <a:solidFill>
                  <a:srgbClr val="A73679"/>
                </a:solidFill>
                <a:effectLst/>
                <a:latin typeface="Outfit"/>
                <a:ea typeface="Calibri" panose="020F0502020204030204" pitchFamily="34" charset="0"/>
                <a:cs typeface="Times New Roman" panose="02020603050405020304" pitchFamily="18" charset="0"/>
              </a:rPr>
              <a:t> </a:t>
            </a:r>
            <a:r>
              <a:rPr lang="en-GB" sz="1200" dirty="0">
                <a:solidFill>
                  <a:srgbClr val="262626"/>
                </a:solidFill>
                <a:effectLst/>
                <a:latin typeface="Outfit"/>
                <a:ea typeface="Calibri" panose="020F0502020204030204" pitchFamily="34" charset="0"/>
                <a:cs typeface="Times New Roman" panose="02020603050405020304" pitchFamily="18" charset="0"/>
              </a:rPr>
              <a:t>Give students </a:t>
            </a:r>
            <a:r>
              <a:rPr lang="en-GB" sz="1200" b="1" dirty="0">
                <a:solidFill>
                  <a:srgbClr val="262626"/>
                </a:solidFill>
                <a:effectLst/>
                <a:latin typeface="Outfit"/>
                <a:ea typeface="Calibri" panose="020F0502020204030204" pitchFamily="34" charset="0"/>
                <a:cs typeface="Times New Roman" panose="02020603050405020304" pitchFamily="18" charset="0"/>
              </a:rPr>
              <a:t>Resource 1: Identifying feelings</a:t>
            </a:r>
            <a:r>
              <a:rPr lang="en-GB" sz="1200" dirty="0">
                <a:solidFill>
                  <a:srgbClr val="262626"/>
                </a:solidFill>
                <a:effectLst/>
                <a:latin typeface="Outfit"/>
                <a:ea typeface="Calibri" panose="020F0502020204030204" pitchFamily="34" charset="0"/>
                <a:cs typeface="Times New Roman" panose="02020603050405020304" pitchFamily="18" charset="0"/>
              </a:rPr>
              <a:t>, and ask them to sort the signs of stress, worry and tension into the three categories on the sheet by colouring them in, or using a key.</a:t>
            </a:r>
            <a:endParaRPr lang="en-GB" sz="1200" b="1" dirty="0">
              <a:solidFill>
                <a:srgbClr val="A73679"/>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endParaRPr lang="en-GB" sz="1200" b="1" dirty="0">
              <a:solidFill>
                <a:srgbClr val="A73679"/>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what signs might help someone to identify when someone else is feeling worried, tense or stressed.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they might notice a sudden change in someone’s behaviour, such as not moving or speaking much, or moving and speaking very quickly; they might see physical signs such someone sweating more or looking more flushed; they might notice that someone finds it hard to communicate their thoughts clearly.</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7</a:t>
            </a:fld>
            <a:endParaRPr lang="en-GB"/>
          </a:p>
        </p:txBody>
      </p:sp>
    </p:spTree>
    <p:extLst>
      <p:ext uri="{BB962C8B-B14F-4D97-AF65-F5344CB8AC3E}">
        <p14:creationId xmlns:p14="http://schemas.microsoft.com/office/powerpoint/2010/main" val="3057149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79870-13C3-1156-5FCD-2B05E17E0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F44A8-C901-2377-2D6D-513948032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E7C9DB-60E6-2D15-22A7-9AA42414AB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 gut feeling? (10 mins, slides 7-9)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Then, ask students to ‘think-pair-share’:</a:t>
            </a:r>
          </a:p>
          <a:p>
            <a:pPr marL="342900" lvl="0" indent="-342900">
              <a:lnSpc>
                <a:spcPts val="1550"/>
              </a:lnSpc>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Why might someone find it hard to tell that they are feeling worried, tense, or stressed?</a:t>
            </a:r>
          </a:p>
          <a:p>
            <a:pPr marL="342900" lvl="0" indent="-342900">
              <a:lnSpc>
                <a:spcPts val="1550"/>
              </a:lnSpc>
              <a:spcAft>
                <a:spcPts val="700"/>
              </a:spcAft>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can help them to recognise these feelings?</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what signs might help someone to identify when someone else is feeling worried, tense or stressed.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they might notice a sudden change in someone’s behaviour, such as not moving or speaking much, or moving and speaking very quickly; they might see physical signs such someone sweating more or looking more flushed; they might notice that someone finds it hard to communicate their thoughts clearly.</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a:extLst>
              <a:ext uri="{FF2B5EF4-FFF2-40B4-BE49-F238E27FC236}">
                <a16:creationId xmlns:a16="http://schemas.microsoft.com/office/drawing/2014/main" id="{4BD3E772-E0CC-BA41-76FA-B8E6AF0BB401}"/>
              </a:ext>
            </a:extLst>
          </p:cNvPr>
          <p:cNvSpPr>
            <a:spLocks noGrp="1"/>
          </p:cNvSpPr>
          <p:nvPr>
            <p:ph type="sldNum" sz="quarter" idx="5"/>
          </p:nvPr>
        </p:nvSpPr>
        <p:spPr/>
        <p:txBody>
          <a:bodyPr/>
          <a:lstStyle/>
          <a:p>
            <a:fld id="{4248C3AE-CCDF-44E3-8B27-364CE2CCD004}" type="slidenum">
              <a:rPr lang="en-GB" smtClean="0"/>
              <a:t>8</a:t>
            </a:fld>
            <a:endParaRPr lang="en-GB"/>
          </a:p>
        </p:txBody>
      </p:sp>
    </p:spTree>
    <p:extLst>
      <p:ext uri="{BB962C8B-B14F-4D97-AF65-F5344CB8AC3E}">
        <p14:creationId xmlns:p14="http://schemas.microsoft.com/office/powerpoint/2010/main" val="1418290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87A5-3EAF-88AA-E27E-A329EBF605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AB9F5-F945-DE52-E044-E35B43D35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C1020C-3672-83BB-6B63-E4AFED5BD6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A gut feeling? (10 mins, slides 7-9)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Share the information on the slide. </a:t>
            </a:r>
            <a:endParaRPr lang="en-US" b="1" i="0" dirty="0">
              <a:solidFill>
                <a:srgbClr val="1D1C1D"/>
              </a:solidFill>
              <a:effectLst/>
              <a:latin typeface="Slack-Lato"/>
            </a:endParaRP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what signs might help someone to identify when someone else is feeling worried, tense or stressed.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they might notice a sudden change in someone’s behaviour, such as not moving or speaking much, or moving and speaking very quickly; they might see physical signs such someone sweating more or looking more flushed; they might notice that someone finds it hard to communicate their thoughts clearly.</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indent="0">
              <a:buNone/>
            </a:pPr>
            <a:endParaRPr lang="en-GB" dirty="0"/>
          </a:p>
        </p:txBody>
      </p:sp>
      <p:sp>
        <p:nvSpPr>
          <p:cNvPr id="4" name="Slide Number Placeholder 3">
            <a:extLst>
              <a:ext uri="{FF2B5EF4-FFF2-40B4-BE49-F238E27FC236}">
                <a16:creationId xmlns:a16="http://schemas.microsoft.com/office/drawing/2014/main" id="{83488474-A2D7-4E55-25BB-52A41CF2D197}"/>
              </a:ext>
            </a:extLst>
          </p:cNvPr>
          <p:cNvSpPr>
            <a:spLocks noGrp="1"/>
          </p:cNvSpPr>
          <p:nvPr>
            <p:ph type="sldNum" sz="quarter" idx="5"/>
          </p:nvPr>
        </p:nvSpPr>
        <p:spPr/>
        <p:txBody>
          <a:bodyPr/>
          <a:lstStyle/>
          <a:p>
            <a:fld id="{4248C3AE-CCDF-44E3-8B27-364CE2CCD004}" type="slidenum">
              <a:rPr lang="en-GB" smtClean="0"/>
              <a:t>9</a:t>
            </a:fld>
            <a:endParaRPr lang="en-GB"/>
          </a:p>
        </p:txBody>
      </p:sp>
    </p:spTree>
    <p:extLst>
      <p:ext uri="{BB962C8B-B14F-4D97-AF65-F5344CB8AC3E}">
        <p14:creationId xmlns:p14="http://schemas.microsoft.com/office/powerpoint/2010/main" val="768456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547732C-01B5-415B-BDA2-20F085D7E052}"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F8F7E-1D02-4DEB-A2CD-F045B5722507}" type="datetime3">
              <a:rPr lang="en-US" smtClean="0"/>
              <a:t>2 September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CE6782-DFDF-4764-AB67-30CE82AFFD96}" type="datetime3">
              <a:rPr lang="en-US" smtClean="0"/>
              <a:t>2 September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26AC1C-A82F-407D-A614-C73E27D5A8BD}"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FC4CD4EC-A97D-4EA7-9795-621F432B28DD}"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0DFAB35-DC1D-4A20-A129-AB89D110355B}" type="datetime3">
              <a:rPr lang="en-US" smtClean="0"/>
              <a:t>2 September 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8C1B3E6F-F0B6-40DD-B9CE-6FF7912E6042}"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EA4B55-728E-4930-8BE2-555CAD585DCD}" type="datetime3">
              <a:rPr lang="en-US" smtClean="0"/>
              <a:t>2 September 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53044-23D1-439A-B3D6-D5BAE3DA0DAA}" type="datetime3">
              <a:rPr lang="en-US" smtClean="0"/>
              <a:t>2 September 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7C3EE33B-A86C-49E3-BB8B-0473CF6E3B24}" type="datetime3">
              <a:rPr lang="en-US" smtClean="0"/>
              <a:t>2 September 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2E716F5-7183-48B8-829F-6C9C88A936D8}" type="datetime3">
              <a:rPr lang="en-US" smtClean="0"/>
              <a:t>2 September 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7E14FB-81E1-4253-BF97-F41C6E39BBEF}" type="datetime3">
              <a:rPr lang="en-US" smtClean="0"/>
              <a:t>2 September 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www.samaritans.org/" TargetMode="External"/><Relationship Id="rId4" Type="http://schemas.openxmlformats.org/officeDocument/2006/relationships/hyperlink" Target="https://youngminds.org.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5.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Teacher Information </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789138" y="1502227"/>
            <a:ext cx="10822487" cy="4660578"/>
          </a:xfrm>
          <a:solidFill>
            <a:schemeClr val="bg1"/>
          </a:solidFill>
        </p:spPr>
        <p:txBody>
          <a:bodyPr>
            <a:normAutofit/>
          </a:bodyPr>
          <a:lstStyle/>
          <a:p>
            <a:r>
              <a:rPr lang="en-GB" sz="2600" dirty="0">
                <a:latin typeface="Comic Sans MS" panose="030F0702030302020204" pitchFamily="66" charset="0"/>
              </a:rPr>
              <a:t>All resources in booklets. </a:t>
            </a:r>
          </a:p>
          <a:p>
            <a:r>
              <a:rPr lang="en-GB" sz="2600" dirty="0">
                <a:latin typeface="Comic Sans MS" panose="030F0702030302020204" pitchFamily="66" charset="0"/>
              </a:rPr>
              <a:t>Please read the PSHE teacher handbook before teaching this unit.</a:t>
            </a:r>
          </a:p>
          <a:p>
            <a:r>
              <a:rPr lang="en-GB" sz="2600" dirty="0">
                <a:latin typeface="Comic Sans MS" panose="030F0702030302020204" pitchFamily="66" charset="0"/>
              </a:rPr>
              <a:t>Remember to log any safeguarding concerns on CPOMS. </a:t>
            </a:r>
          </a:p>
          <a:p>
            <a:r>
              <a:rPr lang="en-GB" sz="2600" dirty="0">
                <a:latin typeface="Comic Sans MS" panose="030F0702030302020204" pitchFamily="66" charset="0"/>
              </a:rPr>
              <a:t>Keep your class booklets safe as there will be a new booklet each half term. </a:t>
            </a:r>
          </a:p>
          <a:p>
            <a:r>
              <a:rPr lang="en-GB" sz="2600" dirty="0">
                <a:latin typeface="Comic Sans MS" panose="030F0702030302020204" pitchFamily="66" charset="0"/>
              </a:rPr>
              <a:t>Read the notes section for each slide and make sure you are familiar with the lesson content. </a:t>
            </a:r>
          </a:p>
          <a:p>
            <a:r>
              <a:rPr lang="en-GB" sz="2600" dirty="0">
                <a:latin typeface="Comic Sans MS" panose="030F0702030302020204" pitchFamily="66" charset="0"/>
              </a:rPr>
              <a:t>Always have 5 minutes left at the end to share the further support slide. </a:t>
            </a:r>
          </a:p>
          <a:p>
            <a:endParaRPr lang="en-GB" sz="2600" dirty="0">
              <a:latin typeface="Comic Sans MS" panose="030F0702030302020204" pitchFamily="66" charset="0"/>
            </a:endParaRPr>
          </a:p>
          <a:p>
            <a:pPr marL="0" indent="0">
              <a:buNone/>
            </a:pPr>
            <a:endParaRPr lang="en-GB" sz="2400" dirty="0">
              <a:latin typeface="Comic Sans MS" panose="030F0702030302020204" pitchFamily="66" charset="0"/>
            </a:endParaRPr>
          </a:p>
          <a:p>
            <a:endParaRPr lang="en-GB" dirty="0"/>
          </a:p>
        </p:txBody>
      </p:sp>
    </p:spTree>
    <p:extLst>
      <p:ext uri="{BB962C8B-B14F-4D97-AF65-F5344CB8AC3E}">
        <p14:creationId xmlns:p14="http://schemas.microsoft.com/office/powerpoint/2010/main" val="247954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351CA-8D7E-B043-FCDF-33E4D0F35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C8C7F-0C0E-F270-C8F6-C0CB7B8BFEA7}"/>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3- Using healthy coping strategies</a:t>
            </a:r>
          </a:p>
        </p:txBody>
      </p:sp>
      <p:sp>
        <p:nvSpPr>
          <p:cNvPr id="13" name="Content Placeholder 2">
            <a:extLst>
              <a:ext uri="{FF2B5EF4-FFF2-40B4-BE49-F238E27FC236}">
                <a16:creationId xmlns:a16="http://schemas.microsoft.com/office/drawing/2014/main" id="{49C90FA5-5F4A-0FFC-46F0-2B496523A306}"/>
              </a:ext>
            </a:extLst>
          </p:cNvPr>
          <p:cNvSpPr>
            <a:spLocks noGrp="1"/>
          </p:cNvSpPr>
          <p:nvPr>
            <p:ph idx="1"/>
          </p:nvPr>
        </p:nvSpPr>
        <p:spPr>
          <a:xfrm>
            <a:off x="449617" y="1554637"/>
            <a:ext cx="11480800" cy="5167695"/>
          </a:xfrm>
          <a:solidFill>
            <a:schemeClr val="bg1"/>
          </a:solidFill>
        </p:spPr>
        <p:txBody>
          <a:bodyPr>
            <a:normAutofit/>
          </a:bodyPr>
          <a:lstStyle/>
          <a:p>
            <a:pPr marL="0" indent="0">
              <a:buNone/>
            </a:pPr>
            <a:r>
              <a:rPr lang="en-US" sz="2800" dirty="0">
                <a:solidFill>
                  <a:schemeClr val="tx1"/>
                </a:solidFill>
                <a:latin typeface="Comic Sans MS" panose="030F0702030302020204" pitchFamily="66" charset="0"/>
              </a:rPr>
              <a:t>What healthy coping strategies might someone use when they experience feelings such as tension, worry or stress?</a:t>
            </a: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pic>
        <p:nvPicPr>
          <p:cNvPr id="4" name="Picture 3">
            <a:extLst>
              <a:ext uri="{FF2B5EF4-FFF2-40B4-BE49-F238E27FC236}">
                <a16:creationId xmlns:a16="http://schemas.microsoft.com/office/drawing/2014/main" id="{12F74C57-80D4-9450-F6B1-3135B11FD52B}"/>
              </a:ext>
            </a:extLst>
          </p:cNvPr>
          <p:cNvPicPr>
            <a:picLocks noChangeAspect="1"/>
          </p:cNvPicPr>
          <p:nvPr/>
        </p:nvPicPr>
        <p:blipFill>
          <a:blip r:embed="rId3"/>
          <a:stretch>
            <a:fillRect/>
          </a:stretch>
        </p:blipFill>
        <p:spPr>
          <a:xfrm>
            <a:off x="5273008" y="3015643"/>
            <a:ext cx="6657409" cy="3706689"/>
          </a:xfrm>
          <a:prstGeom prst="rect">
            <a:avLst/>
          </a:prstGeom>
        </p:spPr>
      </p:pic>
    </p:spTree>
    <p:extLst>
      <p:ext uri="{BB962C8B-B14F-4D97-AF65-F5344CB8AC3E}">
        <p14:creationId xmlns:p14="http://schemas.microsoft.com/office/powerpoint/2010/main" val="788622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39E28-E106-E6C0-690A-6B41EA7677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E7B1A-2DBC-8E2B-B265-A5DA80E2ECBE}"/>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3- Healthy coping strategies</a:t>
            </a:r>
          </a:p>
        </p:txBody>
      </p:sp>
      <p:sp>
        <p:nvSpPr>
          <p:cNvPr id="13" name="Content Placeholder 2">
            <a:extLst>
              <a:ext uri="{FF2B5EF4-FFF2-40B4-BE49-F238E27FC236}">
                <a16:creationId xmlns:a16="http://schemas.microsoft.com/office/drawing/2014/main" id="{426E8061-6DB8-5A52-5656-62FA8C76F580}"/>
              </a:ext>
            </a:extLst>
          </p:cNvPr>
          <p:cNvSpPr>
            <a:spLocks noGrp="1"/>
          </p:cNvSpPr>
          <p:nvPr>
            <p:ph idx="1"/>
          </p:nvPr>
        </p:nvSpPr>
        <p:spPr>
          <a:xfrm>
            <a:off x="449617" y="1554637"/>
            <a:ext cx="11480800" cy="5167695"/>
          </a:xfrm>
          <a:solidFill>
            <a:schemeClr val="bg1"/>
          </a:solidFill>
        </p:spPr>
        <p:txBody>
          <a:bodyPr>
            <a:normAutofit/>
          </a:bodyPr>
          <a:lstStyle/>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sp>
        <p:nvSpPr>
          <p:cNvPr id="3" name="Rounded Rectangle 1">
            <a:extLst>
              <a:ext uri="{FF2B5EF4-FFF2-40B4-BE49-F238E27FC236}">
                <a16:creationId xmlns:a16="http://schemas.microsoft.com/office/drawing/2014/main" id="{2308FAED-9496-0DEB-514D-96E083D5D28D}"/>
              </a:ext>
            </a:extLst>
          </p:cNvPr>
          <p:cNvSpPr/>
          <p:nvPr/>
        </p:nvSpPr>
        <p:spPr>
          <a:xfrm>
            <a:off x="537831" y="1674248"/>
            <a:ext cx="2993919" cy="2464236"/>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Noticing and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naming feelings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and emotions</a:t>
            </a:r>
          </a:p>
          <a:p>
            <a:pPr>
              <a:lnSpc>
                <a:spcPts val="2400"/>
              </a:lnSpc>
              <a:spcBef>
                <a:spcPts val="900"/>
              </a:spcBef>
            </a:pPr>
            <a:endParaRPr lang="en-US" sz="2400" dirty="0">
              <a:latin typeface="Comic Sans MS" panose="030F0702030302020204" pitchFamily="66" charset="0"/>
            </a:endParaRPr>
          </a:p>
        </p:txBody>
      </p:sp>
      <p:sp>
        <p:nvSpPr>
          <p:cNvPr id="4" name="Rounded Rectangle 2">
            <a:extLst>
              <a:ext uri="{FF2B5EF4-FFF2-40B4-BE49-F238E27FC236}">
                <a16:creationId xmlns:a16="http://schemas.microsoft.com/office/drawing/2014/main" id="{607E0527-DE6E-0F56-81BB-EE5BAC8D7B4B}"/>
              </a:ext>
            </a:extLst>
          </p:cNvPr>
          <p:cNvSpPr/>
          <p:nvPr/>
        </p:nvSpPr>
        <p:spPr>
          <a:xfrm>
            <a:off x="4059953" y="2015952"/>
            <a:ext cx="2993919" cy="2449063"/>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Pausing/taking a step back when feeling strong emotions such as anger, before acting</a:t>
            </a:r>
          </a:p>
          <a:p>
            <a:pPr>
              <a:lnSpc>
                <a:spcPts val="2400"/>
              </a:lnSpc>
              <a:spcBef>
                <a:spcPts val="900"/>
              </a:spcBef>
            </a:pPr>
            <a:endParaRPr lang="en-US" sz="2400" dirty="0">
              <a:latin typeface="Comic Sans MS" panose="030F0702030302020204" pitchFamily="66" charset="0"/>
            </a:endParaRPr>
          </a:p>
        </p:txBody>
      </p:sp>
      <p:sp>
        <p:nvSpPr>
          <p:cNvPr id="5" name="Rounded Rectangle 6">
            <a:extLst>
              <a:ext uri="{FF2B5EF4-FFF2-40B4-BE49-F238E27FC236}">
                <a16:creationId xmlns:a16="http://schemas.microsoft.com/office/drawing/2014/main" id="{4C2D87C0-D891-EA2C-E4DD-7AE8FD3C1F0C}"/>
              </a:ext>
            </a:extLst>
          </p:cNvPr>
          <p:cNvSpPr/>
          <p:nvPr/>
        </p:nvSpPr>
        <p:spPr>
          <a:xfrm>
            <a:off x="7359589" y="2221194"/>
            <a:ext cx="2993919" cy="2464236"/>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Slow-paced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breathing (inhaling for 4 counts and exhaling for 6 counts)</a:t>
            </a:r>
          </a:p>
          <a:p>
            <a:pPr>
              <a:lnSpc>
                <a:spcPts val="2400"/>
              </a:lnSpc>
              <a:spcBef>
                <a:spcPts val="900"/>
              </a:spcBef>
            </a:pPr>
            <a:endParaRPr lang="en-US" sz="2400" dirty="0">
              <a:latin typeface="Comic Sans MS" panose="030F0702030302020204" pitchFamily="66" charset="0"/>
            </a:endParaRPr>
          </a:p>
        </p:txBody>
      </p:sp>
      <p:sp>
        <p:nvSpPr>
          <p:cNvPr id="6" name="Rounded Rectangle 7">
            <a:extLst>
              <a:ext uri="{FF2B5EF4-FFF2-40B4-BE49-F238E27FC236}">
                <a16:creationId xmlns:a16="http://schemas.microsoft.com/office/drawing/2014/main" id="{FAF355B7-0E22-85E1-D60B-34E686AB49CD}"/>
              </a:ext>
            </a:extLst>
          </p:cNvPr>
          <p:cNvSpPr/>
          <p:nvPr/>
        </p:nvSpPr>
        <p:spPr>
          <a:xfrm>
            <a:off x="698405" y="4138484"/>
            <a:ext cx="2993919" cy="2464236"/>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Progressive muscle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relaxation</a:t>
            </a:r>
          </a:p>
          <a:p>
            <a:pPr>
              <a:lnSpc>
                <a:spcPts val="2400"/>
              </a:lnSpc>
              <a:spcBef>
                <a:spcPts val="900"/>
              </a:spcBef>
            </a:pPr>
            <a:endParaRPr lang="en-US" sz="2400" dirty="0">
              <a:latin typeface="Comic Sans MS" panose="030F0702030302020204" pitchFamily="66" charset="0"/>
            </a:endParaRPr>
          </a:p>
        </p:txBody>
      </p:sp>
      <p:sp>
        <p:nvSpPr>
          <p:cNvPr id="7" name="Rounded Rectangle 8">
            <a:extLst>
              <a:ext uri="{FF2B5EF4-FFF2-40B4-BE49-F238E27FC236}">
                <a16:creationId xmlns:a16="http://schemas.microsoft.com/office/drawing/2014/main" id="{C8B1D076-9F53-A07B-EFFA-479EB3A027EB}"/>
              </a:ext>
            </a:extLst>
          </p:cNvPr>
          <p:cNvSpPr/>
          <p:nvPr/>
        </p:nvSpPr>
        <p:spPr>
          <a:xfrm>
            <a:off x="6952776" y="4934521"/>
            <a:ext cx="3430741" cy="1457671"/>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Doing an absorbing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activity (e.g. playing a game/sport or crafting)</a:t>
            </a:r>
          </a:p>
          <a:p>
            <a:pPr>
              <a:lnSpc>
                <a:spcPts val="2400"/>
              </a:lnSpc>
              <a:spcBef>
                <a:spcPts val="900"/>
              </a:spcBef>
            </a:pPr>
            <a:endParaRPr lang="en-US" sz="2400" dirty="0">
              <a:latin typeface="Comic Sans MS" panose="030F0702030302020204" pitchFamily="66" charset="0"/>
            </a:endParaRPr>
          </a:p>
        </p:txBody>
      </p:sp>
      <p:pic>
        <p:nvPicPr>
          <p:cNvPr id="8" name="Picture 7" descr="A group of emojis with a book&#10;&#10;AI-generated content may be incorrect.">
            <a:extLst>
              <a:ext uri="{FF2B5EF4-FFF2-40B4-BE49-F238E27FC236}">
                <a16:creationId xmlns:a16="http://schemas.microsoft.com/office/drawing/2014/main" id="{368F0C35-7A23-662C-9BB9-8473F0E1204F}"/>
              </a:ext>
            </a:extLst>
          </p:cNvPr>
          <p:cNvPicPr>
            <a:picLocks noChangeAspect="1"/>
          </p:cNvPicPr>
          <p:nvPr/>
        </p:nvPicPr>
        <p:blipFill>
          <a:blip r:embed="rId3"/>
          <a:stretch>
            <a:fillRect/>
          </a:stretch>
        </p:blipFill>
        <p:spPr>
          <a:xfrm>
            <a:off x="2363488" y="2749894"/>
            <a:ext cx="835375" cy="722805"/>
          </a:xfrm>
          <a:prstGeom prst="rect">
            <a:avLst/>
          </a:prstGeom>
        </p:spPr>
      </p:pic>
      <p:pic>
        <p:nvPicPr>
          <p:cNvPr id="9" name="Picture 8" descr="A black background with a black square&#10;&#10;AI-generated content may be incorrect.">
            <a:extLst>
              <a:ext uri="{FF2B5EF4-FFF2-40B4-BE49-F238E27FC236}">
                <a16:creationId xmlns:a16="http://schemas.microsoft.com/office/drawing/2014/main" id="{D14E0B73-39FA-1798-D437-12239AB2A55F}"/>
              </a:ext>
            </a:extLst>
          </p:cNvPr>
          <p:cNvPicPr>
            <a:picLocks noChangeAspect="1"/>
          </p:cNvPicPr>
          <p:nvPr/>
        </p:nvPicPr>
        <p:blipFill>
          <a:blip r:embed="rId4"/>
          <a:stretch>
            <a:fillRect/>
          </a:stretch>
        </p:blipFill>
        <p:spPr>
          <a:xfrm>
            <a:off x="5085564" y="4659453"/>
            <a:ext cx="640624" cy="643910"/>
          </a:xfrm>
          <a:prstGeom prst="rect">
            <a:avLst/>
          </a:prstGeom>
        </p:spPr>
      </p:pic>
      <p:pic>
        <p:nvPicPr>
          <p:cNvPr id="10" name="Picture 9" descr="A paint palette and a brush&#10;&#10;AI-generated content may be incorrect.">
            <a:extLst>
              <a:ext uri="{FF2B5EF4-FFF2-40B4-BE49-F238E27FC236}">
                <a16:creationId xmlns:a16="http://schemas.microsoft.com/office/drawing/2014/main" id="{C85DF985-9F7A-E2C1-72C5-7A7BA6D46008}"/>
              </a:ext>
            </a:extLst>
          </p:cNvPr>
          <p:cNvPicPr>
            <a:picLocks noChangeAspect="1"/>
          </p:cNvPicPr>
          <p:nvPr/>
        </p:nvPicPr>
        <p:blipFill>
          <a:blip r:embed="rId5"/>
          <a:stretch>
            <a:fillRect/>
          </a:stretch>
        </p:blipFill>
        <p:spPr>
          <a:xfrm>
            <a:off x="10820339" y="5663357"/>
            <a:ext cx="673256" cy="619395"/>
          </a:xfrm>
          <a:prstGeom prst="rect">
            <a:avLst/>
          </a:prstGeom>
        </p:spPr>
      </p:pic>
      <p:pic>
        <p:nvPicPr>
          <p:cNvPr id="11" name="Picture 10" descr="A pink lungs with black background&#10;&#10;AI-generated content may be incorrect.">
            <a:extLst>
              <a:ext uri="{FF2B5EF4-FFF2-40B4-BE49-F238E27FC236}">
                <a16:creationId xmlns:a16="http://schemas.microsoft.com/office/drawing/2014/main" id="{0A33DD13-79DB-966B-6058-75FA9A9E6A65}"/>
              </a:ext>
            </a:extLst>
          </p:cNvPr>
          <p:cNvPicPr>
            <a:picLocks noChangeAspect="1"/>
          </p:cNvPicPr>
          <p:nvPr/>
        </p:nvPicPr>
        <p:blipFill>
          <a:blip r:embed="rId6"/>
          <a:stretch>
            <a:fillRect/>
          </a:stretch>
        </p:blipFill>
        <p:spPr>
          <a:xfrm>
            <a:off x="10964942" y="3035176"/>
            <a:ext cx="651710" cy="628013"/>
          </a:xfrm>
          <a:prstGeom prst="rect">
            <a:avLst/>
          </a:prstGeom>
        </p:spPr>
      </p:pic>
      <p:pic>
        <p:nvPicPr>
          <p:cNvPr id="12" name="Picture 11" descr="A silhouette of a person&#10;&#10;AI-generated content may be incorrect.">
            <a:extLst>
              <a:ext uri="{FF2B5EF4-FFF2-40B4-BE49-F238E27FC236}">
                <a16:creationId xmlns:a16="http://schemas.microsoft.com/office/drawing/2014/main" id="{323C3F1C-DEF1-90AC-7B39-21F62D3FC007}"/>
              </a:ext>
            </a:extLst>
          </p:cNvPr>
          <p:cNvPicPr>
            <a:picLocks noChangeAspect="1"/>
          </p:cNvPicPr>
          <p:nvPr/>
        </p:nvPicPr>
        <p:blipFill>
          <a:blip r:embed="rId7"/>
          <a:stretch>
            <a:fillRect/>
          </a:stretch>
        </p:blipFill>
        <p:spPr>
          <a:xfrm>
            <a:off x="1124058" y="5248313"/>
            <a:ext cx="910732" cy="910732"/>
          </a:xfrm>
          <a:prstGeom prst="rect">
            <a:avLst/>
          </a:prstGeom>
        </p:spPr>
      </p:pic>
    </p:spTree>
    <p:extLst>
      <p:ext uri="{BB962C8B-B14F-4D97-AF65-F5344CB8AC3E}">
        <p14:creationId xmlns:p14="http://schemas.microsoft.com/office/powerpoint/2010/main" val="4169470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E5C77-81A7-4026-A9F2-E2C7752DCA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2205D-3F38-75FD-1623-03C9DA2D007E}"/>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3- Healthy coping strategies</a:t>
            </a:r>
          </a:p>
        </p:txBody>
      </p:sp>
      <p:sp>
        <p:nvSpPr>
          <p:cNvPr id="13" name="Content Placeholder 2">
            <a:extLst>
              <a:ext uri="{FF2B5EF4-FFF2-40B4-BE49-F238E27FC236}">
                <a16:creationId xmlns:a16="http://schemas.microsoft.com/office/drawing/2014/main" id="{153DEB19-B9F8-2CDF-9E3F-C1A51BBD9F82}"/>
              </a:ext>
            </a:extLst>
          </p:cNvPr>
          <p:cNvSpPr>
            <a:spLocks noGrp="1"/>
          </p:cNvSpPr>
          <p:nvPr>
            <p:ph idx="1"/>
          </p:nvPr>
        </p:nvSpPr>
        <p:spPr>
          <a:xfrm>
            <a:off x="370991" y="1554636"/>
            <a:ext cx="11480800" cy="5167695"/>
          </a:xfrm>
          <a:solidFill>
            <a:schemeClr val="bg1"/>
          </a:solidFill>
        </p:spPr>
        <p:txBody>
          <a:bodyPr>
            <a:normAutofit/>
          </a:bodyPr>
          <a:lstStyle/>
          <a:p>
            <a:pPr marL="0" indent="0">
              <a:buNone/>
            </a:pPr>
            <a:endParaRPr lang="en-GB" sz="2800" dirty="0">
              <a:solidFill>
                <a:schemeClr val="tx1"/>
              </a:solidFill>
              <a:latin typeface="Comic Sans MS" panose="030F0702030302020204" pitchFamily="66" charset="0"/>
            </a:endParaRPr>
          </a:p>
          <a:p>
            <a:pPr marL="0" indent="0">
              <a:buNone/>
            </a:pPr>
            <a:endParaRPr lang="en-GB" sz="2800" dirty="0">
              <a:solidFill>
                <a:schemeClr val="tx1"/>
              </a:solidFill>
              <a:latin typeface="Comic Sans MS" panose="030F0702030302020204" pitchFamily="66" charset="0"/>
            </a:endParaRPr>
          </a:p>
        </p:txBody>
      </p:sp>
      <p:sp>
        <p:nvSpPr>
          <p:cNvPr id="3" name="Rounded Rectangle 1">
            <a:extLst>
              <a:ext uri="{FF2B5EF4-FFF2-40B4-BE49-F238E27FC236}">
                <a16:creationId xmlns:a16="http://schemas.microsoft.com/office/drawing/2014/main" id="{88867FC8-6843-798D-B526-4AA41990F766}"/>
              </a:ext>
            </a:extLst>
          </p:cNvPr>
          <p:cNvSpPr/>
          <p:nvPr/>
        </p:nvSpPr>
        <p:spPr>
          <a:xfrm>
            <a:off x="537831" y="1674248"/>
            <a:ext cx="2993919" cy="2464236"/>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Thinking about something they enjoy or a happy memory </a:t>
            </a:r>
          </a:p>
          <a:p>
            <a:pPr>
              <a:lnSpc>
                <a:spcPts val="2400"/>
              </a:lnSpc>
              <a:spcBef>
                <a:spcPts val="900"/>
              </a:spcBef>
            </a:pPr>
            <a:endParaRPr lang="en-US" sz="2400" dirty="0">
              <a:latin typeface="Comic Sans MS" panose="030F0702030302020204" pitchFamily="66" charset="0"/>
            </a:endParaRPr>
          </a:p>
        </p:txBody>
      </p:sp>
      <p:sp>
        <p:nvSpPr>
          <p:cNvPr id="5" name="Rounded Rectangle 6">
            <a:extLst>
              <a:ext uri="{FF2B5EF4-FFF2-40B4-BE49-F238E27FC236}">
                <a16:creationId xmlns:a16="http://schemas.microsoft.com/office/drawing/2014/main" id="{D43B478F-9567-65A1-DDCA-08C9A32EBD57}"/>
              </a:ext>
            </a:extLst>
          </p:cNvPr>
          <p:cNvSpPr/>
          <p:nvPr/>
        </p:nvSpPr>
        <p:spPr>
          <a:xfrm>
            <a:off x="6268602" y="1629328"/>
            <a:ext cx="4540820" cy="2464236"/>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Practicing ‘reappraisal’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 reframing negative thoughts by considering them from another angle, e.g. by thinking about what they can learn from the experience</a:t>
            </a:r>
          </a:p>
          <a:p>
            <a:pPr>
              <a:lnSpc>
                <a:spcPts val="2400"/>
              </a:lnSpc>
              <a:spcBef>
                <a:spcPts val="900"/>
              </a:spcBef>
            </a:pPr>
            <a:endParaRPr lang="en-US" sz="2400" dirty="0">
              <a:latin typeface="Comic Sans MS" panose="030F0702030302020204" pitchFamily="66" charset="0"/>
            </a:endParaRPr>
          </a:p>
        </p:txBody>
      </p:sp>
      <p:sp>
        <p:nvSpPr>
          <p:cNvPr id="6" name="Rounded Rectangle 7">
            <a:extLst>
              <a:ext uri="{FF2B5EF4-FFF2-40B4-BE49-F238E27FC236}">
                <a16:creationId xmlns:a16="http://schemas.microsoft.com/office/drawing/2014/main" id="{863922A5-6D60-B78D-0FF1-BDE8D6FCB779}"/>
              </a:ext>
            </a:extLst>
          </p:cNvPr>
          <p:cNvSpPr/>
          <p:nvPr/>
        </p:nvSpPr>
        <p:spPr>
          <a:xfrm>
            <a:off x="606788" y="4035025"/>
            <a:ext cx="4540820" cy="2464236"/>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‘Watching thoughts’, imagining unhelpful thoughts or worries as pop-ups on a computer that they can briefly notice and then ‘close’, or as leaves on a stream/balloons that they watch float away </a:t>
            </a:r>
          </a:p>
          <a:p>
            <a:pPr>
              <a:lnSpc>
                <a:spcPts val="2400"/>
              </a:lnSpc>
              <a:spcBef>
                <a:spcPts val="900"/>
              </a:spcBef>
            </a:pPr>
            <a:endParaRPr lang="en-US" sz="2400" dirty="0">
              <a:latin typeface="Comic Sans MS" panose="030F0702030302020204" pitchFamily="66" charset="0"/>
            </a:endParaRPr>
          </a:p>
        </p:txBody>
      </p:sp>
      <p:sp>
        <p:nvSpPr>
          <p:cNvPr id="7" name="Rounded Rectangle 8">
            <a:extLst>
              <a:ext uri="{FF2B5EF4-FFF2-40B4-BE49-F238E27FC236}">
                <a16:creationId xmlns:a16="http://schemas.microsoft.com/office/drawing/2014/main" id="{A94E03C4-B19E-33DD-AA2D-5D48CB3B2217}"/>
              </a:ext>
            </a:extLst>
          </p:cNvPr>
          <p:cNvSpPr/>
          <p:nvPr/>
        </p:nvSpPr>
        <p:spPr>
          <a:xfrm>
            <a:off x="6268602" y="4406355"/>
            <a:ext cx="3430741" cy="1457671"/>
          </a:xfrm>
          <a:prstGeom prst="roundRect">
            <a:avLst>
              <a:gd name="adj" fmla="val 7240"/>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72000" rIns="10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900"/>
              </a:spcBef>
            </a:pPr>
            <a:r>
              <a:rPr lang="en-US" sz="2400" dirty="0">
                <a:solidFill>
                  <a:schemeClr val="tx1"/>
                </a:solidFill>
                <a:latin typeface="Comic Sans MS" panose="030F0702030302020204" pitchFamily="66" charset="0"/>
              </a:rPr>
              <a:t>Telling someone how they feel/asking someone for help</a:t>
            </a:r>
          </a:p>
          <a:p>
            <a:pPr>
              <a:lnSpc>
                <a:spcPts val="2400"/>
              </a:lnSpc>
              <a:spcBef>
                <a:spcPts val="900"/>
              </a:spcBef>
            </a:pPr>
            <a:endParaRPr lang="en-US" sz="2400" dirty="0">
              <a:latin typeface="Comic Sans MS" panose="030F0702030302020204" pitchFamily="66" charset="0"/>
            </a:endParaRPr>
          </a:p>
        </p:txBody>
      </p:sp>
      <p:pic>
        <p:nvPicPr>
          <p:cNvPr id="14" name="Picture 13" descr="A tree in a field&#10;&#10;AI-generated content may be incorrect.">
            <a:extLst>
              <a:ext uri="{FF2B5EF4-FFF2-40B4-BE49-F238E27FC236}">
                <a16:creationId xmlns:a16="http://schemas.microsoft.com/office/drawing/2014/main" id="{5332F913-4DE0-EF98-A4BD-494C94EFF5CD}"/>
              </a:ext>
            </a:extLst>
          </p:cNvPr>
          <p:cNvPicPr>
            <a:picLocks noChangeAspect="1"/>
          </p:cNvPicPr>
          <p:nvPr/>
        </p:nvPicPr>
        <p:blipFill>
          <a:blip r:embed="rId3"/>
          <a:stretch>
            <a:fillRect/>
          </a:stretch>
        </p:blipFill>
        <p:spPr>
          <a:xfrm>
            <a:off x="3453656" y="1930116"/>
            <a:ext cx="851277" cy="616347"/>
          </a:xfrm>
          <a:prstGeom prst="rect">
            <a:avLst/>
          </a:prstGeom>
        </p:spPr>
      </p:pic>
      <p:pic>
        <p:nvPicPr>
          <p:cNvPr id="15" name="Picture 14" descr="A cartoon of a tablet and balloons&#10;&#10;AI-generated content may be incorrect.">
            <a:extLst>
              <a:ext uri="{FF2B5EF4-FFF2-40B4-BE49-F238E27FC236}">
                <a16:creationId xmlns:a16="http://schemas.microsoft.com/office/drawing/2014/main" id="{B2FF5BA1-A172-645F-2FB3-900C0FD4FACD}"/>
              </a:ext>
            </a:extLst>
          </p:cNvPr>
          <p:cNvPicPr>
            <a:picLocks noChangeAspect="1"/>
          </p:cNvPicPr>
          <p:nvPr/>
        </p:nvPicPr>
        <p:blipFill>
          <a:blip r:embed="rId4"/>
          <a:stretch>
            <a:fillRect/>
          </a:stretch>
        </p:blipFill>
        <p:spPr>
          <a:xfrm>
            <a:off x="4806238" y="5125600"/>
            <a:ext cx="865974" cy="738426"/>
          </a:xfrm>
          <a:prstGeom prst="rect">
            <a:avLst/>
          </a:prstGeom>
        </p:spPr>
      </p:pic>
      <p:pic>
        <p:nvPicPr>
          <p:cNvPr id="16" name="Picture 15">
            <a:extLst>
              <a:ext uri="{FF2B5EF4-FFF2-40B4-BE49-F238E27FC236}">
                <a16:creationId xmlns:a16="http://schemas.microsoft.com/office/drawing/2014/main" id="{35F09794-D758-38B5-3BD2-8A5075013A54}"/>
              </a:ext>
            </a:extLst>
          </p:cNvPr>
          <p:cNvPicPr>
            <a:picLocks noChangeAspect="1"/>
          </p:cNvPicPr>
          <p:nvPr/>
        </p:nvPicPr>
        <p:blipFill>
          <a:blip r:embed="rId5"/>
          <a:stretch>
            <a:fillRect/>
          </a:stretch>
        </p:blipFill>
        <p:spPr>
          <a:xfrm>
            <a:off x="10600594" y="2861446"/>
            <a:ext cx="1251197" cy="567554"/>
          </a:xfrm>
          <a:prstGeom prst="rect">
            <a:avLst/>
          </a:prstGeom>
        </p:spPr>
      </p:pic>
      <p:pic>
        <p:nvPicPr>
          <p:cNvPr id="17" name="Picture 16" descr="A green and blue rectangles&#10;&#10;AI-generated content may be incorrect.">
            <a:extLst>
              <a:ext uri="{FF2B5EF4-FFF2-40B4-BE49-F238E27FC236}">
                <a16:creationId xmlns:a16="http://schemas.microsoft.com/office/drawing/2014/main" id="{E43C0CD6-C22A-7382-9C9A-E1CC2BD17221}"/>
              </a:ext>
            </a:extLst>
          </p:cNvPr>
          <p:cNvPicPr>
            <a:picLocks noChangeAspect="1"/>
          </p:cNvPicPr>
          <p:nvPr/>
        </p:nvPicPr>
        <p:blipFill>
          <a:blip r:embed="rId6"/>
          <a:stretch>
            <a:fillRect/>
          </a:stretch>
        </p:blipFill>
        <p:spPr>
          <a:xfrm>
            <a:off x="10373915" y="5494813"/>
            <a:ext cx="892844" cy="508335"/>
          </a:xfrm>
          <a:prstGeom prst="rect">
            <a:avLst/>
          </a:prstGeom>
        </p:spPr>
      </p:pic>
    </p:spTree>
    <p:extLst>
      <p:ext uri="{BB962C8B-B14F-4D97-AF65-F5344CB8AC3E}">
        <p14:creationId xmlns:p14="http://schemas.microsoft.com/office/powerpoint/2010/main" val="218593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6B85A-17E6-BE4B-CBE4-3A4421C936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B022D2-1122-B8B4-5363-641C1F67D4AB}"/>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4- Using healthy coping strategies</a:t>
            </a:r>
          </a:p>
        </p:txBody>
      </p:sp>
      <p:sp>
        <p:nvSpPr>
          <p:cNvPr id="13" name="Content Placeholder 2">
            <a:extLst>
              <a:ext uri="{FF2B5EF4-FFF2-40B4-BE49-F238E27FC236}">
                <a16:creationId xmlns:a16="http://schemas.microsoft.com/office/drawing/2014/main" id="{ACE52959-1866-E30B-ED25-F76D7940748B}"/>
              </a:ext>
            </a:extLst>
          </p:cNvPr>
          <p:cNvSpPr>
            <a:spLocks noGrp="1"/>
          </p:cNvSpPr>
          <p:nvPr>
            <p:ph idx="1"/>
          </p:nvPr>
        </p:nvSpPr>
        <p:spPr>
          <a:xfrm>
            <a:off x="370991" y="1554636"/>
            <a:ext cx="11480800" cy="5167695"/>
          </a:xfrm>
          <a:solidFill>
            <a:schemeClr val="bg1"/>
          </a:solidFill>
        </p:spPr>
        <p:txBody>
          <a:bodyPr>
            <a:normAutofit/>
          </a:bodyPr>
          <a:lstStyle/>
          <a:p>
            <a:pPr marL="0" indent="0">
              <a:buNone/>
            </a:pPr>
            <a:r>
              <a:rPr lang="en-US" sz="2800" dirty="0">
                <a:latin typeface="Comic Sans MS" panose="030F0702030302020204" pitchFamily="66" charset="0"/>
              </a:rPr>
              <a:t>In groups- read the scenario you have been given. Answer the following:   </a:t>
            </a:r>
          </a:p>
          <a:p>
            <a:pPr marL="126000" indent="-126000"/>
            <a:r>
              <a:rPr lang="en-US" sz="2800" dirty="0">
                <a:latin typeface="Comic Sans MS" panose="030F0702030302020204" pitchFamily="66" charset="0"/>
              </a:rPr>
              <a:t>What three healthy coping strategies </a:t>
            </a:r>
          </a:p>
          <a:p>
            <a:pPr marL="0" indent="0">
              <a:buNone/>
            </a:pPr>
            <a:r>
              <a:rPr lang="en-US" sz="2800" dirty="0">
                <a:latin typeface="Comic Sans MS" panose="030F0702030302020204" pitchFamily="66" charset="0"/>
              </a:rPr>
              <a:t>would be most helpful for your </a:t>
            </a:r>
          </a:p>
          <a:p>
            <a:pPr marL="0" indent="0">
              <a:buNone/>
            </a:pPr>
            <a:r>
              <a:rPr lang="en-US" sz="2800" dirty="0">
                <a:latin typeface="Comic Sans MS" panose="030F0702030302020204" pitchFamily="66" charset="0"/>
              </a:rPr>
              <a:t>character to use?</a:t>
            </a:r>
          </a:p>
          <a:p>
            <a:pPr marL="126000" indent="-126000"/>
            <a:r>
              <a:rPr lang="en-GB" sz="2800" dirty="0">
                <a:latin typeface="Comic Sans MS" panose="030F0702030302020204" pitchFamily="66" charset="0"/>
              </a:rPr>
              <a:t>How would these strategies help them </a:t>
            </a:r>
          </a:p>
          <a:p>
            <a:pPr marL="0" indent="0">
              <a:buNone/>
            </a:pPr>
            <a:r>
              <a:rPr lang="en-GB" sz="2800" dirty="0">
                <a:latin typeface="Comic Sans MS" panose="030F0702030302020204" pitchFamily="66" charset="0"/>
              </a:rPr>
              <a:t>to manage their feelings and emotions?</a:t>
            </a:r>
            <a:endParaRPr lang="en-US" sz="2800" dirty="0">
              <a:latin typeface="Comic Sans MS" panose="030F0702030302020204" pitchFamily="66" charset="0"/>
            </a:endParaRPr>
          </a:p>
        </p:txBody>
      </p:sp>
      <p:pic>
        <p:nvPicPr>
          <p:cNvPr id="4" name="Picture 3">
            <a:extLst>
              <a:ext uri="{FF2B5EF4-FFF2-40B4-BE49-F238E27FC236}">
                <a16:creationId xmlns:a16="http://schemas.microsoft.com/office/drawing/2014/main" id="{A721B6AD-5A21-F947-92C9-E73BFB20BE66}"/>
              </a:ext>
            </a:extLst>
          </p:cNvPr>
          <p:cNvPicPr>
            <a:picLocks noChangeAspect="1"/>
          </p:cNvPicPr>
          <p:nvPr/>
        </p:nvPicPr>
        <p:blipFill>
          <a:blip r:embed="rId3"/>
          <a:srcRect/>
          <a:stretch/>
        </p:blipFill>
        <p:spPr>
          <a:xfrm>
            <a:off x="3685636" y="5408732"/>
            <a:ext cx="1046768" cy="1046768"/>
          </a:xfrm>
          <a:prstGeom prst="rect">
            <a:avLst/>
          </a:prstGeom>
        </p:spPr>
      </p:pic>
      <p:pic>
        <p:nvPicPr>
          <p:cNvPr id="8" name="Picture 7" descr="A child with short hair wearing a blue shirt&#10;&#10;AI-generated content may be incorrect.">
            <a:extLst>
              <a:ext uri="{FF2B5EF4-FFF2-40B4-BE49-F238E27FC236}">
                <a16:creationId xmlns:a16="http://schemas.microsoft.com/office/drawing/2014/main" id="{866FA3A9-88B5-8B6C-9881-234EFEF7F379}"/>
              </a:ext>
            </a:extLst>
          </p:cNvPr>
          <p:cNvPicPr>
            <a:picLocks noChangeAspect="1"/>
          </p:cNvPicPr>
          <p:nvPr/>
        </p:nvPicPr>
        <p:blipFill>
          <a:blip r:embed="rId4"/>
          <a:stretch>
            <a:fillRect/>
          </a:stretch>
        </p:blipFill>
        <p:spPr>
          <a:xfrm>
            <a:off x="1986099" y="5375342"/>
            <a:ext cx="1053456" cy="1053456"/>
          </a:xfrm>
          <a:prstGeom prst="rect">
            <a:avLst/>
          </a:prstGeom>
        </p:spPr>
      </p:pic>
      <p:pic>
        <p:nvPicPr>
          <p:cNvPr id="9" name="Picture 8" descr="A child with long hair&#10;&#10;AI-generated content may be incorrect.">
            <a:extLst>
              <a:ext uri="{FF2B5EF4-FFF2-40B4-BE49-F238E27FC236}">
                <a16:creationId xmlns:a16="http://schemas.microsoft.com/office/drawing/2014/main" id="{B4914631-F8E4-1663-0628-433C30F02885}"/>
              </a:ext>
            </a:extLst>
          </p:cNvPr>
          <p:cNvPicPr>
            <a:picLocks noChangeAspect="1"/>
          </p:cNvPicPr>
          <p:nvPr/>
        </p:nvPicPr>
        <p:blipFill>
          <a:blip r:embed="rId5"/>
          <a:stretch>
            <a:fillRect/>
          </a:stretch>
        </p:blipFill>
        <p:spPr>
          <a:xfrm>
            <a:off x="402811" y="5279953"/>
            <a:ext cx="1073523" cy="1073523"/>
          </a:xfrm>
          <a:prstGeom prst="rect">
            <a:avLst/>
          </a:prstGeom>
        </p:spPr>
      </p:pic>
      <p:sp>
        <p:nvSpPr>
          <p:cNvPr id="10" name="Rounded Rectangle 2">
            <a:extLst>
              <a:ext uri="{FF2B5EF4-FFF2-40B4-BE49-F238E27FC236}">
                <a16:creationId xmlns:a16="http://schemas.microsoft.com/office/drawing/2014/main" id="{3A2E094A-B2F6-6D02-D844-C62DB2AA9B91}"/>
              </a:ext>
            </a:extLst>
          </p:cNvPr>
          <p:cNvSpPr/>
          <p:nvPr/>
        </p:nvSpPr>
        <p:spPr>
          <a:xfrm>
            <a:off x="204746" y="6263497"/>
            <a:ext cx="1271588" cy="428841"/>
          </a:xfrm>
          <a:prstGeom prst="roundRect">
            <a:avLst/>
          </a:prstGeom>
          <a:solidFill>
            <a:schemeClr val="bg1"/>
          </a:solidFill>
          <a:ln>
            <a:noFill/>
          </a:ln>
          <a:effectLst>
            <a:outerShdw blurRad="852953" dist="50800" dir="5040000" sx="71873" sy="71873"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a:solidFill>
                  <a:schemeClr val="tx1"/>
                </a:solidFill>
                <a:latin typeface="Century Gothic" panose="020B0502020202020204" pitchFamily="34" charset="0"/>
              </a:rPr>
              <a:t>Taylor</a:t>
            </a:r>
          </a:p>
        </p:txBody>
      </p:sp>
      <p:sp>
        <p:nvSpPr>
          <p:cNvPr id="11" name="Rounded Rectangle 4">
            <a:extLst>
              <a:ext uri="{FF2B5EF4-FFF2-40B4-BE49-F238E27FC236}">
                <a16:creationId xmlns:a16="http://schemas.microsoft.com/office/drawing/2014/main" id="{AF8D7B82-42A3-DAE0-ED8E-902DEDAC54A2}"/>
              </a:ext>
            </a:extLst>
          </p:cNvPr>
          <p:cNvSpPr/>
          <p:nvPr/>
        </p:nvSpPr>
        <p:spPr>
          <a:xfrm>
            <a:off x="3582006" y="6241080"/>
            <a:ext cx="1191634" cy="428841"/>
          </a:xfrm>
          <a:prstGeom prst="roundRect">
            <a:avLst/>
          </a:prstGeom>
          <a:solidFill>
            <a:schemeClr val="bg1"/>
          </a:solidFill>
          <a:ln>
            <a:noFill/>
          </a:ln>
          <a:effectLst>
            <a:outerShdw blurRad="852953" dist="50800" dir="5040000" sx="71873" sy="71873"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a:solidFill>
                  <a:schemeClr val="tx1"/>
                </a:solidFill>
                <a:latin typeface="Century Gothic" panose="020B0502020202020204" pitchFamily="34" charset="0"/>
              </a:rPr>
              <a:t>Yasmin</a:t>
            </a:r>
          </a:p>
        </p:txBody>
      </p:sp>
      <p:sp>
        <p:nvSpPr>
          <p:cNvPr id="12" name="Rounded Rectangle 5">
            <a:extLst>
              <a:ext uri="{FF2B5EF4-FFF2-40B4-BE49-F238E27FC236}">
                <a16:creationId xmlns:a16="http://schemas.microsoft.com/office/drawing/2014/main" id="{F4F11E89-C1C9-06FE-2608-B97C23140AE2}"/>
              </a:ext>
            </a:extLst>
          </p:cNvPr>
          <p:cNvSpPr/>
          <p:nvPr/>
        </p:nvSpPr>
        <p:spPr>
          <a:xfrm>
            <a:off x="1827303" y="6241081"/>
            <a:ext cx="1191634" cy="428841"/>
          </a:xfrm>
          <a:prstGeom prst="roundRect">
            <a:avLst/>
          </a:prstGeom>
          <a:solidFill>
            <a:schemeClr val="bg1"/>
          </a:solidFill>
          <a:ln>
            <a:noFill/>
          </a:ln>
          <a:effectLst>
            <a:outerShdw blurRad="852953" dist="50800" dir="5040000" sx="71873" sy="71873"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dirty="0">
                <a:solidFill>
                  <a:schemeClr val="tx1"/>
                </a:solidFill>
                <a:latin typeface="Century Gothic" panose="020B0502020202020204" pitchFamily="34" charset="0"/>
              </a:rPr>
              <a:t>Benny</a:t>
            </a:r>
          </a:p>
        </p:txBody>
      </p:sp>
      <p:pic>
        <p:nvPicPr>
          <p:cNvPr id="19" name="Picture 18">
            <a:extLst>
              <a:ext uri="{FF2B5EF4-FFF2-40B4-BE49-F238E27FC236}">
                <a16:creationId xmlns:a16="http://schemas.microsoft.com/office/drawing/2014/main" id="{B22EC6FD-2DEB-51F6-887E-4952EB650B9D}"/>
              </a:ext>
            </a:extLst>
          </p:cNvPr>
          <p:cNvPicPr>
            <a:picLocks noChangeAspect="1"/>
          </p:cNvPicPr>
          <p:nvPr/>
        </p:nvPicPr>
        <p:blipFill>
          <a:blip r:embed="rId6"/>
          <a:stretch>
            <a:fillRect/>
          </a:stretch>
        </p:blipFill>
        <p:spPr>
          <a:xfrm>
            <a:off x="7719977" y="2046623"/>
            <a:ext cx="4204247" cy="4623299"/>
          </a:xfrm>
          <a:prstGeom prst="rect">
            <a:avLst/>
          </a:prstGeom>
        </p:spPr>
      </p:pic>
    </p:spTree>
    <p:extLst>
      <p:ext uri="{BB962C8B-B14F-4D97-AF65-F5344CB8AC3E}">
        <p14:creationId xmlns:p14="http://schemas.microsoft.com/office/powerpoint/2010/main" val="2178455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CBB08-0C95-6E26-767D-F58B5A7BF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31162-2D4C-7082-AC84-3159B26EA0C2}"/>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4- Using healthy coping strategies </a:t>
            </a:r>
          </a:p>
        </p:txBody>
      </p:sp>
      <p:pic>
        <p:nvPicPr>
          <p:cNvPr id="6" name="Picture 5">
            <a:extLst>
              <a:ext uri="{FF2B5EF4-FFF2-40B4-BE49-F238E27FC236}">
                <a16:creationId xmlns:a16="http://schemas.microsoft.com/office/drawing/2014/main" id="{3F92AA8E-CBD4-2607-DC2D-C97DE76D1870}"/>
              </a:ext>
            </a:extLst>
          </p:cNvPr>
          <p:cNvPicPr>
            <a:picLocks noChangeAspect="1"/>
          </p:cNvPicPr>
          <p:nvPr/>
        </p:nvPicPr>
        <p:blipFill>
          <a:blip r:embed="rId3"/>
          <a:stretch>
            <a:fillRect/>
          </a:stretch>
        </p:blipFill>
        <p:spPr>
          <a:xfrm>
            <a:off x="261581" y="1488586"/>
            <a:ext cx="5411085" cy="5274004"/>
          </a:xfrm>
          <a:prstGeom prst="rect">
            <a:avLst/>
          </a:prstGeom>
        </p:spPr>
      </p:pic>
      <p:pic>
        <p:nvPicPr>
          <p:cNvPr id="10" name="Picture 9">
            <a:extLst>
              <a:ext uri="{FF2B5EF4-FFF2-40B4-BE49-F238E27FC236}">
                <a16:creationId xmlns:a16="http://schemas.microsoft.com/office/drawing/2014/main" id="{E20D1C17-7B79-2005-CB32-4158F9D7F1C0}"/>
              </a:ext>
            </a:extLst>
          </p:cNvPr>
          <p:cNvPicPr>
            <a:picLocks noChangeAspect="1"/>
          </p:cNvPicPr>
          <p:nvPr/>
        </p:nvPicPr>
        <p:blipFill>
          <a:blip r:embed="rId4"/>
          <a:stretch>
            <a:fillRect/>
          </a:stretch>
        </p:blipFill>
        <p:spPr>
          <a:xfrm>
            <a:off x="6519333" y="1488586"/>
            <a:ext cx="5411084" cy="5266595"/>
          </a:xfrm>
          <a:prstGeom prst="rect">
            <a:avLst/>
          </a:prstGeom>
        </p:spPr>
      </p:pic>
    </p:spTree>
    <p:extLst>
      <p:ext uri="{BB962C8B-B14F-4D97-AF65-F5344CB8AC3E}">
        <p14:creationId xmlns:p14="http://schemas.microsoft.com/office/powerpoint/2010/main" val="1437611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1B78E-F903-3C7F-48B5-E3FDFCEFC6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B279D0-8B27-217D-2491-EF84FF6534B6}"/>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Taylor could…….</a:t>
            </a:r>
          </a:p>
        </p:txBody>
      </p:sp>
      <p:sp>
        <p:nvSpPr>
          <p:cNvPr id="13" name="Content Placeholder 2">
            <a:extLst>
              <a:ext uri="{FF2B5EF4-FFF2-40B4-BE49-F238E27FC236}">
                <a16:creationId xmlns:a16="http://schemas.microsoft.com/office/drawing/2014/main" id="{8A44DBB4-D011-1CC6-B74E-06344070564F}"/>
              </a:ext>
            </a:extLst>
          </p:cNvPr>
          <p:cNvSpPr>
            <a:spLocks noGrp="1"/>
          </p:cNvSpPr>
          <p:nvPr>
            <p:ph idx="1"/>
          </p:nvPr>
        </p:nvSpPr>
        <p:spPr>
          <a:xfrm>
            <a:off x="355599" y="1502227"/>
            <a:ext cx="6908801" cy="5167695"/>
          </a:xfrm>
          <a:solidFill>
            <a:schemeClr val="bg1"/>
          </a:solidFill>
        </p:spPr>
        <p:txBody>
          <a:bodyPr>
            <a:normAutofit/>
          </a:bodyPr>
          <a:lstStyle/>
          <a:p>
            <a:pPr marL="126000" lvl="0" indent="-126000">
              <a:lnSpc>
                <a:spcPts val="2400"/>
              </a:lnSpc>
            </a:pPr>
            <a:r>
              <a:rPr lang="en-GB" sz="2800" dirty="0">
                <a:latin typeface="Comic Sans MS" panose="030F0702030302020204" pitchFamily="66" charset="0"/>
                <a:ea typeface="Calibri" panose="020F0502020204030204" pitchFamily="34" charset="0"/>
                <a:cs typeface="Times New Roman" panose="02020603050405020304" pitchFamily="18" charset="0"/>
              </a:rPr>
              <a:t>practise </a:t>
            </a:r>
            <a:r>
              <a:rPr lang="en-GB" sz="2800" b="1" dirty="0">
                <a:latin typeface="Comic Sans MS" panose="030F0702030302020204" pitchFamily="66" charset="0"/>
                <a:ea typeface="Calibri" panose="020F0502020204030204" pitchFamily="34" charset="0"/>
                <a:cs typeface="Times New Roman" panose="02020603050405020304" pitchFamily="18" charset="0"/>
              </a:rPr>
              <a:t>naming her feelings </a:t>
            </a:r>
            <a:br>
              <a:rPr lang="en-GB" sz="2800" b="1" dirty="0">
                <a:latin typeface="Comic Sans MS" panose="030F0702030302020204" pitchFamily="66" charset="0"/>
                <a:ea typeface="Calibri" panose="020F0502020204030204" pitchFamily="34" charset="0"/>
                <a:cs typeface="Times New Roman" panose="02020603050405020304" pitchFamily="18" charset="0"/>
              </a:rPr>
            </a:br>
            <a:r>
              <a:rPr lang="en-GB" sz="2800" b="1" dirty="0">
                <a:latin typeface="Comic Sans MS" panose="030F0702030302020204" pitchFamily="66" charset="0"/>
                <a:ea typeface="Calibri" panose="020F0502020204030204" pitchFamily="34" charset="0"/>
                <a:cs typeface="Times New Roman" panose="02020603050405020304" pitchFamily="18" charset="0"/>
              </a:rPr>
              <a:t>and emotions, </a:t>
            </a:r>
            <a:r>
              <a:rPr lang="en-GB" sz="2800" dirty="0">
                <a:latin typeface="Comic Sans MS" panose="030F0702030302020204" pitchFamily="66" charset="0"/>
                <a:ea typeface="Calibri" panose="020F0502020204030204" pitchFamily="34" charset="0"/>
                <a:cs typeface="Times New Roman" panose="02020603050405020304" pitchFamily="18" charset="0"/>
              </a:rPr>
              <a:t>to help her </a:t>
            </a:r>
            <a:br>
              <a:rPr lang="en-GB" sz="2800" dirty="0">
                <a:latin typeface="Comic Sans MS" panose="030F0702030302020204" pitchFamily="66" charset="0"/>
                <a:ea typeface="Calibri" panose="020F0502020204030204" pitchFamily="34" charset="0"/>
                <a:cs typeface="Times New Roman" panose="02020603050405020304" pitchFamily="18" charset="0"/>
              </a:rPr>
            </a:br>
            <a:r>
              <a:rPr lang="en-GB" sz="2800" dirty="0">
                <a:latin typeface="Comic Sans MS" panose="030F0702030302020204" pitchFamily="66" charset="0"/>
                <a:ea typeface="Calibri" panose="020F0502020204030204" pitchFamily="34" charset="0"/>
                <a:cs typeface="Times New Roman" panose="02020603050405020304" pitchFamily="18" charset="0"/>
              </a:rPr>
              <a:t>recognise when she is feeling overwhelmed and decide how to manage her feelings</a:t>
            </a:r>
          </a:p>
          <a:p>
            <a:pPr marL="126000" lvl="0" indent="-126000">
              <a:lnSpc>
                <a:spcPts val="2400"/>
              </a:lnSpc>
            </a:pPr>
            <a:r>
              <a:rPr lang="en-GB" sz="2800" dirty="0">
                <a:latin typeface="Comic Sans MS" panose="030F0702030302020204" pitchFamily="66" charset="0"/>
                <a:ea typeface="Calibri" panose="020F0502020204030204" pitchFamily="34" charset="0"/>
                <a:cs typeface="Times New Roman" panose="02020603050405020304" pitchFamily="18" charset="0"/>
              </a:rPr>
              <a:t>practise </a:t>
            </a:r>
            <a:r>
              <a:rPr lang="en-GB" sz="2800" b="1" dirty="0">
                <a:latin typeface="Comic Sans MS" panose="030F0702030302020204" pitchFamily="66" charset="0"/>
                <a:ea typeface="Calibri" panose="020F0502020204030204" pitchFamily="34" charset="0"/>
                <a:cs typeface="Times New Roman" panose="02020603050405020304" pitchFamily="18" charset="0"/>
              </a:rPr>
              <a:t>‘watching thoughts’, </a:t>
            </a:r>
            <a:r>
              <a:rPr lang="en-GB" sz="2800" dirty="0">
                <a:latin typeface="Comic Sans MS" panose="030F0702030302020204" pitchFamily="66" charset="0"/>
                <a:ea typeface="Calibri" panose="020F0502020204030204" pitchFamily="34" charset="0"/>
                <a:cs typeface="Times New Roman" panose="02020603050405020304" pitchFamily="18" charset="0"/>
              </a:rPr>
              <a:t>e.g. imagining her worries as pop-ups </a:t>
            </a:r>
            <a:br>
              <a:rPr lang="en-GB" sz="2800" dirty="0">
                <a:latin typeface="Comic Sans MS" panose="030F0702030302020204" pitchFamily="66" charset="0"/>
                <a:ea typeface="Calibri" panose="020F0502020204030204" pitchFamily="34" charset="0"/>
                <a:cs typeface="Times New Roman" panose="02020603050405020304" pitchFamily="18" charset="0"/>
              </a:rPr>
            </a:br>
            <a:r>
              <a:rPr lang="en-GB" sz="2800" dirty="0">
                <a:latin typeface="Comic Sans MS" panose="030F0702030302020204" pitchFamily="66" charset="0"/>
                <a:ea typeface="Calibri" panose="020F0502020204030204" pitchFamily="34" charset="0"/>
                <a:cs typeface="Times New Roman" panose="02020603050405020304" pitchFamily="18" charset="0"/>
              </a:rPr>
              <a:t>on a computer, that she can notice briefly and then ‘close’, so she can refocus, and asking for help if she needs it</a:t>
            </a:r>
          </a:p>
          <a:p>
            <a:pPr marL="126000" lvl="0" indent="-126000">
              <a:lnSpc>
                <a:spcPts val="2400"/>
              </a:lnSpc>
            </a:pPr>
            <a:r>
              <a:rPr lang="en-GB" sz="2800" b="1" dirty="0">
                <a:latin typeface="Comic Sans MS" panose="030F0702030302020204" pitchFamily="66" charset="0"/>
                <a:ea typeface="Calibri" panose="020F0502020204030204" pitchFamily="34" charset="0"/>
                <a:cs typeface="Times New Roman" panose="02020603050405020304" pitchFamily="18" charset="0"/>
              </a:rPr>
              <a:t>take regular breaks to pause</a:t>
            </a:r>
            <a:r>
              <a:rPr lang="en-GB" sz="2800" dirty="0">
                <a:latin typeface="Comic Sans MS" panose="030F0702030302020204" pitchFamily="66" charset="0"/>
                <a:ea typeface="Calibri" panose="020F0502020204030204" pitchFamily="34" charset="0"/>
                <a:cs typeface="Times New Roman" panose="02020603050405020304" pitchFamily="18" charset="0"/>
              </a:rPr>
              <a:t> and take a step back from her work and come back when she feels ready.</a:t>
            </a:r>
          </a:p>
          <a:p>
            <a:pPr marL="0" indent="0">
              <a:buNone/>
            </a:pPr>
            <a:endParaRPr lang="en-US" sz="2800" dirty="0">
              <a:latin typeface="Comic Sans MS" panose="030F0702030302020204" pitchFamily="66" charset="0"/>
            </a:endParaRPr>
          </a:p>
        </p:txBody>
      </p:sp>
      <p:sp>
        <p:nvSpPr>
          <p:cNvPr id="3" name="Rounded Rectangle 7">
            <a:extLst>
              <a:ext uri="{FF2B5EF4-FFF2-40B4-BE49-F238E27FC236}">
                <a16:creationId xmlns:a16="http://schemas.microsoft.com/office/drawing/2014/main" id="{915F6020-E616-99B2-A576-F8E252F194E9}"/>
              </a:ext>
            </a:extLst>
          </p:cNvPr>
          <p:cNvSpPr/>
          <p:nvPr/>
        </p:nvSpPr>
        <p:spPr>
          <a:xfrm>
            <a:off x="7464779" y="1646236"/>
            <a:ext cx="4465638" cy="4998436"/>
          </a:xfrm>
          <a:prstGeom prst="roundRect">
            <a:avLst>
              <a:gd name="adj" fmla="val 3448"/>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720000" bIns="144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nSpc>
                <a:spcPts val="2400"/>
              </a:lnSpc>
              <a:spcBef>
                <a:spcPts val="1100"/>
              </a:spcBef>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These strategies could help Taylor to feel more in control of her thoughts and feelings. They will be especially helpful for her to use when it is becoming hard to focus. </a:t>
            </a:r>
          </a:p>
          <a:p>
            <a:pPr lvl="0">
              <a:lnSpc>
                <a:spcPts val="2400"/>
              </a:lnSpc>
              <a:spcBef>
                <a:spcPts val="1100"/>
              </a:spcBef>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They could help to keep her calm and feel more able to do her revision and homework, without feeling overwhelmed.</a:t>
            </a:r>
          </a:p>
        </p:txBody>
      </p:sp>
      <p:pic>
        <p:nvPicPr>
          <p:cNvPr id="5" name="Picture 4">
            <a:extLst>
              <a:ext uri="{FF2B5EF4-FFF2-40B4-BE49-F238E27FC236}">
                <a16:creationId xmlns:a16="http://schemas.microsoft.com/office/drawing/2014/main" id="{5A5342F4-142A-9047-D18E-312045E60DCF}"/>
              </a:ext>
            </a:extLst>
          </p:cNvPr>
          <p:cNvPicPr>
            <a:picLocks noChangeAspect="1"/>
          </p:cNvPicPr>
          <p:nvPr/>
        </p:nvPicPr>
        <p:blipFill>
          <a:blip r:embed="rId3"/>
          <a:srcRect l="24" r="24"/>
          <a:stretch/>
        </p:blipFill>
        <p:spPr>
          <a:xfrm>
            <a:off x="10686159" y="926835"/>
            <a:ext cx="1150242" cy="1150783"/>
          </a:xfrm>
          <a:prstGeom prst="rect">
            <a:avLst/>
          </a:prstGeom>
        </p:spPr>
      </p:pic>
    </p:spTree>
    <p:extLst>
      <p:ext uri="{BB962C8B-B14F-4D97-AF65-F5344CB8AC3E}">
        <p14:creationId xmlns:p14="http://schemas.microsoft.com/office/powerpoint/2010/main" val="1872759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CB5B8-88CD-5B26-B820-9429E1F39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F81936-1747-9291-5FC4-D2E0DEABE1D8}"/>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Benny could…….</a:t>
            </a:r>
          </a:p>
        </p:txBody>
      </p:sp>
      <p:sp>
        <p:nvSpPr>
          <p:cNvPr id="13" name="Content Placeholder 2">
            <a:extLst>
              <a:ext uri="{FF2B5EF4-FFF2-40B4-BE49-F238E27FC236}">
                <a16:creationId xmlns:a16="http://schemas.microsoft.com/office/drawing/2014/main" id="{F090953F-340B-6CFB-34F2-D15723765F2A}"/>
              </a:ext>
            </a:extLst>
          </p:cNvPr>
          <p:cNvSpPr>
            <a:spLocks noGrp="1"/>
          </p:cNvSpPr>
          <p:nvPr>
            <p:ph idx="1"/>
          </p:nvPr>
        </p:nvSpPr>
        <p:spPr>
          <a:xfrm>
            <a:off x="355599" y="1502227"/>
            <a:ext cx="6908801" cy="5167695"/>
          </a:xfrm>
          <a:solidFill>
            <a:schemeClr val="bg1"/>
          </a:solidFill>
        </p:spPr>
        <p:txBody>
          <a:bodyPr>
            <a:normAutofit/>
          </a:bodyPr>
          <a:lstStyle/>
          <a:p>
            <a:pPr marL="126000" lvl="0" indent="-126000">
              <a:lnSpc>
                <a:spcPts val="2400"/>
              </a:lnSpc>
              <a:spcBef>
                <a:spcPts val="900"/>
              </a:spcBef>
            </a:pPr>
            <a:r>
              <a:rPr lang="en-US" sz="2800" dirty="0" err="1">
                <a:latin typeface="Comic Sans MS" panose="030F0702030302020204" pitchFamily="66" charset="0"/>
                <a:ea typeface="Calibri" panose="020F0502020204030204" pitchFamily="34" charset="0"/>
                <a:cs typeface="Times New Roman" panose="02020603050405020304" pitchFamily="18" charset="0"/>
              </a:rPr>
              <a:t>practise</a:t>
            </a:r>
            <a:r>
              <a:rPr lang="en-US" sz="2800" dirty="0">
                <a:latin typeface="Comic Sans MS" panose="030F0702030302020204" pitchFamily="66" charset="0"/>
                <a:ea typeface="Calibri" panose="020F0502020204030204" pitchFamily="34" charset="0"/>
                <a:cs typeface="Times New Roman" panose="02020603050405020304" pitchFamily="18" charset="0"/>
              </a:rPr>
              <a:t> </a:t>
            </a:r>
            <a:r>
              <a:rPr lang="en-US" sz="2800" b="1" dirty="0">
                <a:latin typeface="Comic Sans MS" panose="030F0702030302020204" pitchFamily="66" charset="0"/>
                <a:ea typeface="Calibri" panose="020F0502020204030204" pitchFamily="34" charset="0"/>
                <a:cs typeface="Times New Roman" panose="02020603050405020304" pitchFamily="18" charset="0"/>
              </a:rPr>
              <a:t>slow-paced breathing</a:t>
            </a:r>
            <a:r>
              <a:rPr lang="en-US" sz="2800" dirty="0">
                <a:latin typeface="Comic Sans MS" panose="030F0702030302020204" pitchFamily="66" charset="0"/>
                <a:ea typeface="Calibri" panose="020F0502020204030204" pitchFamily="34" charset="0"/>
                <a:cs typeface="Times New Roman" panose="02020603050405020304" pitchFamily="18" charset="0"/>
              </a:rPr>
              <a:t> to regulate his heart rate and lessen the impact of the ‘fight, flight or freeze’ response</a:t>
            </a:r>
          </a:p>
          <a:p>
            <a:pPr marL="126000" lvl="0" indent="-126000">
              <a:lnSpc>
                <a:spcPts val="2400"/>
              </a:lnSpc>
              <a:spcBef>
                <a:spcPts val="900"/>
              </a:spcBef>
            </a:pPr>
            <a:r>
              <a:rPr lang="en-US" sz="2800" dirty="0">
                <a:latin typeface="Comic Sans MS" panose="030F0702030302020204" pitchFamily="66" charset="0"/>
                <a:ea typeface="Calibri" panose="020F0502020204030204" pitchFamily="34" charset="0"/>
                <a:cs typeface="Times New Roman" panose="02020603050405020304" pitchFamily="18" charset="0"/>
              </a:rPr>
              <a:t>try </a:t>
            </a:r>
            <a:r>
              <a:rPr lang="en-US" sz="2800" b="1" dirty="0">
                <a:latin typeface="Comic Sans MS" panose="030F0702030302020204" pitchFamily="66" charset="0"/>
                <a:ea typeface="Calibri" panose="020F0502020204030204" pitchFamily="34" charset="0"/>
                <a:cs typeface="Times New Roman" panose="02020603050405020304" pitchFamily="18" charset="0"/>
              </a:rPr>
              <a:t>progressive muscle relaxation </a:t>
            </a:r>
            <a:r>
              <a:rPr lang="en-US" sz="2800" dirty="0">
                <a:latin typeface="Comic Sans MS" panose="030F0702030302020204" pitchFamily="66" charset="0"/>
                <a:ea typeface="Calibri" panose="020F0502020204030204" pitchFamily="34" charset="0"/>
                <a:cs typeface="Times New Roman" panose="02020603050405020304" pitchFamily="18" charset="0"/>
              </a:rPr>
              <a:t>to relieve stress and tension in his body</a:t>
            </a:r>
          </a:p>
          <a:p>
            <a:pPr marL="126000" lvl="0" indent="-126000">
              <a:lnSpc>
                <a:spcPts val="2400"/>
              </a:lnSpc>
              <a:spcBef>
                <a:spcPts val="900"/>
              </a:spcBef>
            </a:pPr>
            <a:r>
              <a:rPr lang="en-US" sz="2800" dirty="0">
                <a:latin typeface="Comic Sans MS" panose="030F0702030302020204" pitchFamily="66" charset="0"/>
                <a:ea typeface="Calibri" panose="020F0502020204030204" pitchFamily="34" charset="0"/>
                <a:cs typeface="Times New Roman" panose="02020603050405020304" pitchFamily="18" charset="0"/>
              </a:rPr>
              <a:t>do an absorbing activity for a short while, when he feels really worried about the speech</a:t>
            </a:r>
          </a:p>
          <a:p>
            <a:pPr marL="126000" lvl="0" indent="-126000">
              <a:lnSpc>
                <a:spcPts val="2400"/>
              </a:lnSpc>
              <a:spcBef>
                <a:spcPts val="900"/>
              </a:spcBef>
            </a:pPr>
            <a:r>
              <a:rPr lang="en-US" sz="2800" dirty="0" err="1">
                <a:latin typeface="Comic Sans MS" panose="030F0702030302020204" pitchFamily="66" charset="0"/>
                <a:ea typeface="Calibri" panose="020F0502020204030204" pitchFamily="34" charset="0"/>
                <a:cs typeface="Times New Roman" panose="02020603050405020304" pitchFamily="18" charset="0"/>
              </a:rPr>
              <a:t>practise</a:t>
            </a:r>
            <a:r>
              <a:rPr lang="en-US" sz="2800" dirty="0">
                <a:latin typeface="Comic Sans MS" panose="030F0702030302020204" pitchFamily="66" charset="0"/>
                <a:ea typeface="Calibri" panose="020F0502020204030204" pitchFamily="34" charset="0"/>
                <a:cs typeface="Times New Roman" panose="02020603050405020304" pitchFamily="18" charset="0"/>
              </a:rPr>
              <a:t> </a:t>
            </a:r>
            <a:r>
              <a:rPr lang="en-US" sz="2800" b="1" dirty="0">
                <a:latin typeface="Comic Sans MS" panose="030F0702030302020204" pitchFamily="66" charset="0"/>
                <a:ea typeface="Calibri" panose="020F0502020204030204" pitchFamily="34" charset="0"/>
                <a:cs typeface="Times New Roman" panose="02020603050405020304" pitchFamily="18" charset="0"/>
              </a:rPr>
              <a:t>reframing his thoughts</a:t>
            </a:r>
            <a:r>
              <a:rPr lang="en-US" sz="2800" dirty="0">
                <a:latin typeface="Comic Sans MS" panose="030F0702030302020204" pitchFamily="66" charset="0"/>
                <a:ea typeface="Calibri" panose="020F0502020204030204" pitchFamily="34" charset="0"/>
                <a:cs typeface="Times New Roman" panose="02020603050405020304" pitchFamily="18" charset="0"/>
              </a:rPr>
              <a:t>, for example by seeing the speech as an opportunity to share what he has learnt with his friends and celebrate his team’s win; and reminding himself that it doesn’t need to be perfect. </a:t>
            </a:r>
          </a:p>
          <a:p>
            <a:pPr marL="0" indent="0">
              <a:buNone/>
            </a:pPr>
            <a:endParaRPr lang="en-US" sz="2800" dirty="0">
              <a:latin typeface="Comic Sans MS" panose="030F0702030302020204" pitchFamily="66" charset="0"/>
            </a:endParaRPr>
          </a:p>
        </p:txBody>
      </p:sp>
      <p:sp>
        <p:nvSpPr>
          <p:cNvPr id="3" name="Rounded Rectangle 7">
            <a:extLst>
              <a:ext uri="{FF2B5EF4-FFF2-40B4-BE49-F238E27FC236}">
                <a16:creationId xmlns:a16="http://schemas.microsoft.com/office/drawing/2014/main" id="{FF9E0B13-8094-FA0B-D781-515146AC62CF}"/>
              </a:ext>
            </a:extLst>
          </p:cNvPr>
          <p:cNvSpPr/>
          <p:nvPr/>
        </p:nvSpPr>
        <p:spPr>
          <a:xfrm>
            <a:off x="7464779" y="1646236"/>
            <a:ext cx="4465638" cy="4998436"/>
          </a:xfrm>
          <a:prstGeom prst="roundRect">
            <a:avLst>
              <a:gd name="adj" fmla="val 3448"/>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720000" bIns="144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400"/>
              </a:lnSpc>
              <a:spcBef>
                <a:spcPts val="1100"/>
              </a:spcBef>
            </a:pPr>
            <a: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These strategies could help Benny to feel calmer and temporarily distract himself from thoughts that make him feel more worried or scared about public speaking. If he feels ill, </a:t>
            </a:r>
            <a:r>
              <a:rPr lang="en-US" sz="2400" dirty="0" err="1">
                <a:solidFill>
                  <a:schemeClr val="tx1"/>
                </a:solidFill>
                <a:latin typeface="Comic Sans MS" panose="030F0702030302020204" pitchFamily="66" charset="0"/>
                <a:ea typeface="Calibri" panose="020F0502020204030204" pitchFamily="34" charset="0"/>
                <a:cs typeface="Times New Roman" panose="02020603050405020304" pitchFamily="18" charset="0"/>
              </a:rPr>
              <a:t>practising</a:t>
            </a:r>
            <a: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 slow-paced breathing before the speech or progressive muscle relaxation, might help him to lower his body’s stress response and slowly feel better.</a:t>
            </a:r>
          </a:p>
          <a:p>
            <a:pPr lvl="0">
              <a:lnSpc>
                <a:spcPts val="2400"/>
              </a:lnSpc>
              <a:spcBef>
                <a:spcPts val="1100"/>
              </a:spcBef>
            </a:pPr>
            <a:endPar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808FD9B-744C-2042-C9E6-0118BA53520C}"/>
              </a:ext>
            </a:extLst>
          </p:cNvPr>
          <p:cNvPicPr>
            <a:picLocks noChangeAspect="1"/>
          </p:cNvPicPr>
          <p:nvPr/>
        </p:nvPicPr>
        <p:blipFill>
          <a:blip r:embed="rId3"/>
          <a:srcRect l="16" r="16"/>
          <a:stretch/>
        </p:blipFill>
        <p:spPr>
          <a:xfrm>
            <a:off x="10420554" y="229945"/>
            <a:ext cx="1415847" cy="1416291"/>
          </a:xfrm>
          <a:prstGeom prst="rect">
            <a:avLst/>
          </a:prstGeom>
        </p:spPr>
      </p:pic>
    </p:spTree>
    <p:extLst>
      <p:ext uri="{BB962C8B-B14F-4D97-AF65-F5344CB8AC3E}">
        <p14:creationId xmlns:p14="http://schemas.microsoft.com/office/powerpoint/2010/main" val="2375998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EE456-0B92-5382-D5A0-A0DAAD7FA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B121BB-8325-227B-8F14-195A7672138B}"/>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Yasmin could…….</a:t>
            </a:r>
          </a:p>
        </p:txBody>
      </p:sp>
      <p:sp>
        <p:nvSpPr>
          <p:cNvPr id="13" name="Content Placeholder 2">
            <a:extLst>
              <a:ext uri="{FF2B5EF4-FFF2-40B4-BE49-F238E27FC236}">
                <a16:creationId xmlns:a16="http://schemas.microsoft.com/office/drawing/2014/main" id="{8BBEA073-D4F1-793C-2C03-F6687D192A63}"/>
              </a:ext>
            </a:extLst>
          </p:cNvPr>
          <p:cNvSpPr>
            <a:spLocks noGrp="1"/>
          </p:cNvSpPr>
          <p:nvPr>
            <p:ph idx="1"/>
          </p:nvPr>
        </p:nvSpPr>
        <p:spPr>
          <a:xfrm>
            <a:off x="355599" y="1502227"/>
            <a:ext cx="5740401" cy="5167695"/>
          </a:xfrm>
          <a:solidFill>
            <a:schemeClr val="bg1"/>
          </a:solidFill>
        </p:spPr>
        <p:txBody>
          <a:bodyPr>
            <a:normAutofit/>
          </a:bodyPr>
          <a:lstStyle/>
          <a:p>
            <a:pPr marL="126000" lvl="0" indent="-126000">
              <a:lnSpc>
                <a:spcPts val="2400"/>
              </a:lnSpc>
            </a:pPr>
            <a:r>
              <a:rPr lang="en-US" sz="2400" b="1" dirty="0">
                <a:latin typeface="Comic Sans MS" panose="030F0702030302020204" pitchFamily="66" charset="0"/>
                <a:ea typeface="Calibri" panose="020F0502020204030204" pitchFamily="34" charset="0"/>
                <a:cs typeface="Times New Roman" panose="02020603050405020304" pitchFamily="18" charset="0"/>
              </a:rPr>
              <a:t>pause and take a step back </a:t>
            </a:r>
            <a:r>
              <a:rPr lang="en-US" sz="2400" dirty="0">
                <a:latin typeface="Comic Sans MS" panose="030F0702030302020204" pitchFamily="66" charset="0"/>
                <a:ea typeface="Calibri" panose="020F0502020204030204" pitchFamily="34" charset="0"/>
                <a:cs typeface="Times New Roman" panose="02020603050405020304" pitchFamily="18" charset="0"/>
              </a:rPr>
              <a:t>(e.g. counting to 5) before responding, when she feels stressed or irritable</a:t>
            </a:r>
          </a:p>
          <a:p>
            <a:pPr marL="126000" lvl="0" indent="-126000">
              <a:lnSpc>
                <a:spcPts val="2400"/>
              </a:lnSpc>
            </a:pPr>
            <a:r>
              <a:rPr lang="en-US" sz="2400" dirty="0" err="1">
                <a:latin typeface="Comic Sans MS" panose="030F0702030302020204" pitchFamily="66" charset="0"/>
                <a:ea typeface="Calibri" panose="020F0502020204030204" pitchFamily="34" charset="0"/>
                <a:cs typeface="Times New Roman" panose="02020603050405020304" pitchFamily="18" charset="0"/>
              </a:rPr>
              <a:t>practise</a:t>
            </a:r>
            <a:r>
              <a:rPr lang="en-US" sz="2400" dirty="0">
                <a:latin typeface="Comic Sans MS" panose="030F0702030302020204" pitchFamily="66" charset="0"/>
                <a:ea typeface="Calibri" panose="020F0502020204030204" pitchFamily="34" charset="0"/>
                <a:cs typeface="Times New Roman" panose="02020603050405020304" pitchFamily="18" charset="0"/>
              </a:rPr>
              <a:t> </a:t>
            </a:r>
            <a:r>
              <a:rPr lang="en-US" sz="2400" b="1" dirty="0">
                <a:latin typeface="Comic Sans MS" panose="030F0702030302020204" pitchFamily="66" charset="0"/>
                <a:ea typeface="Calibri" panose="020F0502020204030204" pitchFamily="34" charset="0"/>
                <a:cs typeface="Times New Roman" panose="02020603050405020304" pitchFamily="18" charset="0"/>
              </a:rPr>
              <a:t>naming her feelings </a:t>
            </a:r>
            <a:br>
              <a:rPr lang="en-US" sz="2400" b="1" dirty="0">
                <a:latin typeface="Comic Sans MS" panose="030F0702030302020204" pitchFamily="66" charset="0"/>
                <a:ea typeface="Calibri" panose="020F0502020204030204" pitchFamily="34" charset="0"/>
                <a:cs typeface="Times New Roman" panose="02020603050405020304" pitchFamily="18" charset="0"/>
              </a:rPr>
            </a:br>
            <a:r>
              <a:rPr lang="en-US" sz="2400" b="1" dirty="0">
                <a:latin typeface="Comic Sans MS" panose="030F0702030302020204" pitchFamily="66" charset="0"/>
                <a:ea typeface="Calibri" panose="020F0502020204030204" pitchFamily="34" charset="0"/>
                <a:cs typeface="Times New Roman" panose="02020603050405020304" pitchFamily="18" charset="0"/>
              </a:rPr>
              <a:t>and emotions</a:t>
            </a:r>
          </a:p>
          <a:p>
            <a:pPr marL="126000" lvl="0" indent="-126000">
              <a:lnSpc>
                <a:spcPts val="2400"/>
              </a:lnSpc>
            </a:pPr>
            <a:r>
              <a:rPr lang="en-US" sz="2400" dirty="0">
                <a:latin typeface="Comic Sans MS" panose="030F0702030302020204" pitchFamily="66" charset="0"/>
                <a:ea typeface="Calibri" panose="020F0502020204030204" pitchFamily="34" charset="0"/>
                <a:cs typeface="Times New Roman" panose="02020603050405020304" pitchFamily="18" charset="0"/>
              </a:rPr>
              <a:t>try </a:t>
            </a:r>
            <a:r>
              <a:rPr lang="en-US" sz="2400" b="1" dirty="0">
                <a:latin typeface="Comic Sans MS" panose="030F0702030302020204" pitchFamily="66" charset="0"/>
                <a:ea typeface="Calibri" panose="020F0502020204030204" pitchFamily="34" charset="0"/>
                <a:cs typeface="Times New Roman" panose="02020603050405020304" pitchFamily="18" charset="0"/>
              </a:rPr>
              <a:t>‘watching thoughts</a:t>
            </a:r>
            <a:r>
              <a:rPr lang="en-US" sz="2400" dirty="0">
                <a:latin typeface="Comic Sans MS" panose="030F0702030302020204" pitchFamily="66" charset="0"/>
                <a:ea typeface="Calibri" panose="020F0502020204030204" pitchFamily="34" charset="0"/>
                <a:cs typeface="Times New Roman" panose="02020603050405020304" pitchFamily="18" charset="0"/>
              </a:rPr>
              <a:t>’ strategies, e.g. imagining her feelings of frustration as leaves on a stream, floating away.</a:t>
            </a:r>
          </a:p>
          <a:p>
            <a:pPr marL="126000" indent="-126000">
              <a:lnSpc>
                <a:spcPts val="2400"/>
              </a:lnSpc>
            </a:pPr>
            <a:r>
              <a:rPr lang="en-US" sz="2400" dirty="0">
                <a:latin typeface="Comic Sans MS" panose="030F0702030302020204" pitchFamily="66" charset="0"/>
                <a:ea typeface="Calibri" panose="020F0502020204030204" pitchFamily="34" charset="0"/>
                <a:cs typeface="Times New Roman" panose="02020603050405020304" pitchFamily="18" charset="0"/>
              </a:rPr>
              <a:t>try activities that absorb her attention and take her focus </a:t>
            </a:r>
            <a:br>
              <a:rPr lang="en-US" sz="2400" dirty="0">
                <a:latin typeface="Comic Sans MS" panose="030F0702030302020204" pitchFamily="66" charset="0"/>
                <a:ea typeface="Calibri" panose="020F0502020204030204" pitchFamily="34" charset="0"/>
                <a:cs typeface="Times New Roman" panose="02020603050405020304" pitchFamily="18" charset="0"/>
              </a:rPr>
            </a:br>
            <a:r>
              <a:rPr lang="en-US" sz="2400" dirty="0">
                <a:latin typeface="Comic Sans MS" panose="030F0702030302020204" pitchFamily="66" charset="0"/>
                <a:ea typeface="Calibri" panose="020F0502020204030204" pitchFamily="34" charset="0"/>
                <a:cs typeface="Times New Roman" panose="02020603050405020304" pitchFamily="18" charset="0"/>
              </a:rPr>
              <a:t>away from less pleasant thoughts and emotions.</a:t>
            </a:r>
          </a:p>
          <a:p>
            <a:pPr marL="0" indent="0">
              <a:buNone/>
            </a:pPr>
            <a:endParaRPr lang="en-US" sz="2800" dirty="0">
              <a:latin typeface="Comic Sans MS" panose="030F0702030302020204" pitchFamily="66" charset="0"/>
            </a:endParaRPr>
          </a:p>
        </p:txBody>
      </p:sp>
      <p:sp>
        <p:nvSpPr>
          <p:cNvPr id="3" name="Rounded Rectangle 7">
            <a:extLst>
              <a:ext uri="{FF2B5EF4-FFF2-40B4-BE49-F238E27FC236}">
                <a16:creationId xmlns:a16="http://schemas.microsoft.com/office/drawing/2014/main" id="{4A05BBFC-6228-25DC-B293-D50556F02C96}"/>
              </a:ext>
            </a:extLst>
          </p:cNvPr>
          <p:cNvSpPr/>
          <p:nvPr/>
        </p:nvSpPr>
        <p:spPr>
          <a:xfrm>
            <a:off x="6190016" y="1502227"/>
            <a:ext cx="5740401" cy="5142445"/>
          </a:xfrm>
          <a:prstGeom prst="roundRect">
            <a:avLst>
              <a:gd name="adj" fmla="val 3448"/>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720000" bIns="144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nSpc>
                <a:spcPts val="2400"/>
              </a:lnSpc>
              <a:spcBef>
                <a:spcPts val="900"/>
              </a:spcBef>
            </a:pPr>
            <a: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These strategies could help Yasmin to feel calmer and </a:t>
            </a:r>
            <a:b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more in control. They will help her identify what she is feeling and why. Then she can plan her next steps, for example, taking more regular breaks to distract her mind or give it some rest. </a:t>
            </a:r>
          </a:p>
          <a:p>
            <a:pPr lvl="0">
              <a:lnSpc>
                <a:spcPts val="2400"/>
              </a:lnSpc>
              <a:spcBef>
                <a:spcPts val="900"/>
              </a:spcBef>
            </a:pPr>
            <a: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When she thinks about or does an activity that makes her feel happy, and calmer, this boosts her ‘feel-good hormones’. </a:t>
            </a:r>
            <a:b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US"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Doing this can help her to feel less stressed over time and more able to use her time well.</a:t>
            </a:r>
          </a:p>
          <a:p>
            <a:pPr lvl="0">
              <a:lnSpc>
                <a:spcPts val="2400"/>
              </a:lnSpc>
              <a:spcBef>
                <a:spcPts val="1100"/>
              </a:spcBef>
            </a:pPr>
            <a:endParaRPr lang="en-GB" sz="2800" b="1" dirty="0">
              <a:solidFill>
                <a:schemeClr val="tx1"/>
              </a:solidFill>
              <a:latin typeface="Comic Sans MS" panose="030F0702030302020204" pitchFamily="66"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8CD643C-DC7B-F484-586C-1B468BCCD8FC}"/>
              </a:ext>
            </a:extLst>
          </p:cNvPr>
          <p:cNvPicPr>
            <a:picLocks noChangeAspect="1"/>
          </p:cNvPicPr>
          <p:nvPr/>
        </p:nvPicPr>
        <p:blipFill>
          <a:blip r:embed="rId3"/>
          <a:srcRect l="16" r="16"/>
          <a:stretch/>
        </p:blipFill>
        <p:spPr>
          <a:xfrm>
            <a:off x="10396036" y="221795"/>
            <a:ext cx="1500514" cy="1500985"/>
          </a:xfrm>
          <a:prstGeom prst="rect">
            <a:avLst/>
          </a:prstGeom>
        </p:spPr>
      </p:pic>
    </p:spTree>
    <p:extLst>
      <p:ext uri="{BB962C8B-B14F-4D97-AF65-F5344CB8AC3E}">
        <p14:creationId xmlns:p14="http://schemas.microsoft.com/office/powerpoint/2010/main" val="1786133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79D00-D16A-EFFC-6BAA-1BA2BD4C3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54541-F971-D94B-B5F5-B31391F246E4}"/>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Task 5- Getting help and support?</a:t>
            </a:r>
          </a:p>
        </p:txBody>
      </p:sp>
      <p:sp>
        <p:nvSpPr>
          <p:cNvPr id="3" name="Content Placeholder 2">
            <a:extLst>
              <a:ext uri="{FF2B5EF4-FFF2-40B4-BE49-F238E27FC236}">
                <a16:creationId xmlns:a16="http://schemas.microsoft.com/office/drawing/2014/main" id="{0B4CDF8C-D7C1-3F84-B4A1-7AD3A37F109B}"/>
              </a:ext>
            </a:extLst>
          </p:cNvPr>
          <p:cNvSpPr>
            <a:spLocks noGrp="1"/>
          </p:cNvSpPr>
          <p:nvPr>
            <p:ph idx="1"/>
          </p:nvPr>
        </p:nvSpPr>
        <p:spPr>
          <a:xfrm>
            <a:off x="355600" y="1502227"/>
            <a:ext cx="5858933" cy="5167695"/>
          </a:xfrm>
          <a:solidFill>
            <a:schemeClr val="bg1"/>
          </a:solidFill>
        </p:spPr>
        <p:txBody>
          <a:bodyPr>
            <a:normAutofit/>
          </a:bodyPr>
          <a:lstStyle/>
          <a:p>
            <a:r>
              <a:rPr lang="en-GB" sz="2800" kern="100" dirty="0">
                <a:solidFill>
                  <a:schemeClr val="tx1"/>
                </a:solidFill>
                <a:latin typeface="Comic Sans MS" panose="030F0702030302020204" pitchFamily="66" charset="0"/>
                <a:ea typeface="Aptos" panose="020B0004020202020204" pitchFamily="34" charset="0"/>
                <a:cs typeface="Times New Roman" panose="02020603050405020304" pitchFamily="18" charset="0"/>
              </a:rPr>
              <a:t>Who could Taylor, Benny, Yasmin, or another young person, speak to for help when they are feeling worried, tense or stressed?</a:t>
            </a:r>
          </a:p>
          <a:p>
            <a:r>
              <a:rPr lang="en-GB" sz="2800" kern="100" dirty="0">
                <a:solidFill>
                  <a:schemeClr val="tx1"/>
                </a:solidFill>
                <a:latin typeface="Comic Sans MS" panose="030F0702030302020204" pitchFamily="66" charset="0"/>
                <a:ea typeface="Aptos" panose="020B0004020202020204" pitchFamily="34" charset="0"/>
                <a:cs typeface="Times New Roman" panose="02020603050405020304" pitchFamily="18" charset="0"/>
              </a:rPr>
              <a:t>Who could a young person speak to, if they would like more specific support related to mental health difficulties?</a:t>
            </a:r>
          </a:p>
          <a:p>
            <a:endParaRPr lang="en-GB" sz="2800" dirty="0"/>
          </a:p>
          <a:p>
            <a:pPr marL="0" indent="0">
              <a:buNone/>
            </a:pPr>
            <a:endParaRPr lang="en-GB" sz="2800" dirty="0">
              <a:solidFill>
                <a:schemeClr val="tx1"/>
              </a:solidFill>
              <a:latin typeface="Comic Sans MS" panose="030F0702030302020204" pitchFamily="66" charset="0"/>
            </a:endParaRPr>
          </a:p>
        </p:txBody>
      </p:sp>
      <p:pic>
        <p:nvPicPr>
          <p:cNvPr id="6" name="Picture 5">
            <a:extLst>
              <a:ext uri="{FF2B5EF4-FFF2-40B4-BE49-F238E27FC236}">
                <a16:creationId xmlns:a16="http://schemas.microsoft.com/office/drawing/2014/main" id="{EF201B76-69AE-1331-BA5A-755B566DDD19}"/>
              </a:ext>
            </a:extLst>
          </p:cNvPr>
          <p:cNvPicPr>
            <a:picLocks noChangeAspect="1"/>
          </p:cNvPicPr>
          <p:nvPr/>
        </p:nvPicPr>
        <p:blipFill>
          <a:blip r:embed="rId3"/>
          <a:stretch>
            <a:fillRect/>
          </a:stretch>
        </p:blipFill>
        <p:spPr>
          <a:xfrm>
            <a:off x="7137990" y="3276600"/>
            <a:ext cx="4473636" cy="3790565"/>
          </a:xfrm>
          <a:prstGeom prst="rect">
            <a:avLst/>
          </a:prstGeom>
        </p:spPr>
      </p:pic>
      <p:pic>
        <p:nvPicPr>
          <p:cNvPr id="7" name="Picture 6">
            <a:extLst>
              <a:ext uri="{FF2B5EF4-FFF2-40B4-BE49-F238E27FC236}">
                <a16:creationId xmlns:a16="http://schemas.microsoft.com/office/drawing/2014/main" id="{8075B919-125C-D3FF-60A3-185D958270D1}"/>
              </a:ext>
            </a:extLst>
          </p:cNvPr>
          <p:cNvPicPr>
            <a:picLocks noChangeAspect="1"/>
          </p:cNvPicPr>
          <p:nvPr/>
        </p:nvPicPr>
        <p:blipFill>
          <a:blip r:embed="rId4"/>
          <a:srcRect/>
          <a:stretch/>
        </p:blipFill>
        <p:spPr>
          <a:xfrm>
            <a:off x="10190276" y="1294481"/>
            <a:ext cx="1731557" cy="1731557"/>
          </a:xfrm>
          <a:prstGeom prst="rect">
            <a:avLst/>
          </a:prstGeom>
        </p:spPr>
      </p:pic>
      <p:pic>
        <p:nvPicPr>
          <p:cNvPr id="8" name="Picture 7" descr="A child with short hair wearing a blue shirt&#10;&#10;AI-generated content may be incorrect.">
            <a:extLst>
              <a:ext uri="{FF2B5EF4-FFF2-40B4-BE49-F238E27FC236}">
                <a16:creationId xmlns:a16="http://schemas.microsoft.com/office/drawing/2014/main" id="{E133E008-1196-F261-46E1-12B282CC3420}"/>
              </a:ext>
            </a:extLst>
          </p:cNvPr>
          <p:cNvPicPr>
            <a:picLocks noChangeAspect="1"/>
          </p:cNvPicPr>
          <p:nvPr/>
        </p:nvPicPr>
        <p:blipFill>
          <a:blip r:embed="rId5"/>
          <a:stretch>
            <a:fillRect/>
          </a:stretch>
        </p:blipFill>
        <p:spPr>
          <a:xfrm>
            <a:off x="8335116" y="1275931"/>
            <a:ext cx="1731557" cy="1731557"/>
          </a:xfrm>
          <a:prstGeom prst="rect">
            <a:avLst/>
          </a:prstGeom>
        </p:spPr>
      </p:pic>
      <p:pic>
        <p:nvPicPr>
          <p:cNvPr id="9" name="Picture 8" descr="A child with long hair&#10;&#10;AI-generated content may be incorrect.">
            <a:extLst>
              <a:ext uri="{FF2B5EF4-FFF2-40B4-BE49-F238E27FC236}">
                <a16:creationId xmlns:a16="http://schemas.microsoft.com/office/drawing/2014/main" id="{3C353FFF-1836-946F-0EDE-96DF9557558D}"/>
              </a:ext>
            </a:extLst>
          </p:cNvPr>
          <p:cNvPicPr>
            <a:picLocks noChangeAspect="1"/>
          </p:cNvPicPr>
          <p:nvPr/>
        </p:nvPicPr>
        <p:blipFill>
          <a:blip r:embed="rId6"/>
          <a:stretch>
            <a:fillRect/>
          </a:stretch>
        </p:blipFill>
        <p:spPr>
          <a:xfrm>
            <a:off x="6338136" y="1294481"/>
            <a:ext cx="1801128" cy="1801128"/>
          </a:xfrm>
          <a:prstGeom prst="rect">
            <a:avLst/>
          </a:prstGeom>
        </p:spPr>
      </p:pic>
    </p:spTree>
    <p:extLst>
      <p:ext uri="{BB962C8B-B14F-4D97-AF65-F5344CB8AC3E}">
        <p14:creationId xmlns:p14="http://schemas.microsoft.com/office/powerpoint/2010/main" val="3132466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9AF90-5F52-F6FB-8F09-1447C00E6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5A906-5686-ED99-7E00-95542FBF2195}"/>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Task 6- Getting help and support?</a:t>
            </a:r>
          </a:p>
        </p:txBody>
      </p:sp>
      <p:sp>
        <p:nvSpPr>
          <p:cNvPr id="34" name="Oval 33">
            <a:extLst>
              <a:ext uri="{FF2B5EF4-FFF2-40B4-BE49-F238E27FC236}">
                <a16:creationId xmlns:a16="http://schemas.microsoft.com/office/drawing/2014/main" id="{370168D2-A5D8-B5CD-CAAE-5766EC552CF1}"/>
              </a:ext>
            </a:extLst>
          </p:cNvPr>
          <p:cNvSpPr/>
          <p:nvPr/>
        </p:nvSpPr>
        <p:spPr>
          <a:xfrm>
            <a:off x="256649" y="1964737"/>
            <a:ext cx="7636286" cy="4669438"/>
          </a:xfrm>
          <a:prstGeom prst="ellipse">
            <a:avLst/>
          </a:prstGeom>
          <a:solidFill>
            <a:srgbClr val="1EA099"/>
          </a:solidFill>
          <a:ln w="666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Oval 34">
            <a:extLst>
              <a:ext uri="{FF2B5EF4-FFF2-40B4-BE49-F238E27FC236}">
                <a16:creationId xmlns:a16="http://schemas.microsoft.com/office/drawing/2014/main" id="{2F2FE7ED-F81A-9986-0EBF-297DED8B234D}"/>
              </a:ext>
            </a:extLst>
          </p:cNvPr>
          <p:cNvSpPr/>
          <p:nvPr/>
        </p:nvSpPr>
        <p:spPr>
          <a:xfrm>
            <a:off x="4296770" y="1790100"/>
            <a:ext cx="7314856" cy="4633691"/>
          </a:xfrm>
          <a:prstGeom prst="ellipse">
            <a:avLst/>
          </a:prstGeom>
          <a:solidFill>
            <a:srgbClr val="1EA099"/>
          </a:solidFill>
          <a:ln w="66675">
            <a:solidFill>
              <a:srgbClr val="7FCB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Rounded Rectangle 26">
            <a:extLst>
              <a:ext uri="{FF2B5EF4-FFF2-40B4-BE49-F238E27FC236}">
                <a16:creationId xmlns:a16="http://schemas.microsoft.com/office/drawing/2014/main" id="{D59415EA-A42B-0A03-5813-5110C42339EB}"/>
              </a:ext>
            </a:extLst>
          </p:cNvPr>
          <p:cNvSpPr/>
          <p:nvPr/>
        </p:nvSpPr>
        <p:spPr>
          <a:xfrm rot="21324523">
            <a:off x="5438147" y="4790238"/>
            <a:ext cx="1858395" cy="633519"/>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School counsellor</a:t>
            </a:r>
          </a:p>
        </p:txBody>
      </p:sp>
      <p:sp>
        <p:nvSpPr>
          <p:cNvPr id="37" name="Rounded Rectangle 15">
            <a:extLst>
              <a:ext uri="{FF2B5EF4-FFF2-40B4-BE49-F238E27FC236}">
                <a16:creationId xmlns:a16="http://schemas.microsoft.com/office/drawing/2014/main" id="{5EEB7FEC-C2B1-4934-E20D-8DE2EE5FE18D}"/>
              </a:ext>
            </a:extLst>
          </p:cNvPr>
          <p:cNvSpPr/>
          <p:nvPr/>
        </p:nvSpPr>
        <p:spPr>
          <a:xfrm rot="651572">
            <a:off x="8211554" y="2591682"/>
            <a:ext cx="2049295" cy="753817"/>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GP or mental health nurse</a:t>
            </a:r>
          </a:p>
        </p:txBody>
      </p:sp>
      <p:sp>
        <p:nvSpPr>
          <p:cNvPr id="38" name="Rounded Rectangle 21">
            <a:extLst>
              <a:ext uri="{FF2B5EF4-FFF2-40B4-BE49-F238E27FC236}">
                <a16:creationId xmlns:a16="http://schemas.microsoft.com/office/drawing/2014/main" id="{B125DC3A-AF49-8D59-F01A-121E685BE396}"/>
              </a:ext>
            </a:extLst>
          </p:cNvPr>
          <p:cNvSpPr/>
          <p:nvPr/>
        </p:nvSpPr>
        <p:spPr>
          <a:xfrm>
            <a:off x="9914847" y="3885653"/>
            <a:ext cx="1054607" cy="442587"/>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NHS 111</a:t>
            </a:r>
          </a:p>
        </p:txBody>
      </p:sp>
      <p:sp>
        <p:nvSpPr>
          <p:cNvPr id="39" name="Rounded Rectangle 22">
            <a:extLst>
              <a:ext uri="{FF2B5EF4-FFF2-40B4-BE49-F238E27FC236}">
                <a16:creationId xmlns:a16="http://schemas.microsoft.com/office/drawing/2014/main" id="{CBCEB7FB-1E24-DF96-50A5-DD7511D5D855}"/>
              </a:ext>
            </a:extLst>
          </p:cNvPr>
          <p:cNvSpPr/>
          <p:nvPr/>
        </p:nvSpPr>
        <p:spPr>
          <a:xfrm rot="21025986">
            <a:off x="8753220" y="4867673"/>
            <a:ext cx="1938902" cy="964735"/>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Local mental health support services</a:t>
            </a:r>
          </a:p>
        </p:txBody>
      </p:sp>
      <p:sp>
        <p:nvSpPr>
          <p:cNvPr id="40" name="Rounded Rectangle 23">
            <a:extLst>
              <a:ext uri="{FF2B5EF4-FFF2-40B4-BE49-F238E27FC236}">
                <a16:creationId xmlns:a16="http://schemas.microsoft.com/office/drawing/2014/main" id="{9CDEB299-448E-5A0D-3DBA-C4FE52B52B51}"/>
              </a:ext>
            </a:extLst>
          </p:cNvPr>
          <p:cNvSpPr/>
          <p:nvPr/>
        </p:nvSpPr>
        <p:spPr>
          <a:xfrm rot="185701">
            <a:off x="5263562" y="2690639"/>
            <a:ext cx="2045246" cy="555902"/>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Parent or carer</a:t>
            </a:r>
          </a:p>
        </p:txBody>
      </p:sp>
      <p:sp>
        <p:nvSpPr>
          <p:cNvPr id="41" name="Rounded Rectangle 24">
            <a:extLst>
              <a:ext uri="{FF2B5EF4-FFF2-40B4-BE49-F238E27FC236}">
                <a16:creationId xmlns:a16="http://schemas.microsoft.com/office/drawing/2014/main" id="{3E76905E-0FE6-AF82-FC09-A25F2BFBF508}"/>
              </a:ext>
            </a:extLst>
          </p:cNvPr>
          <p:cNvSpPr/>
          <p:nvPr/>
        </p:nvSpPr>
        <p:spPr>
          <a:xfrm rot="21200735">
            <a:off x="5790907" y="3374839"/>
            <a:ext cx="1161233" cy="433836"/>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Teacher </a:t>
            </a:r>
          </a:p>
        </p:txBody>
      </p:sp>
      <p:sp>
        <p:nvSpPr>
          <p:cNvPr id="42" name="Rounded Rectangle 25">
            <a:extLst>
              <a:ext uri="{FF2B5EF4-FFF2-40B4-BE49-F238E27FC236}">
                <a16:creationId xmlns:a16="http://schemas.microsoft.com/office/drawing/2014/main" id="{C2EF01B1-1049-DFB6-6433-462B85D82349}"/>
              </a:ext>
            </a:extLst>
          </p:cNvPr>
          <p:cNvSpPr/>
          <p:nvPr/>
        </p:nvSpPr>
        <p:spPr>
          <a:xfrm rot="179758">
            <a:off x="5257146" y="3936973"/>
            <a:ext cx="1982738" cy="724967"/>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Childline or YoungMinds</a:t>
            </a:r>
          </a:p>
        </p:txBody>
      </p:sp>
      <p:sp>
        <p:nvSpPr>
          <p:cNvPr id="43" name="Rounded Rectangle 28">
            <a:extLst>
              <a:ext uri="{FF2B5EF4-FFF2-40B4-BE49-F238E27FC236}">
                <a16:creationId xmlns:a16="http://schemas.microsoft.com/office/drawing/2014/main" id="{22440D26-6EE4-B7F0-FB96-0C280B6DC1F2}"/>
              </a:ext>
            </a:extLst>
          </p:cNvPr>
          <p:cNvSpPr/>
          <p:nvPr/>
        </p:nvSpPr>
        <p:spPr>
          <a:xfrm rot="21096727">
            <a:off x="1633965" y="2964674"/>
            <a:ext cx="2083888" cy="619632"/>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Friends</a:t>
            </a:r>
          </a:p>
        </p:txBody>
      </p:sp>
      <p:sp>
        <p:nvSpPr>
          <p:cNvPr id="44" name="Rounded Rectangle 30">
            <a:extLst>
              <a:ext uri="{FF2B5EF4-FFF2-40B4-BE49-F238E27FC236}">
                <a16:creationId xmlns:a16="http://schemas.microsoft.com/office/drawing/2014/main" id="{95406A55-7EB2-21F5-7A09-854CBF04DE05}"/>
              </a:ext>
            </a:extLst>
          </p:cNvPr>
          <p:cNvSpPr/>
          <p:nvPr/>
        </p:nvSpPr>
        <p:spPr>
          <a:xfrm rot="699480">
            <a:off x="1692579" y="4743952"/>
            <a:ext cx="2583395" cy="726088"/>
          </a:xfrm>
          <a:prstGeom prst="roundRect">
            <a:avLst>
              <a:gd name="adj" fmla="val 8486"/>
            </a:avLst>
          </a:prstGeom>
          <a:solidFill>
            <a:schemeClr val="bg1"/>
          </a:solidFill>
          <a:ln>
            <a:noFill/>
          </a:ln>
          <a:effectLst>
            <a:outerShdw blurRad="688563" dist="50800" dir="5400000" sx="29000" sy="29000" algn="ctr" rotWithShape="0">
              <a:srgbClr val="000000">
                <a:alpha val="2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000" dirty="0">
                <a:solidFill>
                  <a:schemeClr val="tx1"/>
                </a:solidFill>
                <a:latin typeface="Century Gothic" panose="020B0502020202020204" pitchFamily="34" charset="0"/>
              </a:rPr>
              <a:t>Peer mentor</a:t>
            </a:r>
          </a:p>
        </p:txBody>
      </p:sp>
      <p:sp>
        <p:nvSpPr>
          <p:cNvPr id="46" name="TextBox 45">
            <a:extLst>
              <a:ext uri="{FF2B5EF4-FFF2-40B4-BE49-F238E27FC236}">
                <a16:creationId xmlns:a16="http://schemas.microsoft.com/office/drawing/2014/main" id="{A21014EC-3CFE-F9F2-DEB7-23CC1F851DB2}"/>
              </a:ext>
            </a:extLst>
          </p:cNvPr>
          <p:cNvSpPr txBox="1"/>
          <p:nvPr/>
        </p:nvSpPr>
        <p:spPr>
          <a:xfrm>
            <a:off x="256649" y="1210916"/>
            <a:ext cx="6214533" cy="832533"/>
          </a:xfrm>
          <a:prstGeom prst="rect">
            <a:avLst/>
          </a:prstGeom>
          <a:solidFill>
            <a:schemeClr val="bg1"/>
          </a:solidFill>
        </p:spPr>
        <p:txBody>
          <a:bodyPr wrap="square">
            <a:spAutoFit/>
          </a:bodyPr>
          <a:lstStyle/>
          <a:p>
            <a:r>
              <a:rPr lang="en-GB" sz="2400" kern="100" dirty="0">
                <a:latin typeface="Comic Sans MS" panose="030F0702030302020204" pitchFamily="66" charset="0"/>
                <a:ea typeface="Aptos" panose="020B0004020202020204" pitchFamily="34" charset="0"/>
                <a:cs typeface="Times New Roman" panose="02020603050405020304" pitchFamily="18" charset="0"/>
              </a:rPr>
              <a:t>Support for managing emotions and wellbeing</a:t>
            </a:r>
          </a:p>
        </p:txBody>
      </p:sp>
      <p:sp>
        <p:nvSpPr>
          <p:cNvPr id="48" name="TextBox 47">
            <a:extLst>
              <a:ext uri="{FF2B5EF4-FFF2-40B4-BE49-F238E27FC236}">
                <a16:creationId xmlns:a16="http://schemas.microsoft.com/office/drawing/2014/main" id="{64ACC741-0B98-A93F-A689-207972482F3B}"/>
              </a:ext>
            </a:extLst>
          </p:cNvPr>
          <p:cNvSpPr txBox="1"/>
          <p:nvPr/>
        </p:nvSpPr>
        <p:spPr>
          <a:xfrm>
            <a:off x="6973366" y="1258845"/>
            <a:ext cx="5426859" cy="810478"/>
          </a:xfrm>
          <a:prstGeom prst="rect">
            <a:avLst/>
          </a:prstGeom>
          <a:solidFill>
            <a:schemeClr val="bg1"/>
          </a:solidFill>
        </p:spPr>
        <p:txBody>
          <a:bodyPr wrap="square">
            <a:spAutoFit/>
          </a:bodyPr>
          <a:lstStyle/>
          <a:p>
            <a:pPr marL="0" marR="0" lvl="0" indent="0" defTabSz="990570" rtl="0" eaLnBrk="1" fontAlgn="auto" latinLnBrk="0" hangingPunct="1">
              <a:lnSpc>
                <a:spcPts val="2800"/>
              </a:lnSpc>
              <a:spcBef>
                <a:spcPts val="1100"/>
              </a:spcBef>
              <a:spcAft>
                <a:spcPts val="0"/>
              </a:spcAft>
              <a:buClrTx/>
              <a:buSzTx/>
              <a:buFont typeface="Arial" panose="020B0604020202020204" pitchFamily="34" charset="0"/>
              <a:buNone/>
              <a:tabLst/>
              <a:defRPr/>
            </a:pPr>
            <a:r>
              <a:rPr kumimoji="0" lang="en-GB" sz="2400" i="0" u="none" strike="noStrike" kern="100" cap="none" spc="0" normalizeH="0" baseline="0" noProof="0" dirty="0">
                <a:ln>
                  <a:noFill/>
                </a:ln>
                <a:effectLst/>
                <a:uLnTx/>
                <a:uFillTx/>
                <a:latin typeface="Comic Sans MS" panose="030F0702030302020204" pitchFamily="66" charset="0"/>
                <a:ea typeface="Aptos" panose="020B0004020202020204" pitchFamily="34" charset="0"/>
                <a:cs typeface="Times New Roman" panose="02020603050405020304" pitchFamily="18" charset="0"/>
              </a:rPr>
              <a:t>More specific support for mental health difficulties</a:t>
            </a:r>
          </a:p>
        </p:txBody>
      </p:sp>
    </p:spTree>
    <p:extLst>
      <p:ext uri="{BB962C8B-B14F-4D97-AF65-F5344CB8AC3E}">
        <p14:creationId xmlns:p14="http://schemas.microsoft.com/office/powerpoint/2010/main" val="3259193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4933" y="154253"/>
            <a:ext cx="8060267" cy="1325773"/>
          </a:xfrm>
          <a:ln w="57150"/>
        </p:spPr>
        <p:txBody>
          <a:bodyPr>
            <a:noAutofit/>
          </a:bodyPr>
          <a:lstStyle/>
          <a:p>
            <a:r>
              <a:rPr lang="en-GB" sz="4000" u="sng" cap="none" dirty="0">
                <a:latin typeface="Comic Sans MS" panose="030F0702030302020204" pitchFamily="66" charset="0"/>
              </a:rPr>
              <a:t>Lesson 3- Healthy coping strategies </a:t>
            </a:r>
          </a:p>
        </p:txBody>
      </p:sp>
      <p:pic>
        <p:nvPicPr>
          <p:cNvPr id="5" name="Picture 4" descr="Logo, company name&#10;&#10;Description automatically generated">
            <a:extLst>
              <a:ext uri="{FF2B5EF4-FFF2-40B4-BE49-F238E27FC236}">
                <a16:creationId xmlns:a16="http://schemas.microsoft.com/office/drawing/2014/main" id="{216F36B3-F56C-19D6-7678-7AA193D3ACF2}"/>
              </a:ext>
            </a:extLst>
          </p:cNvPr>
          <p:cNvPicPr>
            <a:picLocks noChangeAspect="1"/>
          </p:cNvPicPr>
          <p:nvPr/>
        </p:nvPicPr>
        <p:blipFill>
          <a:blip r:embed="rId3"/>
          <a:stretch>
            <a:fillRect/>
          </a:stretch>
        </p:blipFill>
        <p:spPr>
          <a:xfrm>
            <a:off x="0" y="2762"/>
            <a:ext cx="1643743" cy="1601324"/>
          </a:xfrm>
          <a:prstGeom prst="rect">
            <a:avLst/>
          </a:prstGeom>
        </p:spPr>
      </p:pic>
      <p:sp>
        <p:nvSpPr>
          <p:cNvPr id="6" name="AutoShape 6" descr="Lytham St Annes High School">
            <a:extLst>
              <a:ext uri="{FF2B5EF4-FFF2-40B4-BE49-F238E27FC236}">
                <a16:creationId xmlns:a16="http://schemas.microsoft.com/office/drawing/2014/main" id="{9E3AD825-6754-F122-90E8-8F262B44F4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Date Placeholder 6">
            <a:extLst>
              <a:ext uri="{FF2B5EF4-FFF2-40B4-BE49-F238E27FC236}">
                <a16:creationId xmlns:a16="http://schemas.microsoft.com/office/drawing/2014/main" id="{EDEA6743-ADE0-7BD9-0636-D24D5D2E4F03}"/>
              </a:ext>
            </a:extLst>
          </p:cNvPr>
          <p:cNvSpPr>
            <a:spLocks noGrp="1"/>
          </p:cNvSpPr>
          <p:nvPr>
            <p:ph type="dt" sz="half" idx="10"/>
          </p:nvPr>
        </p:nvSpPr>
        <p:spPr>
          <a:xfrm>
            <a:off x="10025743" y="100208"/>
            <a:ext cx="2069218" cy="1601324"/>
          </a:xfrm>
          <a:solidFill>
            <a:schemeClr val="tx1"/>
          </a:solidFill>
        </p:spPr>
        <p:txBody>
          <a:bodyPr/>
          <a:lstStyle/>
          <a:p>
            <a:fld id="{A09537A7-27E6-432A-B311-C08AB241F3A1}" type="datetime3">
              <a:rPr lang="en-US" sz="3600" smtClean="0">
                <a:solidFill>
                  <a:schemeClr val="bg1">
                    <a:alpha val="70000"/>
                  </a:schemeClr>
                </a:solidFill>
                <a:latin typeface="Comic Sans MS" panose="030F0702030302020204" pitchFamily="66" charset="0"/>
              </a:rPr>
              <a:t>2 September 2026</a:t>
            </a:fld>
            <a:endParaRPr lang="en-US" dirty="0">
              <a:solidFill>
                <a:schemeClr val="bg1">
                  <a:alpha val="70000"/>
                </a:schemeClr>
              </a:solidFill>
              <a:latin typeface="Comic Sans MS" panose="030F0702030302020204" pitchFamily="66" charset="0"/>
            </a:endParaRPr>
          </a:p>
        </p:txBody>
      </p:sp>
      <p:sp>
        <p:nvSpPr>
          <p:cNvPr id="3" name="Subtitle 2">
            <a:extLst>
              <a:ext uri="{FF2B5EF4-FFF2-40B4-BE49-F238E27FC236}">
                <a16:creationId xmlns:a16="http://schemas.microsoft.com/office/drawing/2014/main" id="{E5707234-9D20-BD0F-EDCD-139FFC4F9E12}"/>
              </a:ext>
            </a:extLst>
          </p:cNvPr>
          <p:cNvSpPr>
            <a:spLocks noGrp="1"/>
          </p:cNvSpPr>
          <p:nvPr>
            <p:ph type="subTitle" idx="1"/>
          </p:nvPr>
        </p:nvSpPr>
        <p:spPr>
          <a:xfrm>
            <a:off x="889348" y="6124575"/>
            <a:ext cx="8570944" cy="354589"/>
          </a:xfrm>
          <a:solidFill>
            <a:schemeClr val="tx1"/>
          </a:solidFill>
        </p:spPr>
        <p:txBody>
          <a:bodyPr>
            <a:normAutofit/>
          </a:bodyPr>
          <a:lstStyle/>
          <a:p>
            <a:r>
              <a:rPr lang="en-GB" sz="1600" b="1" spc="450" dirty="0">
                <a:solidFill>
                  <a:schemeClr val="bg1"/>
                </a:solidFill>
                <a:latin typeface="Comic Sans MS" panose="030F0702030302020204" pitchFamily="66" charset="0"/>
              </a:rPr>
              <a:t>ASPIRATION - ENDEAVOUR - INTEGRITY - RESPECT</a:t>
            </a:r>
          </a:p>
        </p:txBody>
      </p:sp>
      <p:sp>
        <p:nvSpPr>
          <p:cNvPr id="9" name="Content Placeholder 2">
            <a:extLst>
              <a:ext uri="{FF2B5EF4-FFF2-40B4-BE49-F238E27FC236}">
                <a16:creationId xmlns:a16="http://schemas.microsoft.com/office/drawing/2014/main" id="{FA2EF34B-AF52-2018-4242-CB0B9031E863}"/>
              </a:ext>
            </a:extLst>
          </p:cNvPr>
          <p:cNvSpPr txBox="1">
            <a:spLocks/>
          </p:cNvSpPr>
          <p:nvPr/>
        </p:nvSpPr>
        <p:spPr>
          <a:xfrm>
            <a:off x="289273" y="1717082"/>
            <a:ext cx="10362685" cy="4283433"/>
          </a:xfrm>
          <a:prstGeom prst="rect">
            <a:avLst/>
          </a:prstGeom>
          <a:solidFill>
            <a:schemeClr val="tx1"/>
          </a:solidFill>
        </p:spPr>
        <p:txBody>
          <a:bodyPr vert="horz" lIns="91440" tIns="45720" rIns="91440" bIns="45720" rtlCol="0">
            <a:normAutofit fontScale="62500" lnSpcReduction="2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GB" sz="3600" b="1" u="sng" dirty="0">
                <a:solidFill>
                  <a:schemeClr val="bg1"/>
                </a:solidFill>
                <a:latin typeface="Comic Sans MS" panose="030F0702030302020204" pitchFamily="66" charset="0"/>
              </a:rPr>
              <a:t>Starter- ‘Do now’ Recap</a:t>
            </a:r>
          </a:p>
          <a:p>
            <a:r>
              <a:rPr lang="en-GB" sz="3600" dirty="0">
                <a:solidFill>
                  <a:schemeClr val="bg1"/>
                </a:solidFill>
                <a:latin typeface="Comic Sans MS" panose="030F0702030302020204" pitchFamily="66" charset="0"/>
              </a:rPr>
              <a:t>1) Name two common mental ill health conditions. </a:t>
            </a:r>
          </a:p>
          <a:p>
            <a:r>
              <a:rPr lang="en-GB" sz="3600" dirty="0">
                <a:solidFill>
                  <a:schemeClr val="bg1"/>
                </a:solidFill>
                <a:latin typeface="Comic Sans MS" panose="030F0702030302020204" pitchFamily="66" charset="0"/>
              </a:rPr>
              <a:t>2) What is the difference between everyday worry and a mental health condition that may need support? </a:t>
            </a:r>
          </a:p>
          <a:p>
            <a:r>
              <a:rPr lang="en-GB" sz="3600" dirty="0">
                <a:solidFill>
                  <a:schemeClr val="bg1"/>
                </a:solidFill>
                <a:latin typeface="Comic Sans MS" panose="030F0702030302020204" pitchFamily="66" charset="0"/>
              </a:rPr>
              <a:t>3) Give two signs that someone might need extra support with their mental health. </a:t>
            </a:r>
          </a:p>
          <a:p>
            <a:r>
              <a:rPr lang="en-GB" sz="3600" dirty="0">
                <a:solidFill>
                  <a:schemeClr val="bg1"/>
                </a:solidFill>
                <a:latin typeface="Comic Sans MS" panose="030F0702030302020204" pitchFamily="66" charset="0"/>
              </a:rPr>
              <a:t>4) Who are two trusted people or organisations that someone could speak to if they were struggling with their mental health? </a:t>
            </a:r>
          </a:p>
          <a:p>
            <a:r>
              <a:rPr lang="en-GB" sz="3600" dirty="0">
                <a:solidFill>
                  <a:schemeClr val="bg1"/>
                </a:solidFill>
                <a:latin typeface="Comic Sans MS" panose="030F0702030302020204" pitchFamily="66" charset="0"/>
              </a:rPr>
              <a:t>5) True or False: Talking to someone about your mental health is a sign of weakness</a:t>
            </a:r>
          </a:p>
          <a:p>
            <a:r>
              <a:rPr lang="en-GB" sz="3600" b="1" dirty="0">
                <a:solidFill>
                  <a:schemeClr val="bg1"/>
                </a:solidFill>
                <a:latin typeface="Comic Sans MS" panose="030F0702030302020204" pitchFamily="66" charset="0"/>
              </a:rPr>
              <a:t>Challenge- Why is it important to ask for help early if someone is struggling </a:t>
            </a:r>
            <a:r>
              <a:rPr lang="en-GB" b="1" dirty="0">
                <a:latin typeface="Comic Sans MS" panose="030F0702030302020204" pitchFamily="66" charset="0"/>
              </a:rPr>
              <a:t>with </a:t>
            </a:r>
            <a:r>
              <a:rPr lang="en-GB" dirty="0">
                <a:latin typeface="Comic Sans MS" panose="030F0702030302020204" pitchFamily="66" charset="0"/>
              </a:rPr>
              <a:t>their </a:t>
            </a:r>
            <a:r>
              <a:rPr lang="en-GB" b="1" dirty="0"/>
              <a:t>mental health, and how could this make a positive difference to their wellbeing?</a:t>
            </a:r>
            <a:endParaRPr lang="en-GB" dirty="0"/>
          </a:p>
          <a:p>
            <a:endParaRPr lang="en-GB" dirty="0"/>
          </a:p>
        </p:txBody>
      </p:sp>
      <p:pic>
        <p:nvPicPr>
          <p:cNvPr id="11" name="Picture 10">
            <a:extLst>
              <a:ext uri="{FF2B5EF4-FFF2-40B4-BE49-F238E27FC236}">
                <a16:creationId xmlns:a16="http://schemas.microsoft.com/office/drawing/2014/main" id="{EA83B8E0-A92C-AAD1-6762-910008888DF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0025743" y="5551480"/>
            <a:ext cx="2166257" cy="1318591"/>
          </a:xfrm>
          <a:prstGeom prst="rect">
            <a:avLst/>
          </a:prstGeom>
          <a:solidFill>
            <a:schemeClr val="tx1"/>
          </a:solidFill>
          <a:ln>
            <a:solidFill>
              <a:schemeClr val="tx1"/>
            </a:solidFill>
          </a:ln>
        </p:spPr>
      </p:pic>
      <p:pic>
        <p:nvPicPr>
          <p:cNvPr id="8" name="Picture 2" descr="Mental Health Comorbidities">
            <a:extLst>
              <a:ext uri="{FF2B5EF4-FFF2-40B4-BE49-F238E27FC236}">
                <a16:creationId xmlns:a16="http://schemas.microsoft.com/office/drawing/2014/main" id="{89612E41-C5B7-D4A5-0FDE-184CFAFACE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5200" y="2401784"/>
            <a:ext cx="1616800" cy="13185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84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1FD00-640D-9B0F-5A20-238896A145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99E584-8FEB-7A6A-A053-4A8CE274D2B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Task 7- What have we learnt?</a:t>
            </a:r>
          </a:p>
        </p:txBody>
      </p:sp>
      <p:sp>
        <p:nvSpPr>
          <p:cNvPr id="3" name="Content Placeholder 2">
            <a:extLst>
              <a:ext uri="{FF2B5EF4-FFF2-40B4-BE49-F238E27FC236}">
                <a16:creationId xmlns:a16="http://schemas.microsoft.com/office/drawing/2014/main" id="{0F3BA226-0628-CA57-15CC-3CA41275EFA2}"/>
              </a:ext>
            </a:extLst>
          </p:cNvPr>
          <p:cNvSpPr>
            <a:spLocks noGrp="1"/>
          </p:cNvSpPr>
          <p:nvPr>
            <p:ph idx="1"/>
          </p:nvPr>
        </p:nvSpPr>
        <p:spPr>
          <a:xfrm>
            <a:off x="304800" y="1502226"/>
            <a:ext cx="5249333" cy="5167695"/>
          </a:xfrm>
          <a:solidFill>
            <a:schemeClr val="bg1"/>
          </a:solidFill>
        </p:spPr>
        <p:txBody>
          <a:bodyPr>
            <a:normAutofit/>
          </a:bodyPr>
          <a:lstStyle/>
          <a:p>
            <a:pPr marL="0" indent="0">
              <a:buNone/>
            </a:pPr>
            <a:r>
              <a:rPr lang="en-US" sz="2800" dirty="0">
                <a:solidFill>
                  <a:schemeClr val="tx1"/>
                </a:solidFill>
                <a:latin typeface="Comic Sans MS" panose="030F0702030302020204" pitchFamily="66" charset="0"/>
              </a:rPr>
              <a:t>Have you met the learning outcomes?</a:t>
            </a:r>
          </a:p>
          <a:p>
            <a:r>
              <a:rPr lang="en-US" sz="2800" b="1" dirty="0">
                <a:solidFill>
                  <a:schemeClr val="tx1"/>
                </a:solidFill>
                <a:latin typeface="Comic Sans MS" panose="030F0702030302020204" pitchFamily="66" charset="0"/>
              </a:rPr>
              <a:t>Add your new learning to your drawing from the beginning of the of the lesson, in a different </a:t>
            </a:r>
            <a:r>
              <a:rPr lang="en-US" sz="2800" b="1" dirty="0" err="1">
                <a:solidFill>
                  <a:schemeClr val="tx1"/>
                </a:solidFill>
                <a:latin typeface="Comic Sans MS" panose="030F0702030302020204" pitchFamily="66" charset="0"/>
              </a:rPr>
              <a:t>colour</a:t>
            </a:r>
            <a:r>
              <a:rPr lang="en-US" sz="2800" b="1" dirty="0">
                <a:solidFill>
                  <a:schemeClr val="tx1"/>
                </a:solidFill>
                <a:latin typeface="Comic Sans MS" panose="030F0702030302020204" pitchFamily="66" charset="0"/>
              </a:rPr>
              <a:t>.</a:t>
            </a:r>
          </a:p>
          <a:p>
            <a:endParaRPr lang="en-GB" sz="2800" dirty="0">
              <a:solidFill>
                <a:schemeClr val="tx1"/>
              </a:solidFill>
              <a:latin typeface="Comic Sans MS" panose="030F0702030302020204" pitchFamily="66" charset="0"/>
            </a:endParaRPr>
          </a:p>
        </p:txBody>
      </p:sp>
      <p:sp>
        <p:nvSpPr>
          <p:cNvPr id="6" name="TextBox 5">
            <a:extLst>
              <a:ext uri="{FF2B5EF4-FFF2-40B4-BE49-F238E27FC236}">
                <a16:creationId xmlns:a16="http://schemas.microsoft.com/office/drawing/2014/main" id="{982EC645-6BE8-7A21-4802-0C7532D262A7}"/>
              </a:ext>
            </a:extLst>
          </p:cNvPr>
          <p:cNvSpPr txBox="1"/>
          <p:nvPr/>
        </p:nvSpPr>
        <p:spPr>
          <a:xfrm>
            <a:off x="5791200" y="1502226"/>
            <a:ext cx="6096000" cy="3934410"/>
          </a:xfrm>
          <a:prstGeom prst="rect">
            <a:avLst/>
          </a:prstGeom>
          <a:solidFill>
            <a:schemeClr val="bg1"/>
          </a:solidFill>
        </p:spPr>
        <p:txBody>
          <a:bodyPr wrap="square">
            <a:spAutoFit/>
          </a:bodyPr>
          <a:lstStyle/>
          <a:p>
            <a:pPr indent="-457200">
              <a:lnSpc>
                <a:spcPts val="2800"/>
              </a:lnSpc>
              <a:spcBef>
                <a:spcPts val="600"/>
              </a:spcBef>
              <a:spcAft>
                <a:spcPts val="1200"/>
              </a:spcAft>
            </a:pPr>
            <a:r>
              <a:rPr lang="en-US" sz="2800" b="1" dirty="0">
                <a:latin typeface="Comic Sans MS" panose="030F0702030302020204" pitchFamily="66" charset="0"/>
              </a:rPr>
              <a:t>We will be able to:</a:t>
            </a:r>
          </a:p>
          <a:p>
            <a:pPr marL="126000" indent="-126000">
              <a:lnSpc>
                <a:spcPts val="2800"/>
              </a:lnSpc>
              <a:spcAft>
                <a:spcPts val="1000"/>
              </a:spcAft>
              <a:buFont typeface="Arial" panose="020B0604020202020204" pitchFamily="34" charset="0"/>
              <a:buChar char="•"/>
            </a:pPr>
            <a:r>
              <a:rPr lang="en-US" sz="2800" dirty="0">
                <a:latin typeface="Comic Sans MS" panose="030F0702030302020204" pitchFamily="66" charset="0"/>
              </a:rPr>
              <a:t>identify signs that someone is feeling worried, tense or stressed</a:t>
            </a:r>
          </a:p>
          <a:p>
            <a:pPr marL="126000" indent="-126000">
              <a:lnSpc>
                <a:spcPts val="2800"/>
              </a:lnSpc>
              <a:spcAft>
                <a:spcPts val="1000"/>
              </a:spcAft>
              <a:buFont typeface="Arial" panose="020B0604020202020204" pitchFamily="34" charset="0"/>
              <a:buChar char="•"/>
            </a:pPr>
            <a:r>
              <a:rPr lang="en-US" sz="2800" dirty="0">
                <a:latin typeface="Comic Sans MS" panose="030F0702030302020204" pitchFamily="66" charset="0"/>
              </a:rPr>
              <a:t>evaluate a range of healthy coping strategies</a:t>
            </a:r>
          </a:p>
          <a:p>
            <a:pPr marL="126000" indent="-126000">
              <a:lnSpc>
                <a:spcPts val="2800"/>
              </a:lnSpc>
              <a:spcAft>
                <a:spcPts val="1000"/>
              </a:spcAft>
              <a:buFont typeface="Arial" panose="020B0604020202020204" pitchFamily="34" charset="0"/>
              <a:buChar char="•"/>
            </a:pPr>
            <a:r>
              <a:rPr lang="en-US" sz="2800" dirty="0">
                <a:latin typeface="Comic Sans MS" panose="030F0702030302020204" pitchFamily="66" charset="0"/>
              </a:rPr>
              <a:t>explain how someone can seek help for themselves or others when feeling worried, tense or stressed</a:t>
            </a:r>
          </a:p>
          <a:p>
            <a:pPr marL="457200" indent="-457200">
              <a:buFont typeface="Arial" panose="020B0604020202020204" pitchFamily="34" charset="0"/>
              <a:buChar char="•"/>
            </a:pPr>
            <a:endParaRPr lang="en-GB" sz="2800" dirty="0">
              <a:latin typeface="Comic Sans MS" panose="030F0702030302020204" pitchFamily="66" charset="0"/>
              <a:ea typeface="Calibri" panose="020F0502020204030204" pitchFamily="34" charset="0"/>
              <a:cs typeface="Times New Roman" panose="02020603050405020304" pitchFamily="18" charset="0"/>
            </a:endParaRPr>
          </a:p>
        </p:txBody>
      </p:sp>
      <p:grpSp>
        <p:nvGrpSpPr>
          <p:cNvPr id="7" name="Group 6">
            <a:extLst>
              <a:ext uri="{FF2B5EF4-FFF2-40B4-BE49-F238E27FC236}">
                <a16:creationId xmlns:a16="http://schemas.microsoft.com/office/drawing/2014/main" id="{0FC7C598-81C5-F928-F970-209E18B0B5C9}"/>
              </a:ext>
            </a:extLst>
          </p:cNvPr>
          <p:cNvGrpSpPr/>
          <p:nvPr/>
        </p:nvGrpSpPr>
        <p:grpSpPr>
          <a:xfrm rot="21293907">
            <a:off x="3107287" y="4338887"/>
            <a:ext cx="1905210" cy="2250786"/>
            <a:chOff x="325437" y="3284071"/>
            <a:chExt cx="3727604" cy="3573929"/>
          </a:xfrm>
        </p:grpSpPr>
        <p:sp>
          <p:nvSpPr>
            <p:cNvPr id="8" name="Round Same-side Corner of Rectangle 1">
              <a:extLst>
                <a:ext uri="{FF2B5EF4-FFF2-40B4-BE49-F238E27FC236}">
                  <a16:creationId xmlns:a16="http://schemas.microsoft.com/office/drawing/2014/main" id="{1BBAECBC-FE78-8F88-BE14-E1EE1B4A9828}"/>
                </a:ext>
              </a:extLst>
            </p:cNvPr>
            <p:cNvSpPr/>
            <p:nvPr/>
          </p:nvSpPr>
          <p:spPr>
            <a:xfrm>
              <a:off x="325437" y="3284071"/>
              <a:ext cx="3192463" cy="3573929"/>
            </a:xfrm>
            <a:prstGeom prst="round2SameRect">
              <a:avLst>
                <a:gd name="adj1" fmla="val 244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9" name="Rectangle 8">
              <a:extLst>
                <a:ext uri="{FF2B5EF4-FFF2-40B4-BE49-F238E27FC236}">
                  <a16:creationId xmlns:a16="http://schemas.microsoft.com/office/drawing/2014/main" id="{56343D90-615E-CB8B-B316-C1805EC52ED8}"/>
                </a:ext>
              </a:extLst>
            </p:cNvPr>
            <p:cNvSpPr/>
            <p:nvPr/>
          </p:nvSpPr>
          <p:spPr>
            <a:xfrm>
              <a:off x="503886" y="3846513"/>
              <a:ext cx="1004874" cy="98472"/>
            </a:xfrm>
            <a:prstGeom prst="rect">
              <a:avLst/>
            </a:prstGeom>
            <a:solidFill>
              <a:srgbClr val="1EA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2D212EEB-1E76-48DA-69F1-18680B62A68E}"/>
                </a:ext>
              </a:extLst>
            </p:cNvPr>
            <p:cNvSpPr/>
            <p:nvPr/>
          </p:nvSpPr>
          <p:spPr>
            <a:xfrm>
              <a:off x="503886" y="3994794"/>
              <a:ext cx="832021" cy="98853"/>
            </a:xfrm>
            <a:prstGeom prst="rect">
              <a:avLst/>
            </a:prstGeom>
            <a:solidFill>
              <a:srgbClr val="1EA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EC4B17F7-CA78-AFC6-CFD6-9B06AD3E61FD}"/>
                </a:ext>
              </a:extLst>
            </p:cNvPr>
            <p:cNvSpPr/>
            <p:nvPr/>
          </p:nvSpPr>
          <p:spPr>
            <a:xfrm>
              <a:off x="459866" y="4317196"/>
              <a:ext cx="950645" cy="98853"/>
            </a:xfrm>
            <a:prstGeom prst="rect">
              <a:avLst/>
            </a:prstGeom>
            <a:solidFill>
              <a:srgbClr val="ED6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65B6A778-688B-B382-893E-755E9FAB2D0D}"/>
                </a:ext>
              </a:extLst>
            </p:cNvPr>
            <p:cNvSpPr/>
            <p:nvPr/>
          </p:nvSpPr>
          <p:spPr>
            <a:xfrm>
              <a:off x="459866" y="4465477"/>
              <a:ext cx="832021" cy="98853"/>
            </a:xfrm>
            <a:prstGeom prst="rect">
              <a:avLst/>
            </a:prstGeom>
            <a:solidFill>
              <a:srgbClr val="ED6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0C9A3B43-4DC7-BD7C-2934-667A16B6B43A}"/>
                </a:ext>
              </a:extLst>
            </p:cNvPr>
            <p:cNvSpPr/>
            <p:nvPr/>
          </p:nvSpPr>
          <p:spPr>
            <a:xfrm>
              <a:off x="459866" y="4638471"/>
              <a:ext cx="950645" cy="98853"/>
            </a:xfrm>
            <a:prstGeom prst="rect">
              <a:avLst/>
            </a:prstGeom>
            <a:solidFill>
              <a:srgbClr val="ED6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997E807D-D79F-8D77-A514-F58FBC80E50E}"/>
                </a:ext>
              </a:extLst>
            </p:cNvPr>
            <p:cNvSpPr/>
            <p:nvPr/>
          </p:nvSpPr>
          <p:spPr>
            <a:xfrm>
              <a:off x="2489441" y="3854885"/>
              <a:ext cx="892443" cy="9186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7AF9E4F0-88F2-25BF-EB4A-EDB267B2237F}"/>
                </a:ext>
              </a:extLst>
            </p:cNvPr>
            <p:cNvSpPr/>
            <p:nvPr/>
          </p:nvSpPr>
          <p:spPr>
            <a:xfrm>
              <a:off x="2489442" y="4003167"/>
              <a:ext cx="738930" cy="922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E751E402-2C1E-AB09-C787-FF8917FEF1F3}"/>
                </a:ext>
              </a:extLst>
            </p:cNvPr>
            <p:cNvSpPr/>
            <p:nvPr/>
          </p:nvSpPr>
          <p:spPr>
            <a:xfrm>
              <a:off x="2489441" y="4378397"/>
              <a:ext cx="892443" cy="9186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Rectangle 16">
              <a:extLst>
                <a:ext uri="{FF2B5EF4-FFF2-40B4-BE49-F238E27FC236}">
                  <a16:creationId xmlns:a16="http://schemas.microsoft.com/office/drawing/2014/main" id="{CFB996BC-F901-3B3F-5F02-8D97F743763D}"/>
                </a:ext>
              </a:extLst>
            </p:cNvPr>
            <p:cNvSpPr/>
            <p:nvPr/>
          </p:nvSpPr>
          <p:spPr>
            <a:xfrm>
              <a:off x="2489442" y="4526679"/>
              <a:ext cx="738930" cy="9221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a:extLst>
                <a:ext uri="{FF2B5EF4-FFF2-40B4-BE49-F238E27FC236}">
                  <a16:creationId xmlns:a16="http://schemas.microsoft.com/office/drawing/2014/main" id="{5C64A9E0-6E55-D5B3-0C36-7135D20D71C5}"/>
                </a:ext>
              </a:extLst>
            </p:cNvPr>
            <p:cNvSpPr/>
            <p:nvPr/>
          </p:nvSpPr>
          <p:spPr>
            <a:xfrm>
              <a:off x="2489441" y="5006611"/>
              <a:ext cx="892443" cy="9186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19" name="Picture 18">
              <a:extLst>
                <a:ext uri="{FF2B5EF4-FFF2-40B4-BE49-F238E27FC236}">
                  <a16:creationId xmlns:a16="http://schemas.microsoft.com/office/drawing/2014/main" id="{EE4E033F-4674-453F-B794-FEF674CDF667}"/>
                </a:ext>
              </a:extLst>
            </p:cNvPr>
            <p:cNvPicPr>
              <a:picLocks noChangeAspect="1"/>
            </p:cNvPicPr>
            <p:nvPr/>
          </p:nvPicPr>
          <p:blipFill>
            <a:blip r:embed="rId3"/>
            <a:srcRect/>
            <a:stretch/>
          </p:blipFill>
          <p:spPr>
            <a:xfrm>
              <a:off x="1552027" y="4017583"/>
              <a:ext cx="771414" cy="949432"/>
            </a:xfrm>
            <a:prstGeom prst="rect">
              <a:avLst/>
            </a:prstGeom>
          </p:spPr>
        </p:pic>
        <p:pic>
          <p:nvPicPr>
            <p:cNvPr id="20" name="Picture 19" descr="A blue and black striped object&#10;&#10;Description automatically generated">
              <a:extLst>
                <a:ext uri="{FF2B5EF4-FFF2-40B4-BE49-F238E27FC236}">
                  <a16:creationId xmlns:a16="http://schemas.microsoft.com/office/drawing/2014/main" id="{E5FBDBB7-8DC4-1D5F-B6A8-03629AC38A35}"/>
                </a:ext>
              </a:extLst>
            </p:cNvPr>
            <p:cNvPicPr>
              <a:picLocks noChangeAspect="1"/>
            </p:cNvPicPr>
            <p:nvPr/>
          </p:nvPicPr>
          <p:blipFill>
            <a:blip r:embed="rId4"/>
            <a:stretch>
              <a:fillRect/>
            </a:stretch>
          </p:blipFill>
          <p:spPr>
            <a:xfrm rot="13576139">
              <a:off x="1011541" y="4716673"/>
              <a:ext cx="179220" cy="1383583"/>
            </a:xfrm>
            <a:prstGeom prst="rect">
              <a:avLst/>
            </a:prstGeom>
          </p:spPr>
        </p:pic>
        <p:pic>
          <p:nvPicPr>
            <p:cNvPr id="21" name="Picture 20">
              <a:extLst>
                <a:ext uri="{FF2B5EF4-FFF2-40B4-BE49-F238E27FC236}">
                  <a16:creationId xmlns:a16="http://schemas.microsoft.com/office/drawing/2014/main" id="{9327F196-3C4B-1F47-4227-135D69778779}"/>
                </a:ext>
              </a:extLst>
            </p:cNvPr>
            <p:cNvPicPr>
              <a:picLocks noChangeAspect="1"/>
            </p:cNvPicPr>
            <p:nvPr/>
          </p:nvPicPr>
          <p:blipFill>
            <a:blip r:embed="rId5"/>
            <a:srcRect l="19020" r="19020"/>
            <a:stretch/>
          </p:blipFill>
          <p:spPr>
            <a:xfrm rot="7300808">
              <a:off x="3404913" y="4975995"/>
              <a:ext cx="149243" cy="1147012"/>
            </a:xfrm>
            <a:prstGeom prst="rect">
              <a:avLst/>
            </a:prstGeom>
          </p:spPr>
        </p:pic>
      </p:grpSp>
    </p:spTree>
    <p:extLst>
      <p:ext uri="{BB962C8B-B14F-4D97-AF65-F5344CB8AC3E}">
        <p14:creationId xmlns:p14="http://schemas.microsoft.com/office/powerpoint/2010/main" val="1951252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1DDC9-77D8-243B-BE3A-529DBC6153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14F1FF-3D9E-5397-E63D-47D6F60D50D3}"/>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Task 8- Reflection</a:t>
            </a:r>
          </a:p>
        </p:txBody>
      </p:sp>
      <p:sp>
        <p:nvSpPr>
          <p:cNvPr id="3" name="Content Placeholder 2">
            <a:extLst>
              <a:ext uri="{FF2B5EF4-FFF2-40B4-BE49-F238E27FC236}">
                <a16:creationId xmlns:a16="http://schemas.microsoft.com/office/drawing/2014/main" id="{80463DCB-A8B2-2B9C-7F29-F6B08574DE65}"/>
              </a:ext>
            </a:extLst>
          </p:cNvPr>
          <p:cNvSpPr>
            <a:spLocks noGrp="1"/>
          </p:cNvSpPr>
          <p:nvPr>
            <p:ph idx="1"/>
          </p:nvPr>
        </p:nvSpPr>
        <p:spPr>
          <a:xfrm>
            <a:off x="304800" y="1502226"/>
            <a:ext cx="7535333" cy="5167695"/>
          </a:xfrm>
          <a:solidFill>
            <a:schemeClr val="bg1"/>
          </a:solidFill>
        </p:spPr>
        <p:txBody>
          <a:bodyPr>
            <a:normAutofit/>
          </a:bodyPr>
          <a:lstStyle/>
          <a:p>
            <a:pPr marL="0" indent="0">
              <a:buNone/>
            </a:pPr>
            <a:r>
              <a:rPr lang="en-US" sz="2800" dirty="0">
                <a:latin typeface="Comic Sans MS" panose="030F0702030302020204" pitchFamily="66" charset="0"/>
              </a:rPr>
              <a:t>Answer the following in your booklets:</a:t>
            </a:r>
          </a:p>
          <a:p>
            <a:pPr marL="198000" indent="-198000"/>
            <a:r>
              <a:rPr lang="en-US" sz="2800" dirty="0">
                <a:latin typeface="Comic Sans MS" panose="030F0702030302020204" pitchFamily="66" charset="0"/>
              </a:rPr>
              <a:t>Where have you used a healthy coping strategy to manage a difficult feeling or challenging situation? How has this helped </a:t>
            </a:r>
            <a:br>
              <a:rPr lang="en-US" sz="2800" dirty="0">
                <a:latin typeface="Comic Sans MS" panose="030F0702030302020204" pitchFamily="66" charset="0"/>
              </a:rPr>
            </a:br>
            <a:r>
              <a:rPr lang="en-US" sz="2800" dirty="0">
                <a:latin typeface="Comic Sans MS" panose="030F0702030302020204" pitchFamily="66" charset="0"/>
              </a:rPr>
              <a:t>you since?</a:t>
            </a:r>
          </a:p>
          <a:p>
            <a:pPr marL="198000" indent="-198000"/>
            <a:r>
              <a:rPr lang="en-US" sz="2800" dirty="0">
                <a:latin typeface="Comic Sans MS" panose="030F0702030302020204" pitchFamily="66" charset="0"/>
              </a:rPr>
              <a:t>What is a healthy coping strategy that you would like to use to support your wellbeing and mental health? </a:t>
            </a:r>
          </a:p>
          <a:p>
            <a:pPr marL="198000" indent="-198000"/>
            <a:r>
              <a:rPr lang="en-US" sz="2800" dirty="0">
                <a:latin typeface="Comic Sans MS" panose="030F0702030302020204" pitchFamily="66" charset="0"/>
              </a:rPr>
              <a:t>Who can you talk to for help managing difficult thoughts, feelings or emotions?</a:t>
            </a:r>
          </a:p>
          <a:p>
            <a:pPr marL="0" indent="0">
              <a:buNone/>
            </a:pPr>
            <a:endParaRPr lang="en-GB" sz="2800" dirty="0">
              <a:solidFill>
                <a:schemeClr val="tx1"/>
              </a:solidFill>
              <a:latin typeface="Comic Sans MS" panose="030F0702030302020204" pitchFamily="66" charset="0"/>
            </a:endParaRPr>
          </a:p>
        </p:txBody>
      </p:sp>
      <p:pic>
        <p:nvPicPr>
          <p:cNvPr id="4" name="Picture 3">
            <a:extLst>
              <a:ext uri="{FF2B5EF4-FFF2-40B4-BE49-F238E27FC236}">
                <a16:creationId xmlns:a16="http://schemas.microsoft.com/office/drawing/2014/main" id="{ABC73E2A-E5A8-AE97-D7D3-675021760257}"/>
              </a:ext>
            </a:extLst>
          </p:cNvPr>
          <p:cNvPicPr>
            <a:picLocks noChangeAspect="1"/>
          </p:cNvPicPr>
          <p:nvPr/>
        </p:nvPicPr>
        <p:blipFill>
          <a:blip r:embed="rId3"/>
          <a:srcRect l="-1" t="443" r="30420" b="443"/>
          <a:stretch>
            <a:fillRect/>
          </a:stretch>
        </p:blipFill>
        <p:spPr>
          <a:xfrm>
            <a:off x="8206607" y="3264063"/>
            <a:ext cx="3985393" cy="3022673"/>
          </a:xfrm>
          <a:prstGeom prst="rect">
            <a:avLst/>
          </a:prstGeom>
        </p:spPr>
      </p:pic>
      <p:grpSp>
        <p:nvGrpSpPr>
          <p:cNvPr id="5" name="Group 4">
            <a:extLst>
              <a:ext uri="{FF2B5EF4-FFF2-40B4-BE49-F238E27FC236}">
                <a16:creationId xmlns:a16="http://schemas.microsoft.com/office/drawing/2014/main" id="{A6DD29BA-18C4-B0A1-0AB1-82929309DA10}"/>
              </a:ext>
            </a:extLst>
          </p:cNvPr>
          <p:cNvGrpSpPr/>
          <p:nvPr/>
        </p:nvGrpSpPr>
        <p:grpSpPr>
          <a:xfrm flipH="1">
            <a:off x="9347233" y="1350198"/>
            <a:ext cx="2519330" cy="1873770"/>
            <a:chOff x="72397" y="2197675"/>
            <a:chExt cx="3387571" cy="2519531"/>
          </a:xfrm>
          <a:effectLst>
            <a:outerShdw blurRad="50800" dist="50800" dir="5400000" algn="ctr" rotWithShape="0">
              <a:srgbClr val="000000">
                <a:alpha val="26000"/>
              </a:srgbClr>
            </a:outerShdw>
          </a:effectLst>
        </p:grpSpPr>
        <p:grpSp>
          <p:nvGrpSpPr>
            <p:cNvPr id="22" name="Group 21">
              <a:extLst>
                <a:ext uri="{FF2B5EF4-FFF2-40B4-BE49-F238E27FC236}">
                  <a16:creationId xmlns:a16="http://schemas.microsoft.com/office/drawing/2014/main" id="{27B08ECF-7152-80B1-D0FE-4630BEED91D9}"/>
                </a:ext>
              </a:extLst>
            </p:cNvPr>
            <p:cNvGrpSpPr/>
            <p:nvPr/>
          </p:nvGrpSpPr>
          <p:grpSpPr>
            <a:xfrm>
              <a:off x="72397" y="2197675"/>
              <a:ext cx="3387571" cy="2015808"/>
              <a:chOff x="59473" y="1916616"/>
              <a:chExt cx="4533563" cy="2697743"/>
            </a:xfrm>
          </p:grpSpPr>
          <p:pic>
            <p:nvPicPr>
              <p:cNvPr id="25" name="Picture 24" descr="A white cloud with black background&#10;&#10;Description automatically generated">
                <a:extLst>
                  <a:ext uri="{FF2B5EF4-FFF2-40B4-BE49-F238E27FC236}">
                    <a16:creationId xmlns:a16="http://schemas.microsoft.com/office/drawing/2014/main" id="{446A8BC6-0062-A3BC-B619-4FE07968ABE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9473" y="1916616"/>
                <a:ext cx="4533563" cy="2697743"/>
              </a:xfrm>
              <a:prstGeom prst="rect">
                <a:avLst/>
              </a:prstGeom>
            </p:spPr>
          </p:pic>
          <p:sp>
            <p:nvSpPr>
              <p:cNvPr id="26" name="TextBox 11">
                <a:extLst>
                  <a:ext uri="{FF2B5EF4-FFF2-40B4-BE49-F238E27FC236}">
                    <a16:creationId xmlns:a16="http://schemas.microsoft.com/office/drawing/2014/main" id="{9406ECE4-0380-B87B-B164-FC0931D3546E}"/>
                  </a:ext>
                </a:extLst>
              </p:cNvPr>
              <p:cNvSpPr txBox="1"/>
              <p:nvPr/>
            </p:nvSpPr>
            <p:spPr>
              <a:xfrm>
                <a:off x="1179348" y="3265488"/>
                <a:ext cx="2441157" cy="46166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ts val="600"/>
                  </a:spcBef>
                  <a:spcAft>
                    <a:spcPts val="1200"/>
                  </a:spcAft>
                </a:pPr>
                <a:endParaRPr lang="en-GB" sz="2400" dirty="0">
                  <a:solidFill>
                    <a:srgbClr val="3B3838"/>
                  </a:solidFill>
                  <a:effectLst/>
                  <a:latin typeface="Century Gothic" panose="020B0502020202020204" pitchFamily="34" charset="0"/>
                  <a:ea typeface="Calibri" panose="020F0502020204030204" pitchFamily="34" charset="0"/>
                  <a:cs typeface="Times New Roman" panose="02020603050405020304" pitchFamily="18" charset="0"/>
                </a:endParaRPr>
              </a:p>
            </p:txBody>
          </p:sp>
        </p:grpSp>
        <p:sp>
          <p:nvSpPr>
            <p:cNvPr id="23" name="Oval 22">
              <a:extLst>
                <a:ext uri="{FF2B5EF4-FFF2-40B4-BE49-F238E27FC236}">
                  <a16:creationId xmlns:a16="http://schemas.microsoft.com/office/drawing/2014/main" id="{5E45F8DA-8B2C-AF8F-14B2-CBEF99096C0C}"/>
                </a:ext>
              </a:extLst>
            </p:cNvPr>
            <p:cNvSpPr/>
            <p:nvPr/>
          </p:nvSpPr>
          <p:spPr>
            <a:xfrm rot="2264757">
              <a:off x="2363804" y="4188980"/>
              <a:ext cx="307520" cy="307520"/>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dirty="0"/>
            </a:p>
          </p:txBody>
        </p:sp>
        <p:sp>
          <p:nvSpPr>
            <p:cNvPr id="24" name="Oval 23">
              <a:extLst>
                <a:ext uri="{FF2B5EF4-FFF2-40B4-BE49-F238E27FC236}">
                  <a16:creationId xmlns:a16="http://schemas.microsoft.com/office/drawing/2014/main" id="{507EA839-1398-0537-7B3D-8641062DCF97}"/>
                </a:ext>
              </a:extLst>
            </p:cNvPr>
            <p:cNvSpPr/>
            <p:nvPr/>
          </p:nvSpPr>
          <p:spPr>
            <a:xfrm rot="2264757">
              <a:off x="2624512" y="4558226"/>
              <a:ext cx="158980" cy="158980"/>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140891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537" y="154795"/>
            <a:ext cx="9993086" cy="1188720"/>
          </a:xfrm>
          <a:ln w="57150"/>
        </p:spPr>
        <p:txBody>
          <a:bodyPr>
            <a:noAutofit/>
          </a:bodyPr>
          <a:lstStyle/>
          <a:p>
            <a:r>
              <a:rPr lang="en-GB" sz="3600" cap="none" dirty="0">
                <a:latin typeface="Comic Sans MS" panose="030F0702030302020204" pitchFamily="66" charset="0"/>
              </a:rPr>
              <a:t>Signposting Support </a:t>
            </a:r>
          </a:p>
        </p:txBody>
      </p:sp>
      <p:sp>
        <p:nvSpPr>
          <p:cNvPr id="3" name="Content Placeholder 2"/>
          <p:cNvSpPr>
            <a:spLocks noGrp="1"/>
          </p:cNvSpPr>
          <p:nvPr>
            <p:ph idx="1"/>
          </p:nvPr>
        </p:nvSpPr>
        <p:spPr>
          <a:xfrm>
            <a:off x="701040" y="1718941"/>
            <a:ext cx="10846526" cy="4984264"/>
          </a:xfrm>
          <a:solidFill>
            <a:schemeClr val="bg1"/>
          </a:solidFill>
        </p:spPr>
        <p:txBody>
          <a:bodyPr>
            <a:noAutofit/>
          </a:bodyPr>
          <a:lstStyle/>
          <a:p>
            <a:r>
              <a:rPr lang="en-US" sz="2800" dirty="0">
                <a:solidFill>
                  <a:schemeClr val="tx1"/>
                </a:solidFill>
                <a:latin typeface="Comic Sans MS" panose="030F0702030302020204" pitchFamily="66" charset="0"/>
              </a:rPr>
              <a:t>If you have any concerns or questions regarding your own mental health</a:t>
            </a:r>
            <a:r>
              <a:rPr lang="en-GB" sz="2800" dirty="0">
                <a:solidFill>
                  <a:schemeClr val="tx1"/>
                </a:solidFill>
                <a:latin typeface="Comic Sans MS" panose="030F0702030302020204" pitchFamily="66" charset="0"/>
                <a:ea typeface="Lato" panose="020F0502020204030203" pitchFamily="34" charset="0"/>
                <a:cs typeface="Lato" panose="020F0502020204030203" pitchFamily="34" charset="0"/>
              </a:rPr>
              <a:t>, </a:t>
            </a:r>
            <a:r>
              <a:rPr lang="en-GB" sz="2800" dirty="0">
                <a:latin typeface="Comic Sans MS" panose="030F0702030302020204" pitchFamily="66" charset="0"/>
                <a:ea typeface="Lato" panose="020F0502020204030203" pitchFamily="34" charset="0"/>
                <a:cs typeface="Lato" panose="020F0502020204030203" pitchFamily="34" charset="0"/>
              </a:rPr>
              <a:t>you can always speak to your </a:t>
            </a:r>
            <a:r>
              <a:rPr lang="en-GB" sz="2800" b="1" dirty="0">
                <a:latin typeface="Comic Sans MS" panose="030F0702030302020204" pitchFamily="66" charset="0"/>
                <a:ea typeface="Lato" panose="020F0502020204030203" pitchFamily="34" charset="0"/>
                <a:cs typeface="Lato" panose="020F0502020204030203" pitchFamily="34" charset="0"/>
              </a:rPr>
              <a:t>parent or carer</a:t>
            </a:r>
            <a:r>
              <a:rPr lang="en-GB" sz="2800" dirty="0">
                <a:latin typeface="Comic Sans MS" panose="030F0702030302020204" pitchFamily="66" charset="0"/>
                <a:ea typeface="Lato" panose="020F0502020204030203" pitchFamily="34" charset="0"/>
                <a:cs typeface="Lato" panose="020F0502020204030203" pitchFamily="34" charset="0"/>
              </a:rPr>
              <a:t>, or a </a:t>
            </a:r>
            <a:r>
              <a:rPr lang="en-GB" sz="2800" b="1" dirty="0">
                <a:latin typeface="Comic Sans MS" panose="030F0702030302020204" pitchFamily="66" charset="0"/>
                <a:ea typeface="Lato" panose="020F0502020204030203" pitchFamily="34" charset="0"/>
                <a:cs typeface="Lato" panose="020F0502020204030203" pitchFamily="34" charset="0"/>
              </a:rPr>
              <a:t>teacher</a:t>
            </a:r>
            <a:r>
              <a:rPr lang="en-GB" sz="2800" dirty="0">
                <a:latin typeface="Comic Sans MS" panose="030F0702030302020204" pitchFamily="66" charset="0"/>
                <a:ea typeface="Lato" panose="020F0502020204030203" pitchFamily="34" charset="0"/>
                <a:cs typeface="Lato" panose="020F0502020204030203" pitchFamily="34" charset="0"/>
              </a:rPr>
              <a:t> in school for more advice and support. </a:t>
            </a:r>
          </a:p>
          <a:p>
            <a:pPr marL="0" indent="0">
              <a:buNone/>
            </a:pPr>
            <a:r>
              <a:rPr lang="en-US" sz="2800" b="1" dirty="0">
                <a:latin typeface="Comic Sans MS" panose="030F0702030302020204" pitchFamily="66" charset="0"/>
                <a:ea typeface="Lato" panose="020B0604020202020204" charset="0"/>
                <a:cs typeface="Lato" panose="020B0604020202020204" charset="0"/>
              </a:rPr>
              <a:t>ChildLine</a:t>
            </a:r>
            <a:r>
              <a:rPr lang="en-US" sz="2800" dirty="0">
                <a:latin typeface="Comic Sans MS" panose="030F0702030302020204" pitchFamily="66" charset="0"/>
                <a:ea typeface="Lato" panose="020B0604020202020204" charset="0"/>
                <a:cs typeface="Lato" panose="020B0604020202020204" charset="0"/>
              </a:rPr>
              <a:t>:</a:t>
            </a:r>
          </a:p>
          <a:p>
            <a:r>
              <a:rPr lang="en-US" sz="2800" dirty="0">
                <a:solidFill>
                  <a:schemeClr val="bg1">
                    <a:lumMod val="50000"/>
                  </a:schemeClr>
                </a:solidFill>
                <a:latin typeface="Comic Sans MS" panose="030F0702030302020204" pitchFamily="66" charset="0"/>
                <a:ea typeface="Lato" panose="020B0604020202020204" charset="0"/>
                <a:cs typeface="Lato" panose="020B0604020202020204" charset="0"/>
                <a:hlinkClick r:id="rId3"/>
              </a:rPr>
              <a:t>www.childline.org.uk</a:t>
            </a:r>
            <a:r>
              <a:rPr lang="en-US" sz="2800" dirty="0">
                <a:solidFill>
                  <a:schemeClr val="bg1">
                    <a:lumMod val="50000"/>
                  </a:schemeClr>
                </a:solidFill>
                <a:latin typeface="Comic Sans MS" panose="030F0702030302020204" pitchFamily="66" charset="0"/>
                <a:ea typeface="Lato" panose="020B0604020202020204" charset="0"/>
                <a:cs typeface="Lato" panose="020B0604020202020204" charset="0"/>
              </a:rPr>
              <a:t>  </a:t>
            </a:r>
            <a:r>
              <a:rPr lang="en-US" sz="2800" dirty="0">
                <a:latin typeface="Comic Sans MS" panose="030F0702030302020204" pitchFamily="66" charset="0"/>
                <a:ea typeface="Lato" panose="020B0604020202020204" charset="0"/>
                <a:cs typeface="Lato" panose="020B0604020202020204" charset="0"/>
              </a:rPr>
              <a:t>Phone: 0800 1111</a:t>
            </a:r>
          </a:p>
          <a:p>
            <a:pPr marL="0" indent="0">
              <a:buNone/>
            </a:pPr>
            <a:r>
              <a:rPr lang="en-US" sz="2800" b="1" dirty="0">
                <a:latin typeface="Comic Sans MS" panose="030F0702030302020204" pitchFamily="66" charset="0"/>
                <a:ea typeface="Lato" panose="020B0604020202020204" charset="0"/>
                <a:cs typeface="Lato" panose="020B0604020202020204" charset="0"/>
              </a:rPr>
              <a:t>Young Minds:</a:t>
            </a:r>
          </a:p>
          <a:p>
            <a:r>
              <a:rPr lang="en-GB" sz="2800" u="sng" dirty="0">
                <a:latin typeface="Comic Sans MS" panose="030F0702030302020204" pitchFamily="66" charset="0"/>
                <a:ea typeface="Lato" panose="020B0604020202020204" charset="0"/>
                <a:cs typeface="Lato" panose="020B0604020202020204" charset="0"/>
                <a:hlinkClick r:id="rId4"/>
              </a:rPr>
              <a:t>www.youngminds.org.uk</a:t>
            </a:r>
            <a:endParaRPr lang="en-US" sz="2800" dirty="0">
              <a:latin typeface="Comic Sans MS" panose="030F0702030302020204" pitchFamily="66" charset="0"/>
              <a:ea typeface="Lato" panose="020B0604020202020204" charset="0"/>
              <a:cs typeface="Lato" panose="020B0604020202020204" charset="0"/>
            </a:endParaRPr>
          </a:p>
          <a:p>
            <a:pPr marL="0" indent="0">
              <a:buNone/>
            </a:pPr>
            <a:r>
              <a:rPr lang="en-US" sz="2800" b="1" dirty="0">
                <a:latin typeface="Comic Sans MS" panose="030F0702030302020204" pitchFamily="66" charset="0"/>
                <a:ea typeface="Lato" panose="020B0604020202020204" charset="0"/>
                <a:cs typeface="Lato" panose="020B0604020202020204" charset="0"/>
              </a:rPr>
              <a:t>Samaritans:</a:t>
            </a:r>
          </a:p>
          <a:p>
            <a:r>
              <a:rPr lang="en-GB" sz="2800" u="sng" dirty="0">
                <a:latin typeface="Comic Sans MS" panose="030F0702030302020204" pitchFamily="66" charset="0"/>
                <a:ea typeface="Lato" panose="020B0604020202020204" charset="0"/>
                <a:cs typeface="Lato" panose="020B0604020202020204" charset="0"/>
                <a:hlinkClick r:id="rId5"/>
              </a:rPr>
              <a:t>www.samaritans.org</a:t>
            </a:r>
            <a:r>
              <a:rPr lang="en-GB" sz="2800" dirty="0">
                <a:latin typeface="Comic Sans MS" panose="030F0702030302020204" pitchFamily="66" charset="0"/>
                <a:ea typeface="Lato" panose="020B0604020202020204" charset="0"/>
                <a:cs typeface="Lato" panose="020B0604020202020204" charset="0"/>
              </a:rPr>
              <a:t> Phone: 116 123</a:t>
            </a:r>
            <a:endParaRPr lang="en-US" sz="2800" dirty="0">
              <a:latin typeface="Comic Sans MS" panose="030F0702030302020204" pitchFamily="66" charset="0"/>
              <a:ea typeface="Lato" panose="020B0604020202020204" charset="0"/>
              <a:cs typeface="Lato" panose="020B0604020202020204" charset="0"/>
            </a:endParaRPr>
          </a:p>
        </p:txBody>
      </p:sp>
    </p:spTree>
    <p:extLst>
      <p:ext uri="{BB962C8B-B14F-4D97-AF65-F5344CB8AC3E}">
        <p14:creationId xmlns:p14="http://schemas.microsoft.com/office/powerpoint/2010/main" val="2443571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PSHE Ground Rules</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789138" y="1502227"/>
            <a:ext cx="10822487" cy="4547844"/>
          </a:xfrm>
          <a:solidFill>
            <a:schemeClr val="bg1"/>
          </a:solidFill>
        </p:spPr>
        <p:txBody>
          <a:bodyPr>
            <a:normAutofit lnSpcReduction="10000"/>
          </a:bodyPr>
          <a:lstStyle/>
          <a:p>
            <a:pPr>
              <a:buFont typeface="Wingdings" panose="05000000000000000000" pitchFamily="2" charset="2"/>
              <a:buChar char="ü"/>
            </a:pPr>
            <a:r>
              <a:rPr lang="en-GB" sz="2800" dirty="0">
                <a:solidFill>
                  <a:schemeClr val="tx1"/>
                </a:solidFill>
                <a:latin typeface="Comic Sans MS" panose="030F0702030302020204" pitchFamily="66" charset="0"/>
              </a:rPr>
              <a:t>Let other people talk and listen without interrupting </a:t>
            </a:r>
          </a:p>
          <a:p>
            <a:pPr>
              <a:buFont typeface="Wingdings" panose="05000000000000000000" pitchFamily="2" charset="2"/>
              <a:buChar char="ü"/>
            </a:pPr>
            <a:r>
              <a:rPr lang="en-GB" sz="2800" dirty="0">
                <a:solidFill>
                  <a:schemeClr val="tx1"/>
                </a:solidFill>
                <a:latin typeface="Comic Sans MS" panose="030F0702030302020204" pitchFamily="66" charset="0"/>
              </a:rPr>
              <a:t>Be respectful </a:t>
            </a:r>
          </a:p>
          <a:p>
            <a:pPr>
              <a:buFont typeface="Wingdings" panose="05000000000000000000" pitchFamily="2" charset="2"/>
              <a:buChar char="ü"/>
            </a:pPr>
            <a:r>
              <a:rPr lang="en-GB" sz="2800" dirty="0">
                <a:solidFill>
                  <a:schemeClr val="tx1"/>
                </a:solidFill>
                <a:latin typeface="Comic Sans MS" panose="030F0702030302020204" pitchFamily="66" charset="0"/>
              </a:rPr>
              <a:t>Do not use bad language and try to use language that won’t offend or upset anyone </a:t>
            </a:r>
          </a:p>
          <a:p>
            <a:pPr>
              <a:buFont typeface="Wingdings" panose="05000000000000000000" pitchFamily="2" charset="2"/>
              <a:buChar char="ü"/>
            </a:pPr>
            <a:r>
              <a:rPr lang="en-GB" sz="2800" dirty="0">
                <a:solidFill>
                  <a:schemeClr val="tx1"/>
                </a:solidFill>
                <a:latin typeface="Comic Sans MS" panose="030F0702030302020204" pitchFamily="66" charset="0"/>
              </a:rPr>
              <a:t>Use the correct terms – if you don’t know them ask for help </a:t>
            </a:r>
          </a:p>
          <a:p>
            <a:pPr>
              <a:buFont typeface="Wingdings" panose="05000000000000000000" pitchFamily="2" charset="2"/>
              <a:buChar char="ü"/>
            </a:pPr>
            <a:r>
              <a:rPr lang="en-GB" sz="2800" dirty="0">
                <a:solidFill>
                  <a:schemeClr val="tx1"/>
                </a:solidFill>
                <a:latin typeface="Comic Sans MS" panose="030F0702030302020204" pitchFamily="66" charset="0"/>
              </a:rPr>
              <a:t>Comment on what was said, not who said it </a:t>
            </a:r>
          </a:p>
          <a:p>
            <a:pPr>
              <a:buFont typeface="Wingdings" panose="05000000000000000000" pitchFamily="2" charset="2"/>
              <a:buChar char="ü"/>
            </a:pPr>
            <a:r>
              <a:rPr lang="en-GB" sz="2800" dirty="0">
                <a:solidFill>
                  <a:schemeClr val="tx1"/>
                </a:solidFill>
                <a:latin typeface="Comic Sans MS" panose="030F0702030302020204" pitchFamily="66" charset="0"/>
              </a:rPr>
              <a:t>Never share your friends’ personal experiences </a:t>
            </a:r>
          </a:p>
          <a:p>
            <a:pPr>
              <a:buFont typeface="Wingdings" panose="05000000000000000000" pitchFamily="2" charset="2"/>
              <a:buChar char="ü"/>
            </a:pPr>
            <a:r>
              <a:rPr lang="en-GB" sz="2800" dirty="0">
                <a:solidFill>
                  <a:schemeClr val="tx1"/>
                </a:solidFill>
                <a:latin typeface="Comic Sans MS" panose="030F0702030302020204" pitchFamily="66" charset="0"/>
              </a:rPr>
              <a:t>Don’t ask personal questions </a:t>
            </a:r>
          </a:p>
          <a:p>
            <a:pPr>
              <a:buFont typeface="Wingdings" panose="05000000000000000000" pitchFamily="2" charset="2"/>
              <a:buChar char="ü"/>
            </a:pPr>
            <a:r>
              <a:rPr lang="en-GB" sz="2800" dirty="0">
                <a:solidFill>
                  <a:schemeClr val="tx1"/>
                </a:solidFill>
                <a:latin typeface="Comic Sans MS" panose="030F0702030302020204" pitchFamily="66" charset="0"/>
              </a:rPr>
              <a:t>Try not to judge others.</a:t>
            </a:r>
          </a:p>
          <a:p>
            <a:endParaRPr lang="en-GB" dirty="0"/>
          </a:p>
        </p:txBody>
      </p:sp>
      <p:pic>
        <p:nvPicPr>
          <p:cNvPr id="4" name="Picture 3" descr="Logo, company name&#10;&#10;Description automatically generated">
            <a:extLst>
              <a:ext uri="{FF2B5EF4-FFF2-40B4-BE49-F238E27FC236}">
                <a16:creationId xmlns:a16="http://schemas.microsoft.com/office/drawing/2014/main" id="{2E1BA08F-386E-39AC-28CF-13F0350138EE}"/>
              </a:ext>
            </a:extLst>
          </p:cNvPr>
          <p:cNvPicPr>
            <a:picLocks noChangeAspect="1"/>
          </p:cNvPicPr>
          <p:nvPr/>
        </p:nvPicPr>
        <p:blipFill>
          <a:blip r:embed="rId3"/>
          <a:stretch>
            <a:fillRect/>
          </a:stretch>
        </p:blipFill>
        <p:spPr>
          <a:xfrm>
            <a:off x="10449762" y="5160723"/>
            <a:ext cx="1742238" cy="1697277"/>
          </a:xfrm>
          <a:prstGeom prst="rect">
            <a:avLst/>
          </a:prstGeom>
        </p:spPr>
      </p:pic>
    </p:spTree>
    <p:extLst>
      <p:ext uri="{BB962C8B-B14F-4D97-AF65-F5344CB8AC3E}">
        <p14:creationId xmlns:p14="http://schemas.microsoft.com/office/powerpoint/2010/main" val="1764951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414" y="103619"/>
            <a:ext cx="7729728" cy="1188720"/>
          </a:xfrm>
          <a:ln w="57150">
            <a:solidFill>
              <a:schemeClr val="tx1"/>
            </a:solidFill>
          </a:ln>
        </p:spPr>
        <p:txBody>
          <a:bodyPr/>
          <a:lstStyle/>
          <a:p>
            <a:r>
              <a:rPr lang="en-GB" b="1" dirty="0">
                <a:solidFill>
                  <a:schemeClr val="tx1"/>
                </a:solidFill>
                <a:latin typeface="Comic Sans MS" panose="030F0702030302020204" pitchFamily="66" charset="0"/>
              </a:rPr>
              <a:t>Learning objectives</a:t>
            </a:r>
          </a:p>
        </p:txBody>
      </p:sp>
      <p:sp>
        <p:nvSpPr>
          <p:cNvPr id="7" name="Rectangle: Rounded Corners 6">
            <a:extLst>
              <a:ext uri="{FF2B5EF4-FFF2-40B4-BE49-F238E27FC236}">
                <a16:creationId xmlns:a16="http://schemas.microsoft.com/office/drawing/2014/main" id="{45F03DD0-1E8D-476E-92BD-2A0E7C453B77}"/>
              </a:ext>
            </a:extLst>
          </p:cNvPr>
          <p:cNvSpPr/>
          <p:nvPr/>
        </p:nvSpPr>
        <p:spPr>
          <a:xfrm>
            <a:off x="124908" y="4501036"/>
            <a:ext cx="3771900" cy="2253345"/>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Comic Sans MS" panose="030F0702030302020204" pitchFamily="66" charset="0"/>
              </a:rPr>
              <a:t>Identify signs that someone is feeling worried, tense or stressed</a:t>
            </a:r>
          </a:p>
          <a:p>
            <a:endParaRPr lang="en-GB" sz="2400" dirty="0">
              <a:solidFill>
                <a:schemeClr val="tx1"/>
              </a:solidFill>
              <a:latin typeface="Comic Sans MS" panose="030F0702030302020204" pitchFamily="66" charset="0"/>
            </a:endParaRPr>
          </a:p>
        </p:txBody>
      </p:sp>
      <p:sp>
        <p:nvSpPr>
          <p:cNvPr id="8" name="Rectangle: Rounded Corners 7">
            <a:extLst>
              <a:ext uri="{FF2B5EF4-FFF2-40B4-BE49-F238E27FC236}">
                <a16:creationId xmlns:a16="http://schemas.microsoft.com/office/drawing/2014/main" id="{F3446232-ADA9-4B30-B850-AC382B87043E}"/>
              </a:ext>
            </a:extLst>
          </p:cNvPr>
          <p:cNvSpPr/>
          <p:nvPr/>
        </p:nvSpPr>
        <p:spPr>
          <a:xfrm>
            <a:off x="8161361" y="4381553"/>
            <a:ext cx="3905731" cy="2372828"/>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Comic Sans MS" panose="030F0702030302020204" pitchFamily="66" charset="0"/>
              </a:rPr>
              <a:t>Explain how someone can seek help for themselves or others when feeling worried, tense or stressed</a:t>
            </a:r>
          </a:p>
          <a:p>
            <a:endParaRPr lang="en-GB" sz="2400" dirty="0">
              <a:solidFill>
                <a:schemeClr val="tx1"/>
              </a:solidFill>
              <a:latin typeface="Comic Sans MS" panose="030F0702030302020204" pitchFamily="66" charset="0"/>
            </a:endParaRPr>
          </a:p>
        </p:txBody>
      </p:sp>
      <p:sp>
        <p:nvSpPr>
          <p:cNvPr id="10" name="TextBox 9">
            <a:extLst>
              <a:ext uri="{FF2B5EF4-FFF2-40B4-BE49-F238E27FC236}">
                <a16:creationId xmlns:a16="http://schemas.microsoft.com/office/drawing/2014/main" id="{EEB41B5A-8D96-4594-A07D-177123011786}"/>
              </a:ext>
            </a:extLst>
          </p:cNvPr>
          <p:cNvSpPr txBox="1"/>
          <p:nvPr/>
        </p:nvSpPr>
        <p:spPr>
          <a:xfrm>
            <a:off x="228095" y="1419480"/>
            <a:ext cx="11838997" cy="965075"/>
          </a:xfrm>
          <a:prstGeom prst="rect">
            <a:avLst/>
          </a:prstGeom>
          <a:ln w="76200">
            <a:solidFill>
              <a:schemeClr val="tx1"/>
            </a:solidFill>
          </a:ln>
        </p:spPr>
        <p:style>
          <a:lnRef idx="2">
            <a:schemeClr val="accent1"/>
          </a:lnRef>
          <a:fillRef idx="1">
            <a:schemeClr val="lt1"/>
          </a:fillRef>
          <a:effectRef idx="0">
            <a:schemeClr val="accent1"/>
          </a:effectRef>
          <a:fontRef idx="minor">
            <a:schemeClr val="dk1"/>
          </a:fontRef>
        </p:style>
        <p:txBody>
          <a:bodyPr wrap="square" lIns="102300" tIns="51151" rIns="102300" bIns="51151" rtlCol="0">
            <a:spAutoFit/>
          </a:bodyPr>
          <a:lstStyle/>
          <a:p>
            <a:pPr lvl="1"/>
            <a:r>
              <a:rPr lang="en-US" sz="2800" b="1" dirty="0">
                <a:solidFill>
                  <a:schemeClr val="tx1"/>
                </a:solidFill>
                <a:latin typeface="Comic Sans MS" panose="030F0702030302020204" pitchFamily="66" charset="0"/>
              </a:rPr>
              <a:t>Learning Objective: </a:t>
            </a:r>
            <a:r>
              <a:rPr lang="en-US" sz="2800" dirty="0">
                <a:latin typeface="Comic Sans MS" panose="030F0702030302020204" pitchFamily="66" charset="0"/>
              </a:rPr>
              <a:t>To learn about healthy coping strategies and how to seek support. </a:t>
            </a:r>
          </a:p>
        </p:txBody>
      </p:sp>
      <p:sp>
        <p:nvSpPr>
          <p:cNvPr id="3" name="Title 1">
            <a:extLst>
              <a:ext uri="{FF2B5EF4-FFF2-40B4-BE49-F238E27FC236}">
                <a16:creationId xmlns:a16="http://schemas.microsoft.com/office/drawing/2014/main" id="{F0EFDF19-6D67-AC5C-18E0-51E43992461E}"/>
              </a:ext>
            </a:extLst>
          </p:cNvPr>
          <p:cNvSpPr txBox="1">
            <a:spLocks/>
          </p:cNvSpPr>
          <p:nvPr/>
        </p:nvSpPr>
        <p:spPr bwMode="black">
          <a:xfrm>
            <a:off x="2528751" y="3004138"/>
            <a:ext cx="7729728" cy="1188720"/>
          </a:xfrm>
          <a:prstGeom prst="rect">
            <a:avLst/>
          </a:prstGeom>
          <a:solidFill>
            <a:srgbClr val="FFFFFF"/>
          </a:solidFill>
          <a:ln w="57150" cap="sq">
            <a:solidFill>
              <a:schemeClr val="tx1"/>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b="1" dirty="0">
                <a:solidFill>
                  <a:schemeClr val="tx1"/>
                </a:solidFill>
                <a:latin typeface="Comic Sans MS" panose="030F0702030302020204" pitchFamily="66" charset="0"/>
              </a:rPr>
              <a:t>Learning Outcomes</a:t>
            </a:r>
          </a:p>
        </p:txBody>
      </p:sp>
      <p:pic>
        <p:nvPicPr>
          <p:cNvPr id="4" name="Picture 3">
            <a:extLst>
              <a:ext uri="{FF2B5EF4-FFF2-40B4-BE49-F238E27FC236}">
                <a16:creationId xmlns:a16="http://schemas.microsoft.com/office/drawing/2014/main" id="{81CBDFC4-8422-343A-6A33-F7E2DFBC6BE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6753"/>
                    </a14:imgEffect>
                    <a14:imgEffect>
                      <a14:saturation sat="0"/>
                    </a14:imgEffect>
                  </a14:imgLayer>
                </a14:imgProps>
              </a:ext>
              <a:ext uri="{28A0092B-C50C-407E-A947-70E740481C1C}">
                <a14:useLocalDpi xmlns:a14="http://schemas.microsoft.com/office/drawing/2010/main" val="0"/>
              </a:ext>
            </a:extLst>
          </a:blip>
          <a:stretch>
            <a:fillRect/>
          </a:stretch>
        </p:blipFill>
        <p:spPr>
          <a:xfrm>
            <a:off x="1042237" y="201973"/>
            <a:ext cx="968621" cy="1076313"/>
          </a:xfrm>
          <a:prstGeom prst="rect">
            <a:avLst/>
          </a:prstGeom>
        </p:spPr>
      </p:pic>
      <p:pic>
        <p:nvPicPr>
          <p:cNvPr id="5" name="Picture 4">
            <a:extLst>
              <a:ext uri="{FF2B5EF4-FFF2-40B4-BE49-F238E27FC236}">
                <a16:creationId xmlns:a16="http://schemas.microsoft.com/office/drawing/2014/main" id="{DD7B10DC-B7CE-DF1C-79B6-DD5B7F1287A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0502" r="10174"/>
          <a:stretch/>
        </p:blipFill>
        <p:spPr>
          <a:xfrm>
            <a:off x="898618" y="3132820"/>
            <a:ext cx="1112240" cy="1269911"/>
          </a:xfrm>
          <a:prstGeom prst="rect">
            <a:avLst/>
          </a:prstGeom>
        </p:spPr>
      </p:pic>
      <p:sp>
        <p:nvSpPr>
          <p:cNvPr id="6" name="Rectangle: Rounded Corners 5">
            <a:extLst>
              <a:ext uri="{FF2B5EF4-FFF2-40B4-BE49-F238E27FC236}">
                <a16:creationId xmlns:a16="http://schemas.microsoft.com/office/drawing/2014/main" id="{13E22FE8-C6B5-BEE1-DEC9-243A5BAB4C42}"/>
              </a:ext>
            </a:extLst>
          </p:cNvPr>
          <p:cNvSpPr/>
          <p:nvPr/>
        </p:nvSpPr>
        <p:spPr>
          <a:xfrm>
            <a:off x="4076219" y="4381553"/>
            <a:ext cx="3905731" cy="2372828"/>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latin typeface="Comic Sans MS" panose="030F0702030302020204" pitchFamily="66" charset="0"/>
              </a:rPr>
              <a:t>Evaluate a range of healthy coping strategies</a:t>
            </a:r>
          </a:p>
          <a:p>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7976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7" y="188078"/>
            <a:ext cx="10822487" cy="929896"/>
          </a:xfrm>
          <a:ln w="57150"/>
        </p:spPr>
        <p:txBody>
          <a:bodyPr>
            <a:normAutofit/>
          </a:bodyPr>
          <a:lstStyle/>
          <a:p>
            <a:r>
              <a:rPr lang="en-GB" sz="3600" cap="none" dirty="0">
                <a:solidFill>
                  <a:schemeClr val="tx1"/>
                </a:solidFill>
                <a:latin typeface="Comic Sans MS" panose="030F0702030302020204" pitchFamily="66" charset="0"/>
              </a:rPr>
              <a:t>Key terms  </a:t>
            </a:r>
          </a:p>
        </p:txBody>
      </p:sp>
      <p:grpSp>
        <p:nvGrpSpPr>
          <p:cNvPr id="4" name="Group 3">
            <a:extLst>
              <a:ext uri="{FF2B5EF4-FFF2-40B4-BE49-F238E27FC236}">
                <a16:creationId xmlns:a16="http://schemas.microsoft.com/office/drawing/2014/main" id="{0662B6D4-4FC8-F1A8-B96F-19BECD05FF05}"/>
              </a:ext>
            </a:extLst>
          </p:cNvPr>
          <p:cNvGrpSpPr/>
          <p:nvPr/>
        </p:nvGrpSpPr>
        <p:grpSpPr>
          <a:xfrm>
            <a:off x="197495" y="1264283"/>
            <a:ext cx="3913582" cy="2744045"/>
            <a:chOff x="-709233" y="1373615"/>
            <a:chExt cx="3913582" cy="2744045"/>
          </a:xfrm>
        </p:grpSpPr>
        <p:sp>
          <p:nvSpPr>
            <p:cNvPr id="18" name="Rounded Rectangle 3">
              <a:extLst>
                <a:ext uri="{FF2B5EF4-FFF2-40B4-BE49-F238E27FC236}">
                  <a16:creationId xmlns:a16="http://schemas.microsoft.com/office/drawing/2014/main" id="{7AE8FB31-0AF5-7E7B-290F-DCF2A7C48C0B}"/>
                </a:ext>
              </a:extLst>
            </p:cNvPr>
            <p:cNvSpPr/>
            <p:nvPr/>
          </p:nvSpPr>
          <p:spPr>
            <a:xfrm>
              <a:off x="-698006" y="1664352"/>
              <a:ext cx="3902355" cy="2453308"/>
            </a:xfrm>
            <a:prstGeom prst="roundRect">
              <a:avLst>
                <a:gd name="adj" fmla="val 3425"/>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tIns="396000" rIns="144000" bIns="180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600"/>
                </a:lnSpc>
                <a:spcBef>
                  <a:spcPts val="1100"/>
                </a:spcBef>
              </a:pPr>
              <a:r>
                <a:rPr lang="en-US" sz="2400" dirty="0">
                  <a:solidFill>
                    <a:schemeClr val="tx1"/>
                  </a:solidFill>
                  <a:latin typeface="Comic Sans MS" panose="030F0702030302020204" pitchFamily="66" charset="0"/>
                </a:rPr>
                <a:t>Strategies that people use to manage difficult or  challenging situations and thoughts, and unpleasant or strong emotions.</a:t>
              </a:r>
            </a:p>
          </p:txBody>
        </p:sp>
        <p:sp>
          <p:nvSpPr>
            <p:cNvPr id="19" name="Round Same-side Corner of Rectangle 29">
              <a:extLst>
                <a:ext uri="{FF2B5EF4-FFF2-40B4-BE49-F238E27FC236}">
                  <a16:creationId xmlns:a16="http://schemas.microsoft.com/office/drawing/2014/main" id="{08485119-4728-742F-EE16-CEB40EBDC794}"/>
                </a:ext>
              </a:extLst>
            </p:cNvPr>
            <p:cNvSpPr/>
            <p:nvPr/>
          </p:nvSpPr>
          <p:spPr>
            <a:xfrm>
              <a:off x="-709233" y="1373615"/>
              <a:ext cx="3913582" cy="473748"/>
            </a:xfrm>
            <a:prstGeom prst="round2SameRect">
              <a:avLst>
                <a:gd name="adj1" fmla="val 16667"/>
                <a:gd name="adj2" fmla="val 0"/>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8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omic Sans MS" panose="030F0702030302020204" pitchFamily="66" charset="0"/>
                </a:rPr>
                <a:t>Coping strategies</a:t>
              </a:r>
              <a:endParaRPr lang="en-GB" sz="2400" dirty="0">
                <a:solidFill>
                  <a:schemeClr val="bg1"/>
                </a:solidFill>
                <a:latin typeface="Comic Sans MS" panose="030F0702030302020204" pitchFamily="66" charset="0"/>
              </a:endParaRPr>
            </a:p>
            <a:p>
              <a:pPr algn="ctr"/>
              <a:endParaRPr lang="en-US" sz="2400" dirty="0">
                <a:latin typeface="Comic Sans MS" panose="030F0702030302020204" pitchFamily="66" charset="0"/>
              </a:endParaRPr>
            </a:p>
          </p:txBody>
        </p:sp>
      </p:grpSp>
      <p:grpSp>
        <p:nvGrpSpPr>
          <p:cNvPr id="6" name="Group 5">
            <a:extLst>
              <a:ext uri="{FF2B5EF4-FFF2-40B4-BE49-F238E27FC236}">
                <a16:creationId xmlns:a16="http://schemas.microsoft.com/office/drawing/2014/main" id="{08220810-4B6A-C55D-BDDB-18DC0AB1DCD5}"/>
              </a:ext>
            </a:extLst>
          </p:cNvPr>
          <p:cNvGrpSpPr/>
          <p:nvPr/>
        </p:nvGrpSpPr>
        <p:grpSpPr>
          <a:xfrm>
            <a:off x="4243589" y="1298472"/>
            <a:ext cx="3913582" cy="2603398"/>
            <a:chOff x="3413202" y="1407804"/>
            <a:chExt cx="2929510" cy="2603398"/>
          </a:xfrm>
        </p:grpSpPr>
        <p:sp>
          <p:nvSpPr>
            <p:cNvPr id="16" name="Rounded Rectangle 30">
              <a:extLst>
                <a:ext uri="{FF2B5EF4-FFF2-40B4-BE49-F238E27FC236}">
                  <a16:creationId xmlns:a16="http://schemas.microsoft.com/office/drawing/2014/main" id="{15D5D509-5B3B-F57C-B212-6B967FC110E1}"/>
                </a:ext>
              </a:extLst>
            </p:cNvPr>
            <p:cNvSpPr/>
            <p:nvPr/>
          </p:nvSpPr>
          <p:spPr>
            <a:xfrm>
              <a:off x="3421606" y="1543331"/>
              <a:ext cx="2921106" cy="2467871"/>
            </a:xfrm>
            <a:prstGeom prst="roundRect">
              <a:avLst>
                <a:gd name="adj" fmla="val 3425"/>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tIns="396000" rIns="72000" bIns="180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600"/>
                </a:lnSpc>
                <a:spcBef>
                  <a:spcPts val="1100"/>
                </a:spcBef>
              </a:pPr>
              <a:r>
                <a:rPr lang="en-US" sz="2400" dirty="0">
                  <a:solidFill>
                    <a:schemeClr val="tx1"/>
                  </a:solidFill>
                  <a:latin typeface="Comic Sans MS" panose="030F0702030302020204" pitchFamily="66" charset="0"/>
                </a:rPr>
                <a:t>Feeling concerned or troubled about something that might happen, for example, thinking about what might go wrong.</a:t>
              </a:r>
              <a:endParaRPr lang="en-GB" sz="2400" dirty="0">
                <a:solidFill>
                  <a:schemeClr val="tx1"/>
                </a:solidFill>
                <a:latin typeface="Comic Sans MS" panose="030F0702030302020204" pitchFamily="66" charset="0"/>
              </a:endParaRPr>
            </a:p>
          </p:txBody>
        </p:sp>
        <p:sp>
          <p:nvSpPr>
            <p:cNvPr id="17" name="Round Same-side Corner of Rectangle 31">
              <a:extLst>
                <a:ext uri="{FF2B5EF4-FFF2-40B4-BE49-F238E27FC236}">
                  <a16:creationId xmlns:a16="http://schemas.microsoft.com/office/drawing/2014/main" id="{E3E4C91E-25B1-5540-537F-FE3F426E0022}"/>
                </a:ext>
              </a:extLst>
            </p:cNvPr>
            <p:cNvSpPr/>
            <p:nvPr/>
          </p:nvSpPr>
          <p:spPr>
            <a:xfrm>
              <a:off x="3413202" y="1407804"/>
              <a:ext cx="2929510" cy="473748"/>
            </a:xfrm>
            <a:prstGeom prst="round2Same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8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dirty="0">
                  <a:solidFill>
                    <a:schemeClr val="bg1"/>
                  </a:solidFill>
                  <a:latin typeface="Comic Sans MS" panose="030F0702030302020204" pitchFamily="66" charset="0"/>
                </a:rPr>
                <a:t>Worry</a:t>
              </a:r>
            </a:p>
            <a:p>
              <a:pPr algn="ctr"/>
              <a:endParaRPr lang="en-US" sz="2400" dirty="0">
                <a:latin typeface="Comic Sans MS" panose="030F0702030302020204" pitchFamily="66" charset="0"/>
              </a:endParaRPr>
            </a:p>
          </p:txBody>
        </p:sp>
      </p:grpSp>
      <p:grpSp>
        <p:nvGrpSpPr>
          <p:cNvPr id="7" name="Group 6">
            <a:extLst>
              <a:ext uri="{FF2B5EF4-FFF2-40B4-BE49-F238E27FC236}">
                <a16:creationId xmlns:a16="http://schemas.microsoft.com/office/drawing/2014/main" id="{C1EF6E3D-4A2B-8258-3FD9-41B6D543BF1F}"/>
              </a:ext>
            </a:extLst>
          </p:cNvPr>
          <p:cNvGrpSpPr/>
          <p:nvPr/>
        </p:nvGrpSpPr>
        <p:grpSpPr>
          <a:xfrm>
            <a:off x="8449546" y="1298472"/>
            <a:ext cx="3544959" cy="2654365"/>
            <a:chOff x="7554045" y="1398253"/>
            <a:chExt cx="3544959" cy="2723249"/>
          </a:xfrm>
        </p:grpSpPr>
        <p:sp>
          <p:nvSpPr>
            <p:cNvPr id="14" name="Rounded Rectangle 32">
              <a:extLst>
                <a:ext uri="{FF2B5EF4-FFF2-40B4-BE49-F238E27FC236}">
                  <a16:creationId xmlns:a16="http://schemas.microsoft.com/office/drawing/2014/main" id="{6297DF7E-9244-F0F2-7E77-31694D329A0F}"/>
                </a:ext>
              </a:extLst>
            </p:cNvPr>
            <p:cNvSpPr/>
            <p:nvPr/>
          </p:nvSpPr>
          <p:spPr>
            <a:xfrm>
              <a:off x="7554045" y="1485009"/>
              <a:ext cx="3544959" cy="2636493"/>
            </a:xfrm>
            <a:prstGeom prst="roundRect">
              <a:avLst>
                <a:gd name="adj" fmla="val 3425"/>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tIns="396000" bIns="612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600"/>
                </a:lnSpc>
                <a:spcBef>
                  <a:spcPts val="1100"/>
                </a:spcBef>
              </a:pPr>
              <a:r>
                <a:rPr lang="en-GB" sz="2400" dirty="0">
                  <a:solidFill>
                    <a:schemeClr val="tx1"/>
                  </a:solidFill>
                  <a:latin typeface="Comic Sans MS" panose="030F0702030302020204" pitchFamily="66" charset="0"/>
                </a:rPr>
                <a:t>Worrying about or dwelling on something that has already happened.</a:t>
              </a:r>
            </a:p>
          </p:txBody>
        </p:sp>
        <p:sp>
          <p:nvSpPr>
            <p:cNvPr id="15" name="Round Same-side Corner of Rectangle 33">
              <a:extLst>
                <a:ext uri="{FF2B5EF4-FFF2-40B4-BE49-F238E27FC236}">
                  <a16:creationId xmlns:a16="http://schemas.microsoft.com/office/drawing/2014/main" id="{1D969AD3-A13C-31DA-4DA9-CF540D57DDB6}"/>
                </a:ext>
              </a:extLst>
            </p:cNvPr>
            <p:cNvSpPr/>
            <p:nvPr/>
          </p:nvSpPr>
          <p:spPr>
            <a:xfrm>
              <a:off x="7554045" y="1398253"/>
              <a:ext cx="3544959" cy="494768"/>
            </a:xfrm>
            <a:prstGeom prst="round2Same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8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2400" dirty="0">
                  <a:solidFill>
                    <a:schemeClr val="bg1"/>
                  </a:solidFill>
                  <a:latin typeface="Comic Sans MS" panose="030F0702030302020204" pitchFamily="66" charset="0"/>
                </a:rPr>
                <a:t>Rumination</a:t>
              </a:r>
            </a:p>
            <a:p>
              <a:pPr algn="ctr"/>
              <a:endParaRPr lang="en-US" sz="2400" dirty="0">
                <a:latin typeface="Comic Sans MS" panose="030F0702030302020204" pitchFamily="66" charset="0"/>
              </a:endParaRPr>
            </a:p>
          </p:txBody>
        </p:sp>
      </p:grpSp>
      <p:grpSp>
        <p:nvGrpSpPr>
          <p:cNvPr id="8" name="Group 7">
            <a:extLst>
              <a:ext uri="{FF2B5EF4-FFF2-40B4-BE49-F238E27FC236}">
                <a16:creationId xmlns:a16="http://schemas.microsoft.com/office/drawing/2014/main" id="{C154868A-79B0-A9D7-9966-3409E2CF8CEF}"/>
              </a:ext>
            </a:extLst>
          </p:cNvPr>
          <p:cNvGrpSpPr/>
          <p:nvPr/>
        </p:nvGrpSpPr>
        <p:grpSpPr>
          <a:xfrm>
            <a:off x="208722" y="4142507"/>
            <a:ext cx="3902355" cy="2715493"/>
            <a:chOff x="329299" y="4170960"/>
            <a:chExt cx="3196641" cy="2865603"/>
          </a:xfrm>
        </p:grpSpPr>
        <p:sp>
          <p:nvSpPr>
            <p:cNvPr id="12" name="Rounded Rectangle 34">
              <a:extLst>
                <a:ext uri="{FF2B5EF4-FFF2-40B4-BE49-F238E27FC236}">
                  <a16:creationId xmlns:a16="http://schemas.microsoft.com/office/drawing/2014/main" id="{8948D235-92D0-FF9E-5C64-6107E2F75FAE}"/>
                </a:ext>
              </a:extLst>
            </p:cNvPr>
            <p:cNvSpPr/>
            <p:nvPr/>
          </p:nvSpPr>
          <p:spPr>
            <a:xfrm>
              <a:off x="340426" y="4674960"/>
              <a:ext cx="3185514" cy="2361603"/>
            </a:xfrm>
            <a:prstGeom prst="roundRect">
              <a:avLst>
                <a:gd name="adj" fmla="val 3425"/>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tIns="468000" bIns="792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600"/>
                </a:lnSpc>
                <a:spcBef>
                  <a:spcPts val="1100"/>
                </a:spcBef>
              </a:pPr>
              <a:r>
                <a:rPr lang="en-US" sz="2400" dirty="0">
                  <a:solidFill>
                    <a:schemeClr val="tx1"/>
                  </a:solidFill>
                  <a:latin typeface="Comic Sans MS" panose="030F0702030302020204" pitchFamily="66" charset="0"/>
                </a:rPr>
                <a:t>A feeling of being nervous, ‘wound up’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or unable to relax.</a:t>
              </a:r>
              <a:endParaRPr lang="en-GB" sz="2400" dirty="0">
                <a:solidFill>
                  <a:schemeClr val="tx1"/>
                </a:solidFill>
                <a:latin typeface="Comic Sans MS" panose="030F0702030302020204" pitchFamily="66" charset="0"/>
              </a:endParaRPr>
            </a:p>
          </p:txBody>
        </p:sp>
        <p:sp>
          <p:nvSpPr>
            <p:cNvPr id="13" name="Round Same-side Corner of Rectangle 35">
              <a:extLst>
                <a:ext uri="{FF2B5EF4-FFF2-40B4-BE49-F238E27FC236}">
                  <a16:creationId xmlns:a16="http://schemas.microsoft.com/office/drawing/2014/main" id="{999AA149-6EB1-04DF-1BDB-40433CFCAD9D}"/>
                </a:ext>
              </a:extLst>
            </p:cNvPr>
            <p:cNvSpPr/>
            <p:nvPr/>
          </p:nvSpPr>
          <p:spPr>
            <a:xfrm>
              <a:off x="329299" y="4170960"/>
              <a:ext cx="3196641" cy="447753"/>
            </a:xfrm>
            <a:prstGeom prst="round2Same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8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omic Sans MS" panose="030F0702030302020204" pitchFamily="66" charset="0"/>
                </a:rPr>
                <a:t>Tension</a:t>
              </a:r>
              <a:endParaRPr lang="en-GB" sz="2400" dirty="0">
                <a:solidFill>
                  <a:schemeClr val="bg1"/>
                </a:solidFill>
                <a:latin typeface="Comic Sans MS" panose="030F0702030302020204" pitchFamily="66" charset="0"/>
              </a:endParaRPr>
            </a:p>
            <a:p>
              <a:pPr algn="ctr"/>
              <a:endParaRPr lang="en-US" sz="2400" dirty="0">
                <a:latin typeface="Comic Sans MS" panose="030F0702030302020204" pitchFamily="66" charset="0"/>
              </a:endParaRPr>
            </a:p>
          </p:txBody>
        </p:sp>
      </p:grpSp>
      <p:grpSp>
        <p:nvGrpSpPr>
          <p:cNvPr id="9" name="Group 8">
            <a:extLst>
              <a:ext uri="{FF2B5EF4-FFF2-40B4-BE49-F238E27FC236}">
                <a16:creationId xmlns:a16="http://schemas.microsoft.com/office/drawing/2014/main" id="{E1AD46C1-718C-DED2-A858-D0C264BDE795}"/>
              </a:ext>
            </a:extLst>
          </p:cNvPr>
          <p:cNvGrpSpPr/>
          <p:nvPr/>
        </p:nvGrpSpPr>
        <p:grpSpPr>
          <a:xfrm>
            <a:off x="4537319" y="4047610"/>
            <a:ext cx="5953911" cy="2691425"/>
            <a:chOff x="3630591" y="4156941"/>
            <a:chExt cx="5953911" cy="2840204"/>
          </a:xfrm>
        </p:grpSpPr>
        <p:sp>
          <p:nvSpPr>
            <p:cNvPr id="10" name="Rounded Rectangle 36">
              <a:extLst>
                <a:ext uri="{FF2B5EF4-FFF2-40B4-BE49-F238E27FC236}">
                  <a16:creationId xmlns:a16="http://schemas.microsoft.com/office/drawing/2014/main" id="{76DF02B5-7571-D96E-75DF-86E1B0E7519A}"/>
                </a:ext>
              </a:extLst>
            </p:cNvPr>
            <p:cNvSpPr/>
            <p:nvPr/>
          </p:nvSpPr>
          <p:spPr>
            <a:xfrm>
              <a:off x="3640463" y="4621523"/>
              <a:ext cx="5944039" cy="2375622"/>
            </a:xfrm>
            <a:prstGeom prst="roundRect">
              <a:avLst>
                <a:gd name="adj" fmla="val 3425"/>
              </a:avLst>
            </a:prstGeom>
            <a:solidFill>
              <a:schemeClr val="bg1"/>
            </a:solidFill>
            <a:ln>
              <a:noFill/>
            </a:ln>
            <a:effectLst>
              <a:outerShdw blurRad="534592" dist="50800" dir="5400000" sx="68470" sy="68470" algn="ctr" rotWithShape="0">
                <a:srgbClr val="000000">
                  <a:alpha val="43137"/>
                </a:srgbClr>
              </a:outerShdw>
            </a:effectLst>
          </p:spPr>
          <p:style>
            <a:lnRef idx="2">
              <a:schemeClr val="accent1">
                <a:shade val="15000"/>
              </a:schemeClr>
            </a:lnRef>
            <a:fillRef idx="1">
              <a:schemeClr val="accent1"/>
            </a:fillRef>
            <a:effectRef idx="0">
              <a:schemeClr val="accent1"/>
            </a:effectRef>
            <a:fontRef idx="minor">
              <a:schemeClr val="lt1"/>
            </a:fontRef>
          </p:style>
          <p:txBody>
            <a:bodyPr lIns="108000" tIns="468000" bIns="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600"/>
                </a:lnSpc>
                <a:spcBef>
                  <a:spcPts val="1100"/>
                </a:spcBef>
              </a:pPr>
              <a:r>
                <a:rPr lang="en-US" sz="2400" dirty="0">
                  <a:solidFill>
                    <a:schemeClr val="tx1"/>
                  </a:solidFill>
                  <a:latin typeface="Comic Sans MS" panose="030F0702030302020204" pitchFamily="66" charset="0"/>
                </a:rPr>
                <a:t>A reaction to feeling under pressure or threatened. When something stressful happens, the amygdala is activated and responds by sending ‘stress hormones’, such as adrenaline, through the body.</a:t>
              </a:r>
            </a:p>
          </p:txBody>
        </p:sp>
        <p:sp>
          <p:nvSpPr>
            <p:cNvPr id="11" name="Round Same-side Corner of Rectangle 37">
              <a:extLst>
                <a:ext uri="{FF2B5EF4-FFF2-40B4-BE49-F238E27FC236}">
                  <a16:creationId xmlns:a16="http://schemas.microsoft.com/office/drawing/2014/main" id="{EE89CFCE-C16E-3D20-CD9B-7EF008CD2E94}"/>
                </a:ext>
              </a:extLst>
            </p:cNvPr>
            <p:cNvSpPr/>
            <p:nvPr/>
          </p:nvSpPr>
          <p:spPr>
            <a:xfrm>
              <a:off x="3630591" y="4156941"/>
              <a:ext cx="5949971" cy="447753"/>
            </a:xfrm>
            <a:prstGeom prst="round2Same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8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2400" dirty="0">
                  <a:solidFill>
                    <a:schemeClr val="bg1"/>
                  </a:solidFill>
                  <a:latin typeface="Comic Sans MS" panose="030F0702030302020204" pitchFamily="66" charset="0"/>
                </a:rPr>
                <a:t>Stress</a:t>
              </a:r>
              <a:endParaRPr lang="en-GB" sz="2400" dirty="0">
                <a:solidFill>
                  <a:schemeClr val="bg1"/>
                </a:solidFill>
                <a:latin typeface="Comic Sans MS" panose="030F0702030302020204" pitchFamily="66" charset="0"/>
              </a:endParaRPr>
            </a:p>
            <a:p>
              <a:pPr algn="ctr"/>
              <a:endParaRPr lang="en-US" sz="2400" dirty="0">
                <a:latin typeface="Comic Sans MS" panose="030F0702030302020204" pitchFamily="66" charset="0"/>
              </a:endParaRPr>
            </a:p>
          </p:txBody>
        </p:sp>
      </p:grpSp>
    </p:spTree>
    <p:extLst>
      <p:ext uri="{BB962C8B-B14F-4D97-AF65-F5344CB8AC3E}">
        <p14:creationId xmlns:p14="http://schemas.microsoft.com/office/powerpoint/2010/main" val="4069152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Task 1- What’s our starting point?</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304800" y="1502226"/>
            <a:ext cx="5249333" cy="5167695"/>
          </a:xfrm>
          <a:solidFill>
            <a:schemeClr val="bg1"/>
          </a:solidFill>
        </p:spPr>
        <p:txBody>
          <a:bodyPr>
            <a:normAutofit/>
          </a:bodyPr>
          <a:lstStyle/>
          <a:p>
            <a:pPr marL="0" indent="0">
              <a:buNone/>
            </a:pPr>
            <a:r>
              <a:rPr lang="en-US" sz="3200" dirty="0">
                <a:latin typeface="Comic Sans MS" panose="030F0702030302020204" pitchFamily="66" charset="0"/>
              </a:rPr>
              <a:t>1) Draw a picture of a young person using a healthy coping strategy which helps them when they feel worried, tense, or stressed.</a:t>
            </a:r>
            <a:endParaRPr lang="en-GB" sz="3200" dirty="0">
              <a:latin typeface="Comic Sans MS" panose="030F0702030302020204" pitchFamily="66" charset="0"/>
            </a:endParaRPr>
          </a:p>
          <a:p>
            <a:endParaRPr lang="en-GB" sz="2800" dirty="0">
              <a:solidFill>
                <a:schemeClr val="tx1"/>
              </a:solidFill>
              <a:latin typeface="Comic Sans MS" panose="030F0702030302020204" pitchFamily="66" charset="0"/>
            </a:endParaRPr>
          </a:p>
        </p:txBody>
      </p:sp>
      <p:sp>
        <p:nvSpPr>
          <p:cNvPr id="6" name="TextBox 5">
            <a:extLst>
              <a:ext uri="{FF2B5EF4-FFF2-40B4-BE49-F238E27FC236}">
                <a16:creationId xmlns:a16="http://schemas.microsoft.com/office/drawing/2014/main" id="{7D6B5852-9456-396A-06F0-7FEA890F2BB8}"/>
              </a:ext>
            </a:extLst>
          </p:cNvPr>
          <p:cNvSpPr txBox="1"/>
          <p:nvPr/>
        </p:nvSpPr>
        <p:spPr>
          <a:xfrm>
            <a:off x="5791200" y="1502226"/>
            <a:ext cx="6096000" cy="5324535"/>
          </a:xfrm>
          <a:prstGeom prst="rect">
            <a:avLst/>
          </a:prstGeom>
          <a:solidFill>
            <a:schemeClr val="bg1"/>
          </a:solidFill>
        </p:spPr>
        <p:txBody>
          <a:bodyPr wrap="square">
            <a:spAutoFit/>
          </a:bodyPr>
          <a:lstStyle/>
          <a:p>
            <a:r>
              <a:rPr lang="en-GB" sz="2800" dirty="0">
                <a:latin typeface="Comic Sans MS" panose="030F0702030302020204" pitchFamily="66" charset="0"/>
                <a:ea typeface="Calibri" panose="020F0502020204030204" pitchFamily="34" charset="0"/>
                <a:cs typeface="Times New Roman" panose="02020603050405020304" pitchFamily="18" charset="0"/>
              </a:rPr>
              <a:t>2</a:t>
            </a:r>
            <a:r>
              <a:rPr lang="en-GB" sz="2600" dirty="0">
                <a:latin typeface="Comic Sans MS" panose="030F0702030302020204" pitchFamily="66" charset="0"/>
                <a:ea typeface="Calibri" panose="020F0502020204030204" pitchFamily="34" charset="0"/>
                <a:cs typeface="Times New Roman" panose="02020603050405020304" pitchFamily="18" charset="0"/>
              </a:rPr>
              <a:t>) Annotate your drawing by responding to the following: </a:t>
            </a:r>
          </a:p>
          <a:p>
            <a:pPr marL="457200" indent="-457200">
              <a:buFont typeface="Arial" panose="020B0604020202020204" pitchFamily="34" charset="0"/>
              <a:buChar char="•"/>
            </a:pPr>
            <a:r>
              <a:rPr lang="en-GB" sz="2600" dirty="0">
                <a:latin typeface="Comic Sans MS" panose="030F0702030302020204" pitchFamily="66" charset="0"/>
                <a:ea typeface="Calibri" panose="020F0502020204030204" pitchFamily="34" charset="0"/>
                <a:cs typeface="Times New Roman" panose="02020603050405020304" pitchFamily="18" charset="0"/>
              </a:rPr>
              <a:t>What is the young person doing?</a:t>
            </a:r>
          </a:p>
          <a:p>
            <a:pPr marL="457200" indent="-457200">
              <a:buFont typeface="Arial" panose="020B0604020202020204" pitchFamily="34" charset="0"/>
              <a:buChar char="•"/>
            </a:pPr>
            <a:r>
              <a:rPr lang="en-GB" sz="2600" dirty="0">
                <a:latin typeface="Comic Sans MS" panose="030F0702030302020204" pitchFamily="66" charset="0"/>
                <a:ea typeface="Calibri" panose="020F0502020204030204" pitchFamily="34" charset="0"/>
                <a:cs typeface="Times New Roman" panose="02020603050405020304" pitchFamily="18" charset="0"/>
              </a:rPr>
              <a:t>What signs might there be that the young person is feeling worried, tense or stressed?</a:t>
            </a:r>
          </a:p>
          <a:p>
            <a:pPr marL="457200" indent="-457200">
              <a:buFont typeface="Arial" panose="020B0604020202020204" pitchFamily="34" charset="0"/>
              <a:buChar char="•"/>
            </a:pPr>
            <a:r>
              <a:rPr lang="en-GB" sz="2600" dirty="0">
                <a:latin typeface="Comic Sans MS" panose="030F0702030302020204" pitchFamily="66" charset="0"/>
                <a:ea typeface="Calibri" panose="020F0502020204030204" pitchFamily="34" charset="0"/>
                <a:cs typeface="Times New Roman" panose="02020603050405020304" pitchFamily="18" charset="0"/>
              </a:rPr>
              <a:t>How might they feel when they use the healthy coping strategy?</a:t>
            </a:r>
          </a:p>
          <a:p>
            <a:pPr marL="457200" indent="-457200">
              <a:buFont typeface="Arial" panose="020B0604020202020204" pitchFamily="34" charset="0"/>
              <a:buChar char="•"/>
            </a:pPr>
            <a:r>
              <a:rPr lang="en-GB" sz="2600" dirty="0">
                <a:latin typeface="Comic Sans MS" panose="030F0702030302020204" pitchFamily="66" charset="0"/>
                <a:ea typeface="Calibri" panose="020F0502020204030204" pitchFamily="34" charset="0"/>
                <a:cs typeface="Times New Roman" panose="02020603050405020304" pitchFamily="18" charset="0"/>
              </a:rPr>
              <a:t>What other healthy coping strategies might they use if they feel worried, tense or stressed?</a:t>
            </a:r>
          </a:p>
          <a:p>
            <a:pPr marL="457200" indent="-457200">
              <a:spcAft>
                <a:spcPts val="700"/>
              </a:spcAft>
              <a:buFont typeface="Arial" panose="020B0604020202020204" pitchFamily="34" charset="0"/>
              <a:buChar char="•"/>
            </a:pPr>
            <a:r>
              <a:rPr lang="en-GB" sz="2600" dirty="0">
                <a:latin typeface="Comic Sans MS" panose="030F0702030302020204" pitchFamily="66" charset="0"/>
                <a:ea typeface="Calibri" panose="020F0502020204030204" pitchFamily="34" charset="0"/>
                <a:cs typeface="Times New Roman" panose="02020603050405020304" pitchFamily="18" charset="0"/>
              </a:rPr>
              <a:t>Who could they talk to about how they feel?</a:t>
            </a:r>
          </a:p>
        </p:txBody>
      </p:sp>
      <p:grpSp>
        <p:nvGrpSpPr>
          <p:cNvPr id="7" name="Group 6">
            <a:extLst>
              <a:ext uri="{FF2B5EF4-FFF2-40B4-BE49-F238E27FC236}">
                <a16:creationId xmlns:a16="http://schemas.microsoft.com/office/drawing/2014/main" id="{B0BC56B5-4CE6-1F2B-6776-3D80F5F23F5C}"/>
              </a:ext>
            </a:extLst>
          </p:cNvPr>
          <p:cNvGrpSpPr/>
          <p:nvPr/>
        </p:nvGrpSpPr>
        <p:grpSpPr>
          <a:xfrm rot="21293907">
            <a:off x="3215089" y="4166322"/>
            <a:ext cx="1905210" cy="2250786"/>
            <a:chOff x="325437" y="3284071"/>
            <a:chExt cx="3727604" cy="3573929"/>
          </a:xfrm>
        </p:grpSpPr>
        <p:sp>
          <p:nvSpPr>
            <p:cNvPr id="8" name="Round Same-side Corner of Rectangle 1">
              <a:extLst>
                <a:ext uri="{FF2B5EF4-FFF2-40B4-BE49-F238E27FC236}">
                  <a16:creationId xmlns:a16="http://schemas.microsoft.com/office/drawing/2014/main" id="{F76E9E8E-5BA7-D681-9D25-24B4032D7D33}"/>
                </a:ext>
              </a:extLst>
            </p:cNvPr>
            <p:cNvSpPr/>
            <p:nvPr/>
          </p:nvSpPr>
          <p:spPr>
            <a:xfrm>
              <a:off x="325437" y="3284071"/>
              <a:ext cx="3192463" cy="3573929"/>
            </a:xfrm>
            <a:prstGeom prst="round2SameRect">
              <a:avLst>
                <a:gd name="adj1" fmla="val 244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p>
          </p:txBody>
        </p:sp>
        <p:sp>
          <p:nvSpPr>
            <p:cNvPr id="9" name="Rectangle 8">
              <a:extLst>
                <a:ext uri="{FF2B5EF4-FFF2-40B4-BE49-F238E27FC236}">
                  <a16:creationId xmlns:a16="http://schemas.microsoft.com/office/drawing/2014/main" id="{49C1EB81-6C85-0507-1E2A-D12D5D2AEF65}"/>
                </a:ext>
              </a:extLst>
            </p:cNvPr>
            <p:cNvSpPr/>
            <p:nvPr/>
          </p:nvSpPr>
          <p:spPr>
            <a:xfrm>
              <a:off x="503886" y="3846513"/>
              <a:ext cx="1004874" cy="98472"/>
            </a:xfrm>
            <a:prstGeom prst="rect">
              <a:avLst/>
            </a:prstGeom>
            <a:solidFill>
              <a:srgbClr val="1EA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9E1CE6D1-FF24-18E5-3973-50EFD002ABB3}"/>
                </a:ext>
              </a:extLst>
            </p:cNvPr>
            <p:cNvSpPr/>
            <p:nvPr/>
          </p:nvSpPr>
          <p:spPr>
            <a:xfrm>
              <a:off x="503886" y="3994794"/>
              <a:ext cx="832021" cy="98853"/>
            </a:xfrm>
            <a:prstGeom prst="rect">
              <a:avLst/>
            </a:prstGeom>
            <a:solidFill>
              <a:srgbClr val="1EA0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F922517A-29DF-636F-1B9C-BA03697187C2}"/>
                </a:ext>
              </a:extLst>
            </p:cNvPr>
            <p:cNvSpPr/>
            <p:nvPr/>
          </p:nvSpPr>
          <p:spPr>
            <a:xfrm>
              <a:off x="459866" y="4317196"/>
              <a:ext cx="950645" cy="98853"/>
            </a:xfrm>
            <a:prstGeom prst="rect">
              <a:avLst/>
            </a:prstGeom>
            <a:solidFill>
              <a:srgbClr val="ED6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81F9D07C-08E4-7913-2F9B-B6C54E053D58}"/>
                </a:ext>
              </a:extLst>
            </p:cNvPr>
            <p:cNvSpPr/>
            <p:nvPr/>
          </p:nvSpPr>
          <p:spPr>
            <a:xfrm>
              <a:off x="459866" y="4465477"/>
              <a:ext cx="832021" cy="98853"/>
            </a:xfrm>
            <a:prstGeom prst="rect">
              <a:avLst/>
            </a:prstGeom>
            <a:solidFill>
              <a:srgbClr val="ED6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8275F7F2-3BDB-BD26-BA6B-D3928FA9217E}"/>
                </a:ext>
              </a:extLst>
            </p:cNvPr>
            <p:cNvSpPr/>
            <p:nvPr/>
          </p:nvSpPr>
          <p:spPr>
            <a:xfrm>
              <a:off x="459866" y="4638471"/>
              <a:ext cx="950645" cy="98853"/>
            </a:xfrm>
            <a:prstGeom prst="rect">
              <a:avLst/>
            </a:prstGeom>
            <a:solidFill>
              <a:srgbClr val="ED69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A80033C0-90B1-6936-F0AF-CBA5C6D550D0}"/>
                </a:ext>
              </a:extLst>
            </p:cNvPr>
            <p:cNvSpPr/>
            <p:nvPr/>
          </p:nvSpPr>
          <p:spPr>
            <a:xfrm>
              <a:off x="2489441" y="3854885"/>
              <a:ext cx="892443" cy="9186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Rectangle 14">
              <a:extLst>
                <a:ext uri="{FF2B5EF4-FFF2-40B4-BE49-F238E27FC236}">
                  <a16:creationId xmlns:a16="http://schemas.microsoft.com/office/drawing/2014/main" id="{F30E931D-7111-AD5D-3648-9A4392D463D4}"/>
                </a:ext>
              </a:extLst>
            </p:cNvPr>
            <p:cNvSpPr/>
            <p:nvPr/>
          </p:nvSpPr>
          <p:spPr>
            <a:xfrm>
              <a:off x="2489442" y="4003167"/>
              <a:ext cx="738930" cy="922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8425418A-2A6F-828C-157E-F7F909F3D5E2}"/>
                </a:ext>
              </a:extLst>
            </p:cNvPr>
            <p:cNvSpPr/>
            <p:nvPr/>
          </p:nvSpPr>
          <p:spPr>
            <a:xfrm>
              <a:off x="2489441" y="4378397"/>
              <a:ext cx="892443" cy="9186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Rectangle 16">
              <a:extLst>
                <a:ext uri="{FF2B5EF4-FFF2-40B4-BE49-F238E27FC236}">
                  <a16:creationId xmlns:a16="http://schemas.microsoft.com/office/drawing/2014/main" id="{52ECB9EB-EED4-38C0-1B10-214C4607A37A}"/>
                </a:ext>
              </a:extLst>
            </p:cNvPr>
            <p:cNvSpPr/>
            <p:nvPr/>
          </p:nvSpPr>
          <p:spPr>
            <a:xfrm>
              <a:off x="2489442" y="4526679"/>
              <a:ext cx="738930" cy="9221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a:extLst>
                <a:ext uri="{FF2B5EF4-FFF2-40B4-BE49-F238E27FC236}">
                  <a16:creationId xmlns:a16="http://schemas.microsoft.com/office/drawing/2014/main" id="{408534D5-30EE-C3BE-DBB2-3B59F0127A2F}"/>
                </a:ext>
              </a:extLst>
            </p:cNvPr>
            <p:cNvSpPr/>
            <p:nvPr/>
          </p:nvSpPr>
          <p:spPr>
            <a:xfrm>
              <a:off x="2489441" y="5006611"/>
              <a:ext cx="892443" cy="9186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19" name="Picture 18">
              <a:extLst>
                <a:ext uri="{FF2B5EF4-FFF2-40B4-BE49-F238E27FC236}">
                  <a16:creationId xmlns:a16="http://schemas.microsoft.com/office/drawing/2014/main" id="{C3D1EFB9-C865-0B36-5D48-E42E2446C0FA}"/>
                </a:ext>
              </a:extLst>
            </p:cNvPr>
            <p:cNvPicPr>
              <a:picLocks noChangeAspect="1"/>
            </p:cNvPicPr>
            <p:nvPr/>
          </p:nvPicPr>
          <p:blipFill>
            <a:blip r:embed="rId3"/>
            <a:srcRect/>
            <a:stretch/>
          </p:blipFill>
          <p:spPr>
            <a:xfrm>
              <a:off x="1552027" y="4017583"/>
              <a:ext cx="771414" cy="949432"/>
            </a:xfrm>
            <a:prstGeom prst="rect">
              <a:avLst/>
            </a:prstGeom>
          </p:spPr>
        </p:pic>
        <p:pic>
          <p:nvPicPr>
            <p:cNvPr id="20" name="Picture 19" descr="A blue and black striped object&#10;&#10;Description automatically generated">
              <a:extLst>
                <a:ext uri="{FF2B5EF4-FFF2-40B4-BE49-F238E27FC236}">
                  <a16:creationId xmlns:a16="http://schemas.microsoft.com/office/drawing/2014/main" id="{043D9330-A146-AF00-3745-0C247AC4997B}"/>
                </a:ext>
              </a:extLst>
            </p:cNvPr>
            <p:cNvPicPr>
              <a:picLocks noChangeAspect="1"/>
            </p:cNvPicPr>
            <p:nvPr/>
          </p:nvPicPr>
          <p:blipFill>
            <a:blip r:embed="rId4"/>
            <a:stretch>
              <a:fillRect/>
            </a:stretch>
          </p:blipFill>
          <p:spPr>
            <a:xfrm rot="13576139">
              <a:off x="1011541" y="4716673"/>
              <a:ext cx="179220" cy="1383583"/>
            </a:xfrm>
            <a:prstGeom prst="rect">
              <a:avLst/>
            </a:prstGeom>
          </p:spPr>
        </p:pic>
        <p:pic>
          <p:nvPicPr>
            <p:cNvPr id="21" name="Picture 20">
              <a:extLst>
                <a:ext uri="{FF2B5EF4-FFF2-40B4-BE49-F238E27FC236}">
                  <a16:creationId xmlns:a16="http://schemas.microsoft.com/office/drawing/2014/main" id="{687984FE-81DE-9BC6-9D40-07026165F73B}"/>
                </a:ext>
              </a:extLst>
            </p:cNvPr>
            <p:cNvPicPr>
              <a:picLocks noChangeAspect="1"/>
            </p:cNvPicPr>
            <p:nvPr/>
          </p:nvPicPr>
          <p:blipFill>
            <a:blip r:embed="rId5"/>
            <a:srcRect l="19020" r="19020"/>
            <a:stretch/>
          </p:blipFill>
          <p:spPr>
            <a:xfrm rot="7300808">
              <a:off x="3404913" y="4975995"/>
              <a:ext cx="149243" cy="1147012"/>
            </a:xfrm>
            <a:prstGeom prst="rect">
              <a:avLst/>
            </a:prstGeom>
          </p:spPr>
        </p:pic>
      </p:grpSp>
    </p:spTree>
    <p:extLst>
      <p:ext uri="{BB962C8B-B14F-4D97-AF65-F5344CB8AC3E}">
        <p14:creationId xmlns:p14="http://schemas.microsoft.com/office/powerpoint/2010/main" val="204752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2- A gut feeling?</a:t>
            </a:r>
          </a:p>
        </p:txBody>
      </p:sp>
      <p:grpSp>
        <p:nvGrpSpPr>
          <p:cNvPr id="3" name="Group 2">
            <a:extLst>
              <a:ext uri="{FF2B5EF4-FFF2-40B4-BE49-F238E27FC236}">
                <a16:creationId xmlns:a16="http://schemas.microsoft.com/office/drawing/2014/main" id="{8CC20EE8-5906-4409-3B5E-B0BE120A6805}"/>
              </a:ext>
            </a:extLst>
          </p:cNvPr>
          <p:cNvGrpSpPr/>
          <p:nvPr/>
        </p:nvGrpSpPr>
        <p:grpSpPr>
          <a:xfrm>
            <a:off x="2902230" y="1410723"/>
            <a:ext cx="8680169" cy="1362322"/>
            <a:chOff x="336876" y="2541242"/>
            <a:chExt cx="6567085" cy="1250561"/>
          </a:xfrm>
          <a:solidFill>
            <a:schemeClr val="bg1"/>
          </a:solidFill>
        </p:grpSpPr>
        <p:sp>
          <p:nvSpPr>
            <p:cNvPr id="19" name="Rounded Rectangle 19">
              <a:extLst>
                <a:ext uri="{FF2B5EF4-FFF2-40B4-BE49-F238E27FC236}">
                  <a16:creationId xmlns:a16="http://schemas.microsoft.com/office/drawing/2014/main" id="{0EAAFEBC-1B19-1394-20E0-14DF45777705}"/>
                </a:ext>
              </a:extLst>
            </p:cNvPr>
            <p:cNvSpPr/>
            <p:nvPr/>
          </p:nvSpPr>
          <p:spPr>
            <a:xfrm>
              <a:off x="1450413" y="2541242"/>
              <a:ext cx="5453548" cy="1250561"/>
            </a:xfrm>
            <a:prstGeom prst="roundRect">
              <a:avLst>
                <a:gd name="adj" fmla="val 10483"/>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46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lvl="1" hangingPunct="0">
                <a:lnSpc>
                  <a:spcPts val="2800"/>
                </a:lnSpc>
              </a:pPr>
              <a:r>
                <a:rPr lang="en-US" sz="2800" dirty="0">
                  <a:solidFill>
                    <a:schemeClr val="tx1"/>
                  </a:solidFill>
                  <a:latin typeface="Comic Sans MS" panose="030F0702030302020204" pitchFamily="66" charset="0"/>
                </a:rPr>
                <a:t>How might feeling worried, tense, or stressed affect someone’s thoughts?</a:t>
              </a:r>
            </a:p>
          </p:txBody>
        </p:sp>
        <p:sp>
          <p:nvSpPr>
            <p:cNvPr id="20" name="Round Same-side Corner of Rectangle 20">
              <a:extLst>
                <a:ext uri="{FF2B5EF4-FFF2-40B4-BE49-F238E27FC236}">
                  <a16:creationId xmlns:a16="http://schemas.microsoft.com/office/drawing/2014/main" id="{16CC8718-4CF0-E5DD-ABC9-998849480254}"/>
                </a:ext>
              </a:extLst>
            </p:cNvPr>
            <p:cNvSpPr/>
            <p:nvPr/>
          </p:nvSpPr>
          <p:spPr>
            <a:xfrm rot="16200000">
              <a:off x="432576" y="2445542"/>
              <a:ext cx="1249724" cy="1441124"/>
            </a:xfrm>
            <a:prstGeom prst="round2SameRect">
              <a:avLst>
                <a:gd name="adj1" fmla="val 8537"/>
                <a:gd name="adj2"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2800" b="1" dirty="0">
                <a:solidFill>
                  <a:schemeClr val="tx1"/>
                </a:solidFill>
                <a:latin typeface="Comic Sans MS" panose="030F0702030302020204" pitchFamily="66" charset="0"/>
              </a:endParaRPr>
            </a:p>
          </p:txBody>
        </p:sp>
      </p:grpSp>
      <p:grpSp>
        <p:nvGrpSpPr>
          <p:cNvPr id="4" name="Group 3">
            <a:extLst>
              <a:ext uri="{FF2B5EF4-FFF2-40B4-BE49-F238E27FC236}">
                <a16:creationId xmlns:a16="http://schemas.microsoft.com/office/drawing/2014/main" id="{38B2267C-3177-C4BE-6A70-619C8BAC1BB3}"/>
              </a:ext>
            </a:extLst>
          </p:cNvPr>
          <p:cNvGrpSpPr/>
          <p:nvPr/>
        </p:nvGrpSpPr>
        <p:grpSpPr>
          <a:xfrm>
            <a:off x="0" y="2661288"/>
            <a:ext cx="9172959" cy="2584117"/>
            <a:chOff x="335931" y="2965193"/>
            <a:chExt cx="6376020" cy="1263434"/>
          </a:xfrm>
          <a:solidFill>
            <a:schemeClr val="bg1"/>
          </a:solidFill>
        </p:grpSpPr>
        <p:grpSp>
          <p:nvGrpSpPr>
            <p:cNvPr id="15" name="Group 14">
              <a:extLst>
                <a:ext uri="{FF2B5EF4-FFF2-40B4-BE49-F238E27FC236}">
                  <a16:creationId xmlns:a16="http://schemas.microsoft.com/office/drawing/2014/main" id="{8A797136-7591-13C8-5742-DC3525233C54}"/>
                </a:ext>
              </a:extLst>
            </p:cNvPr>
            <p:cNvGrpSpPr/>
            <p:nvPr/>
          </p:nvGrpSpPr>
          <p:grpSpPr>
            <a:xfrm>
              <a:off x="335931" y="2978903"/>
              <a:ext cx="6376020" cy="1249724"/>
              <a:chOff x="336876" y="2541242"/>
              <a:chExt cx="6567085" cy="1249724"/>
            </a:xfrm>
            <a:grpFill/>
          </p:grpSpPr>
          <p:sp>
            <p:nvSpPr>
              <p:cNvPr id="17" name="Rounded Rectangle 22">
                <a:extLst>
                  <a:ext uri="{FF2B5EF4-FFF2-40B4-BE49-F238E27FC236}">
                    <a16:creationId xmlns:a16="http://schemas.microsoft.com/office/drawing/2014/main" id="{998EFF6B-ACA1-3BC2-C0A8-7EB05C8B91CA}"/>
                  </a:ext>
                </a:extLst>
              </p:cNvPr>
              <p:cNvSpPr/>
              <p:nvPr/>
            </p:nvSpPr>
            <p:spPr>
              <a:xfrm>
                <a:off x="1450413" y="2541242"/>
                <a:ext cx="5453548" cy="944565"/>
              </a:xfrm>
              <a:prstGeom prst="roundRect">
                <a:avLst>
                  <a:gd name="adj" fmla="val 10483"/>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46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800"/>
                  </a:lnSpc>
                </a:pPr>
                <a:r>
                  <a:rPr lang="en-US" sz="2800" dirty="0">
                    <a:solidFill>
                      <a:schemeClr val="tx1"/>
                    </a:solidFill>
                    <a:latin typeface="Comic Sans MS" panose="030F0702030302020204" pitchFamily="66" charset="0"/>
                  </a:rPr>
                  <a:t>If someone is feeling worried, tense, or stressed, what might this feel like in their body?    </a:t>
                </a:r>
              </a:p>
            </p:txBody>
          </p:sp>
          <p:sp>
            <p:nvSpPr>
              <p:cNvPr id="18" name="Round Same-side Corner of Rectangle 23">
                <a:extLst>
                  <a:ext uri="{FF2B5EF4-FFF2-40B4-BE49-F238E27FC236}">
                    <a16:creationId xmlns:a16="http://schemas.microsoft.com/office/drawing/2014/main" id="{0D0F6A26-7EA4-DD5C-9829-17F9CCB7E36C}"/>
                  </a:ext>
                </a:extLst>
              </p:cNvPr>
              <p:cNvSpPr/>
              <p:nvPr/>
            </p:nvSpPr>
            <p:spPr>
              <a:xfrm rot="16200000">
                <a:off x="432576" y="2445542"/>
                <a:ext cx="1249724" cy="1441124"/>
              </a:xfrm>
              <a:prstGeom prst="round2SameRect">
                <a:avLst>
                  <a:gd name="adj1" fmla="val 8537"/>
                  <a:gd name="adj2"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2800" b="1" dirty="0">
                  <a:solidFill>
                    <a:schemeClr val="tx1"/>
                  </a:solidFill>
                  <a:latin typeface="Comic Sans MS" panose="030F0702030302020204" pitchFamily="66" charset="0"/>
                </a:endParaRPr>
              </a:p>
            </p:txBody>
          </p:sp>
        </p:grpSp>
        <p:pic>
          <p:nvPicPr>
            <p:cNvPr id="16" name="Picture 15" descr="A silhouette of a person&#10;&#10;AI-generated content may be incorrect.">
              <a:extLst>
                <a:ext uri="{FF2B5EF4-FFF2-40B4-BE49-F238E27FC236}">
                  <a16:creationId xmlns:a16="http://schemas.microsoft.com/office/drawing/2014/main" id="{D4B95FB8-4437-6E09-0563-492877E5D468}"/>
                </a:ext>
              </a:extLst>
            </p:cNvPr>
            <p:cNvPicPr>
              <a:picLocks noChangeAspect="1"/>
            </p:cNvPicPr>
            <p:nvPr/>
          </p:nvPicPr>
          <p:blipFill>
            <a:blip r:embed="rId3"/>
            <a:stretch>
              <a:fillRect/>
            </a:stretch>
          </p:blipFill>
          <p:spPr>
            <a:xfrm flipH="1">
              <a:off x="1349496" y="2965193"/>
              <a:ext cx="342454" cy="1089628"/>
            </a:xfrm>
            <a:prstGeom prst="rect">
              <a:avLst/>
            </a:prstGeom>
            <a:grpFill/>
          </p:spPr>
        </p:pic>
      </p:grpSp>
      <p:grpSp>
        <p:nvGrpSpPr>
          <p:cNvPr id="9" name="Group 8">
            <a:extLst>
              <a:ext uri="{FF2B5EF4-FFF2-40B4-BE49-F238E27FC236}">
                <a16:creationId xmlns:a16="http://schemas.microsoft.com/office/drawing/2014/main" id="{90307124-46D8-0617-9DB1-5B7536B45A0B}"/>
              </a:ext>
            </a:extLst>
          </p:cNvPr>
          <p:cNvGrpSpPr/>
          <p:nvPr/>
        </p:nvGrpSpPr>
        <p:grpSpPr>
          <a:xfrm>
            <a:off x="1950858" y="4541343"/>
            <a:ext cx="8680169" cy="1811867"/>
            <a:chOff x="324413" y="4509867"/>
            <a:chExt cx="6387537" cy="1250561"/>
          </a:xfrm>
          <a:solidFill>
            <a:schemeClr val="bg1"/>
          </a:solidFill>
        </p:grpSpPr>
        <p:grpSp>
          <p:nvGrpSpPr>
            <p:cNvPr id="10" name="Group 9">
              <a:extLst>
                <a:ext uri="{FF2B5EF4-FFF2-40B4-BE49-F238E27FC236}">
                  <a16:creationId xmlns:a16="http://schemas.microsoft.com/office/drawing/2014/main" id="{FDCAC2E7-80F6-0BFF-310F-A3D8BF5169C4}"/>
                </a:ext>
              </a:extLst>
            </p:cNvPr>
            <p:cNvGrpSpPr/>
            <p:nvPr/>
          </p:nvGrpSpPr>
          <p:grpSpPr>
            <a:xfrm>
              <a:off x="324413" y="4509867"/>
              <a:ext cx="6387537" cy="1250561"/>
              <a:chOff x="336876" y="2541242"/>
              <a:chExt cx="6567085" cy="1250561"/>
            </a:xfrm>
            <a:grpFill/>
          </p:grpSpPr>
          <p:sp>
            <p:nvSpPr>
              <p:cNvPr id="12" name="Rounded Rectangle 25">
                <a:extLst>
                  <a:ext uri="{FF2B5EF4-FFF2-40B4-BE49-F238E27FC236}">
                    <a16:creationId xmlns:a16="http://schemas.microsoft.com/office/drawing/2014/main" id="{8827DA86-2F20-7ACA-8778-769BB7BE55F7}"/>
                  </a:ext>
                </a:extLst>
              </p:cNvPr>
              <p:cNvSpPr/>
              <p:nvPr/>
            </p:nvSpPr>
            <p:spPr>
              <a:xfrm>
                <a:off x="1450413" y="2541242"/>
                <a:ext cx="5453548" cy="1250561"/>
              </a:xfrm>
              <a:prstGeom prst="roundRect">
                <a:avLst>
                  <a:gd name="adj" fmla="val 10483"/>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46800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nSpc>
                    <a:spcPts val="2800"/>
                  </a:lnSpc>
                </a:pPr>
                <a:r>
                  <a:rPr lang="en-US" sz="2800" dirty="0">
                    <a:solidFill>
                      <a:schemeClr val="tx1"/>
                    </a:solidFill>
                    <a:latin typeface="Comic Sans MS" panose="030F0702030302020204" pitchFamily="66" charset="0"/>
                  </a:rPr>
                  <a:t>If someone is feeling worried, tense, or stressed, how might they behave?</a:t>
                </a:r>
              </a:p>
            </p:txBody>
          </p:sp>
          <p:sp>
            <p:nvSpPr>
              <p:cNvPr id="14" name="Round Same-side Corner of Rectangle 26">
                <a:extLst>
                  <a:ext uri="{FF2B5EF4-FFF2-40B4-BE49-F238E27FC236}">
                    <a16:creationId xmlns:a16="http://schemas.microsoft.com/office/drawing/2014/main" id="{519A27C5-B20F-5FCA-C7D8-0E56C1361196}"/>
                  </a:ext>
                </a:extLst>
              </p:cNvPr>
              <p:cNvSpPr/>
              <p:nvPr/>
            </p:nvSpPr>
            <p:spPr>
              <a:xfrm rot="16200000">
                <a:off x="432576" y="2445542"/>
                <a:ext cx="1249724" cy="1441124"/>
              </a:xfrm>
              <a:prstGeom prst="round2SameRect">
                <a:avLst>
                  <a:gd name="adj1" fmla="val 8537"/>
                  <a:gd name="adj2" fmla="val 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sz="2800" b="1" dirty="0">
                  <a:solidFill>
                    <a:schemeClr val="tx1"/>
                  </a:solidFill>
                  <a:latin typeface="Comic Sans MS" panose="030F0702030302020204" pitchFamily="66" charset="0"/>
                </a:endParaRPr>
              </a:p>
            </p:txBody>
          </p:sp>
        </p:grpSp>
        <p:pic>
          <p:nvPicPr>
            <p:cNvPr id="11" name="Picture 10" descr="A couple masks on a black background&#10;&#10;AI-generated content may be incorrect.">
              <a:extLst>
                <a:ext uri="{FF2B5EF4-FFF2-40B4-BE49-F238E27FC236}">
                  <a16:creationId xmlns:a16="http://schemas.microsoft.com/office/drawing/2014/main" id="{67E6F3DE-49AD-F30F-AF69-204CB650F1F1}"/>
                </a:ext>
              </a:extLst>
            </p:cNvPr>
            <p:cNvPicPr>
              <a:picLocks noChangeAspect="1"/>
            </p:cNvPicPr>
            <p:nvPr/>
          </p:nvPicPr>
          <p:blipFill>
            <a:blip r:embed="rId4"/>
            <a:stretch>
              <a:fillRect/>
            </a:stretch>
          </p:blipFill>
          <p:spPr>
            <a:xfrm>
              <a:off x="455354" y="4706234"/>
              <a:ext cx="1139839" cy="856990"/>
            </a:xfrm>
            <a:prstGeom prst="rect">
              <a:avLst/>
            </a:prstGeom>
            <a:grpFill/>
          </p:spPr>
        </p:pic>
      </p:grpSp>
      <p:pic>
        <p:nvPicPr>
          <p:cNvPr id="22" name="Content Placeholder 21">
            <a:extLst>
              <a:ext uri="{FF2B5EF4-FFF2-40B4-BE49-F238E27FC236}">
                <a16:creationId xmlns:a16="http://schemas.microsoft.com/office/drawing/2014/main" id="{A7497C6B-0AB4-FC60-3686-6E5D4498A7CC}"/>
              </a:ext>
            </a:extLst>
          </p:cNvPr>
          <p:cNvPicPr>
            <a:picLocks noGrp="1" noChangeAspect="1"/>
          </p:cNvPicPr>
          <p:nvPr>
            <p:ph idx="1"/>
          </p:nvPr>
        </p:nvPicPr>
        <p:blipFill>
          <a:blip r:embed="rId5"/>
          <a:stretch>
            <a:fillRect/>
          </a:stretch>
        </p:blipFill>
        <p:spPr>
          <a:xfrm>
            <a:off x="3852929" y="1742744"/>
            <a:ext cx="908383" cy="634039"/>
          </a:xfrm>
          <a:prstGeom prst="rect">
            <a:avLst/>
          </a:prstGeom>
          <a:solidFill>
            <a:srgbClr val="FFFFFF"/>
          </a:solidFill>
        </p:spPr>
      </p:pic>
    </p:spTree>
    <p:extLst>
      <p:ext uri="{BB962C8B-B14F-4D97-AF65-F5344CB8AC3E}">
        <p14:creationId xmlns:p14="http://schemas.microsoft.com/office/powerpoint/2010/main" val="196029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3F05-1BBC-C016-F626-1991235B9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63041-6DD3-5FF7-06A7-C1AAA7265E10}"/>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2- A gut feeling?</a:t>
            </a:r>
          </a:p>
        </p:txBody>
      </p:sp>
      <p:sp>
        <p:nvSpPr>
          <p:cNvPr id="13" name="Content Placeholder 2">
            <a:extLst>
              <a:ext uri="{FF2B5EF4-FFF2-40B4-BE49-F238E27FC236}">
                <a16:creationId xmlns:a16="http://schemas.microsoft.com/office/drawing/2014/main" id="{8A580955-4C6B-E788-0911-016BB4ADDA22}"/>
              </a:ext>
            </a:extLst>
          </p:cNvPr>
          <p:cNvSpPr>
            <a:spLocks noGrp="1"/>
          </p:cNvSpPr>
          <p:nvPr>
            <p:ph idx="1"/>
          </p:nvPr>
        </p:nvSpPr>
        <p:spPr>
          <a:xfrm>
            <a:off x="449617" y="1554637"/>
            <a:ext cx="11480800" cy="5167695"/>
          </a:xfrm>
          <a:solidFill>
            <a:schemeClr val="bg1"/>
          </a:solidFill>
        </p:spPr>
        <p:txBody>
          <a:bodyPr>
            <a:normAutofit/>
          </a:bodyPr>
          <a:lstStyle/>
          <a:p>
            <a:pPr marL="0" lvl="0" indent="0" defTabSz="990570">
              <a:lnSpc>
                <a:spcPts val="3200"/>
              </a:lnSpc>
              <a:spcBef>
                <a:spcPts val="1500"/>
              </a:spcBef>
              <a:buClrTx/>
              <a:buNone/>
              <a:defRP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‘Think, pair, share’</a:t>
            </a:r>
          </a:p>
          <a:p>
            <a:pPr marL="198000" lvl="0" indent="-198000" defTabSz="990570">
              <a:lnSpc>
                <a:spcPts val="3200"/>
              </a:lnSpc>
              <a:spcBef>
                <a:spcPts val="1500"/>
              </a:spcBef>
              <a:buClrTx/>
              <a:defRP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Why might someone find it hard to tell that they are feeling worried, tense, or stressed?</a:t>
            </a:r>
          </a:p>
          <a:p>
            <a:pPr marL="198000" lvl="0" indent="-198000" defTabSz="990570">
              <a:lnSpc>
                <a:spcPts val="3200"/>
              </a:lnSpc>
              <a:spcBef>
                <a:spcPts val="1500"/>
              </a:spcBef>
              <a:buClrTx/>
              <a:defRP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can help them to recognise these feelings?</a:t>
            </a:r>
          </a:p>
          <a:p>
            <a:pPr marL="0" indent="0">
              <a:buNone/>
            </a:pPr>
            <a:endParaRPr lang="en-GB" sz="2800" dirty="0"/>
          </a:p>
          <a:p>
            <a:pPr marL="0" indent="0">
              <a:buNone/>
            </a:pPr>
            <a:endParaRPr lang="en-GB" sz="2800" dirty="0">
              <a:solidFill>
                <a:schemeClr val="tx1"/>
              </a:solidFill>
              <a:latin typeface="Comic Sans MS" panose="030F0702030302020204" pitchFamily="66" charset="0"/>
            </a:endParaRPr>
          </a:p>
        </p:txBody>
      </p:sp>
      <p:pic>
        <p:nvPicPr>
          <p:cNvPr id="23" name="Google Shape;544;p23">
            <a:extLst>
              <a:ext uri="{FF2B5EF4-FFF2-40B4-BE49-F238E27FC236}">
                <a16:creationId xmlns:a16="http://schemas.microsoft.com/office/drawing/2014/main" id="{9CC6463C-3FEA-B3ED-08D4-122F7943DBAA}"/>
              </a:ext>
            </a:extLst>
          </p:cNvPr>
          <p:cNvPicPr preferRelativeResize="0"/>
          <p:nvPr/>
        </p:nvPicPr>
        <p:blipFill rotWithShape="1">
          <a:blip r:embed="rId3">
            <a:alphaModFix/>
          </a:blip>
          <a:srcRect/>
          <a:stretch/>
        </p:blipFill>
        <p:spPr>
          <a:xfrm rot="301348">
            <a:off x="997167" y="3605926"/>
            <a:ext cx="3994614" cy="3083136"/>
          </a:xfrm>
          <a:prstGeom prst="rect">
            <a:avLst/>
          </a:prstGeom>
          <a:noFill/>
          <a:ln>
            <a:noFill/>
          </a:ln>
          <a:effectLst>
            <a:outerShdw blurRad="268980" dist="50800" dir="5400000" sx="1000" sy="1000" algn="ctr" rotWithShape="0">
              <a:srgbClr val="000000">
                <a:alpha val="21315"/>
              </a:srgbClr>
            </a:outerShdw>
          </a:effectLst>
        </p:spPr>
      </p:pic>
      <p:grpSp>
        <p:nvGrpSpPr>
          <p:cNvPr id="24" name="Group 23">
            <a:extLst>
              <a:ext uri="{FF2B5EF4-FFF2-40B4-BE49-F238E27FC236}">
                <a16:creationId xmlns:a16="http://schemas.microsoft.com/office/drawing/2014/main" id="{0C56A60F-FAB1-BA21-488E-D1EA642D27A5}"/>
              </a:ext>
            </a:extLst>
          </p:cNvPr>
          <p:cNvGrpSpPr/>
          <p:nvPr/>
        </p:nvGrpSpPr>
        <p:grpSpPr>
          <a:xfrm rot="20887622">
            <a:off x="7696584" y="3642215"/>
            <a:ext cx="3974260" cy="2936529"/>
            <a:chOff x="1554019" y="4483700"/>
            <a:chExt cx="4092916" cy="2379974"/>
          </a:xfrm>
        </p:grpSpPr>
        <p:grpSp>
          <p:nvGrpSpPr>
            <p:cNvPr id="25" name="Group 24">
              <a:extLst>
                <a:ext uri="{FF2B5EF4-FFF2-40B4-BE49-F238E27FC236}">
                  <a16:creationId xmlns:a16="http://schemas.microsoft.com/office/drawing/2014/main" id="{11A2D411-9D29-1889-6FCE-E5683786EB86}"/>
                </a:ext>
              </a:extLst>
            </p:cNvPr>
            <p:cNvGrpSpPr/>
            <p:nvPr/>
          </p:nvGrpSpPr>
          <p:grpSpPr>
            <a:xfrm rot="1345234">
              <a:off x="4078721" y="4965747"/>
              <a:ext cx="1568214" cy="1897927"/>
              <a:chOff x="7675263" y="4056843"/>
              <a:chExt cx="1898103" cy="2297174"/>
            </a:xfrm>
          </p:grpSpPr>
          <p:sp>
            <p:nvSpPr>
              <p:cNvPr id="32" name="Rounded Rectangle 7">
                <a:extLst>
                  <a:ext uri="{FF2B5EF4-FFF2-40B4-BE49-F238E27FC236}">
                    <a16:creationId xmlns:a16="http://schemas.microsoft.com/office/drawing/2014/main" id="{538C2915-6820-33A9-1108-C1963E2D308B}"/>
                  </a:ext>
                </a:extLst>
              </p:cNvPr>
              <p:cNvSpPr/>
              <p:nvPr/>
            </p:nvSpPr>
            <p:spPr>
              <a:xfrm>
                <a:off x="7675263" y="4056843"/>
                <a:ext cx="1898103" cy="2297174"/>
              </a:xfrm>
              <a:prstGeom prst="roundRect">
                <a:avLst>
                  <a:gd name="adj" fmla="val 7494"/>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600" b="1" dirty="0">
                    <a:solidFill>
                      <a:schemeClr val="tx1"/>
                    </a:solidFill>
                    <a:latin typeface="Century Gothic" panose="020B0502020202020204" pitchFamily="34" charset="0"/>
                  </a:rPr>
                  <a:t>Share</a:t>
                </a:r>
                <a:endParaRPr lang="en-GB" sz="1600" b="1" dirty="0">
                  <a:solidFill>
                    <a:schemeClr val="tx1"/>
                  </a:solidFill>
                  <a:latin typeface="Century Gothic" panose="020B0502020202020204" pitchFamily="34" charset="0"/>
                </a:endParaRPr>
              </a:p>
            </p:txBody>
          </p:sp>
          <p:pic>
            <p:nvPicPr>
              <p:cNvPr id="33" name="Picture 32">
                <a:extLst>
                  <a:ext uri="{FF2B5EF4-FFF2-40B4-BE49-F238E27FC236}">
                    <a16:creationId xmlns:a16="http://schemas.microsoft.com/office/drawing/2014/main" id="{05AB69E9-A6CF-B4CF-4C5A-29B56EC898D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069966" y="4636576"/>
                <a:ext cx="1049556" cy="1469883"/>
              </a:xfrm>
              <a:prstGeom prst="rect">
                <a:avLst/>
              </a:prstGeom>
            </p:spPr>
          </p:pic>
        </p:grpSp>
        <p:grpSp>
          <p:nvGrpSpPr>
            <p:cNvPr id="26" name="Group 25">
              <a:extLst>
                <a:ext uri="{FF2B5EF4-FFF2-40B4-BE49-F238E27FC236}">
                  <a16:creationId xmlns:a16="http://schemas.microsoft.com/office/drawing/2014/main" id="{3A598EFD-6D9F-B297-378D-AE4F28D25DD1}"/>
                </a:ext>
              </a:extLst>
            </p:cNvPr>
            <p:cNvGrpSpPr/>
            <p:nvPr/>
          </p:nvGrpSpPr>
          <p:grpSpPr>
            <a:xfrm rot="20378578">
              <a:off x="1554019" y="4746577"/>
              <a:ext cx="1568214" cy="1897927"/>
              <a:chOff x="1283359" y="4056843"/>
              <a:chExt cx="1898103" cy="2297174"/>
            </a:xfrm>
          </p:grpSpPr>
          <p:sp>
            <p:nvSpPr>
              <p:cNvPr id="30" name="Rounded Rectangle 4">
                <a:extLst>
                  <a:ext uri="{FF2B5EF4-FFF2-40B4-BE49-F238E27FC236}">
                    <a16:creationId xmlns:a16="http://schemas.microsoft.com/office/drawing/2014/main" id="{EDDE24B0-6CF3-3479-9A10-BB5267AE02AA}"/>
                  </a:ext>
                </a:extLst>
              </p:cNvPr>
              <p:cNvSpPr/>
              <p:nvPr/>
            </p:nvSpPr>
            <p:spPr>
              <a:xfrm>
                <a:off x="1283359" y="4056843"/>
                <a:ext cx="1898103" cy="2297174"/>
              </a:xfrm>
              <a:prstGeom prst="roundRect">
                <a:avLst>
                  <a:gd name="adj" fmla="val 7494"/>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600" b="1" dirty="0">
                    <a:solidFill>
                      <a:schemeClr val="tx1"/>
                    </a:solidFill>
                    <a:latin typeface="Century Gothic" panose="020B0502020202020204" pitchFamily="34" charset="0"/>
                  </a:rPr>
                  <a:t>Think</a:t>
                </a:r>
                <a:endParaRPr lang="en-GB" sz="1600" b="1" dirty="0">
                  <a:solidFill>
                    <a:schemeClr val="tx1"/>
                  </a:solidFill>
                  <a:latin typeface="Century Gothic" panose="020B0502020202020204" pitchFamily="34" charset="0"/>
                </a:endParaRPr>
              </a:p>
            </p:txBody>
          </p:sp>
          <p:pic>
            <p:nvPicPr>
              <p:cNvPr id="31" name="Picture 30" descr="A close up of a thought bubble&#10;&#10;Description automatically generated">
                <a:extLst>
                  <a:ext uri="{FF2B5EF4-FFF2-40B4-BE49-F238E27FC236}">
                    <a16:creationId xmlns:a16="http://schemas.microsoft.com/office/drawing/2014/main" id="{920834DD-78D3-1B1C-3AC3-AAAC2A99C3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87103" y="4657776"/>
                <a:ext cx="1026598" cy="1449276"/>
              </a:xfrm>
              <a:prstGeom prst="rect">
                <a:avLst/>
              </a:prstGeom>
            </p:spPr>
          </p:pic>
        </p:grpSp>
        <p:grpSp>
          <p:nvGrpSpPr>
            <p:cNvPr id="27" name="Group 26">
              <a:extLst>
                <a:ext uri="{FF2B5EF4-FFF2-40B4-BE49-F238E27FC236}">
                  <a16:creationId xmlns:a16="http://schemas.microsoft.com/office/drawing/2014/main" id="{DF4938A3-05B4-7ED3-BC0B-F3BFEF74FCA5}"/>
                </a:ext>
              </a:extLst>
            </p:cNvPr>
            <p:cNvGrpSpPr/>
            <p:nvPr/>
          </p:nvGrpSpPr>
          <p:grpSpPr>
            <a:xfrm rot="327025">
              <a:off x="2776640" y="4483700"/>
              <a:ext cx="1568214" cy="1897927"/>
              <a:chOff x="4479310" y="4056843"/>
              <a:chExt cx="1898103" cy="2297174"/>
            </a:xfrm>
          </p:grpSpPr>
          <p:sp>
            <p:nvSpPr>
              <p:cNvPr id="28" name="Rounded Rectangle 6">
                <a:extLst>
                  <a:ext uri="{FF2B5EF4-FFF2-40B4-BE49-F238E27FC236}">
                    <a16:creationId xmlns:a16="http://schemas.microsoft.com/office/drawing/2014/main" id="{9FC3A0F4-552A-C746-8A65-420F42ECAD12}"/>
                  </a:ext>
                </a:extLst>
              </p:cNvPr>
              <p:cNvSpPr/>
              <p:nvPr/>
            </p:nvSpPr>
            <p:spPr>
              <a:xfrm>
                <a:off x="4479310" y="4056843"/>
                <a:ext cx="1898103" cy="2297174"/>
              </a:xfrm>
              <a:prstGeom prst="roundRect">
                <a:avLst>
                  <a:gd name="adj" fmla="val 7494"/>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600" b="1" dirty="0">
                    <a:solidFill>
                      <a:schemeClr val="tx1"/>
                    </a:solidFill>
                    <a:latin typeface="Century Gothic" panose="020B0502020202020204" pitchFamily="34" charset="0"/>
                  </a:rPr>
                  <a:t>Pair</a:t>
                </a:r>
                <a:endParaRPr lang="en-GB" sz="1600" b="1" dirty="0">
                  <a:solidFill>
                    <a:schemeClr val="tx1"/>
                  </a:solidFill>
                  <a:latin typeface="Century Gothic" panose="020B0502020202020204" pitchFamily="34" charset="0"/>
                </a:endParaRPr>
              </a:p>
            </p:txBody>
          </p:sp>
          <p:pic>
            <p:nvPicPr>
              <p:cNvPr id="29" name="Picture 28" descr="A group of people with speech bubbles&#10;&#10;Description automatically generated">
                <a:extLst>
                  <a:ext uri="{FF2B5EF4-FFF2-40B4-BE49-F238E27FC236}">
                    <a16:creationId xmlns:a16="http://schemas.microsoft.com/office/drawing/2014/main" id="{0512C175-35F9-0385-8BF3-AB564163F68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80872" y="4778065"/>
                <a:ext cx="1394522" cy="1257114"/>
              </a:xfrm>
              <a:prstGeom prst="rect">
                <a:avLst/>
              </a:prstGeom>
            </p:spPr>
          </p:pic>
        </p:grpSp>
      </p:grpSp>
    </p:spTree>
    <p:extLst>
      <p:ext uri="{BB962C8B-B14F-4D97-AF65-F5344CB8AC3E}">
        <p14:creationId xmlns:p14="http://schemas.microsoft.com/office/powerpoint/2010/main" val="3720346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1438A-374E-2278-C71E-74FEEB3E8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489B9-9ABE-1309-C074-5122BD507564}"/>
              </a:ext>
            </a:extLst>
          </p:cNvPr>
          <p:cNvSpPr>
            <a:spLocks noGrp="1"/>
          </p:cNvSpPr>
          <p:nvPr>
            <p:ph type="title"/>
          </p:nvPr>
        </p:nvSpPr>
        <p:spPr>
          <a:xfrm>
            <a:off x="261582" y="188078"/>
            <a:ext cx="11668835" cy="1132722"/>
          </a:xfrm>
          <a:ln w="57150"/>
        </p:spPr>
        <p:txBody>
          <a:bodyPr>
            <a:normAutofit/>
          </a:bodyPr>
          <a:lstStyle/>
          <a:p>
            <a:r>
              <a:rPr lang="en-GB" sz="3600" cap="none" dirty="0">
                <a:solidFill>
                  <a:schemeClr val="tx1"/>
                </a:solidFill>
                <a:latin typeface="Comic Sans MS" panose="030F0702030302020204" pitchFamily="66" charset="0"/>
              </a:rPr>
              <a:t>Task 2- A gut feeling?</a:t>
            </a:r>
          </a:p>
        </p:txBody>
      </p:sp>
      <p:sp>
        <p:nvSpPr>
          <p:cNvPr id="13" name="Content Placeholder 2">
            <a:extLst>
              <a:ext uri="{FF2B5EF4-FFF2-40B4-BE49-F238E27FC236}">
                <a16:creationId xmlns:a16="http://schemas.microsoft.com/office/drawing/2014/main" id="{108A617E-06D5-FE2B-9AF3-1DA10B9A25D1}"/>
              </a:ext>
            </a:extLst>
          </p:cNvPr>
          <p:cNvSpPr>
            <a:spLocks noGrp="1"/>
          </p:cNvSpPr>
          <p:nvPr>
            <p:ph idx="1"/>
          </p:nvPr>
        </p:nvSpPr>
        <p:spPr>
          <a:xfrm>
            <a:off x="449617" y="1554637"/>
            <a:ext cx="5646383" cy="5167695"/>
          </a:xfrm>
          <a:solidFill>
            <a:schemeClr val="bg1"/>
          </a:solidFill>
        </p:spPr>
        <p:txBody>
          <a:bodyPr>
            <a:normAutofit/>
          </a:bodyPr>
          <a:lstStyle/>
          <a:p>
            <a:pPr marL="198000" indent="-198000">
              <a:lnSpc>
                <a:spcPts val="3200"/>
              </a:lnSpc>
            </a:pPr>
            <a:r>
              <a:rPr lang="en-US" sz="2800" dirty="0">
                <a:solidFill>
                  <a:schemeClr val="tx1"/>
                </a:solidFill>
                <a:latin typeface="Comic Sans MS" panose="030F0702030302020204" pitchFamily="66" charset="0"/>
              </a:rPr>
              <a:t>Sometimes, these emotions can lead to similar sensations as when someone feels very excited, or fearful.</a:t>
            </a:r>
          </a:p>
          <a:p>
            <a:pPr marL="0" indent="0">
              <a:lnSpc>
                <a:spcPts val="3200"/>
              </a:lnSpc>
              <a:buNone/>
            </a:pPr>
            <a:endParaRPr lang="en-US" sz="2800" dirty="0">
              <a:solidFill>
                <a:schemeClr val="tx1"/>
              </a:solidFill>
              <a:latin typeface="Comic Sans MS" panose="030F0702030302020204" pitchFamily="66" charset="0"/>
            </a:endParaRPr>
          </a:p>
          <a:p>
            <a:pPr marL="198000" indent="-198000">
              <a:lnSpc>
                <a:spcPts val="3200"/>
              </a:lnSpc>
            </a:pPr>
            <a:r>
              <a:rPr lang="en-US" sz="2800" dirty="0">
                <a:solidFill>
                  <a:schemeClr val="tx1"/>
                </a:solidFill>
                <a:latin typeface="Comic Sans MS" panose="030F0702030302020204" pitchFamily="66" charset="0"/>
              </a:rPr>
              <a:t>Being very busy or focused for a long time, without breaks, might make it difficult to notice these feelings.</a:t>
            </a:r>
          </a:p>
          <a:p>
            <a:pPr marL="0" indent="0">
              <a:buNone/>
            </a:pPr>
            <a:endParaRPr lang="en-GB" sz="2800" dirty="0"/>
          </a:p>
          <a:p>
            <a:pPr marL="0" indent="0">
              <a:buNone/>
            </a:pPr>
            <a:endParaRPr lang="en-GB" sz="2800" dirty="0">
              <a:solidFill>
                <a:schemeClr val="tx1"/>
              </a:solidFill>
              <a:latin typeface="Comic Sans MS" panose="030F0702030302020204" pitchFamily="66" charset="0"/>
            </a:endParaRPr>
          </a:p>
        </p:txBody>
      </p:sp>
      <p:sp>
        <p:nvSpPr>
          <p:cNvPr id="3" name="Rounded Rectangle 9">
            <a:extLst>
              <a:ext uri="{FF2B5EF4-FFF2-40B4-BE49-F238E27FC236}">
                <a16:creationId xmlns:a16="http://schemas.microsoft.com/office/drawing/2014/main" id="{7095AD8C-97E6-DE9E-DB59-1A47D55A1CF0}"/>
              </a:ext>
            </a:extLst>
          </p:cNvPr>
          <p:cNvSpPr/>
          <p:nvPr/>
        </p:nvSpPr>
        <p:spPr>
          <a:xfrm>
            <a:off x="6246585" y="1554636"/>
            <a:ext cx="5646383" cy="5115285"/>
          </a:xfrm>
          <a:prstGeom prst="roundRect">
            <a:avLst>
              <a:gd name="adj" fmla="val 3182"/>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44000" rIns="648000" rtlCol="0" anchor="t" anchorCtr="0"/>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r>
              <a:rPr lang="en-US" sz="2800" b="1" dirty="0">
                <a:solidFill>
                  <a:schemeClr val="tx1"/>
                </a:solidFill>
                <a:latin typeface="Comic Sans MS" panose="030F0702030302020204" pitchFamily="66" charset="0"/>
              </a:rPr>
              <a:t>To help, they could:</a:t>
            </a:r>
            <a:endParaRPr lang="en-GB" sz="2800" b="1" dirty="0">
              <a:solidFill>
                <a:schemeClr val="tx1"/>
              </a:solidFill>
              <a:latin typeface="Comic Sans MS" panose="030F0702030302020204" pitchFamily="66" charset="0"/>
              <a:ea typeface="Calibri" panose="020F0502020204030204" pitchFamily="34" charset="0"/>
              <a:cs typeface="Times New Roman" panose="02020603050405020304" pitchFamily="18" charset="0"/>
            </a:endParaRPr>
          </a:p>
          <a:p>
            <a:pPr marL="198000" indent="-198000">
              <a:lnSpc>
                <a:spcPts val="2800"/>
              </a:lnSpc>
              <a:spcBef>
                <a:spcPts val="1100"/>
              </a:spcBef>
              <a:buFont typeface="Arial" panose="020B0604020202020204" pitchFamily="34" charset="0"/>
              <a:buChar char="•"/>
            </a:pPr>
            <a:r>
              <a:rPr lang="en-US" sz="2800" dirty="0">
                <a:solidFill>
                  <a:schemeClr val="tx1"/>
                </a:solidFill>
                <a:latin typeface="Comic Sans MS" panose="030F0702030302020204" pitchFamily="66" charset="0"/>
              </a:rPr>
              <a:t>Reflect on their day to think about if anything outside of their ‘normal’ routine has happened that makes them feel unpleasant emotions</a:t>
            </a:r>
          </a:p>
          <a:p>
            <a:pPr marL="198000" indent="-198000">
              <a:lnSpc>
                <a:spcPts val="2800"/>
              </a:lnSpc>
              <a:spcBef>
                <a:spcPts val="1100"/>
              </a:spcBef>
              <a:buFont typeface="Arial" panose="020B0604020202020204" pitchFamily="34" charset="0"/>
              <a:buChar char="•"/>
            </a:pPr>
            <a:r>
              <a:rPr lang="en-US" sz="2800" dirty="0">
                <a:solidFill>
                  <a:schemeClr val="tx1"/>
                </a:solidFill>
                <a:latin typeface="Comic Sans MS" panose="030F0702030302020204" pitchFamily="66" charset="0"/>
              </a:rPr>
              <a:t>take regular breaks to pause and identify how they are feeling</a:t>
            </a:r>
          </a:p>
          <a:p>
            <a:pPr marL="198000" indent="-198000">
              <a:lnSpc>
                <a:spcPts val="2800"/>
              </a:lnSpc>
              <a:spcBef>
                <a:spcPts val="1100"/>
              </a:spcBef>
              <a:buFont typeface="Arial" panose="020B0604020202020204" pitchFamily="34" charset="0"/>
              <a:buChar char="•"/>
            </a:pPr>
            <a:r>
              <a:rPr lang="en-US" sz="2800" dirty="0">
                <a:solidFill>
                  <a:schemeClr val="tx1"/>
                </a:solidFill>
                <a:latin typeface="Comic Sans MS" panose="030F0702030302020204" pitchFamily="66" charset="0"/>
              </a:rPr>
              <a:t>make sure their basic needs have been met</a:t>
            </a:r>
            <a:endParaRPr lang="en-GB" sz="2800" dirty="0">
              <a:solidFill>
                <a:schemeClr val="tx1"/>
              </a:solidFill>
              <a:latin typeface="Comic Sans MS" panose="030F0702030302020204" pitchFamily="66" charset="0"/>
            </a:endParaRPr>
          </a:p>
          <a:p>
            <a:pPr>
              <a:lnSpc>
                <a:spcPts val="2800"/>
              </a:lnSpc>
              <a:spcBef>
                <a:spcPts val="1100"/>
              </a:spcBef>
            </a:pPr>
            <a:endParaRPr lang="en-US" sz="2000" dirty="0">
              <a:solidFill>
                <a:schemeClr val="tx1"/>
              </a:solidFill>
              <a:latin typeface="Comic Sans MS" panose="030F0702030302020204" pitchFamily="66" charset="0"/>
            </a:endParaRPr>
          </a:p>
          <a:p>
            <a:pPr>
              <a:lnSpc>
                <a:spcPts val="2800"/>
              </a:lnSpc>
              <a:spcBef>
                <a:spcPts val="1100"/>
              </a:spcBef>
            </a:pPr>
            <a:endParaRPr lang="en-GB" sz="2000"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74598955"/>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CDA1B094E6744DB0D7D26F12BFBCBA" ma:contentTypeVersion="12" ma:contentTypeDescription="Create a new document." ma:contentTypeScope="" ma:versionID="a1555ca887b5e86bf5e6a178d2a31e6e">
  <xsd:schema xmlns:xsd="http://www.w3.org/2001/XMLSchema" xmlns:xs="http://www.w3.org/2001/XMLSchema" xmlns:p="http://schemas.microsoft.com/office/2006/metadata/properties" xmlns:ns2="d4b54049-7e9a-4afc-8a1b-2145ce5680d4" xmlns:ns3="b55bfccd-0c96-45e5-930a-a1962130cb38" targetNamespace="http://schemas.microsoft.com/office/2006/metadata/properties" ma:root="true" ma:fieldsID="04c5cd09d4848163858298027898a9ef" ns2:_="" ns3:_="">
    <xsd:import namespace="d4b54049-7e9a-4afc-8a1b-2145ce5680d4"/>
    <xsd:import namespace="b55bfccd-0c96-45e5-930a-a1962130cb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b54049-7e9a-4afc-8a1b-2145ce5680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bfccd-0c96-45e5-930a-a1962130cb3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21CB5D-E62C-4983-8396-3A167C205996}">
  <ds:schemaRefs>
    <ds:schemaRef ds:uri="http://schemas.microsoft.com/sharepoint/v3/contenttype/forms"/>
  </ds:schemaRefs>
</ds:datastoreItem>
</file>

<file path=customXml/itemProps2.xml><?xml version="1.0" encoding="utf-8"?>
<ds:datastoreItem xmlns:ds="http://schemas.openxmlformats.org/officeDocument/2006/customXml" ds:itemID="{B49CC034-6C18-4F86-B823-9B9D176228C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58486F8-9DF8-4ACF-BF82-A510CA9AFA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b54049-7e9a-4afc-8a1b-2145ce5680d4"/>
    <ds:schemaRef ds:uri="b55bfccd-0c96-45e5-930a-a1962130c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TM10001115[[fn=Parcel]]</Template>
  <TotalTime>4964</TotalTime>
  <Words>4474</Words>
  <Application>Microsoft Office PowerPoint</Application>
  <PresentationFormat>Widescreen</PresentationFormat>
  <Paragraphs>281</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Parcel</vt:lpstr>
      <vt:lpstr>Teacher Information </vt:lpstr>
      <vt:lpstr>Lesson 3- Healthy coping strategies </vt:lpstr>
      <vt:lpstr>PSHE Ground Rules</vt:lpstr>
      <vt:lpstr>Learning objectives</vt:lpstr>
      <vt:lpstr>Key terms  </vt:lpstr>
      <vt:lpstr>Task 1- What’s our starting point?</vt:lpstr>
      <vt:lpstr>Task 2- A gut feeling?</vt:lpstr>
      <vt:lpstr>Task 2- A gut feeling?</vt:lpstr>
      <vt:lpstr>Task 2- A gut feeling?</vt:lpstr>
      <vt:lpstr>Task 3- Using healthy coping strategies</vt:lpstr>
      <vt:lpstr>Task 3- Healthy coping strategies</vt:lpstr>
      <vt:lpstr>Task 3- Healthy coping strategies</vt:lpstr>
      <vt:lpstr>Task 4- Using healthy coping strategies</vt:lpstr>
      <vt:lpstr>Task 4- Using healthy coping strategies </vt:lpstr>
      <vt:lpstr>Taylor could…….</vt:lpstr>
      <vt:lpstr>Benny could…….</vt:lpstr>
      <vt:lpstr>Yasmin could…….</vt:lpstr>
      <vt:lpstr>Task 5- Getting help and support?</vt:lpstr>
      <vt:lpstr>Task 6- Getting help and support?</vt:lpstr>
      <vt:lpstr>Task 7- What have we learnt?</vt:lpstr>
      <vt:lpstr>Task 8- Reflection</vt:lpstr>
      <vt:lpstr>Signposting Support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Hinduism</dc:title>
  <dc:creator>Hannah Case</dc:creator>
  <cp:lastModifiedBy>Mrs R Hoyle</cp:lastModifiedBy>
  <cp:revision>12</cp:revision>
  <dcterms:created xsi:type="dcterms:W3CDTF">2020-09-23T09:19:00Z</dcterms:created>
  <dcterms:modified xsi:type="dcterms:W3CDTF">2026-09-02T11:55:24Z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0x01010081CDA1B094E6744DB0D7D26F12BFBCBA</vt:lpwstr>
  </property>
</Properties>
</file>