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4"/>
  </p:sldMasterIdLst>
  <p:notesMasterIdLst>
    <p:notesMasterId r:id="rId25"/>
  </p:notesMasterIdLst>
  <p:sldIdLst>
    <p:sldId id="344" r:id="rId5"/>
    <p:sldId id="345" r:id="rId6"/>
    <p:sldId id="346" r:id="rId7"/>
    <p:sldId id="378" r:id="rId8"/>
    <p:sldId id="298" r:id="rId9"/>
    <p:sldId id="397" r:id="rId10"/>
    <p:sldId id="398" r:id="rId11"/>
    <p:sldId id="399" r:id="rId12"/>
    <p:sldId id="400" r:id="rId13"/>
    <p:sldId id="401" r:id="rId14"/>
    <p:sldId id="284" r:id="rId15"/>
    <p:sldId id="385" r:id="rId16"/>
    <p:sldId id="386" r:id="rId17"/>
    <p:sldId id="402" r:id="rId18"/>
    <p:sldId id="403" r:id="rId19"/>
    <p:sldId id="404" r:id="rId20"/>
    <p:sldId id="376" r:id="rId21"/>
    <p:sldId id="328" r:id="rId22"/>
    <p:sldId id="283" r:id="rId23"/>
    <p:sldId id="316"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F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FAF911-8919-4259-8DAE-EC4579688633}" v="1" dt="2026-08-30T16:25:41.5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07" autoAdjust="0"/>
    <p:restoredTop sz="60114" autoAdjust="0"/>
  </p:normalViewPr>
  <p:slideViewPr>
    <p:cSldViewPr snapToGrid="0">
      <p:cViewPr varScale="1">
        <p:scale>
          <a:sx n="38" d="100"/>
          <a:sy n="38" d="100"/>
        </p:scale>
        <p:origin x="179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40636F-CDDA-4DA6-B850-009C9C0CC1FA}" type="datetimeFigureOut">
              <a:rPr lang="en-GB" smtClean="0"/>
              <a:t>02/09/2026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48C3AE-CCDF-44E3-8B27-364CE2CCD004}" type="slidenum">
              <a:rPr lang="en-GB" smtClean="0"/>
              <a:t>‹#›</a:t>
            </a:fld>
            <a:endParaRPr lang="en-GB"/>
          </a:p>
        </p:txBody>
      </p:sp>
    </p:spTree>
    <p:extLst>
      <p:ext uri="{BB962C8B-B14F-4D97-AF65-F5344CB8AC3E}">
        <p14:creationId xmlns:p14="http://schemas.microsoft.com/office/powerpoint/2010/main" val="247461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248C3AE-CCDF-44E3-8B27-364CE2CCD004}" type="slidenum">
              <a:rPr lang="en-GB" smtClean="0"/>
              <a:t>1</a:t>
            </a:fld>
            <a:endParaRPr lang="en-GB"/>
          </a:p>
        </p:txBody>
      </p:sp>
    </p:spTree>
    <p:extLst>
      <p:ext uri="{BB962C8B-B14F-4D97-AF65-F5344CB8AC3E}">
        <p14:creationId xmlns:p14="http://schemas.microsoft.com/office/powerpoint/2010/main" val="1282541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663EE-5846-01E1-A5DB-67D730ED37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72C473-B6B0-5BD4-0622-11AFE2470E6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913EA8D-7AE5-DD5E-F91A-D3206A94F21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Alternat</a:t>
            </a:r>
            <a:r>
              <a:rPr lang="en-GB" b="1" i="0" dirty="0" err="1">
                <a:solidFill>
                  <a:srgbClr val="1D1C1D"/>
                </a:solidFill>
                <a:effectLst/>
                <a:latin typeface="Slack-Lato"/>
              </a:rPr>
              <a:t>ives</a:t>
            </a:r>
            <a:r>
              <a:rPr lang="en-GB" b="1" i="0" dirty="0">
                <a:solidFill>
                  <a:srgbClr val="1D1C1D"/>
                </a:solidFill>
                <a:effectLst/>
                <a:latin typeface="Slack-Lato"/>
              </a:rPr>
              <a:t> to negative thinking patterns (10 mins, slides 9-12)</a:t>
            </a:r>
          </a:p>
          <a:p>
            <a:pPr>
              <a:lnSpc>
                <a:spcPts val="1550"/>
              </a:lnSpc>
              <a:spcAft>
                <a:spcPts val="700"/>
              </a:spcAft>
            </a:pPr>
            <a:r>
              <a:rPr lang="en-GB" sz="1200" dirty="0">
                <a:solidFill>
                  <a:srgbClr val="3B3838"/>
                </a:solidFill>
                <a:effectLst/>
                <a:latin typeface="Outfit"/>
                <a:ea typeface="Calibri" panose="020F0502020204030204" pitchFamily="34" charset="0"/>
                <a:cs typeface="Times New Roman" panose="02020603050405020304" pitchFamily="18" charset="0"/>
              </a:rPr>
              <a:t>Explain that after using strategies to manage unpleasant emotions, someone might try to reframe their thoughts in a more helpful way. This can support them to develop a more balanced perspective when experiencing setbacks and can help them to make decisions on what to do next to support their wellbeing and achieve their goals. </a:t>
            </a:r>
          </a:p>
          <a:p>
            <a:pPr>
              <a:lnSpc>
                <a:spcPts val="1550"/>
              </a:lnSpc>
              <a:spcAft>
                <a:spcPts val="700"/>
              </a:spcAft>
            </a:pPr>
            <a:br>
              <a:rPr lang="en-GB" sz="1200" dirty="0">
                <a:solidFill>
                  <a:srgbClr val="3B3838"/>
                </a:solidFill>
                <a:effectLst/>
                <a:latin typeface="Outfit"/>
                <a:ea typeface="Calibri" panose="020F0502020204030204" pitchFamily="34" charset="0"/>
                <a:cs typeface="Times New Roman" panose="02020603050405020304" pitchFamily="18" charset="0"/>
              </a:rPr>
            </a:b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pPr>
            <a:r>
              <a:rPr lang="en-GB" sz="1200" dirty="0">
                <a:solidFill>
                  <a:srgbClr val="3B3838"/>
                </a:solidFill>
                <a:effectLst/>
                <a:latin typeface="Outfit"/>
                <a:ea typeface="Calibri" panose="020F0502020204030204" pitchFamily="34" charset="0"/>
                <a:cs typeface="Times New Roman" panose="02020603050405020304" pitchFamily="18" charset="0"/>
              </a:rPr>
              <a:t>Share the rescripted self-talk example on the slide to model how someone might reframe negative ‘self-talk’. Ask students to rescript each of the examples of ‘self-talk’ for the other thinking patterns in Resource 2, rewriting each example in a way that helps the person having the thought to learn from their experience.</a:t>
            </a:r>
          </a:p>
          <a:p>
            <a:pPr>
              <a:lnSpc>
                <a:spcPts val="1550"/>
              </a:lnSpc>
              <a:spcAft>
                <a:spcPts val="700"/>
              </a:spcAft>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pPr>
            <a:r>
              <a:rPr lang="en-GB" sz="1200" dirty="0">
                <a:solidFill>
                  <a:srgbClr val="3B3838"/>
                </a:solidFill>
                <a:effectLst/>
                <a:latin typeface="Outfit"/>
                <a:ea typeface="Calibri" panose="020F0502020204030204" pitchFamily="34" charset="0"/>
                <a:cs typeface="Times New Roman" panose="02020603050405020304" pitchFamily="18" charset="0"/>
              </a:rPr>
              <a:t>Take feedback for each of the types of negative thinking pattern, before sharing the rescripted examples on the next slide.</a:t>
            </a:r>
          </a:p>
          <a:p>
            <a:pPr>
              <a:lnSpc>
                <a:spcPts val="1550"/>
              </a:lnSpc>
              <a:spcAft>
                <a:spcPts val="700"/>
              </a:spcAft>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b="1" i="0" dirty="0">
                <a:solidFill>
                  <a:srgbClr val="3B3838"/>
                </a:solidFill>
                <a:effectLst/>
                <a:latin typeface="Outfit"/>
                <a:ea typeface="Calibri" panose="020F0502020204030204" pitchFamily="34" charset="0"/>
                <a:cs typeface="Times New Roman" panose="02020603050405020304" pitchFamily="18" charset="0"/>
              </a:rPr>
              <a:t>Students to read the Reframing thoughts </a:t>
            </a:r>
            <a:r>
              <a:rPr lang="en-GB" sz="1200" dirty="0">
                <a:solidFill>
                  <a:srgbClr val="3B3838"/>
                </a:solidFill>
                <a:effectLst/>
                <a:latin typeface="Outfit"/>
                <a:ea typeface="Calibri" panose="020F0502020204030204" pitchFamily="34" charset="0"/>
                <a:cs typeface="Times New Roman" panose="02020603050405020304" pitchFamily="18" charset="0"/>
              </a:rPr>
              <a:t>which models more of the examples of rescripted ‘self-talk’. Ask them to use the sentence starters to rescript the remaining examples.</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b="1" dirty="0">
                <a:solidFill>
                  <a:srgbClr val="A73679"/>
                </a:solidFill>
                <a:effectLst/>
                <a:latin typeface="Outfit"/>
                <a:ea typeface="Calibri" panose="020F0502020204030204" pitchFamily="34" charset="0"/>
                <a:cs typeface="Times New Roman" panose="02020603050405020304" pitchFamily="18" charset="0"/>
              </a:rPr>
              <a:t>Support 2: </a:t>
            </a:r>
            <a:r>
              <a:rPr lang="en-GB" sz="1200" dirty="0">
                <a:solidFill>
                  <a:srgbClr val="3B3838"/>
                </a:solidFill>
                <a:effectLst/>
                <a:latin typeface="Outfit"/>
                <a:ea typeface="Calibri" panose="020F0502020204030204" pitchFamily="34" charset="0"/>
                <a:cs typeface="Times New Roman" panose="02020603050405020304" pitchFamily="18" charset="0"/>
              </a:rPr>
              <a:t>Give students </a:t>
            </a:r>
            <a:r>
              <a:rPr lang="en-GB" sz="1200" b="1" i="0" dirty="0">
                <a:solidFill>
                  <a:srgbClr val="3B3838"/>
                </a:solidFill>
                <a:effectLst/>
                <a:latin typeface="Outfit"/>
                <a:ea typeface="Calibri" panose="020F0502020204030204" pitchFamily="34" charset="0"/>
                <a:cs typeface="Times New Roman" panose="02020603050405020304" pitchFamily="18" charset="0"/>
              </a:rPr>
              <a:t>Resource 3a: Self-talk cards</a:t>
            </a:r>
            <a:r>
              <a:rPr lang="en-GB" sz="1200" i="0" dirty="0">
                <a:solidFill>
                  <a:srgbClr val="3B3838"/>
                </a:solidFill>
                <a:effectLst/>
                <a:latin typeface="Outfit"/>
                <a:ea typeface="Calibri" panose="020F0502020204030204" pitchFamily="34" charset="0"/>
                <a:cs typeface="Times New Roman" panose="02020603050405020304" pitchFamily="18" charset="0"/>
              </a:rPr>
              <a:t>. </a:t>
            </a:r>
            <a:r>
              <a:rPr lang="en-GB" sz="1200" dirty="0">
                <a:solidFill>
                  <a:srgbClr val="3B3838"/>
                </a:solidFill>
                <a:effectLst/>
                <a:latin typeface="Outfit"/>
                <a:ea typeface="Calibri" panose="020F0502020204030204" pitchFamily="34" charset="0"/>
                <a:cs typeface="Times New Roman" panose="02020603050405020304" pitchFamily="18" charset="0"/>
              </a:rPr>
              <a:t>Ask them to match each rescripted thought process to an example and explain how it might help the person experiencing this thought. Explain to students that some of the rescripted options may work with more than one of the thinking patterns. </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pPr>
            <a:r>
              <a:rPr lang="en-GB" sz="1200" dirty="0">
                <a:solidFill>
                  <a:srgbClr val="3B3838"/>
                </a:solidFill>
                <a:effectLst/>
                <a:latin typeface="Outfit"/>
                <a:ea typeface="Calibri" panose="020F0502020204030204" pitchFamily="34" charset="0"/>
                <a:cs typeface="Times New Roman" panose="02020603050405020304" pitchFamily="18" charset="0"/>
              </a:rPr>
              <a:t>Note that these are the same rescripted options as on slide 17, so students can take part in feedback by identifying if they have matched the same cards and examples as on the slide, or if they have gone for different options. Which rescripted option do they think is most helpful? </a:t>
            </a:r>
          </a:p>
          <a:p>
            <a:endParaRPr lang="en-GB" b="1" dirty="0"/>
          </a:p>
        </p:txBody>
      </p:sp>
      <p:sp>
        <p:nvSpPr>
          <p:cNvPr id="4" name="Slide Number Placeholder 3">
            <a:extLst>
              <a:ext uri="{FF2B5EF4-FFF2-40B4-BE49-F238E27FC236}">
                <a16:creationId xmlns:a16="http://schemas.microsoft.com/office/drawing/2014/main" id="{8E51DD67-66C9-7331-FA2C-E3ED629B3446}"/>
              </a:ext>
            </a:extLst>
          </p:cNvPr>
          <p:cNvSpPr>
            <a:spLocks noGrp="1"/>
          </p:cNvSpPr>
          <p:nvPr>
            <p:ph type="sldNum" sz="quarter" idx="5"/>
          </p:nvPr>
        </p:nvSpPr>
        <p:spPr/>
        <p:txBody>
          <a:bodyPr/>
          <a:lstStyle/>
          <a:p>
            <a:fld id="{4248C3AE-CCDF-44E3-8B27-364CE2CCD004}" type="slidenum">
              <a:rPr lang="en-GB" smtClean="0"/>
              <a:t>10</a:t>
            </a:fld>
            <a:endParaRPr lang="en-GB"/>
          </a:p>
        </p:txBody>
      </p:sp>
    </p:spTree>
    <p:extLst>
      <p:ext uri="{BB962C8B-B14F-4D97-AF65-F5344CB8AC3E}">
        <p14:creationId xmlns:p14="http://schemas.microsoft.com/office/powerpoint/2010/main" val="1592530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Alternat</a:t>
            </a:r>
            <a:r>
              <a:rPr lang="en-GB" b="1" i="0" dirty="0" err="1">
                <a:solidFill>
                  <a:srgbClr val="1D1C1D"/>
                </a:solidFill>
                <a:effectLst/>
                <a:latin typeface="Slack-Lato"/>
              </a:rPr>
              <a:t>ives</a:t>
            </a:r>
            <a:r>
              <a:rPr lang="en-GB" b="1" i="0" dirty="0">
                <a:solidFill>
                  <a:srgbClr val="1D1C1D"/>
                </a:solidFill>
                <a:effectLst/>
                <a:latin typeface="Slack-Lato"/>
              </a:rPr>
              <a:t> to negative thinking patterns (10 mins, slides 9-12)</a:t>
            </a:r>
          </a:p>
          <a:p>
            <a:r>
              <a:rPr lang="en-GB" i="1" dirty="0"/>
              <a:t>Click each negative thought to animate.</a:t>
            </a:r>
          </a:p>
          <a:p>
            <a:r>
              <a:rPr lang="en-GB" i="0" dirty="0"/>
              <a:t>Draw out key learning using the animated slide to show how these thoughts might be reframed. Ask:</a:t>
            </a:r>
          </a:p>
          <a:p>
            <a:pPr marL="285750" lvl="0" indent="-285750">
              <a:lnSpc>
                <a:spcPts val="1550"/>
              </a:lnSpc>
              <a:buFont typeface="Arial" panose="020B0604020202020204" pitchFamily="34" charset="0"/>
              <a:buChar char="•"/>
            </a:pPr>
            <a:r>
              <a:rPr lang="en-GB" sz="1800" dirty="0">
                <a:solidFill>
                  <a:srgbClr val="3B3838"/>
                </a:solidFill>
                <a:effectLst/>
                <a:latin typeface="Outfit"/>
                <a:ea typeface="Calibri" panose="020F0502020204030204" pitchFamily="34" charset="0"/>
                <a:cs typeface="Times New Roman" panose="02020603050405020304" pitchFamily="18" charset="0"/>
              </a:rPr>
              <a:t>What impact might practising reframing thoughts have on someone’s wellbeing?</a:t>
            </a:r>
          </a:p>
          <a:p>
            <a:pPr marL="285750" lvl="0" indent="-285750">
              <a:lnSpc>
                <a:spcPts val="1550"/>
              </a:lnSpc>
              <a:spcAft>
                <a:spcPts val="700"/>
              </a:spcAft>
              <a:buFont typeface="Arial" panose="020B0604020202020204" pitchFamily="34" charset="0"/>
              <a:buChar char="•"/>
            </a:pPr>
            <a:r>
              <a:rPr lang="en-GB" sz="1800" dirty="0">
                <a:solidFill>
                  <a:srgbClr val="3B3838"/>
                </a:solidFill>
                <a:effectLst/>
                <a:latin typeface="Outfit"/>
                <a:ea typeface="Calibri" panose="020F0502020204030204" pitchFamily="34" charset="0"/>
                <a:cs typeface="Times New Roman" panose="02020603050405020304" pitchFamily="18" charset="0"/>
              </a:rPr>
              <a:t>Why or when might someone find it more challenging to reframe their thoughts?</a:t>
            </a:r>
          </a:p>
          <a:p>
            <a:pPr marL="0" lvl="0" indent="0">
              <a:lnSpc>
                <a:spcPts val="1550"/>
              </a:lnSpc>
              <a:spcAft>
                <a:spcPts val="700"/>
              </a:spcAft>
              <a:buFont typeface="Arial" panose="020B0604020202020204" pitchFamily="34" charset="0"/>
              <a:buNone/>
            </a:pPr>
            <a:endParaRPr lang="en-GB" sz="1800" dirty="0">
              <a:solidFill>
                <a:srgbClr val="3B3838"/>
              </a:solidFill>
              <a:effectLst/>
              <a:latin typeface="Outfit"/>
              <a:ea typeface="Calibri" panose="020F0502020204030204" pitchFamily="34" charset="0"/>
              <a:cs typeface="Times New Roman" panose="02020603050405020304" pitchFamily="18" charset="0"/>
            </a:endParaRPr>
          </a:p>
          <a:p>
            <a:pPr>
              <a:buNone/>
            </a:pPr>
            <a:r>
              <a:rPr lang="en-GB" sz="1800" dirty="0">
                <a:solidFill>
                  <a:srgbClr val="3B3838"/>
                </a:solidFill>
                <a:effectLst/>
                <a:latin typeface="Outfit"/>
                <a:ea typeface="Calibri" panose="020F0502020204030204" pitchFamily="34" charset="0"/>
                <a:cs typeface="Times New Roman" panose="02020603050405020304" pitchFamily="18" charset="0"/>
              </a:rPr>
              <a:t>While taking feedback, draw out key learning on the impact of reframing thoughts: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i="1" dirty="0">
                <a:solidFill>
                  <a:srgbClr val="3B3838"/>
                </a:solidFill>
                <a:effectLst/>
                <a:latin typeface="Outfit"/>
                <a:ea typeface="Calibri" panose="020F0502020204030204" pitchFamily="34" charset="0"/>
                <a:cs typeface="Times New Roman" panose="02020603050405020304" pitchFamily="18" charset="0"/>
              </a:rPr>
              <a:t>Reframing thoughts and looking at situations from a different, more balanced perspective can help someone learn from challenges instead of feeling discouraged.</a:t>
            </a:r>
            <a:endParaRPr lang="en-GB" sz="1800" dirty="0">
              <a:solidFill>
                <a:srgbClr val="3B3838"/>
              </a:solidFill>
              <a:effectLst/>
              <a:latin typeface="Outfit"/>
              <a:ea typeface="Calibri" panose="020F0502020204030204" pitchFamily="34" charset="0"/>
              <a:cs typeface="Times New Roman" panose="02020603050405020304" pitchFamily="18" charset="0"/>
            </a:endParaRPr>
          </a:p>
          <a:p>
            <a:pPr>
              <a:buNone/>
            </a:pPr>
            <a:endParaRPr lang="en-GB" sz="1800" dirty="0">
              <a:solidFill>
                <a:srgbClr val="3B3838"/>
              </a:solidFill>
              <a:effectLst/>
              <a:latin typeface="Outfit"/>
              <a:ea typeface="Calibri" panose="020F0502020204030204" pitchFamily="34" charset="0"/>
              <a:cs typeface="Times New Roman" panose="02020603050405020304" pitchFamily="18" charset="0"/>
            </a:endParaRPr>
          </a:p>
          <a:p>
            <a:pPr>
              <a:buNone/>
            </a:pPr>
            <a:r>
              <a:rPr lang="en-GB" sz="1800" dirty="0">
                <a:solidFill>
                  <a:srgbClr val="3B3838"/>
                </a:solidFill>
                <a:effectLst/>
                <a:latin typeface="Outfit"/>
                <a:ea typeface="Calibri" panose="020F0502020204030204" pitchFamily="34" charset="0"/>
                <a:cs typeface="Times New Roman" panose="02020603050405020304" pitchFamily="18" charset="0"/>
              </a:rPr>
              <a:t>Then use the next slide and to further support discussion of key learning.</a:t>
            </a:r>
          </a:p>
          <a:p>
            <a:pPr>
              <a:buNone/>
            </a:pPr>
            <a:endParaRPr lang="en-GB" sz="1800" i="1" dirty="0">
              <a:solidFill>
                <a:srgbClr val="3B3838"/>
              </a:solidFill>
              <a:effectLst/>
              <a:latin typeface="Outfit"/>
              <a:ea typeface="Calibri" panose="020F0502020204030204" pitchFamily="34" charset="0"/>
              <a:cs typeface="Times New Roman" panose="02020603050405020304" pitchFamily="18" charset="0"/>
            </a:endParaRPr>
          </a:p>
          <a:p>
            <a:pPr>
              <a:buNone/>
            </a:pPr>
            <a:endParaRPr lang="en-GB" i="1" dirty="0"/>
          </a:p>
        </p:txBody>
      </p:sp>
      <p:sp>
        <p:nvSpPr>
          <p:cNvPr id="4" name="Slide Number Placeholder 3"/>
          <p:cNvSpPr>
            <a:spLocks noGrp="1"/>
          </p:cNvSpPr>
          <p:nvPr>
            <p:ph type="sldNum" sz="quarter" idx="5"/>
          </p:nvPr>
        </p:nvSpPr>
        <p:spPr/>
        <p:txBody>
          <a:bodyPr/>
          <a:lstStyle/>
          <a:p>
            <a:fld id="{4AB8E58B-C9BC-F047-AC61-EC49AB3E98B5}" type="slidenum">
              <a:rPr lang="en-US" smtClean="0"/>
              <a:t>11</a:t>
            </a:fld>
            <a:endParaRPr lang="en-US"/>
          </a:p>
        </p:txBody>
      </p:sp>
    </p:spTree>
    <p:extLst>
      <p:ext uri="{BB962C8B-B14F-4D97-AF65-F5344CB8AC3E}">
        <p14:creationId xmlns:p14="http://schemas.microsoft.com/office/powerpoint/2010/main" val="1779034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987A5-3EAF-88AA-E27E-A329EBF605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EAB9F5-F945-DE52-E044-E35B43D3520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CC1020C-3672-83BB-6B63-E4AFED5BD64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Alternat</a:t>
            </a:r>
            <a:r>
              <a:rPr lang="en-GB" b="1" i="0" dirty="0" err="1">
                <a:solidFill>
                  <a:srgbClr val="1D1C1D"/>
                </a:solidFill>
                <a:effectLst/>
                <a:latin typeface="Slack-Lato"/>
              </a:rPr>
              <a:t>ives</a:t>
            </a:r>
            <a:r>
              <a:rPr lang="en-GB" b="1" i="0" dirty="0">
                <a:solidFill>
                  <a:srgbClr val="1D1C1D"/>
                </a:solidFill>
                <a:effectLst/>
                <a:latin typeface="Slack-Lato"/>
              </a:rPr>
              <a:t> to negative thinking patterns (10 mins, slides 9-12)</a:t>
            </a:r>
          </a:p>
          <a:p>
            <a:r>
              <a:rPr lang="en-GB" i="1" dirty="0"/>
              <a:t>Click to animate</a:t>
            </a:r>
          </a:p>
          <a:p>
            <a:pPr>
              <a:lnSpc>
                <a:spcPts val="1550"/>
              </a:lnSpc>
              <a:spcAft>
                <a:spcPts val="700"/>
              </a:spcAft>
              <a:buNone/>
            </a:pPr>
            <a:r>
              <a:rPr lang="en-GB" i="0" dirty="0"/>
              <a:t>Use this slide to explain</a:t>
            </a:r>
            <a:r>
              <a:rPr lang="en-GB" sz="1200" dirty="0">
                <a:solidFill>
                  <a:srgbClr val="3B3838"/>
                </a:solidFill>
                <a:effectLst/>
                <a:latin typeface="Outfit"/>
                <a:ea typeface="Calibri" panose="020F0502020204030204" pitchFamily="34" charset="0"/>
                <a:cs typeface="Times New Roman" panose="02020603050405020304" pitchFamily="18" charset="0"/>
              </a:rPr>
              <a:t>:</a:t>
            </a:r>
          </a:p>
          <a:p>
            <a:pPr marL="342900" lvl="0" indent="-342900">
              <a:lnSpc>
                <a:spcPts val="1550"/>
              </a:lnSpc>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The process of reframing thoughts is supported by the PFC, which helps with rational thinking and perspective-taking, and by brain regions like the anterior cingulate cortex (ACC) and insula, which support attention-shifting, emotion regulation, and self-awareness.</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When someone is tired, upset, or stressed, these areas of the brain become less effective, making it harder to reframe thoughts. That’s why it can help to calm strong emotions first using healthy coping strategies.</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spcAft>
                <a:spcPts val="700"/>
              </a:spcAft>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Over time, practising reframing helps strengthen the brain pathways involved, making it easier to challenge unhelpful thoughts, avoid automatic negative thinking, and build more flexible, balanced perspectives.</a:t>
            </a:r>
          </a:p>
          <a:p>
            <a:pPr marL="342900" lvl="0" indent="-342900">
              <a:lnSpc>
                <a:spcPts val="1550"/>
              </a:lnSpc>
              <a:spcAft>
                <a:spcPts val="700"/>
              </a:spcAft>
              <a:buFont typeface="Symbol" panose="05050102010706020507" pitchFamily="18" charset="2"/>
              <a:buChar char=""/>
            </a:pPr>
            <a:endParaRPr lang="en-GB" sz="1200" i="1" dirty="0">
              <a:solidFill>
                <a:srgbClr val="3B3838"/>
              </a:solidFill>
              <a:effectLst/>
              <a:latin typeface="Outfi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ts val="1550"/>
              </a:lnSpc>
              <a:spcBef>
                <a:spcPts val="0"/>
              </a:spcBef>
              <a:spcAft>
                <a:spcPts val="700"/>
              </a:spcAft>
              <a:buClrTx/>
              <a:buSzTx/>
              <a:buFont typeface="Symbol" panose="05050102010706020507" pitchFamily="18" charset="2"/>
              <a:buNone/>
              <a:tabLst/>
              <a:defRPr/>
            </a:pPr>
            <a:r>
              <a:rPr lang="en-GB" sz="1200" u="none" dirty="0">
                <a:solidFill>
                  <a:srgbClr val="008080"/>
                </a:solidFill>
                <a:effectLst/>
                <a:latin typeface="Outfit"/>
                <a:ea typeface="Calibri" panose="020F0502020204030204" pitchFamily="34" charset="0"/>
                <a:cs typeface="Times New Roman" panose="02020603050405020304" pitchFamily="18" charset="0"/>
              </a:rPr>
              <a:t>If students are concerned about remembering the role of areas of the brain, remind them that the most important learning here is that using healthy coping strategies can help manage strong emotions. This can sometimes make it easier to reframe negative thoughts, especially if someone is tired or upset.</a:t>
            </a:r>
            <a:endParaRPr lang="en-GB" sz="1200" u="none" dirty="0">
              <a:solidFill>
                <a:srgbClr val="3B3838"/>
              </a:solidFill>
              <a:effectLst/>
              <a:latin typeface="Outfi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ts val="1550"/>
              </a:lnSpc>
              <a:spcBef>
                <a:spcPts val="0"/>
              </a:spcBef>
              <a:spcAft>
                <a:spcPts val="700"/>
              </a:spcAft>
              <a:buClrTx/>
              <a:buSzTx/>
              <a:buFont typeface="Symbol" panose="05050102010706020507" pitchFamily="18" charset="2"/>
              <a:buNone/>
              <a:tabLst/>
              <a:defRPr/>
            </a:pPr>
            <a:r>
              <a:rPr lang="en-GB" sz="1000" kern="1200" dirty="0">
                <a:solidFill>
                  <a:schemeClr val="tx1"/>
                </a:solidFill>
                <a:effectLst/>
                <a:latin typeface="+mn-lt"/>
                <a:ea typeface="+mn-ea"/>
                <a:cs typeface="+mn-cs"/>
              </a:rPr>
              <a:t>And due to brain plasticity, the more we practise healthy coping strategies and reframing thoughts, the better we get at using them.</a:t>
            </a:r>
          </a:p>
          <a:p>
            <a:pPr marL="0" indent="0">
              <a:buNone/>
            </a:pPr>
            <a:endParaRPr lang="en-GB" dirty="0"/>
          </a:p>
        </p:txBody>
      </p:sp>
      <p:sp>
        <p:nvSpPr>
          <p:cNvPr id="4" name="Slide Number Placeholder 3">
            <a:extLst>
              <a:ext uri="{FF2B5EF4-FFF2-40B4-BE49-F238E27FC236}">
                <a16:creationId xmlns:a16="http://schemas.microsoft.com/office/drawing/2014/main" id="{83488474-A2D7-4E55-25BB-52A41CF2D197}"/>
              </a:ext>
            </a:extLst>
          </p:cNvPr>
          <p:cNvSpPr>
            <a:spLocks noGrp="1"/>
          </p:cNvSpPr>
          <p:nvPr>
            <p:ph type="sldNum" sz="quarter" idx="5"/>
          </p:nvPr>
        </p:nvSpPr>
        <p:spPr/>
        <p:txBody>
          <a:bodyPr/>
          <a:lstStyle/>
          <a:p>
            <a:fld id="{4248C3AE-CCDF-44E3-8B27-364CE2CCD004}" type="slidenum">
              <a:rPr lang="en-GB" smtClean="0"/>
              <a:t>12</a:t>
            </a:fld>
            <a:endParaRPr lang="en-GB"/>
          </a:p>
        </p:txBody>
      </p:sp>
    </p:spTree>
    <p:extLst>
      <p:ext uri="{BB962C8B-B14F-4D97-AF65-F5344CB8AC3E}">
        <p14:creationId xmlns:p14="http://schemas.microsoft.com/office/powerpoint/2010/main" val="7684569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57850-8636-9B4A-825A-52807892E7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4260A7-A517-2F92-BD2F-1DF45D8E804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199449C-D7B0-DDEC-4A0D-90E656BE3220}"/>
              </a:ext>
            </a:extLst>
          </p:cNvPr>
          <p:cNvSpPr>
            <a:spLocks noGrp="1"/>
          </p:cNvSpPr>
          <p:nvPr>
            <p:ph type="body" idx="1"/>
          </p:nvPr>
        </p:nvSpPr>
        <p:spPr/>
        <p:txBody>
          <a:bodyPr/>
          <a:lstStyle/>
          <a:p>
            <a:r>
              <a:rPr lang="en-US" b="1" i="0" dirty="0">
                <a:solidFill>
                  <a:srgbClr val="1D1C1D"/>
                </a:solidFill>
                <a:effectLst/>
                <a:latin typeface="Slack-Lato"/>
              </a:rPr>
              <a:t>Teacher notes – </a:t>
            </a:r>
            <a:r>
              <a:rPr lang="en-GB" b="1" i="0" dirty="0">
                <a:solidFill>
                  <a:srgbClr val="1D1C1D"/>
                </a:solidFill>
                <a:effectLst/>
                <a:latin typeface="Slack-Lato"/>
              </a:rPr>
              <a:t>Setback heads, hearts, hands (10 mins, slides 13-15)</a:t>
            </a:r>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Give small groups one of the six different scenarios from </a:t>
            </a:r>
            <a:r>
              <a:rPr lang="en-GB" sz="1200" b="1" i="0" dirty="0">
                <a:solidFill>
                  <a:srgbClr val="3B3838"/>
                </a:solidFill>
                <a:effectLst/>
                <a:latin typeface="Outfit"/>
                <a:ea typeface="Calibri" panose="020F0502020204030204" pitchFamily="34" charset="0"/>
                <a:cs typeface="Times New Roman" panose="02020603050405020304" pitchFamily="18" charset="0"/>
              </a:rPr>
              <a:t>Resource 4: Setback scenarios</a:t>
            </a:r>
            <a:r>
              <a:rPr lang="en-GB" sz="1200" dirty="0">
                <a:solidFill>
                  <a:srgbClr val="3B3838"/>
                </a:solidFill>
                <a:effectLst/>
                <a:latin typeface="Outfit"/>
                <a:ea typeface="Calibri" panose="020F0502020204030204" pitchFamily="34" charset="0"/>
                <a:cs typeface="Times New Roman" panose="02020603050405020304" pitchFamily="18" charset="0"/>
              </a:rPr>
              <a:t>. In their groups, ask students to answer the questions on the slide.</a:t>
            </a:r>
          </a:p>
          <a:p>
            <a:endParaRPr lang="en-GB" dirty="0"/>
          </a:p>
          <a:p>
            <a:pPr>
              <a:lnSpc>
                <a:spcPts val="1550"/>
              </a:lnSpc>
              <a:spcAft>
                <a:spcPts val="700"/>
              </a:spcAft>
              <a:buNone/>
            </a:pPr>
            <a:r>
              <a:rPr lang="en-GB" sz="1200" b="1" dirty="0">
                <a:solidFill>
                  <a:srgbClr val="A73679"/>
                </a:solidFill>
                <a:effectLst/>
                <a:latin typeface="Outfit"/>
                <a:ea typeface="Calibri" panose="020F0502020204030204" pitchFamily="34" charset="0"/>
                <a:cs typeface="Times New Roman" panose="02020603050405020304" pitchFamily="18" charset="0"/>
              </a:rPr>
              <a:t>Support: </a:t>
            </a:r>
            <a:r>
              <a:rPr lang="en-GB" sz="1200" dirty="0">
                <a:solidFill>
                  <a:srgbClr val="000000"/>
                </a:solidFill>
                <a:effectLst/>
                <a:latin typeface="Outfit"/>
                <a:ea typeface="Calibri" panose="020F0502020204030204" pitchFamily="34" charset="0"/>
                <a:cs typeface="Times New Roman" panose="02020603050405020304" pitchFamily="18" charset="0"/>
              </a:rPr>
              <a:t>Print </a:t>
            </a:r>
            <a:r>
              <a:rPr lang="en-GB" sz="1200" b="0" i="0" dirty="0">
                <a:solidFill>
                  <a:srgbClr val="000000"/>
                </a:solidFill>
                <a:effectLst/>
                <a:latin typeface="Outfit"/>
                <a:ea typeface="Calibri" panose="020F0502020204030204" pitchFamily="34" charset="0"/>
                <a:cs typeface="Times New Roman" panose="02020603050405020304" pitchFamily="18" charset="0"/>
              </a:rPr>
              <a:t>slide 25 </a:t>
            </a:r>
            <a:r>
              <a:rPr lang="en-GB" sz="1200" i="0" dirty="0">
                <a:solidFill>
                  <a:srgbClr val="000000"/>
                </a:solidFill>
                <a:effectLst/>
                <a:latin typeface="Outfit"/>
                <a:ea typeface="Calibri" panose="020F0502020204030204" pitchFamily="34" charset="0"/>
                <a:cs typeface="Times New Roman" panose="02020603050405020304" pitchFamily="18" charset="0"/>
              </a:rPr>
              <a:t>for </a:t>
            </a:r>
            <a:r>
              <a:rPr lang="en-GB" sz="1200" dirty="0">
                <a:solidFill>
                  <a:srgbClr val="000000"/>
                </a:solidFill>
                <a:effectLst/>
                <a:latin typeface="Outfit"/>
                <a:ea typeface="Calibri" panose="020F0502020204030204" pitchFamily="34" charset="0"/>
                <a:cs typeface="Times New Roman" panose="02020603050405020304" pitchFamily="18" charset="0"/>
              </a:rPr>
              <a:t>students, which shows a range of emotions someone might experience. Ask students to refer back to their challenge strategies table from Lesson 1 to decide what their character might do. </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pPr>
            <a:r>
              <a:rPr lang="en-GB" sz="1200" b="1" dirty="0">
                <a:solidFill>
                  <a:srgbClr val="A73679"/>
                </a:solidFill>
                <a:effectLst/>
                <a:latin typeface="Outfit"/>
                <a:ea typeface="Calibri" panose="020F0502020204030204" pitchFamily="34" charset="0"/>
                <a:cs typeface="Times New Roman" panose="02020603050405020304" pitchFamily="18" charset="0"/>
              </a:rPr>
              <a:t>Challenge:</a:t>
            </a:r>
            <a:r>
              <a:rPr lang="en-GB" sz="1200" dirty="0">
                <a:solidFill>
                  <a:srgbClr val="3B3838"/>
                </a:solidFill>
                <a:effectLst/>
                <a:latin typeface="Outfit"/>
                <a:ea typeface="Calibri" panose="020F0502020204030204" pitchFamily="34" charset="0"/>
                <a:cs typeface="Times New Roman" panose="02020603050405020304" pitchFamily="18" charset="0"/>
              </a:rPr>
              <a:t> Ask students to suggest multiple strategies their character could use to manage the setback, and rank these from most to least likely to be effective. </a:t>
            </a:r>
          </a:p>
          <a:p>
            <a:pPr marL="0" indent="0">
              <a:buNone/>
            </a:pPr>
            <a:endParaRPr lang="en-GB" dirty="0"/>
          </a:p>
        </p:txBody>
      </p:sp>
      <p:sp>
        <p:nvSpPr>
          <p:cNvPr id="4" name="Slide Number Placeholder 3">
            <a:extLst>
              <a:ext uri="{FF2B5EF4-FFF2-40B4-BE49-F238E27FC236}">
                <a16:creationId xmlns:a16="http://schemas.microsoft.com/office/drawing/2014/main" id="{A881C8B3-4C10-9B69-EB84-F00E84B1D4DB}"/>
              </a:ext>
            </a:extLst>
          </p:cNvPr>
          <p:cNvSpPr>
            <a:spLocks noGrp="1"/>
          </p:cNvSpPr>
          <p:nvPr>
            <p:ph type="sldNum" sz="quarter" idx="5"/>
          </p:nvPr>
        </p:nvSpPr>
        <p:spPr/>
        <p:txBody>
          <a:bodyPr/>
          <a:lstStyle/>
          <a:p>
            <a:fld id="{4248C3AE-CCDF-44E3-8B27-364CE2CCD004}" type="slidenum">
              <a:rPr lang="en-GB" smtClean="0"/>
              <a:t>13</a:t>
            </a:fld>
            <a:endParaRPr lang="en-GB"/>
          </a:p>
        </p:txBody>
      </p:sp>
    </p:spTree>
    <p:extLst>
      <p:ext uri="{BB962C8B-B14F-4D97-AF65-F5344CB8AC3E}">
        <p14:creationId xmlns:p14="http://schemas.microsoft.com/office/powerpoint/2010/main" val="11026186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88297-F596-BEFD-BE34-C00F1E2B8D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D243BD-5DF8-9951-EF7D-A5BC016E594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7C4F4C8-A569-F160-8AD5-8DDADE935AFE}"/>
              </a:ext>
            </a:extLst>
          </p:cNvPr>
          <p:cNvSpPr>
            <a:spLocks noGrp="1"/>
          </p:cNvSpPr>
          <p:nvPr>
            <p:ph type="body" idx="1"/>
          </p:nvPr>
        </p:nvSpPr>
        <p:spPr/>
        <p:txBody>
          <a:bodyPr/>
          <a:lstStyle/>
          <a:p>
            <a:r>
              <a:rPr lang="en-US" b="1" i="0" dirty="0">
                <a:solidFill>
                  <a:srgbClr val="1D1C1D"/>
                </a:solidFill>
                <a:effectLst/>
                <a:latin typeface="Slack-Lato"/>
              </a:rPr>
              <a:t>Teacher notes – </a:t>
            </a:r>
            <a:r>
              <a:rPr lang="en-GB" b="1" i="0" dirty="0">
                <a:solidFill>
                  <a:srgbClr val="1D1C1D"/>
                </a:solidFill>
                <a:effectLst/>
                <a:latin typeface="Slack-Lato"/>
              </a:rPr>
              <a:t>Setback heads, hearts, hands (10 mins, slides 19-21)</a:t>
            </a:r>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Take feedback from each group, ensuring all scenarios are discussed. When discussing specific scenarios it might help to consider:</a:t>
            </a:r>
          </a:p>
          <a:p>
            <a:pPr marL="342900" lvl="0" indent="-342900">
              <a:lnSpc>
                <a:spcPts val="1550"/>
              </a:lnSpc>
              <a:spcAft>
                <a:spcPts val="700"/>
              </a:spcAft>
              <a:buSzPts val="1000"/>
              <a:buFont typeface="Symbol" panose="05050102010706020507" pitchFamily="18" charset="2"/>
              <a:buChar char=""/>
              <a:tabLst>
                <a:tab pos="457200" algn="l"/>
              </a:tabLst>
            </a:pPr>
            <a:r>
              <a:rPr lang="en-GB" sz="1200" i="1" dirty="0">
                <a:solidFill>
                  <a:srgbClr val="3B3838"/>
                </a:solidFill>
                <a:effectLst/>
                <a:latin typeface="Outfit"/>
                <a:ea typeface="Calibri" panose="020F0502020204030204" pitchFamily="34" charset="0"/>
                <a:cs typeface="Times New Roman" panose="02020603050405020304" pitchFamily="18" charset="0"/>
              </a:rPr>
              <a:t>Ryan (exam setback): Ryan might think his effort wasn’t enough and doubt his ability in Science. He may feel disappointed or frustrated. </a:t>
            </a:r>
            <a:br>
              <a:rPr lang="en-GB" sz="1200" i="1" dirty="0">
                <a:solidFill>
                  <a:srgbClr val="3B3838"/>
                </a:solidFill>
                <a:effectLst/>
                <a:latin typeface="Outfit"/>
                <a:ea typeface="Calibri" panose="020F0502020204030204" pitchFamily="34" charset="0"/>
                <a:cs typeface="Times New Roman" panose="02020603050405020304" pitchFamily="18" charset="0"/>
              </a:rPr>
            </a:br>
            <a:r>
              <a:rPr lang="en-GB" sz="1200" i="1" dirty="0">
                <a:solidFill>
                  <a:srgbClr val="3B3838"/>
                </a:solidFill>
                <a:effectLst/>
                <a:latin typeface="Outfit"/>
                <a:ea typeface="Calibri" panose="020F0502020204030204" pitchFamily="34" charset="0"/>
                <a:cs typeface="Times New Roman" panose="02020603050405020304" pitchFamily="18" charset="0"/>
              </a:rPr>
              <a:t>Naming emotions and taking a short break can help him manage his feelings, making it easier to think clearly. Reframing his thoughts to focus on progress rather than one result may rebuild confidence and mean that moving forward he is able to identify more specific points for improvement.</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spcAft>
                <a:spcPts val="700"/>
              </a:spcAft>
              <a:buSzPts val="1000"/>
              <a:buFont typeface="Symbol" panose="05050102010706020507" pitchFamily="18" charset="2"/>
              <a:buChar char=""/>
              <a:tabLst>
                <a:tab pos="457200" algn="l"/>
              </a:tabLst>
            </a:pPr>
            <a:r>
              <a:rPr lang="en-GB" sz="1200" i="1" dirty="0">
                <a:solidFill>
                  <a:srgbClr val="3B3838"/>
                </a:solidFill>
                <a:effectLst/>
                <a:latin typeface="Outfit"/>
                <a:ea typeface="Calibri" panose="020F0502020204030204" pitchFamily="34" charset="0"/>
                <a:cs typeface="Times New Roman" panose="02020603050405020304" pitchFamily="18" charset="0"/>
              </a:rPr>
              <a:t>Aisha (friendship concerns): Aisha may believe not being invited means her classmates don’t like her. She might feel excluded and upset. </a:t>
            </a:r>
            <a:br>
              <a:rPr lang="en-GB" sz="1200" dirty="0">
                <a:solidFill>
                  <a:srgbClr val="3B3838"/>
                </a:solidFill>
                <a:effectLst/>
                <a:latin typeface="Outfit"/>
                <a:ea typeface="Calibri" panose="020F0502020204030204" pitchFamily="34" charset="0"/>
                <a:cs typeface="Times New Roman" panose="02020603050405020304" pitchFamily="18" charset="0"/>
              </a:rPr>
            </a:br>
            <a:r>
              <a:rPr lang="en-GB" sz="1200" i="1" dirty="0">
                <a:solidFill>
                  <a:srgbClr val="3B3838"/>
                </a:solidFill>
                <a:effectLst/>
                <a:latin typeface="Outfit"/>
                <a:ea typeface="Calibri" panose="020F0502020204030204" pitchFamily="34" charset="0"/>
                <a:cs typeface="Times New Roman" panose="02020603050405020304" pitchFamily="18" charset="0"/>
              </a:rPr>
              <a:t>After realising that running the concern over and over in her head is unhelpful, ‘watching’ her thoughts by briefly noticing them and watching them float away (for example, imagining them as passing clouds, or leaves on a stream) can help her let go of unhelpful assumptions and avoid patterns of negative thinking. She can then shift her attention to something else. She might do this by engaging in an enjoyable activity to help her manage emotions, or seeking support from a trusted classmate or teacher may provide reassurance.</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spcAft>
                <a:spcPts val="700"/>
              </a:spcAft>
              <a:buSzPts val="1000"/>
              <a:buFont typeface="Symbol" panose="05050102010706020507" pitchFamily="18" charset="2"/>
              <a:buChar char=""/>
              <a:tabLst>
                <a:tab pos="457200" algn="l"/>
              </a:tabLst>
            </a:pPr>
            <a:r>
              <a:rPr lang="en-GB" sz="1200" i="1" dirty="0">
                <a:solidFill>
                  <a:srgbClr val="3B3838"/>
                </a:solidFill>
                <a:effectLst/>
                <a:latin typeface="Outfit"/>
                <a:ea typeface="Calibri" panose="020F0502020204030204" pitchFamily="34" charset="0"/>
                <a:cs typeface="Times New Roman" panose="02020603050405020304" pitchFamily="18" charset="0"/>
              </a:rPr>
              <a:t>Jayden (team disappointment): Jayden might think not making the team means they aren’t good enough, leaving them feeling discouraged or disappointed. </a:t>
            </a:r>
            <a:br>
              <a:rPr lang="en-GB" sz="1200" i="1" dirty="0">
                <a:solidFill>
                  <a:srgbClr val="3B3838"/>
                </a:solidFill>
                <a:effectLst/>
                <a:latin typeface="Outfit"/>
                <a:ea typeface="Calibri" panose="020F0502020204030204" pitchFamily="34" charset="0"/>
                <a:cs typeface="Times New Roman" panose="02020603050405020304" pitchFamily="18" charset="0"/>
              </a:rPr>
            </a:br>
            <a:r>
              <a:rPr lang="en-GB" sz="1200" i="1" dirty="0">
                <a:solidFill>
                  <a:srgbClr val="3B3838"/>
                </a:solidFill>
                <a:effectLst/>
                <a:latin typeface="Outfit"/>
                <a:ea typeface="Calibri" panose="020F0502020204030204" pitchFamily="34" charset="0"/>
                <a:cs typeface="Times New Roman" panose="02020603050405020304" pitchFamily="18" charset="0"/>
              </a:rPr>
              <a:t>Taking part in other enjoyable activities could help them step back and gain perspective. This space can allow time to reframe the situation, and for Jayden to consider ways they can improve for next year’s trials or try another sport to continue developing their skills. </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spcAft>
                <a:spcPts val="700"/>
              </a:spcAft>
              <a:buSzPts val="1000"/>
              <a:buFont typeface="Symbol" panose="05050102010706020507" pitchFamily="18" charset="2"/>
              <a:buChar char=""/>
              <a:tabLst>
                <a:tab pos="457200" algn="l"/>
              </a:tabLst>
            </a:pPr>
            <a:r>
              <a:rPr lang="en-GB" sz="1200" i="1" dirty="0">
                <a:solidFill>
                  <a:srgbClr val="3B3838"/>
                </a:solidFill>
                <a:effectLst/>
                <a:latin typeface="Outfit"/>
                <a:ea typeface="Calibri" panose="020F0502020204030204" pitchFamily="34" charset="0"/>
                <a:cs typeface="Times New Roman" panose="02020603050405020304" pitchFamily="18" charset="0"/>
              </a:rPr>
              <a:t>Dean (group chat exclusion): Dean may wonder if his friends are leaving him out on purpose, making him feel confused, jealous or left out. </a:t>
            </a:r>
            <a:br>
              <a:rPr lang="en-GB" sz="1200" i="1" dirty="0">
                <a:solidFill>
                  <a:srgbClr val="3B3838"/>
                </a:solidFill>
                <a:effectLst/>
                <a:latin typeface="Outfit"/>
                <a:ea typeface="Calibri" panose="020F0502020204030204" pitchFamily="34" charset="0"/>
                <a:cs typeface="Times New Roman" panose="02020603050405020304" pitchFamily="18" charset="0"/>
              </a:rPr>
            </a:br>
            <a:r>
              <a:rPr lang="en-GB" sz="1200" i="1" dirty="0">
                <a:solidFill>
                  <a:srgbClr val="3B3838"/>
                </a:solidFill>
                <a:effectLst/>
                <a:latin typeface="Outfit"/>
                <a:ea typeface="Calibri" panose="020F0502020204030204" pitchFamily="34" charset="0"/>
                <a:cs typeface="Times New Roman" panose="02020603050405020304" pitchFamily="18" charset="0"/>
              </a:rPr>
              <a:t>Reappraising the situation (e.g. considering the chat might have a specific purpose) can help him to avoid jumping to conclusions. Checking in with a friend could provide reassurance and clarity, helping him feel more secure in his friendships.</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spcAft>
                <a:spcPts val="700"/>
              </a:spcAft>
              <a:buSzPts val="1000"/>
              <a:buFont typeface="Symbol" panose="05050102010706020507" pitchFamily="18" charset="2"/>
              <a:buChar char=""/>
              <a:tabLst>
                <a:tab pos="457200" algn="l"/>
              </a:tabLst>
            </a:pPr>
            <a:r>
              <a:rPr lang="en-GB" sz="1200" i="1" dirty="0">
                <a:solidFill>
                  <a:srgbClr val="3B3838"/>
                </a:solidFill>
                <a:effectLst/>
                <a:latin typeface="Outfit"/>
                <a:ea typeface="Calibri" panose="020F0502020204030204" pitchFamily="34" charset="0"/>
                <a:cs typeface="Times New Roman" panose="02020603050405020304" pitchFamily="18" charset="0"/>
              </a:rPr>
              <a:t>Liam (music exam doubts): Liam may feel annoyed or discouraged if his teacher suggests more practice, thinking it means he isn’t good enough. He may feel nervous about the idea of taking the music exam in the future. </a:t>
            </a:r>
            <a:br>
              <a:rPr lang="en-GB" sz="1200" dirty="0">
                <a:solidFill>
                  <a:srgbClr val="3B3838"/>
                </a:solidFill>
                <a:effectLst/>
                <a:latin typeface="Outfit"/>
                <a:ea typeface="Calibri" panose="020F0502020204030204" pitchFamily="34" charset="0"/>
                <a:cs typeface="Times New Roman" panose="02020603050405020304" pitchFamily="18" charset="0"/>
              </a:rPr>
            </a:br>
            <a:r>
              <a:rPr lang="en-GB" sz="1200" i="1" dirty="0">
                <a:solidFill>
                  <a:srgbClr val="3B3838"/>
                </a:solidFill>
                <a:effectLst/>
                <a:latin typeface="Outfit"/>
                <a:ea typeface="Calibri" panose="020F0502020204030204" pitchFamily="34" charset="0"/>
                <a:cs typeface="Times New Roman" panose="02020603050405020304" pitchFamily="18" charset="0"/>
              </a:rPr>
              <a:t>Progressive muscle relaxation, or absorbing activities that engage the senses, may help him to regulate emotions and feel calmer. Or he might try enjoyable activities such as through playing an easier piece of music, or playing with a group, for fun. This can make it easier for him to see the extra practice as a way to build confidence rather than a failure.</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spcAft>
                <a:spcPts val="700"/>
              </a:spcAft>
              <a:buSzPts val="1000"/>
              <a:buFont typeface="Symbol" panose="05050102010706020507" pitchFamily="18" charset="2"/>
              <a:buChar char=""/>
              <a:tabLst>
                <a:tab pos="457200" algn="l"/>
              </a:tabLst>
            </a:pPr>
            <a:r>
              <a:rPr lang="en-GB" sz="1200" i="1" dirty="0">
                <a:solidFill>
                  <a:srgbClr val="3B3838"/>
                </a:solidFill>
                <a:effectLst/>
                <a:latin typeface="Outfit"/>
                <a:ea typeface="Calibri" panose="020F0502020204030204" pitchFamily="34" charset="0"/>
                <a:cs typeface="Times New Roman" panose="02020603050405020304" pitchFamily="18" charset="0"/>
              </a:rPr>
              <a:t>Emily (friend cancelling plans): Emily might assume her friend cancelling means they don’t want to see her. She may feel annoyed, disappointed or uncertain. </a:t>
            </a:r>
            <a:br>
              <a:rPr lang="en-GB" sz="1200" i="1" dirty="0">
                <a:solidFill>
                  <a:srgbClr val="3B3838"/>
                </a:solidFill>
                <a:effectLst/>
                <a:latin typeface="Outfit"/>
                <a:ea typeface="Calibri" panose="020F0502020204030204" pitchFamily="34" charset="0"/>
                <a:cs typeface="Times New Roman" panose="02020603050405020304" pitchFamily="18" charset="0"/>
              </a:rPr>
            </a:br>
            <a:r>
              <a:rPr lang="en-GB" sz="1200" i="1" dirty="0">
                <a:solidFill>
                  <a:srgbClr val="3B3838"/>
                </a:solidFill>
                <a:effectLst/>
                <a:latin typeface="Outfit"/>
                <a:ea typeface="Calibri" panose="020F0502020204030204" pitchFamily="34" charset="0"/>
                <a:cs typeface="Times New Roman" panose="02020603050405020304" pitchFamily="18" charset="0"/>
              </a:rPr>
              <a:t>Shifting focus to an alternative activity can help manage her emotions in the moment. If she still feels unsettled, having an open conversation with her friend may clarify the situation and provide reassurance.</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0" indent="0">
              <a:buNone/>
            </a:pPr>
            <a:endParaRPr lang="en-GB" dirty="0"/>
          </a:p>
        </p:txBody>
      </p:sp>
      <p:sp>
        <p:nvSpPr>
          <p:cNvPr id="4" name="Slide Number Placeholder 3">
            <a:extLst>
              <a:ext uri="{FF2B5EF4-FFF2-40B4-BE49-F238E27FC236}">
                <a16:creationId xmlns:a16="http://schemas.microsoft.com/office/drawing/2014/main" id="{D94F810B-9FC3-03E7-A1CA-C954B68936A3}"/>
              </a:ext>
            </a:extLst>
          </p:cNvPr>
          <p:cNvSpPr>
            <a:spLocks noGrp="1"/>
          </p:cNvSpPr>
          <p:nvPr>
            <p:ph type="sldNum" sz="quarter" idx="5"/>
          </p:nvPr>
        </p:nvSpPr>
        <p:spPr/>
        <p:txBody>
          <a:bodyPr/>
          <a:lstStyle/>
          <a:p>
            <a:fld id="{4248C3AE-CCDF-44E3-8B27-364CE2CCD004}" type="slidenum">
              <a:rPr lang="en-GB" smtClean="0"/>
              <a:t>14</a:t>
            </a:fld>
            <a:endParaRPr lang="en-GB"/>
          </a:p>
        </p:txBody>
      </p:sp>
    </p:spTree>
    <p:extLst>
      <p:ext uri="{BB962C8B-B14F-4D97-AF65-F5344CB8AC3E}">
        <p14:creationId xmlns:p14="http://schemas.microsoft.com/office/powerpoint/2010/main" val="3775010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5D463-489B-F7A3-62DE-447F60D14F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9EED05-FA80-D3CA-5940-E5159B8FA30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B0B80A4-27A2-C4AE-9897-A9C95476EF28}"/>
              </a:ext>
            </a:extLst>
          </p:cNvPr>
          <p:cNvSpPr>
            <a:spLocks noGrp="1"/>
          </p:cNvSpPr>
          <p:nvPr>
            <p:ph type="body" idx="1"/>
          </p:nvPr>
        </p:nvSpPr>
        <p:spPr/>
        <p:txBody>
          <a:bodyPr/>
          <a:lstStyle/>
          <a:p>
            <a:r>
              <a:rPr lang="en-US" b="1" i="0" dirty="0">
                <a:solidFill>
                  <a:srgbClr val="1D1C1D"/>
                </a:solidFill>
                <a:effectLst/>
                <a:latin typeface="Slack-Lato"/>
              </a:rPr>
              <a:t>Teacher notes – </a:t>
            </a:r>
            <a:r>
              <a:rPr lang="en-GB" b="1" i="0" dirty="0">
                <a:solidFill>
                  <a:srgbClr val="1D1C1D"/>
                </a:solidFill>
                <a:effectLst/>
                <a:latin typeface="Slack-Lato"/>
              </a:rPr>
              <a:t>Setback heads, hearts, hands (10 mins, slides 13-15)</a:t>
            </a:r>
          </a:p>
          <a:p>
            <a:r>
              <a:rPr lang="en-GB" b="0" i="1" dirty="0">
                <a:solidFill>
                  <a:srgbClr val="1D1C1D"/>
                </a:solidFill>
                <a:effectLst/>
                <a:latin typeface="Slack-Lato"/>
              </a:rPr>
              <a:t>Click to animate</a:t>
            </a:r>
          </a:p>
          <a:p>
            <a:r>
              <a:rPr lang="en-GB" sz="1200" dirty="0">
                <a:solidFill>
                  <a:srgbClr val="3B3838"/>
                </a:solidFill>
                <a:effectLst/>
                <a:latin typeface="Outfit"/>
                <a:ea typeface="Calibri" panose="020F0502020204030204" pitchFamily="34" charset="0"/>
                <a:cs typeface="Times New Roman" panose="02020603050405020304" pitchFamily="18" charset="0"/>
              </a:rPr>
              <a:t>Remind students that setbacks are a normal part of life and happen to everyone, even when they try their best. The way someone thinks about a setback can affect how they feel and what they do next. Recognising emotions and using strategies like pausing, breathing, or engaging in an enjoyable activity can help manage difficult feelings before deciding what to do next. Many setbacks are temporary, and learning from them can help someone develop new skills or explore strategies they haven’t tried before.</a:t>
            </a:r>
          </a:p>
          <a:p>
            <a:endParaRPr lang="en-GB" sz="1200" dirty="0">
              <a:solidFill>
                <a:srgbClr val="3B3838"/>
              </a:solidFill>
              <a:effectLst/>
              <a:latin typeface="Outfit"/>
              <a:ea typeface="Calibri" panose="020F0502020204030204" pitchFamily="34" charset="0"/>
              <a:cs typeface="Times New Roman" panose="02020603050405020304" pitchFamily="18" charset="0"/>
            </a:endParaRPr>
          </a:p>
          <a:p>
            <a:r>
              <a:rPr lang="en-GB" sz="1200" dirty="0">
                <a:solidFill>
                  <a:srgbClr val="3B3838"/>
                </a:solidFill>
                <a:effectLst/>
                <a:latin typeface="Outfit"/>
                <a:ea typeface="Calibri" panose="020F0502020204030204" pitchFamily="34" charset="0"/>
                <a:cs typeface="Times New Roman" panose="02020603050405020304" pitchFamily="18" charset="0"/>
              </a:rPr>
              <a:t>Repeated negative thoughts can make the amygdala more sensitive over time, causing it to react more strongly to challenges and making it harder to stay calm or think clearly. But regularly using strategies to manage or work through setbacks helps strengthen the connection between the prefrontal cortex (PFC) and the amygdala. This makes it easier for the PFC to calm the amygdala and regulate emotions. Over time, this can reduce negativity bias, so someone is less likely to automatically focus on the negative in future situations.</a:t>
            </a:r>
          </a:p>
          <a:p>
            <a:endParaRPr lang="en-GB" sz="1200" dirty="0">
              <a:solidFill>
                <a:srgbClr val="3B3838"/>
              </a:solidFill>
              <a:effectLst/>
              <a:latin typeface="Outfit"/>
              <a:ea typeface="Calibri" panose="020F0502020204030204" pitchFamily="34" charset="0"/>
              <a:cs typeface="Times New Roman" panose="02020603050405020304" pitchFamily="18" charset="0"/>
            </a:endParaRPr>
          </a:p>
          <a:p>
            <a:r>
              <a:rPr lang="en-US" sz="1200" dirty="0">
                <a:solidFill>
                  <a:srgbClr val="3B3838"/>
                </a:solidFill>
                <a:effectLst/>
                <a:latin typeface="Outfit"/>
                <a:ea typeface="Calibri" panose="020F0502020204030204" pitchFamily="34" charset="0"/>
                <a:cs typeface="Times New Roman" panose="02020603050405020304" pitchFamily="18" charset="0"/>
              </a:rPr>
              <a:t>Remind students that it’s okay if someone doesn’t remember the names or functions of brain areas. What matters is knowing that using healthy strategies to manage setbacks can help the brain respond in ways that support wellbeing and make it easier for someone to take part in activities that matter to them or move towards their goals. Over time, these strategies can help people to </a:t>
            </a:r>
            <a:r>
              <a:rPr lang="en-US" sz="1200" dirty="0" err="1">
                <a:solidFill>
                  <a:srgbClr val="3B3838"/>
                </a:solidFill>
                <a:effectLst/>
                <a:latin typeface="Outfit"/>
                <a:ea typeface="Calibri" panose="020F0502020204030204" pitchFamily="34" charset="0"/>
                <a:cs typeface="Times New Roman" panose="02020603050405020304" pitchFamily="18" charset="0"/>
              </a:rPr>
              <a:t>recognise</a:t>
            </a:r>
            <a:r>
              <a:rPr lang="en-US" sz="1200" dirty="0">
                <a:solidFill>
                  <a:srgbClr val="3B3838"/>
                </a:solidFill>
                <a:effectLst/>
                <a:latin typeface="Outfit"/>
                <a:ea typeface="Calibri" panose="020F0502020204030204" pitchFamily="34" charset="0"/>
                <a:cs typeface="Times New Roman" panose="02020603050405020304" pitchFamily="18" charset="0"/>
              </a:rPr>
              <a:t> and manage uncomfortable emotions, reframe negative thinking patterns that might otherwise hold them back, and see setbacks as opportunities to learn and grow.</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0" indent="0">
              <a:buNone/>
            </a:pPr>
            <a:endParaRPr lang="en-GB" dirty="0"/>
          </a:p>
        </p:txBody>
      </p:sp>
      <p:sp>
        <p:nvSpPr>
          <p:cNvPr id="4" name="Slide Number Placeholder 3">
            <a:extLst>
              <a:ext uri="{FF2B5EF4-FFF2-40B4-BE49-F238E27FC236}">
                <a16:creationId xmlns:a16="http://schemas.microsoft.com/office/drawing/2014/main" id="{63FC7CCF-7E4E-7F82-8EBF-5D4E3EF6D5BC}"/>
              </a:ext>
            </a:extLst>
          </p:cNvPr>
          <p:cNvSpPr>
            <a:spLocks noGrp="1"/>
          </p:cNvSpPr>
          <p:nvPr>
            <p:ph type="sldNum" sz="quarter" idx="5"/>
          </p:nvPr>
        </p:nvSpPr>
        <p:spPr/>
        <p:txBody>
          <a:bodyPr/>
          <a:lstStyle/>
          <a:p>
            <a:fld id="{4248C3AE-CCDF-44E3-8B27-364CE2CCD004}" type="slidenum">
              <a:rPr lang="en-GB" smtClean="0"/>
              <a:t>15</a:t>
            </a:fld>
            <a:endParaRPr lang="en-GB"/>
          </a:p>
        </p:txBody>
      </p:sp>
    </p:spTree>
    <p:extLst>
      <p:ext uri="{BB962C8B-B14F-4D97-AF65-F5344CB8AC3E}">
        <p14:creationId xmlns:p14="http://schemas.microsoft.com/office/powerpoint/2010/main" val="30819399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088A7-0F06-07CF-69BB-855F72AFDF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2CABF5-4F1B-9D46-5E50-5CF536BC8C6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3FB3BE0-3948-BD41-18B0-5101912BE06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Endpoint assessment (10 mins)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3B3838"/>
                </a:solidFill>
                <a:effectLst/>
                <a:latin typeface="Outfit"/>
                <a:ea typeface="Calibri" panose="020F0502020204030204" pitchFamily="34" charset="0"/>
                <a:cs typeface="Times New Roman" panose="02020603050405020304" pitchFamily="18" charset="0"/>
              </a:rPr>
              <a:t>Ask students to revisit </a:t>
            </a:r>
            <a:r>
              <a:rPr lang="en-GB" sz="1200" b="1" i="0" dirty="0">
                <a:solidFill>
                  <a:srgbClr val="3B3838"/>
                </a:solidFill>
                <a:effectLst/>
                <a:latin typeface="Outfit"/>
                <a:ea typeface="Calibri" panose="020F0502020204030204" pitchFamily="34" charset="0"/>
                <a:cs typeface="Times New Roman" panose="02020603050405020304" pitchFamily="18" charset="0"/>
              </a:rPr>
              <a:t>Attitude Continuum </a:t>
            </a:r>
            <a:r>
              <a:rPr lang="en-GB" sz="1200" dirty="0">
                <a:solidFill>
                  <a:srgbClr val="3B3838"/>
                </a:solidFill>
                <a:effectLst/>
                <a:latin typeface="Outfit"/>
                <a:ea typeface="Calibri" panose="020F0502020204030204" pitchFamily="34" charset="0"/>
                <a:cs typeface="Times New Roman" panose="02020603050405020304" pitchFamily="18" charset="0"/>
              </a:rPr>
              <a:t>from the baseline assessment. On their own, ask them to draw a square on the line for each statement to show if their views have changed, considering what they have learned in the lesson.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3B3838"/>
                </a:solidFill>
                <a:effectLst/>
                <a:latin typeface="Outfit"/>
                <a:ea typeface="Calibri" panose="020F0502020204030204" pitchFamily="34" charset="0"/>
                <a:cs typeface="Times New Roman" panose="02020603050405020304" pitchFamily="18" charset="0"/>
              </a:rPr>
              <a:t>For each statement ask them to respond to the prompts on the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Returning to the quote from the start of the lesson</a:t>
            </a:r>
            <a:r>
              <a:rPr lang="en-GB" sz="1200" i="1" dirty="0">
                <a:solidFill>
                  <a:srgbClr val="3B3838"/>
                </a:solidFill>
                <a:effectLst/>
                <a:latin typeface="Outfit"/>
                <a:ea typeface="Calibri" panose="020F0502020204030204" pitchFamily="34" charset="0"/>
                <a:cs typeface="Times New Roman" panose="02020603050405020304" pitchFamily="18" charset="0"/>
              </a:rPr>
              <a:t> </a:t>
            </a:r>
            <a:r>
              <a:rPr lang="en-GB" sz="1200" dirty="0">
                <a:solidFill>
                  <a:srgbClr val="3B3838"/>
                </a:solidFill>
                <a:effectLst/>
                <a:latin typeface="Outfit"/>
                <a:ea typeface="Calibri" panose="020F0502020204030204" pitchFamily="34" charset="0"/>
                <a:cs typeface="Times New Roman" panose="02020603050405020304" pitchFamily="18" charset="0"/>
              </a:rPr>
              <a:t>on the slide, ask students to write one key piece of advice they would offer to the person. Encourage them to think about strategies discussed in the lesson and what they have learned about managing setbacks.</a:t>
            </a:r>
          </a:p>
          <a:p>
            <a:pPr>
              <a:lnSpc>
                <a:spcPts val="1550"/>
              </a:lnSpc>
              <a:spcAft>
                <a:spcPts val="700"/>
              </a:spcAft>
            </a:pPr>
            <a:r>
              <a:rPr lang="en-GB" sz="1200" dirty="0">
                <a:solidFill>
                  <a:srgbClr val="3B3838"/>
                </a:solidFill>
                <a:effectLst/>
                <a:latin typeface="Outfit"/>
                <a:ea typeface="Calibri" panose="020F0502020204030204" pitchFamily="34" charset="0"/>
                <a:cs typeface="Times New Roman" panose="02020603050405020304" pitchFamily="18" charset="0"/>
              </a:rPr>
              <a:t>This is an opportunity to identify any continuing gaps in students’ understanding that you can plan to address in the following lessons, and assess the progress students have made in this lesson.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67F7A200-2918-DA60-5E31-EED45B0EB904}"/>
              </a:ext>
            </a:extLst>
          </p:cNvPr>
          <p:cNvSpPr>
            <a:spLocks noGrp="1"/>
          </p:cNvSpPr>
          <p:nvPr>
            <p:ph type="sldNum" sz="quarter" idx="5"/>
          </p:nvPr>
        </p:nvSpPr>
        <p:spPr/>
        <p:txBody>
          <a:bodyPr/>
          <a:lstStyle/>
          <a:p>
            <a:fld id="{4248C3AE-CCDF-44E3-8B27-364CE2CCD004}" type="slidenum">
              <a:rPr lang="en-GB" smtClean="0"/>
              <a:t>16</a:t>
            </a:fld>
            <a:endParaRPr lang="en-GB"/>
          </a:p>
        </p:txBody>
      </p:sp>
    </p:spTree>
    <p:extLst>
      <p:ext uri="{BB962C8B-B14F-4D97-AF65-F5344CB8AC3E}">
        <p14:creationId xmlns:p14="http://schemas.microsoft.com/office/powerpoint/2010/main" val="13924913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F8189-BF4E-98E3-F1E4-66D0B1BB42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13DA7C-AB0F-4054-D5C6-82A1D99F9B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045D91-1841-ABEC-5DB9-7A8F75B55704}"/>
              </a:ext>
            </a:extLst>
          </p:cNvPr>
          <p:cNvSpPr>
            <a:spLocks noGrp="1"/>
          </p:cNvSpPr>
          <p:nvPr>
            <p:ph type="body" idx="1"/>
          </p:nvPr>
        </p:nvSpPr>
        <p:spPr/>
        <p:txBody>
          <a:bodyPr/>
          <a:lstStyle/>
          <a:p>
            <a:r>
              <a:rPr lang="en-GB" dirty="0"/>
              <a:t>Ask students to spend 5 minutes completing the end of unit quiz on pages 51-53 of their booklets and complete the PLC end </a:t>
            </a:r>
            <a:r>
              <a:rPr lang="en-GB"/>
              <a:t>learning check on page 50. </a:t>
            </a:r>
            <a:endParaRPr lang="en-GB" dirty="0"/>
          </a:p>
        </p:txBody>
      </p:sp>
      <p:sp>
        <p:nvSpPr>
          <p:cNvPr id="4" name="Slide Number Placeholder 3">
            <a:extLst>
              <a:ext uri="{FF2B5EF4-FFF2-40B4-BE49-F238E27FC236}">
                <a16:creationId xmlns:a16="http://schemas.microsoft.com/office/drawing/2014/main" id="{4A8516AD-C349-C3CF-4179-04609BBF0EE0}"/>
              </a:ext>
            </a:extLst>
          </p:cNvPr>
          <p:cNvSpPr>
            <a:spLocks noGrp="1"/>
          </p:cNvSpPr>
          <p:nvPr>
            <p:ph type="sldNum" sz="quarter" idx="5"/>
          </p:nvPr>
        </p:nvSpPr>
        <p:spPr/>
        <p:txBody>
          <a:bodyPr/>
          <a:lstStyle/>
          <a:p>
            <a:fld id="{4248C3AE-CCDF-44E3-8B27-364CE2CCD004}" type="slidenum">
              <a:rPr lang="en-GB" smtClean="0"/>
              <a:t>17</a:t>
            </a:fld>
            <a:endParaRPr lang="en-GB"/>
          </a:p>
        </p:txBody>
      </p:sp>
    </p:spTree>
    <p:extLst>
      <p:ext uri="{BB962C8B-B14F-4D97-AF65-F5344CB8AC3E}">
        <p14:creationId xmlns:p14="http://schemas.microsoft.com/office/powerpoint/2010/main" val="8203223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1D1C1D"/>
              </a:solidFill>
              <a:effectLst/>
              <a:latin typeface="Slack-Lato"/>
            </a:endParaRPr>
          </a:p>
          <a:p>
            <a:endParaRPr lang="en-GB" dirty="0"/>
          </a:p>
        </p:txBody>
      </p:sp>
      <p:sp>
        <p:nvSpPr>
          <p:cNvPr id="4" name="Slide Number Placeholder 3"/>
          <p:cNvSpPr>
            <a:spLocks noGrp="1"/>
          </p:cNvSpPr>
          <p:nvPr>
            <p:ph type="sldNum" sz="quarter" idx="5"/>
          </p:nvPr>
        </p:nvSpPr>
        <p:spPr/>
        <p:txBody>
          <a:bodyPr/>
          <a:lstStyle/>
          <a:p>
            <a:fld id="{4248C3AE-CCDF-44E3-8B27-364CE2CCD004}" type="slidenum">
              <a:rPr lang="en-GB" smtClean="0"/>
              <a:t>18</a:t>
            </a:fld>
            <a:endParaRPr lang="en-GB"/>
          </a:p>
        </p:txBody>
      </p:sp>
    </p:spTree>
    <p:extLst>
      <p:ext uri="{BB962C8B-B14F-4D97-AF65-F5344CB8AC3E}">
        <p14:creationId xmlns:p14="http://schemas.microsoft.com/office/powerpoint/2010/main" val="38314706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Teacher notes – Extension activity</a:t>
            </a:r>
          </a:p>
          <a:p>
            <a:r>
              <a:rPr lang="en-GB" sz="1800">
                <a:solidFill>
                  <a:srgbClr val="3B3838"/>
                </a:solidFill>
                <a:effectLst/>
                <a:latin typeface="Outfit"/>
                <a:ea typeface="Calibri" panose="020F0502020204030204" pitchFamily="34" charset="0"/>
                <a:cs typeface="Times New Roman" panose="02020603050405020304" pitchFamily="18" charset="0"/>
              </a:rPr>
              <a:t>Ask students to design a leaflet to help others understand negative thinking patterns and how to challenge them. The leaflet should:</a:t>
            </a:r>
          </a:p>
          <a:p>
            <a:pPr marL="342900" lvl="0" indent="-342900">
              <a:lnSpc>
                <a:spcPts val="1550"/>
              </a:lnSpc>
              <a:buFont typeface="Symbol" panose="05050102010706020507" pitchFamily="18" charset="2"/>
              <a:buChar char=""/>
              <a:tabLst>
                <a:tab pos="228600" algn="l"/>
                <a:tab pos="457200" algn="l"/>
              </a:tabLst>
            </a:pPr>
            <a:r>
              <a:rPr lang="en-GB" sz="1800">
                <a:solidFill>
                  <a:srgbClr val="3B3838"/>
                </a:solidFill>
                <a:effectLst/>
                <a:latin typeface="Outfit"/>
                <a:ea typeface="Calibri" panose="020F0502020204030204" pitchFamily="34" charset="0"/>
                <a:cs typeface="Times New Roman" panose="02020603050405020304" pitchFamily="18" charset="0"/>
              </a:rPr>
              <a:t>explain what negative thinking patterns are</a:t>
            </a:r>
          </a:p>
          <a:p>
            <a:pPr marL="342900" lvl="0" indent="-342900">
              <a:lnSpc>
                <a:spcPts val="1550"/>
              </a:lnSpc>
              <a:buFont typeface="Symbol" panose="05050102010706020507" pitchFamily="18" charset="2"/>
              <a:buChar char=""/>
              <a:tabLst>
                <a:tab pos="228600" algn="l"/>
                <a:tab pos="457200" algn="l"/>
              </a:tabLst>
            </a:pPr>
            <a:r>
              <a:rPr lang="en-GB" sz="1800">
                <a:solidFill>
                  <a:srgbClr val="3B3838"/>
                </a:solidFill>
                <a:effectLst/>
                <a:latin typeface="Outfit"/>
                <a:ea typeface="Calibri" panose="020F0502020204030204" pitchFamily="34" charset="0"/>
                <a:cs typeface="Times New Roman" panose="02020603050405020304" pitchFamily="18" charset="0"/>
              </a:rPr>
              <a:t>give examples to show how these thoughts can be reframed into more positive alternatives</a:t>
            </a:r>
          </a:p>
          <a:p>
            <a:pPr marL="342900" lvl="0" indent="-342900">
              <a:lnSpc>
                <a:spcPts val="1550"/>
              </a:lnSpc>
              <a:spcAft>
                <a:spcPts val="700"/>
              </a:spcAft>
              <a:buFont typeface="Symbol" panose="05050102010706020507" pitchFamily="18" charset="2"/>
              <a:buChar char=""/>
              <a:tabLst>
                <a:tab pos="228600" algn="l"/>
                <a:tab pos="457200" algn="l"/>
              </a:tabLst>
            </a:pPr>
            <a:r>
              <a:rPr lang="en-GB" sz="1800">
                <a:solidFill>
                  <a:srgbClr val="3B3838"/>
                </a:solidFill>
                <a:effectLst/>
                <a:latin typeface="Outfit"/>
                <a:ea typeface="Calibri" panose="020F0502020204030204" pitchFamily="34" charset="0"/>
                <a:cs typeface="Times New Roman" panose="02020603050405020304" pitchFamily="18" charset="0"/>
              </a:rPr>
              <a:t>highlight how changing thinking patterns can influence actions and wellbeing.</a:t>
            </a:r>
          </a:p>
          <a:p>
            <a:endParaRPr lang="en-GB" b="1"/>
          </a:p>
        </p:txBody>
      </p:sp>
      <p:sp>
        <p:nvSpPr>
          <p:cNvPr id="4" name="Slide Number Placeholder 3"/>
          <p:cNvSpPr>
            <a:spLocks noGrp="1"/>
          </p:cNvSpPr>
          <p:nvPr>
            <p:ph type="sldNum" sz="quarter" idx="5"/>
          </p:nvPr>
        </p:nvSpPr>
        <p:spPr/>
        <p:txBody>
          <a:bodyPr/>
          <a:lstStyle/>
          <a:p>
            <a:fld id="{4AB8E58B-C9BC-F047-AC61-EC49AB3E98B5}" type="slidenum">
              <a:rPr lang="en-US" smtClean="0"/>
              <a:t>19</a:t>
            </a:fld>
            <a:endParaRPr lang="en-US"/>
          </a:p>
        </p:txBody>
      </p:sp>
    </p:spTree>
    <p:extLst>
      <p:ext uri="{BB962C8B-B14F-4D97-AF65-F5344CB8AC3E}">
        <p14:creationId xmlns:p14="http://schemas.microsoft.com/office/powerpoint/2010/main" val="3984265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dirty="0"/>
              <a:t>What is a coping strategy? </a:t>
            </a:r>
            <a:r>
              <a:rPr lang="en-GB" dirty="0"/>
              <a:t>A coping strategy is a way of managing difficult situations, thoughts, or strong emotions.</a:t>
            </a:r>
          </a:p>
          <a:p>
            <a:r>
              <a:rPr lang="en-GB" b="1" dirty="0"/>
              <a:t>2. Name two signs that someone might be feeling worried, tense or </a:t>
            </a:r>
            <a:r>
              <a:rPr lang="en-GB" b="1" dirty="0" err="1"/>
              <a:t>stressed.</a:t>
            </a:r>
            <a:r>
              <a:rPr lang="en-GB" dirty="0" err="1"/>
              <a:t>Possible</a:t>
            </a:r>
            <a:r>
              <a:rPr lang="en-GB" dirty="0"/>
              <a:t> answers: racing thoughts, difficulty concentrating, butterflies in the stomach, increased heart rate, sweating, withdrawing from others, feeling shaky.</a:t>
            </a:r>
          </a:p>
          <a:p>
            <a:r>
              <a:rPr lang="en-GB" b="1" dirty="0"/>
              <a:t>3. Give two examples of healthy coping </a:t>
            </a:r>
            <a:r>
              <a:rPr lang="en-GB" b="1" dirty="0" err="1"/>
              <a:t>strategies.</a:t>
            </a:r>
            <a:r>
              <a:rPr lang="en-GB" dirty="0" err="1"/>
              <a:t>Any</a:t>
            </a:r>
            <a:r>
              <a:rPr lang="en-GB" dirty="0"/>
              <a:t> two from: slow-paced breathing, progressive muscle relaxation, naming feelings, taking a break, doing an absorbing activity, talking to someone, reframing negative thoughts, watching thoughts.</a:t>
            </a:r>
          </a:p>
          <a:p>
            <a:r>
              <a:rPr lang="en-GB" b="1" dirty="0"/>
              <a:t>4. Who could a young person talk to if they are worried or </a:t>
            </a:r>
            <a:r>
              <a:rPr lang="en-GB" b="1" dirty="0" err="1"/>
              <a:t>stressed?</a:t>
            </a:r>
            <a:r>
              <a:rPr lang="en-GB" dirty="0" err="1"/>
              <a:t>A</a:t>
            </a:r>
            <a:r>
              <a:rPr lang="en-GB" dirty="0"/>
              <a:t> trusted adult, parent or carer, teacher, school counsellor, friend, GP, Childline, </a:t>
            </a:r>
            <a:r>
              <a:rPr lang="en-GB" dirty="0" err="1"/>
              <a:t>YoungMinds</a:t>
            </a:r>
            <a:r>
              <a:rPr lang="en-GB" dirty="0"/>
              <a:t>, NHS 111 or a peer mentor.</a:t>
            </a:r>
          </a:p>
          <a:p>
            <a:r>
              <a:rPr lang="en-GB" b="1" dirty="0"/>
              <a:t>5. Why is it important to practise healthy coping strategies </a:t>
            </a:r>
            <a:r>
              <a:rPr lang="en-GB" b="1" dirty="0" err="1"/>
              <a:t>regularly?</a:t>
            </a:r>
            <a:r>
              <a:rPr lang="en-GB" dirty="0" err="1"/>
              <a:t>They</a:t>
            </a:r>
            <a:r>
              <a:rPr lang="en-GB" dirty="0"/>
              <a:t> help the brain and body feel calmer, make it easier to manage stress, and become more effective with practice.</a:t>
            </a:r>
          </a:p>
          <a:p>
            <a:r>
              <a:rPr lang="en-GB" b="1" dirty="0"/>
              <a:t>🌟 Challenge Question</a:t>
            </a:r>
          </a:p>
          <a:p>
            <a:r>
              <a:rPr lang="en-GB" b="1" dirty="0"/>
              <a:t>A friend says they feel overwhelmed before an important test. Which three healthy coping strategies would you recommend, and explain why each one could help them manage their stress?</a:t>
            </a:r>
            <a:endParaRPr lang="en-GB" dirty="0"/>
          </a:p>
          <a:p>
            <a:endParaRPr lang="en-GB" dirty="0"/>
          </a:p>
        </p:txBody>
      </p:sp>
      <p:sp>
        <p:nvSpPr>
          <p:cNvPr id="4" name="Slide Number Placeholder 3"/>
          <p:cNvSpPr>
            <a:spLocks noGrp="1"/>
          </p:cNvSpPr>
          <p:nvPr>
            <p:ph type="sldNum" sz="quarter" idx="5"/>
          </p:nvPr>
        </p:nvSpPr>
        <p:spPr/>
        <p:txBody>
          <a:bodyPr/>
          <a:lstStyle/>
          <a:p>
            <a:fld id="{4248C3AE-CCDF-44E3-8B27-364CE2CCD004}" type="slidenum">
              <a:rPr lang="en-GB" smtClean="0"/>
              <a:t>2</a:t>
            </a:fld>
            <a:endParaRPr lang="en-GB"/>
          </a:p>
        </p:txBody>
      </p:sp>
    </p:spTree>
    <p:extLst>
      <p:ext uri="{BB962C8B-B14F-4D97-AF65-F5344CB8AC3E}">
        <p14:creationId xmlns:p14="http://schemas.microsoft.com/office/powerpoint/2010/main" val="4228902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1" name="Google Shape;451;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b="1">
                <a:latin typeface="Calibri"/>
                <a:ea typeface="Calibri"/>
                <a:cs typeface="Calibri"/>
                <a:sym typeface="Calibri"/>
              </a:rPr>
              <a:t>Teacher notes – </a:t>
            </a:r>
            <a:r>
              <a:rPr lang="en-US" sz="1200" b="1" i="1">
                <a:latin typeface="Calibri"/>
                <a:ea typeface="Calibri"/>
                <a:cs typeface="Calibri"/>
                <a:sym typeface="Calibri"/>
              </a:rPr>
              <a:t>Support</a:t>
            </a:r>
            <a:br>
              <a:rPr lang="en-US" sz="1200" b="1">
                <a:latin typeface="Calibri"/>
                <a:ea typeface="Calibri"/>
                <a:cs typeface="Calibri"/>
                <a:sym typeface="Calibri"/>
              </a:rPr>
            </a:br>
            <a:r>
              <a:rPr lang="en-US" sz="1200" b="0">
                <a:latin typeface="Calibri"/>
                <a:ea typeface="Calibri"/>
                <a:cs typeface="Calibri"/>
                <a:sym typeface="Calibri"/>
              </a:rPr>
              <a:t>Print or display this slide as a prompt for students requiring support during</a:t>
            </a:r>
            <a:r>
              <a:rPr lang="en-GB" sz="1200" b="0">
                <a:latin typeface="Calibri"/>
                <a:ea typeface="Calibri"/>
                <a:cs typeface="Calibri"/>
                <a:sym typeface="Calibri"/>
              </a:rPr>
              <a:t> slide 19: Setback heads, hearts, hands.</a:t>
            </a:r>
            <a:endParaRPr b="0"/>
          </a:p>
          <a:p>
            <a:pPr marL="0" lvl="0" indent="0" algn="l" rtl="0">
              <a:spcBef>
                <a:spcPts val="0"/>
              </a:spcBef>
              <a:spcAft>
                <a:spcPts val="0"/>
              </a:spcAft>
              <a:buNone/>
            </a:pPr>
            <a:endParaRPr/>
          </a:p>
        </p:txBody>
      </p:sp>
      <p:sp>
        <p:nvSpPr>
          <p:cNvPr id="452" name="Google Shape;452;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Discuss the following ground rules with the class and explain these need to be followed every PD lesson. </a:t>
            </a:r>
          </a:p>
        </p:txBody>
      </p:sp>
      <p:sp>
        <p:nvSpPr>
          <p:cNvPr id="4" name="Slide Number Placeholder 3"/>
          <p:cNvSpPr>
            <a:spLocks noGrp="1"/>
          </p:cNvSpPr>
          <p:nvPr>
            <p:ph type="sldNum" sz="quarter" idx="5"/>
          </p:nvPr>
        </p:nvSpPr>
        <p:spPr/>
        <p:txBody>
          <a:bodyPr/>
          <a:lstStyle/>
          <a:p>
            <a:fld id="{4248C3AE-CCDF-44E3-8B27-364CE2CCD004}" type="slidenum">
              <a:rPr lang="en-GB" smtClean="0"/>
              <a:t>3</a:t>
            </a:fld>
            <a:endParaRPr lang="en-GB"/>
          </a:p>
        </p:txBody>
      </p:sp>
    </p:spTree>
    <p:extLst>
      <p:ext uri="{BB962C8B-B14F-4D97-AF65-F5344CB8AC3E}">
        <p14:creationId xmlns:p14="http://schemas.microsoft.com/office/powerpoint/2010/main" val="3853148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248C3AE-CCDF-44E3-8B27-364CE2CCD004}" type="slidenum">
              <a:rPr lang="en-GB" smtClean="0"/>
              <a:t>4</a:t>
            </a:fld>
            <a:endParaRPr lang="en-GB" dirty="0"/>
          </a:p>
        </p:txBody>
      </p:sp>
    </p:spTree>
    <p:extLst>
      <p:ext uri="{BB962C8B-B14F-4D97-AF65-F5344CB8AC3E}">
        <p14:creationId xmlns:p14="http://schemas.microsoft.com/office/powerpoint/2010/main" val="3499728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Baseline assessment activity (10 mins)</a:t>
            </a:r>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Give students </a:t>
            </a:r>
            <a:r>
              <a:rPr lang="en-GB" sz="1200" b="1" i="0" dirty="0">
                <a:solidFill>
                  <a:srgbClr val="3B3838"/>
                </a:solidFill>
                <a:effectLst/>
                <a:latin typeface="Outfit"/>
                <a:ea typeface="Calibri" panose="020F0502020204030204" pitchFamily="34" charset="0"/>
                <a:cs typeface="Times New Roman" panose="02020603050405020304" pitchFamily="18" charset="0"/>
              </a:rPr>
              <a:t>Resource 1: Attitude Continuum </a:t>
            </a:r>
            <a:r>
              <a:rPr lang="en-GB" sz="1200" dirty="0">
                <a:solidFill>
                  <a:srgbClr val="3B3838"/>
                </a:solidFill>
                <a:effectLst/>
                <a:latin typeface="Outfit"/>
                <a:ea typeface="Calibri" panose="020F0502020204030204" pitchFamily="34" charset="0"/>
                <a:cs typeface="Times New Roman" panose="02020603050405020304" pitchFamily="18" charset="0"/>
              </a:rPr>
              <a:t>and ask them to draw a circle on the line to show how much they agree or disagree with each statement. This will help gauge their starting points on how they view challenges, mistakes, and effort. </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Then, ask students to think about the quote on the slide and discuss their thoughts with a partner. Ask volunteers to share their ideas with the class.</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pPr>
            <a:r>
              <a:rPr lang="en-GB" sz="1200" dirty="0">
                <a:solidFill>
                  <a:srgbClr val="3B3838"/>
                </a:solidFill>
                <a:effectLst/>
                <a:latin typeface="Outfit"/>
                <a:ea typeface="Calibri" panose="020F0502020204030204" pitchFamily="34" charset="0"/>
                <a:cs typeface="Times New Roman" panose="02020603050405020304" pitchFamily="18" charset="0"/>
              </a:rPr>
              <a:t>Use students’ suggestions and your observations to assess their starting points and consider how the lesson may need adapting. For example, if responses suggest that students believe skills and learning can’t improve with practice, spend more time exploring the first activity (Identifying negative thinking patterns); if they struggle to suggest strategies for managing disappointments, allow more time for the third activity (Setback ‘head, heart, hands’) to help them explore ways to learn from and reframe setbacks.</a:t>
            </a:r>
          </a:p>
          <a:p>
            <a:endParaRPr lang="en-GB" dirty="0"/>
          </a:p>
        </p:txBody>
      </p:sp>
      <p:sp>
        <p:nvSpPr>
          <p:cNvPr id="4" name="Slide Number Placeholder 3"/>
          <p:cNvSpPr>
            <a:spLocks noGrp="1"/>
          </p:cNvSpPr>
          <p:nvPr>
            <p:ph type="sldNum" sz="quarter" idx="5"/>
          </p:nvPr>
        </p:nvSpPr>
        <p:spPr/>
        <p:txBody>
          <a:bodyPr/>
          <a:lstStyle/>
          <a:p>
            <a:fld id="{4248C3AE-CCDF-44E3-8B27-364CE2CCD004}" type="slidenum">
              <a:rPr lang="en-GB" smtClean="0"/>
              <a:t>5</a:t>
            </a:fld>
            <a:endParaRPr lang="en-GB"/>
          </a:p>
        </p:txBody>
      </p:sp>
    </p:spTree>
    <p:extLst>
      <p:ext uri="{BB962C8B-B14F-4D97-AF65-F5344CB8AC3E}">
        <p14:creationId xmlns:p14="http://schemas.microsoft.com/office/powerpoint/2010/main" val="234215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8C8A7-428A-5133-7D21-79C3928F92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353DF8-0FC7-7C57-F178-57FF101EC95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7149A15-3CA7-5DBE-AC2A-A29D8D4DF56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Identifying negative thinking patterns (10 mins, slides 6-8)</a:t>
            </a:r>
          </a:p>
          <a:p>
            <a:pPr>
              <a:lnSpc>
                <a:spcPts val="1550"/>
              </a:lnSpc>
              <a:spcAft>
                <a:spcPts val="700"/>
              </a:spcAft>
            </a:pPr>
            <a:r>
              <a:rPr lang="en-GB" sz="1200" dirty="0">
                <a:solidFill>
                  <a:srgbClr val="3B3838"/>
                </a:solidFill>
                <a:effectLst/>
                <a:latin typeface="Outfit"/>
                <a:ea typeface="Calibri" panose="020F0502020204030204" pitchFamily="34" charset="0"/>
                <a:cs typeface="Times New Roman" panose="02020603050405020304" pitchFamily="18" charset="0"/>
              </a:rPr>
              <a:t>In pairs, match each thinking pattern to its definition and an example</a:t>
            </a:r>
            <a:r>
              <a:rPr lang="en-GB" sz="1200" i="0" dirty="0">
                <a:solidFill>
                  <a:srgbClr val="3B3838"/>
                </a:solidFill>
                <a:effectLst/>
                <a:latin typeface="Outfit"/>
                <a:ea typeface="Calibri" panose="020F0502020204030204" pitchFamily="34" charset="0"/>
                <a:cs typeface="Times New Roman" panose="02020603050405020304" pitchFamily="18" charset="0"/>
              </a:rPr>
              <a:t>. </a:t>
            </a:r>
            <a:r>
              <a:rPr lang="en-GB" sz="1200" dirty="0">
                <a:solidFill>
                  <a:srgbClr val="3B3838"/>
                </a:solidFill>
                <a:effectLst/>
                <a:latin typeface="Outfit"/>
                <a:ea typeface="Calibri" panose="020F0502020204030204" pitchFamily="34" charset="0"/>
                <a:cs typeface="Times New Roman" panose="02020603050405020304" pitchFamily="18" charset="0"/>
              </a:rPr>
              <a:t>Ask them to match each type of thinking pattern to its definition and an example. Once they have completed the matching activity, ask students to discuss what the impact of these thinking patterns might be on someone’s wellbeing. </a:t>
            </a:r>
          </a:p>
          <a:p>
            <a:pPr>
              <a:lnSpc>
                <a:spcPts val="1550"/>
              </a:lnSpc>
              <a:spcAft>
                <a:spcPts val="700"/>
              </a:spcAft>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buNone/>
            </a:pPr>
            <a:r>
              <a:rPr lang="en-GB" sz="1200" dirty="0">
                <a:solidFill>
                  <a:srgbClr val="3B3838"/>
                </a:solidFill>
                <a:effectLst/>
                <a:latin typeface="Outfit"/>
                <a:ea typeface="Calibri" panose="020F0502020204030204" pitchFamily="34" charset="0"/>
                <a:cs typeface="Times New Roman" panose="02020603050405020304" pitchFamily="18" charset="0"/>
              </a:rPr>
              <a:t>Take feedback, using </a:t>
            </a:r>
            <a:r>
              <a:rPr lang="en-GB" sz="1200" b="1" i="0" dirty="0">
                <a:solidFill>
                  <a:srgbClr val="3B3838"/>
                </a:solidFill>
                <a:effectLst/>
                <a:latin typeface="Outfit"/>
                <a:ea typeface="Calibri" panose="020F0502020204030204" pitchFamily="34" charset="0"/>
                <a:cs typeface="Times New Roman" panose="02020603050405020304" pitchFamily="18" charset="0"/>
              </a:rPr>
              <a:t>Resource 2b: Negative thinking patterns teacher sheet </a:t>
            </a:r>
            <a:r>
              <a:rPr lang="en-GB" sz="1200" dirty="0">
                <a:solidFill>
                  <a:srgbClr val="3B3838"/>
                </a:solidFill>
                <a:effectLst/>
                <a:latin typeface="Outfit"/>
                <a:ea typeface="Calibri" panose="020F0502020204030204" pitchFamily="34" charset="0"/>
                <a:cs typeface="Times New Roman" panose="02020603050405020304" pitchFamily="18" charset="0"/>
              </a:rPr>
              <a:t>to support discussions. Then, ask volunteers to share a brief summary of what they think ‘negative thinking patterns’ are and the effect they might have on someone. </a:t>
            </a:r>
          </a:p>
          <a:p>
            <a:pPr>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pPr>
            <a:r>
              <a:rPr lang="en-GB" b="1" dirty="0"/>
              <a:t>Support: </a:t>
            </a:r>
            <a:r>
              <a:rPr lang="en-GB" sz="1200" dirty="0">
                <a:solidFill>
                  <a:srgbClr val="3B3838"/>
                </a:solidFill>
                <a:effectLst/>
                <a:latin typeface="Outfit"/>
                <a:ea typeface="Calibri" panose="020F0502020204030204" pitchFamily="34" charset="0"/>
                <a:cs typeface="Times New Roman" panose="02020603050405020304" pitchFamily="18" charset="0"/>
              </a:rPr>
              <a:t>Give </a:t>
            </a:r>
            <a:r>
              <a:rPr lang="en-GB" sz="1200" i="0" dirty="0">
                <a:solidFill>
                  <a:srgbClr val="3B3838"/>
                </a:solidFill>
                <a:effectLst/>
                <a:latin typeface="Outfit"/>
                <a:ea typeface="Calibri" panose="020F0502020204030204" pitchFamily="34" charset="0"/>
                <a:cs typeface="Times New Roman" panose="02020603050405020304" pitchFamily="18" charset="0"/>
              </a:rPr>
              <a:t>students </a:t>
            </a:r>
            <a:r>
              <a:rPr lang="en-GB" sz="1200" b="1" i="0" dirty="0">
                <a:solidFill>
                  <a:srgbClr val="3B3838"/>
                </a:solidFill>
                <a:effectLst/>
                <a:latin typeface="Outfit"/>
                <a:ea typeface="Calibri" panose="020F0502020204030204" pitchFamily="34" charset="0"/>
                <a:cs typeface="Times New Roman" panose="02020603050405020304" pitchFamily="18" charset="0"/>
              </a:rPr>
              <a:t>Resource 2a: Negative thinking patterns examples </a:t>
            </a:r>
            <a:r>
              <a:rPr lang="en-GB" sz="1200" dirty="0">
                <a:solidFill>
                  <a:srgbClr val="3B3838"/>
                </a:solidFill>
                <a:effectLst/>
                <a:latin typeface="Outfit"/>
                <a:ea typeface="Calibri" panose="020F0502020204030204" pitchFamily="34" charset="0"/>
                <a:cs typeface="Times New Roman" panose="02020603050405020304" pitchFamily="18" charset="0"/>
              </a:rPr>
              <a:t>where the thinking pattern and its definition are already matched. Ask them to match each thinking pattern to an example.</a:t>
            </a:r>
          </a:p>
          <a:p>
            <a:r>
              <a:rPr lang="en-GB" sz="1200" b="1" dirty="0">
                <a:solidFill>
                  <a:srgbClr val="3B3838"/>
                </a:solidFill>
                <a:effectLst/>
                <a:latin typeface="Outfit"/>
                <a:ea typeface="Calibri" panose="020F0502020204030204" pitchFamily="34" charset="0"/>
                <a:cs typeface="Times New Roman" panose="02020603050405020304" pitchFamily="18" charset="0"/>
              </a:rPr>
              <a:t>Challenge: </a:t>
            </a:r>
            <a:r>
              <a:rPr lang="en-GB" sz="1200" dirty="0">
                <a:solidFill>
                  <a:srgbClr val="3B3838"/>
                </a:solidFill>
                <a:effectLst/>
                <a:latin typeface="Outfit"/>
                <a:ea typeface="Calibri" panose="020F0502020204030204" pitchFamily="34" charset="0"/>
                <a:cs typeface="Times New Roman" panose="02020603050405020304" pitchFamily="18" charset="0"/>
              </a:rPr>
              <a:t>Ask students to come up with an additional example for each thinking pattern.</a:t>
            </a:r>
            <a:endParaRPr lang="en-GB" b="1" dirty="0"/>
          </a:p>
          <a:p>
            <a:endParaRPr lang="en-GB" dirty="0"/>
          </a:p>
        </p:txBody>
      </p:sp>
      <p:sp>
        <p:nvSpPr>
          <p:cNvPr id="4" name="Slide Number Placeholder 3">
            <a:extLst>
              <a:ext uri="{FF2B5EF4-FFF2-40B4-BE49-F238E27FC236}">
                <a16:creationId xmlns:a16="http://schemas.microsoft.com/office/drawing/2014/main" id="{99165560-8B9C-B02A-3C1B-79FDF283759E}"/>
              </a:ext>
            </a:extLst>
          </p:cNvPr>
          <p:cNvSpPr>
            <a:spLocks noGrp="1"/>
          </p:cNvSpPr>
          <p:nvPr>
            <p:ph type="sldNum" sz="quarter" idx="5"/>
          </p:nvPr>
        </p:nvSpPr>
        <p:spPr/>
        <p:txBody>
          <a:bodyPr/>
          <a:lstStyle/>
          <a:p>
            <a:fld id="{4248C3AE-CCDF-44E3-8B27-364CE2CCD004}" type="slidenum">
              <a:rPr lang="en-GB" smtClean="0"/>
              <a:t>6</a:t>
            </a:fld>
            <a:endParaRPr lang="en-GB"/>
          </a:p>
        </p:txBody>
      </p:sp>
    </p:spTree>
    <p:extLst>
      <p:ext uri="{BB962C8B-B14F-4D97-AF65-F5344CB8AC3E}">
        <p14:creationId xmlns:p14="http://schemas.microsoft.com/office/powerpoint/2010/main" val="620780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F9938-FA08-5A86-E648-4C1B29EF06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5DD289-1EDC-7F03-1140-6AC5B7C2A7C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E3B1407-A26F-8F13-7544-139ACAFC8E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Identifying negative thinking patterns (10 mins, slides 6-8)</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D1C1D"/>
                </a:solidFill>
                <a:effectLst/>
                <a:latin typeface="Slack-Lato"/>
              </a:rPr>
              <a:t>Use this slide and the next to draw out key learning:</a:t>
            </a:r>
          </a:p>
          <a:p>
            <a:pPr marL="342900" lvl="0" indent="-342900">
              <a:lnSpc>
                <a:spcPts val="1550"/>
              </a:lnSpc>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Negative thinking patterns are unhelpful ways of thinking where someone focusses on more negative aspects of situations and, sometimes, makes situations seem worse than they are.</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spcAft>
                <a:spcPts val="700"/>
              </a:spcAft>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The brain naturally focusses on potential dangers - a survival mechanism from a time when being alert to danger was more important than being alert to rewards, as survival depended on it. So, when feeling an unpleasant or uncomfortable emotion in response to a challenging situation, the amygdala would often become active and set off the ‘fight, flight or freeze’ response, making the body ready to respond to danger or threat. While the ‘fight, flight, freeze’ response is less helpful today, the brain is still wired to focus more on negative thoughts.</a:t>
            </a:r>
          </a:p>
          <a:p>
            <a:endParaRPr lang="en-GB" dirty="0"/>
          </a:p>
        </p:txBody>
      </p:sp>
      <p:sp>
        <p:nvSpPr>
          <p:cNvPr id="4" name="Slide Number Placeholder 3">
            <a:extLst>
              <a:ext uri="{FF2B5EF4-FFF2-40B4-BE49-F238E27FC236}">
                <a16:creationId xmlns:a16="http://schemas.microsoft.com/office/drawing/2014/main" id="{9B245F16-DBC3-B26C-CDEB-5D410C229D15}"/>
              </a:ext>
            </a:extLst>
          </p:cNvPr>
          <p:cNvSpPr>
            <a:spLocks noGrp="1"/>
          </p:cNvSpPr>
          <p:nvPr>
            <p:ph type="sldNum" sz="quarter" idx="5"/>
          </p:nvPr>
        </p:nvSpPr>
        <p:spPr/>
        <p:txBody>
          <a:bodyPr/>
          <a:lstStyle/>
          <a:p>
            <a:fld id="{4248C3AE-CCDF-44E3-8B27-364CE2CCD004}" type="slidenum">
              <a:rPr lang="en-GB" smtClean="0"/>
              <a:t>7</a:t>
            </a:fld>
            <a:endParaRPr lang="en-GB"/>
          </a:p>
        </p:txBody>
      </p:sp>
    </p:spTree>
    <p:extLst>
      <p:ext uri="{BB962C8B-B14F-4D97-AF65-F5344CB8AC3E}">
        <p14:creationId xmlns:p14="http://schemas.microsoft.com/office/powerpoint/2010/main" val="1013651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7EF3E-AE3F-E153-E3D1-416DC39CE2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156436-389C-634C-8F59-4D01CC212DC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A1F5112-7775-CFBC-0E11-1146CEE59D3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Identifying negative thinking patterns (10 mins, slides 6-8)</a:t>
            </a:r>
          </a:p>
          <a:p>
            <a:pPr marL="342900" lvl="0" indent="-342900">
              <a:lnSpc>
                <a:spcPts val="1550"/>
              </a:lnSpc>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Negative thoughts or feelings can signal to someone that something is important them. For example, feeling left out when friends make plans might draw attention to how much those friendships matter. Feeling frustrated after a test could show that doing well at school is something the person cares about. These feelings can be useful if they help us reflect, prepare, or make positive changes. </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However, when unhelpful thinking patterns take over they can make challenges feel bigger or more overwhelming than they are, as someone may focus on problems, make assumptions without evidence, or struggle to see solutions. These thinking patterns are often unrealistic or unhelpful, reinforcing themselves over time.</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spcAft>
                <a:spcPts val="700"/>
              </a:spcAft>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This can cause someone to feel worry, anxiety, or tension, and can lower confidence, having a negative impact on wellbeing.</a:t>
            </a:r>
          </a:p>
          <a:p>
            <a:pPr marL="342900" lvl="0" indent="-342900">
              <a:lnSpc>
                <a:spcPts val="1550"/>
              </a:lnSpc>
              <a:spcAft>
                <a:spcPts val="700"/>
              </a:spcAft>
              <a:buFont typeface="Symbol" panose="05050102010706020507" pitchFamily="18" charset="2"/>
              <a:buChar char=""/>
            </a:pPr>
            <a:endParaRPr lang="en-GB" sz="1200" i="1" dirty="0">
              <a:solidFill>
                <a:srgbClr val="3B3838"/>
              </a:solidFill>
              <a:effectLst/>
              <a:latin typeface="Outfi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ts val="1550"/>
              </a:lnSpc>
              <a:spcBef>
                <a:spcPts val="0"/>
              </a:spcBef>
              <a:spcAft>
                <a:spcPts val="700"/>
              </a:spcAft>
              <a:buClrTx/>
              <a:buSzTx/>
              <a:buFont typeface="Symbol" panose="05050102010706020507" pitchFamily="18" charset="2"/>
              <a:buNone/>
              <a:tabLst/>
              <a:defRPr/>
            </a:pPr>
            <a:r>
              <a:rPr lang="en-GB" sz="1200" dirty="0">
                <a:solidFill>
                  <a:srgbClr val="3B3838"/>
                </a:solidFill>
                <a:effectLst/>
                <a:latin typeface="Outfit"/>
                <a:ea typeface="Calibri" panose="020F0502020204030204" pitchFamily="34" charset="0"/>
                <a:cs typeface="Times New Roman" panose="02020603050405020304" pitchFamily="18" charset="0"/>
              </a:rPr>
              <a:t>Reassure students that they don’t need to worry if they can’t remember the role of the fight, flight or freeze response, or the names of parts of the brain. What’s important is understanding that the brain is wired to focus on the negative. While this was helpful in the past, it can now lead to unhelpful thinking patterns that lower confidence and increase unpleasant or uncomfortable emotions.</a:t>
            </a:r>
          </a:p>
          <a:p>
            <a:endParaRPr lang="en-GB" dirty="0"/>
          </a:p>
        </p:txBody>
      </p:sp>
      <p:sp>
        <p:nvSpPr>
          <p:cNvPr id="4" name="Slide Number Placeholder 3">
            <a:extLst>
              <a:ext uri="{FF2B5EF4-FFF2-40B4-BE49-F238E27FC236}">
                <a16:creationId xmlns:a16="http://schemas.microsoft.com/office/drawing/2014/main" id="{23F0189A-C4FA-A905-FC92-A95C1D87AA16}"/>
              </a:ext>
            </a:extLst>
          </p:cNvPr>
          <p:cNvSpPr>
            <a:spLocks noGrp="1"/>
          </p:cNvSpPr>
          <p:nvPr>
            <p:ph type="sldNum" sz="quarter" idx="5"/>
          </p:nvPr>
        </p:nvSpPr>
        <p:spPr/>
        <p:txBody>
          <a:bodyPr/>
          <a:lstStyle/>
          <a:p>
            <a:fld id="{4248C3AE-CCDF-44E3-8B27-364CE2CCD004}" type="slidenum">
              <a:rPr lang="en-GB" smtClean="0"/>
              <a:t>8</a:t>
            </a:fld>
            <a:endParaRPr lang="en-GB"/>
          </a:p>
        </p:txBody>
      </p:sp>
    </p:spTree>
    <p:extLst>
      <p:ext uri="{BB962C8B-B14F-4D97-AF65-F5344CB8AC3E}">
        <p14:creationId xmlns:p14="http://schemas.microsoft.com/office/powerpoint/2010/main" val="1142217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8D507-48B0-DD36-0A3C-B596132252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804681-8B6D-73A1-01C9-DEF4EC46234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ECE85FB-8D62-CFEB-52C8-EFE3461350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Alternat</a:t>
            </a:r>
            <a:r>
              <a:rPr lang="en-GB" b="1" i="0" dirty="0" err="1">
                <a:solidFill>
                  <a:srgbClr val="1D1C1D"/>
                </a:solidFill>
                <a:effectLst/>
                <a:latin typeface="Slack-Lato"/>
              </a:rPr>
              <a:t>ives</a:t>
            </a:r>
            <a:r>
              <a:rPr lang="en-GB" b="1" i="0" dirty="0">
                <a:solidFill>
                  <a:srgbClr val="1D1C1D"/>
                </a:solidFill>
                <a:effectLst/>
                <a:latin typeface="Slack-Lato"/>
              </a:rPr>
              <a:t> to negative thinking patterns (10 mins, slides 9-12)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mn-lt"/>
                <a:ea typeface="+mn-ea"/>
                <a:cs typeface="+mn-cs"/>
              </a:rPr>
              <a:t>Ask students to look back at the examples of negative thinking patterns from the previous activity. </a:t>
            </a:r>
            <a:r>
              <a:rPr lang="en-GB" sz="1200" dirty="0">
                <a:solidFill>
                  <a:srgbClr val="3B3838"/>
                </a:solidFill>
                <a:effectLst/>
                <a:latin typeface="Outfit"/>
                <a:ea typeface="Calibri" panose="020F0502020204030204" pitchFamily="34" charset="0"/>
                <a:cs typeface="Times New Roman" panose="02020603050405020304" pitchFamily="18" charset="0"/>
              </a:rPr>
              <a:t>For each example, in pairs, ask students to </a:t>
            </a:r>
            <a:r>
              <a:rPr lang="en-GB" sz="1400" dirty="0">
                <a:solidFill>
                  <a:srgbClr val="3B3838"/>
                </a:solidFill>
                <a:effectLst/>
                <a:latin typeface="Outfit"/>
                <a:ea typeface="Calibri" panose="020F0502020204030204" pitchFamily="34" charset="0"/>
                <a:cs typeface="Times New Roman" panose="02020603050405020304" pitchFamily="18" charset="0"/>
              </a:rPr>
              <a:t>discuss the questions on the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900" dirty="0">
                <a:solidFill>
                  <a:srgbClr val="3B3838"/>
                </a:solidFill>
                <a:effectLst/>
                <a:latin typeface="Outfit"/>
                <a:ea typeface="Calibri" panose="020F0502020204030204" pitchFamily="34" charset="0"/>
                <a:cs typeface="Times New Roman" panose="02020603050405020304" pitchFamily="18" charset="0"/>
              </a:rPr>
              <a:t>Take feedback from students, drawing out the key learning below: </a:t>
            </a:r>
          </a:p>
          <a:p>
            <a:pPr marL="342900" lvl="0" indent="-342900">
              <a:lnSpc>
                <a:spcPts val="1550"/>
              </a:lnSpc>
              <a:spcAft>
                <a:spcPts val="700"/>
              </a:spcAft>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Someone having catastrophising thoughts might feel stress, panic, or feel tearful; someone having personalising thoughts might feel embarrassment, guilt, or anger; someone having mind reading thoughts might feel insecurity, suspicion, or anxiousness; someone having overgeneralising thoughts might feel hopelessness, frustration, or a sense of overwhelm.</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spcAft>
                <a:spcPts val="700"/>
              </a:spcAft>
              <a:buSzPts val="1000"/>
              <a:buFont typeface="Symbol" panose="05050102010706020507" pitchFamily="18" charset="2"/>
              <a:buChar char=""/>
              <a:tabLst>
                <a:tab pos="457200" algn="l"/>
              </a:tabLst>
            </a:pPr>
            <a:r>
              <a:rPr lang="en-GB" sz="1200" i="1" dirty="0">
                <a:solidFill>
                  <a:srgbClr val="3B3838"/>
                </a:solidFill>
                <a:effectLst/>
                <a:latin typeface="Outfit"/>
                <a:ea typeface="Calibri" panose="020F0502020204030204" pitchFamily="34" charset="0"/>
                <a:cs typeface="Times New Roman" panose="02020603050405020304" pitchFamily="18" charset="0"/>
              </a:rPr>
              <a:t>Self-regulation strategies, such as pausing, breathing, or doing absorbing activities that engage the senses can help someone feel calmer, or feel more pleasant or neutral emotions, before deciding what to do next. This can make it easier to challenge negative thinking patterns. </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E83C5AE4-BEF7-DE63-9076-B403CDD9095A}"/>
              </a:ext>
            </a:extLst>
          </p:cNvPr>
          <p:cNvSpPr>
            <a:spLocks noGrp="1"/>
          </p:cNvSpPr>
          <p:nvPr>
            <p:ph type="sldNum" sz="quarter" idx="5"/>
          </p:nvPr>
        </p:nvSpPr>
        <p:spPr/>
        <p:txBody>
          <a:bodyPr/>
          <a:lstStyle/>
          <a:p>
            <a:fld id="{4248C3AE-CCDF-44E3-8B27-364CE2CCD004}" type="slidenum">
              <a:rPr lang="en-GB" smtClean="0"/>
              <a:t>9</a:t>
            </a:fld>
            <a:endParaRPr lang="en-GB"/>
          </a:p>
        </p:txBody>
      </p:sp>
    </p:spTree>
    <p:extLst>
      <p:ext uri="{BB962C8B-B14F-4D97-AF65-F5344CB8AC3E}">
        <p14:creationId xmlns:p14="http://schemas.microsoft.com/office/powerpoint/2010/main" val="452158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4547732C-01B5-415B-BDA2-20F085D7E052}" type="datetime3">
              <a:rPr lang="en-US" smtClean="0"/>
              <a:t>2 September 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0F8F7E-1D02-4DEB-A2CD-F045B5722507}" type="datetime3">
              <a:rPr lang="en-US" smtClean="0"/>
              <a:t>2 September 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CE6782-DFDF-4764-AB67-30CE82AFFD96}" type="datetime3">
              <a:rPr lang="en-US" smtClean="0"/>
              <a:t>2 September 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SF - full colour_2">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1EB195-DBFD-2F97-04E9-860404B9BAEB}"/>
              </a:ext>
            </a:extLst>
          </p:cNvPr>
          <p:cNvSpPr>
            <a:spLocks noGrp="1"/>
          </p:cNvSpPr>
          <p:nvPr>
            <p:ph sz="half" idx="10"/>
          </p:nvPr>
        </p:nvSpPr>
        <p:spPr>
          <a:xfrm>
            <a:off x="286664" y="1303304"/>
            <a:ext cx="6008628" cy="4368246"/>
          </a:xfrm>
        </p:spPr>
        <p:txBody>
          <a:bodyPr>
            <a:normAutofit/>
          </a:bodyPr>
          <a:lstStyle>
            <a:lvl1pPr marL="0" indent="0">
              <a:lnSpc>
                <a:spcPts val="2800"/>
              </a:lnSpc>
              <a:spcBef>
                <a:spcPts val="1100"/>
              </a:spcBef>
              <a:spcAft>
                <a:spcPts val="0"/>
              </a:spcAft>
              <a:buNone/>
              <a:defRPr sz="2000">
                <a:solidFill>
                  <a:schemeClr val="tx1"/>
                </a:solidFill>
              </a:defRPr>
            </a:lvl1pPr>
          </a:lstStyle>
          <a:p>
            <a:pPr lvl="0"/>
            <a:endParaRPr lang="en-US"/>
          </a:p>
        </p:txBody>
      </p:sp>
      <p:sp>
        <p:nvSpPr>
          <p:cNvPr id="10" name="Title 1">
            <a:extLst>
              <a:ext uri="{FF2B5EF4-FFF2-40B4-BE49-F238E27FC236}">
                <a16:creationId xmlns:a16="http://schemas.microsoft.com/office/drawing/2014/main" id="{D1384F7F-1A1B-613B-9E69-FBE28ADF19F4}"/>
              </a:ext>
            </a:extLst>
          </p:cNvPr>
          <p:cNvSpPr>
            <a:spLocks noGrp="1"/>
          </p:cNvSpPr>
          <p:nvPr>
            <p:ph type="title" hasCustomPrompt="1"/>
          </p:nvPr>
        </p:nvSpPr>
        <p:spPr>
          <a:xfrm>
            <a:off x="287499" y="543878"/>
            <a:ext cx="6007793" cy="694054"/>
          </a:xfrm>
        </p:spPr>
        <p:txBody>
          <a:bodyPr anchor="b">
            <a:noAutofit/>
          </a:bodyPr>
          <a:lstStyle>
            <a:lvl1pPr>
              <a:lnSpc>
                <a:spcPts val="4300"/>
              </a:lnSpc>
              <a:spcBef>
                <a:spcPts val="2600"/>
              </a:spcBef>
              <a:defRPr sz="3600">
                <a:solidFill>
                  <a:schemeClr val="tx1"/>
                </a:solidFill>
              </a:defRPr>
            </a:lvl1pPr>
          </a:lstStyle>
          <a:p>
            <a:r>
              <a:rPr lang="en-GB"/>
              <a:t>Slide Title </a:t>
            </a:r>
            <a:endParaRPr lang="en-US"/>
          </a:p>
        </p:txBody>
      </p:sp>
      <p:sp>
        <p:nvSpPr>
          <p:cNvPr id="2" name="Slide Number Placeholder 5">
            <a:extLst>
              <a:ext uri="{FF2B5EF4-FFF2-40B4-BE49-F238E27FC236}">
                <a16:creationId xmlns:a16="http://schemas.microsoft.com/office/drawing/2014/main" id="{A1528D44-40B4-9833-4D76-920741A078C7}"/>
              </a:ext>
            </a:extLst>
          </p:cNvPr>
          <p:cNvSpPr>
            <a:spLocks noGrp="1"/>
          </p:cNvSpPr>
          <p:nvPr>
            <p:ph type="sldNum" sz="quarter" idx="4"/>
          </p:nvPr>
        </p:nvSpPr>
        <p:spPr>
          <a:xfrm>
            <a:off x="9154567" y="6411311"/>
            <a:ext cx="2743200" cy="365125"/>
          </a:xfrm>
          <a:prstGeom prst="rect">
            <a:avLst/>
          </a:prstGeom>
        </p:spPr>
        <p:txBody>
          <a:bodyPr vert="horz" lIns="91440" tIns="45720" rIns="91440" bIns="45720" rtlCol="0" anchor="ctr"/>
          <a:lstStyle>
            <a:lvl1pPr algn="r">
              <a:defRPr sz="1083">
                <a:solidFill>
                  <a:schemeClr val="bg1"/>
                </a:solidFill>
                <a:latin typeface="Century Gothic" panose="020B0502020202020204" pitchFamily="34" charset="0"/>
              </a:defRPr>
            </a:lvl1pPr>
          </a:lstStyle>
          <a:p>
            <a:r>
              <a:rPr lang="en-GB"/>
              <a:t>© PSHE Association 2025</a:t>
            </a:r>
          </a:p>
        </p:txBody>
      </p:sp>
      <p:pic>
        <p:nvPicPr>
          <p:cNvPr id="4" name="Picture 3" descr="A close-up of a logo&#10;&#10;Description automatically generated">
            <a:extLst>
              <a:ext uri="{FF2B5EF4-FFF2-40B4-BE49-F238E27FC236}">
                <a16:creationId xmlns:a16="http://schemas.microsoft.com/office/drawing/2014/main" id="{E591D9C2-75E5-3352-5241-FD528E6B3679}"/>
              </a:ext>
            </a:extLst>
          </p:cNvPr>
          <p:cNvPicPr>
            <a:picLocks noChangeAspect="1"/>
          </p:cNvPicPr>
          <p:nvPr userDrawn="1"/>
        </p:nvPicPr>
        <p:blipFill>
          <a:blip r:embed="rId2"/>
          <a:stretch>
            <a:fillRect/>
          </a:stretch>
        </p:blipFill>
        <p:spPr>
          <a:xfrm>
            <a:off x="9958558" y="349231"/>
            <a:ext cx="1820790" cy="301845"/>
          </a:xfrm>
          <a:prstGeom prst="rect">
            <a:avLst/>
          </a:prstGeom>
        </p:spPr>
      </p:pic>
    </p:spTree>
    <p:extLst>
      <p:ext uri="{BB962C8B-B14F-4D97-AF65-F5344CB8AC3E}">
        <p14:creationId xmlns:p14="http://schemas.microsoft.com/office/powerpoint/2010/main" val="4053930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SF - full colour_3">
  <p:cSld name="P/SF - full colour_3">
    <p:bg>
      <p:bgPr>
        <a:solidFill>
          <a:srgbClr val="A6367A"/>
        </a:solidFill>
        <a:effectLst/>
      </p:bgPr>
    </p:bg>
    <p:spTree>
      <p:nvGrpSpPr>
        <p:cNvPr id="1" name="Shape 97"/>
        <p:cNvGrpSpPr/>
        <p:nvPr/>
      </p:nvGrpSpPr>
      <p:grpSpPr>
        <a:xfrm>
          <a:off x="0" y="0"/>
          <a:ext cx="0" cy="0"/>
          <a:chOff x="0" y="0"/>
          <a:chExt cx="0" cy="0"/>
        </a:xfrm>
      </p:grpSpPr>
      <p:sp>
        <p:nvSpPr>
          <p:cNvPr id="100" name="Google Shape;100;p39"/>
          <p:cNvSpPr txBox="1">
            <a:spLocks noGrp="1"/>
          </p:cNvSpPr>
          <p:nvPr>
            <p:ph type="body" idx="1"/>
          </p:nvPr>
        </p:nvSpPr>
        <p:spPr>
          <a:xfrm>
            <a:off x="338405" y="1557589"/>
            <a:ext cx="5917028" cy="4368246"/>
          </a:xfrm>
          <a:prstGeom prst="rect">
            <a:avLst/>
          </a:prstGeom>
          <a:noFill/>
          <a:ln>
            <a:noFill/>
          </a:ln>
        </p:spPr>
        <p:txBody>
          <a:bodyPr spcFirstLastPara="1" wrap="square" lIns="91425" tIns="45700" rIns="91425" bIns="45700" anchor="t" anchorCtr="0">
            <a:normAutofit/>
          </a:bodyPr>
          <a:lstStyle>
            <a:lvl1pPr marL="371475" lvl="0" indent="-185738" algn="l">
              <a:lnSpc>
                <a:spcPct val="140000"/>
              </a:lnSpc>
              <a:spcBef>
                <a:spcPts val="894"/>
              </a:spcBef>
              <a:spcAft>
                <a:spcPts val="0"/>
              </a:spcAft>
              <a:buClr>
                <a:schemeClr val="lt1"/>
              </a:buClr>
              <a:buSzPts val="2000"/>
              <a:buNone/>
              <a:defRPr sz="1625">
                <a:solidFill>
                  <a:schemeClr val="lt1"/>
                </a:solidFill>
              </a:defRPr>
            </a:lvl1pPr>
            <a:lvl2pPr marL="742950" lvl="1" indent="-278606" algn="l">
              <a:lnSpc>
                <a:spcPct val="90000"/>
              </a:lnSpc>
              <a:spcBef>
                <a:spcPts val="440"/>
              </a:spcBef>
              <a:spcAft>
                <a:spcPts val="0"/>
              </a:spcAft>
              <a:buClr>
                <a:schemeClr val="dk1"/>
              </a:buClr>
              <a:buSzPts val="1800"/>
              <a:buChar char="•"/>
              <a:defRPr/>
            </a:lvl2pPr>
            <a:lvl3pPr marL="1114425" lvl="2" indent="-278606" algn="l">
              <a:lnSpc>
                <a:spcPct val="90000"/>
              </a:lnSpc>
              <a:spcBef>
                <a:spcPts val="440"/>
              </a:spcBef>
              <a:spcAft>
                <a:spcPts val="0"/>
              </a:spcAft>
              <a:buClr>
                <a:schemeClr val="dk1"/>
              </a:buClr>
              <a:buSzPts val="1800"/>
              <a:buChar char="•"/>
              <a:defRPr/>
            </a:lvl3pPr>
            <a:lvl4pPr marL="1485900" lvl="3" indent="-278606" algn="l">
              <a:lnSpc>
                <a:spcPct val="90000"/>
              </a:lnSpc>
              <a:spcBef>
                <a:spcPts val="440"/>
              </a:spcBef>
              <a:spcAft>
                <a:spcPts val="0"/>
              </a:spcAft>
              <a:buClr>
                <a:schemeClr val="dk1"/>
              </a:buClr>
              <a:buSzPts val="1800"/>
              <a:buChar char="•"/>
              <a:defRPr/>
            </a:lvl4pPr>
            <a:lvl5pPr marL="1857375" lvl="4" indent="-278606" algn="l">
              <a:lnSpc>
                <a:spcPct val="90000"/>
              </a:lnSpc>
              <a:spcBef>
                <a:spcPts val="440"/>
              </a:spcBef>
              <a:spcAft>
                <a:spcPts val="0"/>
              </a:spcAft>
              <a:buClr>
                <a:schemeClr val="dk1"/>
              </a:buClr>
              <a:buSzPts val="1800"/>
              <a:buChar char="•"/>
              <a:defRPr/>
            </a:lvl5pPr>
            <a:lvl6pPr marL="2228850" lvl="5" indent="-278606" algn="l">
              <a:lnSpc>
                <a:spcPct val="90000"/>
              </a:lnSpc>
              <a:spcBef>
                <a:spcPts val="440"/>
              </a:spcBef>
              <a:spcAft>
                <a:spcPts val="0"/>
              </a:spcAft>
              <a:buClr>
                <a:schemeClr val="dk1"/>
              </a:buClr>
              <a:buSzPts val="1800"/>
              <a:buChar char="•"/>
              <a:defRPr/>
            </a:lvl6pPr>
            <a:lvl7pPr marL="2600325" lvl="6" indent="-278606" algn="l">
              <a:lnSpc>
                <a:spcPct val="90000"/>
              </a:lnSpc>
              <a:spcBef>
                <a:spcPts val="440"/>
              </a:spcBef>
              <a:spcAft>
                <a:spcPts val="0"/>
              </a:spcAft>
              <a:buClr>
                <a:schemeClr val="dk1"/>
              </a:buClr>
              <a:buSzPts val="1800"/>
              <a:buChar char="•"/>
              <a:defRPr/>
            </a:lvl7pPr>
            <a:lvl8pPr marL="2971800" lvl="7" indent="-278606" algn="l">
              <a:lnSpc>
                <a:spcPct val="90000"/>
              </a:lnSpc>
              <a:spcBef>
                <a:spcPts val="440"/>
              </a:spcBef>
              <a:spcAft>
                <a:spcPts val="0"/>
              </a:spcAft>
              <a:buClr>
                <a:schemeClr val="dk1"/>
              </a:buClr>
              <a:buSzPts val="1800"/>
              <a:buChar char="•"/>
              <a:defRPr/>
            </a:lvl8pPr>
            <a:lvl9pPr marL="3343275" lvl="8" indent="-278606" algn="l">
              <a:lnSpc>
                <a:spcPct val="90000"/>
              </a:lnSpc>
              <a:spcBef>
                <a:spcPts val="440"/>
              </a:spcBef>
              <a:spcAft>
                <a:spcPts val="0"/>
              </a:spcAft>
              <a:buClr>
                <a:schemeClr val="dk1"/>
              </a:buClr>
              <a:buSzPts val="1800"/>
              <a:buChar char="•"/>
              <a:defRPr/>
            </a:lvl9pPr>
          </a:lstStyle>
          <a:p>
            <a:endParaRPr/>
          </a:p>
        </p:txBody>
      </p:sp>
      <p:sp>
        <p:nvSpPr>
          <p:cNvPr id="101" name="Google Shape;101;p39"/>
          <p:cNvSpPr txBox="1">
            <a:spLocks noGrp="1"/>
          </p:cNvSpPr>
          <p:nvPr>
            <p:ph type="title"/>
          </p:nvPr>
        </p:nvSpPr>
        <p:spPr>
          <a:xfrm>
            <a:off x="338406" y="749351"/>
            <a:ext cx="5917026" cy="694054"/>
          </a:xfrm>
          <a:prstGeom prst="rect">
            <a:avLst/>
          </a:prstGeom>
          <a:noFill/>
          <a:ln>
            <a:noFill/>
          </a:ln>
        </p:spPr>
        <p:txBody>
          <a:bodyPr spcFirstLastPara="1" wrap="square" lIns="91425" tIns="45700" rIns="91425" bIns="45700" anchor="b" anchorCtr="0">
            <a:noAutofit/>
          </a:bodyPr>
          <a:lstStyle>
            <a:lvl1pPr lvl="0" algn="l">
              <a:lnSpc>
                <a:spcPct val="119444"/>
              </a:lnSpc>
              <a:spcBef>
                <a:spcPts val="2113"/>
              </a:spcBef>
              <a:spcAft>
                <a:spcPts val="0"/>
              </a:spcAft>
              <a:buClr>
                <a:schemeClr val="lt1"/>
              </a:buClr>
              <a:buSzPts val="3600"/>
              <a:buFont typeface="Century Gothic"/>
              <a:buNone/>
              <a:defRPr sz="2925">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 name="Picture 2" descr="A close-up of a logo&#10;&#10;Description automatically generated">
            <a:extLst>
              <a:ext uri="{FF2B5EF4-FFF2-40B4-BE49-F238E27FC236}">
                <a16:creationId xmlns:a16="http://schemas.microsoft.com/office/drawing/2014/main" id="{AAE4D981-6118-99BF-29F7-A3F8754A25FF}"/>
              </a:ext>
            </a:extLst>
          </p:cNvPr>
          <p:cNvPicPr>
            <a:picLocks noChangeAspect="1"/>
          </p:cNvPicPr>
          <p:nvPr userDrawn="1"/>
        </p:nvPicPr>
        <p:blipFill>
          <a:blip r:embed="rId2"/>
          <a:stretch>
            <a:fillRect/>
          </a:stretch>
        </p:blipFill>
        <p:spPr>
          <a:xfrm>
            <a:off x="9958558" y="349233"/>
            <a:ext cx="1820790" cy="301845"/>
          </a:xfrm>
          <a:prstGeom prst="rect">
            <a:avLst/>
          </a:prstGeom>
        </p:spPr>
      </p:pic>
      <p:sp>
        <p:nvSpPr>
          <p:cNvPr id="5" name="Slide Number Placeholder 5">
            <a:extLst>
              <a:ext uri="{FF2B5EF4-FFF2-40B4-BE49-F238E27FC236}">
                <a16:creationId xmlns:a16="http://schemas.microsoft.com/office/drawing/2014/main" id="{CB4AC8D6-76B7-6C5F-981B-30808C51AD6B}"/>
              </a:ext>
            </a:extLst>
          </p:cNvPr>
          <p:cNvSpPr>
            <a:spLocks noGrp="1"/>
          </p:cNvSpPr>
          <p:nvPr>
            <p:ph type="sldNum" sz="quarter" idx="4"/>
          </p:nvPr>
        </p:nvSpPr>
        <p:spPr>
          <a:xfrm>
            <a:off x="9154567" y="6411313"/>
            <a:ext cx="2743200" cy="365125"/>
          </a:xfrm>
          <a:prstGeom prst="rect">
            <a:avLst/>
          </a:prstGeom>
        </p:spPr>
        <p:txBody>
          <a:bodyPr vert="horz" lIns="91440" tIns="45720" rIns="91440" bIns="45720" rtlCol="0" anchor="ctr"/>
          <a:lstStyle>
            <a:lvl1pPr algn="r">
              <a:defRPr sz="880">
                <a:solidFill>
                  <a:schemeClr val="bg1"/>
                </a:solidFill>
                <a:latin typeface="Century Gothic" panose="020B0502020202020204" pitchFamily="34" charset="0"/>
              </a:defRPr>
            </a:lvl1pPr>
          </a:lstStyle>
          <a:p>
            <a:r>
              <a:rPr lang="en-GB"/>
              <a:t>© PSHE Association 2024</a:t>
            </a:r>
          </a:p>
        </p:txBody>
      </p:sp>
    </p:spTree>
    <p:extLst>
      <p:ext uri="{BB962C8B-B14F-4D97-AF65-F5344CB8AC3E}">
        <p14:creationId xmlns:p14="http://schemas.microsoft.com/office/powerpoint/2010/main" val="362949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526AC1C-A82F-407D-A614-C73E27D5A8BD}" type="datetime3">
              <a:rPr lang="en-US" smtClean="0"/>
              <a:t>2 September 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FC4CD4EC-A97D-4EA7-9795-621F432B28DD}" type="datetime3">
              <a:rPr lang="en-US" smtClean="0"/>
              <a:t>2 September 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40DFAB35-DC1D-4A20-A129-AB89D110355B}" type="datetime3">
              <a:rPr lang="en-US" smtClean="0"/>
              <a:t>2 September 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8C1B3E6F-F0B6-40DD-B9CE-6FF7912E6042}" type="datetime3">
              <a:rPr lang="en-US" smtClean="0"/>
              <a:t>2 September 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7EA4B55-728E-4930-8BE2-555CAD585DCD}" type="datetime3">
              <a:rPr lang="en-US" smtClean="0"/>
              <a:t>2 September 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653044-23D1-439A-B3D6-D5BAE3DA0DAA}" type="datetime3">
              <a:rPr lang="en-US" smtClean="0"/>
              <a:t>2 September 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7C3EE33B-A86C-49E3-BB8B-0473CF6E3B24}" type="datetime3">
              <a:rPr lang="en-US" smtClean="0"/>
              <a:t>2 September 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52E716F5-7183-48B8-829F-6C9C88A936D8}" type="datetime3">
              <a:rPr lang="en-US" smtClean="0"/>
              <a:t>2 September 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67E14FB-81E1-4253-BF97-F41C6E39BBEF}" type="datetime3">
              <a:rPr lang="en-US" smtClean="0"/>
              <a:t>2 September 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p:hf sldNum="0" hdr="0" ftr="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childline.org.uk/"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www.samaritans.org/" TargetMode="External"/><Relationship Id="rId4" Type="http://schemas.openxmlformats.org/officeDocument/2006/relationships/hyperlink" Target="https://youngminds.org.uk/"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microsoft.com/office/2007/relationships/hdphoto" Target="../media/hdphoto5.wdp"/><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eg"/><Relationship Id="rId5" Type="http://schemas.microsoft.com/office/2007/relationships/hdphoto" Target="../media/hdphoto1.wdp"/><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4.png"/><Relationship Id="rId3" Type="http://schemas.openxmlformats.org/officeDocument/2006/relationships/image" Target="../media/image45.png"/><Relationship Id="rId7" Type="http://schemas.openxmlformats.org/officeDocument/2006/relationships/image" Target="../media/image49.png"/><Relationship Id="rId12" Type="http://schemas.openxmlformats.org/officeDocument/2006/relationships/image" Target="../media/image41.png"/><Relationship Id="rId2" Type="http://schemas.openxmlformats.org/officeDocument/2006/relationships/notesSlide" Target="../notesSlides/notesSlide20.xml"/><Relationship Id="rId16" Type="http://schemas.openxmlformats.org/officeDocument/2006/relationships/image" Target="../media/image56.png"/><Relationship Id="rId1" Type="http://schemas.openxmlformats.org/officeDocument/2006/relationships/slideLayout" Target="../slideLayouts/slideLayout13.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5" Type="http://schemas.openxmlformats.org/officeDocument/2006/relationships/image" Target="../media/image42.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5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6.pn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FC532-7721-83C7-41CF-3E47F4F5EAF2}"/>
              </a:ext>
            </a:extLst>
          </p:cNvPr>
          <p:cNvSpPr>
            <a:spLocks noGrp="1"/>
          </p:cNvSpPr>
          <p:nvPr>
            <p:ph type="title"/>
          </p:nvPr>
        </p:nvSpPr>
        <p:spPr>
          <a:xfrm>
            <a:off x="789139" y="188078"/>
            <a:ext cx="10822487" cy="929896"/>
          </a:xfrm>
          <a:ln w="57150"/>
        </p:spPr>
        <p:txBody>
          <a:bodyPr>
            <a:normAutofit/>
          </a:bodyPr>
          <a:lstStyle/>
          <a:p>
            <a:r>
              <a:rPr lang="en-GB" sz="3600" cap="none" dirty="0">
                <a:solidFill>
                  <a:schemeClr val="tx1"/>
                </a:solidFill>
                <a:latin typeface="Comic Sans MS" panose="030F0702030302020204" pitchFamily="66" charset="0"/>
              </a:rPr>
              <a:t>Teacher Information </a:t>
            </a:r>
          </a:p>
        </p:txBody>
      </p:sp>
      <p:sp>
        <p:nvSpPr>
          <p:cNvPr id="3" name="Content Placeholder 2">
            <a:extLst>
              <a:ext uri="{FF2B5EF4-FFF2-40B4-BE49-F238E27FC236}">
                <a16:creationId xmlns:a16="http://schemas.microsoft.com/office/drawing/2014/main" id="{FEC7F46F-53B2-FB16-DCB7-39F3DE110B00}"/>
              </a:ext>
            </a:extLst>
          </p:cNvPr>
          <p:cNvSpPr>
            <a:spLocks noGrp="1"/>
          </p:cNvSpPr>
          <p:nvPr>
            <p:ph idx="1"/>
          </p:nvPr>
        </p:nvSpPr>
        <p:spPr>
          <a:xfrm>
            <a:off x="789138" y="1502227"/>
            <a:ext cx="10822487" cy="4660578"/>
          </a:xfrm>
          <a:solidFill>
            <a:schemeClr val="bg1"/>
          </a:solidFill>
        </p:spPr>
        <p:txBody>
          <a:bodyPr>
            <a:normAutofit/>
          </a:bodyPr>
          <a:lstStyle/>
          <a:p>
            <a:r>
              <a:rPr lang="en-GB" sz="2600" dirty="0">
                <a:latin typeface="Comic Sans MS" panose="030F0702030302020204" pitchFamily="66" charset="0"/>
              </a:rPr>
              <a:t>All resources in booklets. </a:t>
            </a:r>
          </a:p>
          <a:p>
            <a:r>
              <a:rPr lang="en-GB" sz="2600" dirty="0">
                <a:latin typeface="Comic Sans MS" panose="030F0702030302020204" pitchFamily="66" charset="0"/>
              </a:rPr>
              <a:t>Please read the PSHE teacher handbook before teaching this unit.</a:t>
            </a:r>
          </a:p>
          <a:p>
            <a:r>
              <a:rPr lang="en-GB" sz="2600" dirty="0">
                <a:latin typeface="Comic Sans MS" panose="030F0702030302020204" pitchFamily="66" charset="0"/>
              </a:rPr>
              <a:t>Remember to log any safeguarding concerns on CPOMS. </a:t>
            </a:r>
          </a:p>
          <a:p>
            <a:r>
              <a:rPr lang="en-GB" sz="2600" dirty="0">
                <a:latin typeface="Comic Sans MS" panose="030F0702030302020204" pitchFamily="66" charset="0"/>
              </a:rPr>
              <a:t>Keep your class booklets safe as there will be a new booklet each half term. </a:t>
            </a:r>
          </a:p>
          <a:p>
            <a:r>
              <a:rPr lang="en-GB" sz="2600" dirty="0">
                <a:latin typeface="Comic Sans MS" panose="030F0702030302020204" pitchFamily="66" charset="0"/>
              </a:rPr>
              <a:t>Read the notes section for each slide and make sure you are familiar with the lesson content. </a:t>
            </a:r>
          </a:p>
          <a:p>
            <a:r>
              <a:rPr lang="en-GB" sz="2600" dirty="0">
                <a:latin typeface="Comic Sans MS" panose="030F0702030302020204" pitchFamily="66" charset="0"/>
              </a:rPr>
              <a:t>Always have 5 minutes left at the end to share the further support slide. </a:t>
            </a:r>
          </a:p>
          <a:p>
            <a:endParaRPr lang="en-GB" sz="2600" dirty="0">
              <a:latin typeface="Comic Sans MS" panose="030F0702030302020204" pitchFamily="66" charset="0"/>
            </a:endParaRPr>
          </a:p>
          <a:p>
            <a:pPr marL="0" indent="0">
              <a:buNone/>
            </a:pPr>
            <a:endParaRPr lang="en-GB" sz="2400" dirty="0">
              <a:latin typeface="Comic Sans MS" panose="030F0702030302020204" pitchFamily="66" charset="0"/>
            </a:endParaRPr>
          </a:p>
          <a:p>
            <a:endParaRPr lang="en-GB" dirty="0"/>
          </a:p>
        </p:txBody>
      </p:sp>
    </p:spTree>
    <p:extLst>
      <p:ext uri="{BB962C8B-B14F-4D97-AF65-F5344CB8AC3E}">
        <p14:creationId xmlns:p14="http://schemas.microsoft.com/office/powerpoint/2010/main" val="2479545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78063-4423-476F-4CBD-0DF6D77BA7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9F3D96-74B4-6CDA-9FDF-A6094151792B}"/>
              </a:ext>
            </a:extLst>
          </p:cNvPr>
          <p:cNvSpPr>
            <a:spLocks noGrp="1"/>
          </p:cNvSpPr>
          <p:nvPr>
            <p:ph type="title"/>
          </p:nvPr>
        </p:nvSpPr>
        <p:spPr>
          <a:xfrm>
            <a:off x="789139" y="188078"/>
            <a:ext cx="10822487" cy="929896"/>
          </a:xfrm>
          <a:ln w="57150"/>
        </p:spPr>
        <p:txBody>
          <a:bodyPr>
            <a:normAutofit fontScale="90000"/>
          </a:bodyPr>
          <a:lstStyle/>
          <a:p>
            <a:r>
              <a:rPr lang="en-GB" sz="3600" cap="none" dirty="0">
                <a:solidFill>
                  <a:schemeClr val="tx1"/>
                </a:solidFill>
                <a:latin typeface="Comic Sans MS" panose="030F0702030302020204" pitchFamily="66" charset="0"/>
              </a:rPr>
              <a:t>Task 3- Alternatives to negative thinking patterns</a:t>
            </a:r>
          </a:p>
        </p:txBody>
      </p:sp>
      <p:grpSp>
        <p:nvGrpSpPr>
          <p:cNvPr id="10" name="Group 9">
            <a:extLst>
              <a:ext uri="{FF2B5EF4-FFF2-40B4-BE49-F238E27FC236}">
                <a16:creationId xmlns:a16="http://schemas.microsoft.com/office/drawing/2014/main" id="{8CE81F49-88D7-1EFA-58DA-5FEFD574B8FA}"/>
              </a:ext>
            </a:extLst>
          </p:cNvPr>
          <p:cNvGrpSpPr/>
          <p:nvPr/>
        </p:nvGrpSpPr>
        <p:grpSpPr>
          <a:xfrm>
            <a:off x="697300" y="1578348"/>
            <a:ext cx="3833814" cy="2130951"/>
            <a:chOff x="323850" y="1412873"/>
            <a:chExt cx="3833814" cy="2130951"/>
          </a:xfrm>
        </p:grpSpPr>
        <p:grpSp>
          <p:nvGrpSpPr>
            <p:cNvPr id="23" name="Group 22">
              <a:extLst>
                <a:ext uri="{FF2B5EF4-FFF2-40B4-BE49-F238E27FC236}">
                  <a16:creationId xmlns:a16="http://schemas.microsoft.com/office/drawing/2014/main" id="{1D8468AC-D353-8AFE-8D2C-0B29E26EDF68}"/>
                </a:ext>
              </a:extLst>
            </p:cNvPr>
            <p:cNvGrpSpPr/>
            <p:nvPr/>
          </p:nvGrpSpPr>
          <p:grpSpPr>
            <a:xfrm>
              <a:off x="323850" y="1412873"/>
              <a:ext cx="3833814" cy="2130951"/>
              <a:chOff x="4557713" y="1971674"/>
              <a:chExt cx="2829835" cy="1572908"/>
            </a:xfrm>
            <a:effectLst>
              <a:outerShdw sx="1000" sy="1000" algn="ctr" rotWithShape="0">
                <a:srgbClr val="000000"/>
              </a:outerShdw>
            </a:effectLst>
          </p:grpSpPr>
          <p:grpSp>
            <p:nvGrpSpPr>
              <p:cNvPr id="30" name="Group 29">
                <a:extLst>
                  <a:ext uri="{FF2B5EF4-FFF2-40B4-BE49-F238E27FC236}">
                    <a16:creationId xmlns:a16="http://schemas.microsoft.com/office/drawing/2014/main" id="{6B280FF4-9C15-18F0-3114-C0E98045D9AA}"/>
                  </a:ext>
                </a:extLst>
              </p:cNvPr>
              <p:cNvGrpSpPr/>
              <p:nvPr/>
            </p:nvGrpSpPr>
            <p:grpSpPr>
              <a:xfrm>
                <a:off x="4557713" y="1971674"/>
                <a:ext cx="2829835" cy="1572908"/>
                <a:chOff x="4471987" y="3816208"/>
                <a:chExt cx="4038947" cy="2244969"/>
              </a:xfrm>
              <a:solidFill>
                <a:schemeClr val="bg2"/>
              </a:solidFill>
            </p:grpSpPr>
            <p:sp>
              <p:nvSpPr>
                <p:cNvPr id="32" name="Rounded Rectangle 9">
                  <a:extLst>
                    <a:ext uri="{FF2B5EF4-FFF2-40B4-BE49-F238E27FC236}">
                      <a16:creationId xmlns:a16="http://schemas.microsoft.com/office/drawing/2014/main" id="{490BE6ED-E2C4-DCC1-6A18-7540F9F37610}"/>
                    </a:ext>
                  </a:extLst>
                </p:cNvPr>
                <p:cNvSpPr/>
                <p:nvPr/>
              </p:nvSpPr>
              <p:spPr>
                <a:xfrm>
                  <a:off x="4471987" y="3816208"/>
                  <a:ext cx="4038947" cy="1838012"/>
                </a:xfrm>
                <a:prstGeom prst="roundRect">
                  <a:avLst>
                    <a:gd name="adj" fmla="val 3422"/>
                  </a:avLst>
                </a:prstGeom>
                <a:grpFill/>
                <a:ln>
                  <a:noFill/>
                </a:ln>
                <a:effectLst>
                  <a:outerShdw sx="1000" sy="1000" algn="ctr" rotWithShape="0">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latin typeface="Comic Sans MS" panose="030F0702030302020204" pitchFamily="66" charset="0"/>
                  </a:endParaRPr>
                </a:p>
              </p:txBody>
            </p:sp>
            <p:sp>
              <p:nvSpPr>
                <p:cNvPr id="33" name="Triangle 10">
                  <a:extLst>
                    <a:ext uri="{FF2B5EF4-FFF2-40B4-BE49-F238E27FC236}">
                      <a16:creationId xmlns:a16="http://schemas.microsoft.com/office/drawing/2014/main" id="{7B404CCE-1806-E5AF-6BF6-A64AA01FC54D}"/>
                    </a:ext>
                  </a:extLst>
                </p:cNvPr>
                <p:cNvSpPr/>
                <p:nvPr/>
              </p:nvSpPr>
              <p:spPr>
                <a:xfrm rot="10800000">
                  <a:off x="6038461" y="5625880"/>
                  <a:ext cx="425403" cy="435297"/>
                </a:xfrm>
                <a:prstGeom prst="triangle">
                  <a:avLst>
                    <a:gd name="adj" fmla="val 46512"/>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latin typeface="Comic Sans MS" panose="030F0702030302020204" pitchFamily="66" charset="0"/>
                  </a:endParaRPr>
                </a:p>
              </p:txBody>
            </p:sp>
          </p:grpSp>
          <p:sp>
            <p:nvSpPr>
              <p:cNvPr id="31" name="Content Placeholder 4">
                <a:extLst>
                  <a:ext uri="{FF2B5EF4-FFF2-40B4-BE49-F238E27FC236}">
                    <a16:creationId xmlns:a16="http://schemas.microsoft.com/office/drawing/2014/main" id="{39C2D815-C1D0-6227-F3CD-8268F4171265}"/>
                  </a:ext>
                </a:extLst>
              </p:cNvPr>
              <p:cNvSpPr txBox="1">
                <a:spLocks/>
              </p:cNvSpPr>
              <p:nvPr/>
            </p:nvSpPr>
            <p:spPr>
              <a:xfrm>
                <a:off x="4642620" y="2031018"/>
                <a:ext cx="2032488" cy="839821"/>
              </a:xfrm>
              <a:prstGeom prst="rect">
                <a:avLst/>
              </a:prstGeom>
            </p:spPr>
            <p:txBody>
              <a:bodyPr vert="horz" lIns="91440" tIns="45720" rIns="91440" bIns="45720" rtlCol="0">
                <a:noAutofit/>
              </a:bodyPr>
              <a:lstStyle>
                <a:defPPr>
                  <a:defRPr lang="en-US"/>
                </a:defPPr>
                <a:lvl1pPr marL="0" indent="0" algn="l" defTabSz="990570" rtl="0" eaLnBrk="1" latinLnBrk="0" hangingPunct="1">
                  <a:lnSpc>
                    <a:spcPts val="2800"/>
                  </a:lnSpc>
                  <a:spcBef>
                    <a:spcPts val="1100"/>
                  </a:spcBef>
                  <a:spcAft>
                    <a:spcPts val="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sz="2600" kern="1200">
                    <a:solidFill>
                      <a:schemeClr val="tx1"/>
                    </a:solidFill>
                    <a:latin typeface="Century Gothic" panose="020B0502020202020204" pitchFamily="34" charset="0"/>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sz="2167" kern="1200">
                    <a:solidFill>
                      <a:schemeClr val="tx1"/>
                    </a:solidFill>
                    <a:latin typeface="Century Gothic" panose="020B0502020202020204" pitchFamily="34" charset="0"/>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9pPr>
              </a:lstStyle>
              <a:p>
                <a:r>
                  <a:rPr lang="en-GB" dirty="0">
                    <a:latin typeface="Comic Sans MS" panose="030F0702030302020204" pitchFamily="66" charset="0"/>
                  </a:rPr>
                  <a:t>My friend didn’t text me back, they must be upset with me.</a:t>
                </a:r>
              </a:p>
            </p:txBody>
          </p:sp>
        </p:grpSp>
        <p:pic>
          <p:nvPicPr>
            <p:cNvPr id="24" name="Picture 23" descr="A cloud with raindrops&#10;&#10;AI-generated content may be incorrect.">
              <a:extLst>
                <a:ext uri="{FF2B5EF4-FFF2-40B4-BE49-F238E27FC236}">
                  <a16:creationId xmlns:a16="http://schemas.microsoft.com/office/drawing/2014/main" id="{11830B39-B324-E91F-A043-6EFC7818085C}"/>
                </a:ext>
              </a:extLst>
            </p:cNvPr>
            <p:cNvPicPr>
              <a:picLocks noChangeAspect="1"/>
            </p:cNvPicPr>
            <p:nvPr/>
          </p:nvPicPr>
          <p:blipFill>
            <a:blip r:embed="rId3"/>
            <a:stretch>
              <a:fillRect/>
            </a:stretch>
          </p:blipFill>
          <p:spPr>
            <a:xfrm>
              <a:off x="3221828" y="1647033"/>
              <a:ext cx="743745" cy="646270"/>
            </a:xfrm>
            <a:prstGeom prst="rect">
              <a:avLst/>
            </a:prstGeom>
          </p:spPr>
        </p:pic>
      </p:grpSp>
      <p:sp>
        <p:nvSpPr>
          <p:cNvPr id="11" name="Right Arrow 26">
            <a:extLst>
              <a:ext uri="{FF2B5EF4-FFF2-40B4-BE49-F238E27FC236}">
                <a16:creationId xmlns:a16="http://schemas.microsoft.com/office/drawing/2014/main" id="{E75066DB-580B-F681-3CF0-E5D8295D8BCE}"/>
              </a:ext>
            </a:extLst>
          </p:cNvPr>
          <p:cNvSpPr/>
          <p:nvPr/>
        </p:nvSpPr>
        <p:spPr>
          <a:xfrm>
            <a:off x="5134505" y="2294462"/>
            <a:ext cx="1157287" cy="495300"/>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latin typeface="Comic Sans MS" panose="030F0702030302020204" pitchFamily="66" charset="0"/>
            </a:endParaRPr>
          </a:p>
        </p:txBody>
      </p:sp>
      <p:grpSp>
        <p:nvGrpSpPr>
          <p:cNvPr id="12" name="Group 11">
            <a:extLst>
              <a:ext uri="{FF2B5EF4-FFF2-40B4-BE49-F238E27FC236}">
                <a16:creationId xmlns:a16="http://schemas.microsoft.com/office/drawing/2014/main" id="{2FEA608A-17F8-3BE8-8266-268AE1D0701C}"/>
              </a:ext>
            </a:extLst>
          </p:cNvPr>
          <p:cNvGrpSpPr/>
          <p:nvPr/>
        </p:nvGrpSpPr>
        <p:grpSpPr>
          <a:xfrm>
            <a:off x="469111" y="4068239"/>
            <a:ext cx="11587422" cy="2365909"/>
            <a:chOff x="-880128" y="4016297"/>
            <a:chExt cx="10680423" cy="2109353"/>
          </a:xfrm>
        </p:grpSpPr>
        <p:sp>
          <p:nvSpPr>
            <p:cNvPr id="20" name="Rounded Rectangle 31">
              <a:extLst>
                <a:ext uri="{FF2B5EF4-FFF2-40B4-BE49-F238E27FC236}">
                  <a16:creationId xmlns:a16="http://schemas.microsoft.com/office/drawing/2014/main" id="{E24D8507-850E-8495-3FBC-4CF036D9ED25}"/>
                </a:ext>
              </a:extLst>
            </p:cNvPr>
            <p:cNvSpPr/>
            <p:nvPr/>
          </p:nvSpPr>
          <p:spPr>
            <a:xfrm>
              <a:off x="-880128" y="4016297"/>
              <a:ext cx="10565317" cy="1960831"/>
            </a:xfrm>
            <a:prstGeom prst="roundRect">
              <a:avLst>
                <a:gd name="adj" fmla="val 6154"/>
              </a:avLst>
            </a:prstGeom>
            <a:solidFill>
              <a:schemeClr val="accent4">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latin typeface="Comic Sans MS" panose="030F0702030302020204" pitchFamily="66" charset="0"/>
              </a:endParaRPr>
            </a:p>
          </p:txBody>
        </p:sp>
        <p:sp>
          <p:nvSpPr>
            <p:cNvPr id="21" name="Content Placeholder 4">
              <a:extLst>
                <a:ext uri="{FF2B5EF4-FFF2-40B4-BE49-F238E27FC236}">
                  <a16:creationId xmlns:a16="http://schemas.microsoft.com/office/drawing/2014/main" id="{54CBDFD0-9C16-1695-DC0B-4D2B8B712555}"/>
                </a:ext>
              </a:extLst>
            </p:cNvPr>
            <p:cNvSpPr txBox="1">
              <a:spLocks/>
            </p:cNvSpPr>
            <p:nvPr/>
          </p:nvSpPr>
          <p:spPr>
            <a:xfrm>
              <a:off x="-828675" y="4061242"/>
              <a:ext cx="8812213" cy="1911349"/>
            </a:xfrm>
            <a:prstGeom prst="rect">
              <a:avLst/>
            </a:prstGeom>
          </p:spPr>
          <p:txBody>
            <a:bodyPr vert="horz" lIns="91440" tIns="45720" rIns="91440" bIns="45720" rtlCol="0">
              <a:normAutofit/>
            </a:bodyPr>
            <a:lstStyle>
              <a:defPPr>
                <a:defRPr lang="en-US"/>
              </a:defPPr>
              <a:lvl1pPr marL="0" indent="0" algn="l" defTabSz="990570" rtl="0" eaLnBrk="1" latinLnBrk="0" hangingPunct="1">
                <a:lnSpc>
                  <a:spcPts val="2800"/>
                </a:lnSpc>
                <a:spcBef>
                  <a:spcPts val="1100"/>
                </a:spcBef>
                <a:spcAft>
                  <a:spcPts val="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sz="2600" kern="1200">
                  <a:solidFill>
                    <a:schemeClr val="tx1"/>
                  </a:solidFill>
                  <a:latin typeface="Century Gothic" panose="020B0502020202020204" pitchFamily="34" charset="0"/>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sz="2167" kern="1200">
                  <a:solidFill>
                    <a:schemeClr val="tx1"/>
                  </a:solidFill>
                  <a:latin typeface="Century Gothic" panose="020B0502020202020204" pitchFamily="34" charset="0"/>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9pPr>
            </a:lstStyle>
            <a:p>
              <a:r>
                <a:rPr lang="en-US" sz="2800" dirty="0">
                  <a:solidFill>
                    <a:schemeClr val="bg1"/>
                  </a:solidFill>
                  <a:latin typeface="Comic Sans MS" panose="030F0702030302020204" pitchFamily="66" charset="0"/>
                </a:rPr>
                <a:t>Task 3- Rescript the other examples of negative ‘self-talk’. </a:t>
              </a:r>
            </a:p>
            <a:p>
              <a:pPr marL="198000" indent="-198000">
                <a:buFont typeface="Arial" panose="020B0604020202020204" pitchFamily="34" charset="0"/>
                <a:buChar char="•"/>
              </a:pPr>
              <a:r>
                <a:rPr lang="en-GB" sz="2800" dirty="0">
                  <a:solidFill>
                    <a:schemeClr val="bg1"/>
                  </a:solidFill>
                  <a:latin typeface="Comic Sans MS" panose="030F0702030302020204" pitchFamily="66" charset="0"/>
                </a:rPr>
                <a:t>Why or when might someone find it more challenging to reframe their thoughts?</a:t>
              </a:r>
            </a:p>
          </p:txBody>
        </p:sp>
        <p:pic>
          <p:nvPicPr>
            <p:cNvPr id="22" name="Picture 21" descr="A purple pencil and paper&#10;&#10;AI-generated content may be incorrect.">
              <a:extLst>
                <a:ext uri="{FF2B5EF4-FFF2-40B4-BE49-F238E27FC236}">
                  <a16:creationId xmlns:a16="http://schemas.microsoft.com/office/drawing/2014/main" id="{99660C04-27C9-2288-7C06-41F3C1A6015A}"/>
                </a:ext>
              </a:extLst>
            </p:cNvPr>
            <p:cNvPicPr>
              <a:picLocks noChangeAspect="1"/>
            </p:cNvPicPr>
            <p:nvPr/>
          </p:nvPicPr>
          <p:blipFill>
            <a:blip r:embed="rId4"/>
            <a:stretch>
              <a:fillRect/>
            </a:stretch>
          </p:blipFill>
          <p:spPr>
            <a:xfrm rot="802634">
              <a:off x="8368262" y="4439547"/>
              <a:ext cx="1432033" cy="1686103"/>
            </a:xfrm>
            <a:prstGeom prst="rect">
              <a:avLst/>
            </a:prstGeom>
            <a:effectLst>
              <a:outerShdw blurRad="97176" dist="50800" dir="5400000" algn="ctr" rotWithShape="0">
                <a:srgbClr val="000000">
                  <a:alpha val="29000"/>
                </a:srgbClr>
              </a:outerShdw>
            </a:effectLst>
          </p:spPr>
        </p:pic>
      </p:grpSp>
      <p:grpSp>
        <p:nvGrpSpPr>
          <p:cNvPr id="13" name="Group 12">
            <a:extLst>
              <a:ext uri="{FF2B5EF4-FFF2-40B4-BE49-F238E27FC236}">
                <a16:creationId xmlns:a16="http://schemas.microsoft.com/office/drawing/2014/main" id="{CA0DC1B6-4E1A-A11A-2F0A-9C5436A2539A}"/>
              </a:ext>
            </a:extLst>
          </p:cNvPr>
          <p:cNvGrpSpPr/>
          <p:nvPr/>
        </p:nvGrpSpPr>
        <p:grpSpPr>
          <a:xfrm>
            <a:off x="7031014" y="1547171"/>
            <a:ext cx="4228594" cy="2395115"/>
            <a:chOff x="5677406" y="1181522"/>
            <a:chExt cx="4228594" cy="2395115"/>
          </a:xfrm>
        </p:grpSpPr>
        <p:grpSp>
          <p:nvGrpSpPr>
            <p:cNvPr id="14" name="Group 13">
              <a:extLst>
                <a:ext uri="{FF2B5EF4-FFF2-40B4-BE49-F238E27FC236}">
                  <a16:creationId xmlns:a16="http://schemas.microsoft.com/office/drawing/2014/main" id="{A600D993-52A7-C55A-4D1B-2B8C5E9EFFCE}"/>
                </a:ext>
              </a:extLst>
            </p:cNvPr>
            <p:cNvGrpSpPr/>
            <p:nvPr/>
          </p:nvGrpSpPr>
          <p:grpSpPr>
            <a:xfrm>
              <a:off x="5677406" y="1181522"/>
              <a:ext cx="3876675" cy="2395115"/>
              <a:chOff x="4538166" y="1800744"/>
              <a:chExt cx="2861472" cy="1767894"/>
            </a:xfrm>
            <a:effectLst>
              <a:outerShdw blurRad="103124" dist="50800" dir="1380000" sx="1000" sy="1000" algn="ctr" rotWithShape="0">
                <a:srgbClr val="000000">
                  <a:alpha val="35817"/>
                </a:srgbClr>
              </a:outerShdw>
            </a:effectLst>
          </p:grpSpPr>
          <p:grpSp>
            <p:nvGrpSpPr>
              <p:cNvPr id="16" name="Group 15">
                <a:extLst>
                  <a:ext uri="{FF2B5EF4-FFF2-40B4-BE49-F238E27FC236}">
                    <a16:creationId xmlns:a16="http://schemas.microsoft.com/office/drawing/2014/main" id="{438140B5-148D-820D-1E4C-969DDDFDC909}"/>
                  </a:ext>
                </a:extLst>
              </p:cNvPr>
              <p:cNvGrpSpPr/>
              <p:nvPr/>
            </p:nvGrpSpPr>
            <p:grpSpPr>
              <a:xfrm>
                <a:off x="4538166" y="1800744"/>
                <a:ext cx="2861472" cy="1767894"/>
                <a:chOff x="4444088" y="3572243"/>
                <a:chExt cx="4084101" cy="2523267"/>
              </a:xfrm>
              <a:solidFill>
                <a:schemeClr val="bg2"/>
              </a:solidFill>
            </p:grpSpPr>
            <p:sp>
              <p:nvSpPr>
                <p:cNvPr id="18" name="Rounded Rectangle 20">
                  <a:extLst>
                    <a:ext uri="{FF2B5EF4-FFF2-40B4-BE49-F238E27FC236}">
                      <a16:creationId xmlns:a16="http://schemas.microsoft.com/office/drawing/2014/main" id="{9ADF921C-EE55-A0D1-B7CA-AC747C5809E1}"/>
                    </a:ext>
                  </a:extLst>
                </p:cNvPr>
                <p:cNvSpPr/>
                <p:nvPr/>
              </p:nvSpPr>
              <p:spPr>
                <a:xfrm>
                  <a:off x="4444088" y="3572243"/>
                  <a:ext cx="4084101" cy="1822726"/>
                </a:xfrm>
                <a:prstGeom prst="roundRect">
                  <a:avLst>
                    <a:gd name="adj" fmla="val 3422"/>
                  </a:avLst>
                </a:prstGeom>
                <a:grpFill/>
                <a:ln>
                  <a:noFill/>
                </a:ln>
                <a:effectLst>
                  <a:outerShdw sx="1000" sy="1000" algn="ctr" rotWithShape="0">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latin typeface="Comic Sans MS" panose="030F0702030302020204" pitchFamily="66" charset="0"/>
                  </a:endParaRPr>
                </a:p>
              </p:txBody>
            </p:sp>
            <p:sp>
              <p:nvSpPr>
                <p:cNvPr id="19" name="Triangle 21">
                  <a:extLst>
                    <a:ext uri="{FF2B5EF4-FFF2-40B4-BE49-F238E27FC236}">
                      <a16:creationId xmlns:a16="http://schemas.microsoft.com/office/drawing/2014/main" id="{F443E09E-7F98-8C81-D5E4-0EC28FD043EF}"/>
                    </a:ext>
                  </a:extLst>
                </p:cNvPr>
                <p:cNvSpPr/>
                <p:nvPr/>
              </p:nvSpPr>
              <p:spPr>
                <a:xfrm rot="10800000">
                  <a:off x="6249193" y="5610595"/>
                  <a:ext cx="473892" cy="484915"/>
                </a:xfrm>
                <a:prstGeom prst="triangle">
                  <a:avLst>
                    <a:gd name="adj" fmla="val 46512"/>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latin typeface="Comic Sans MS" panose="030F0702030302020204" pitchFamily="66" charset="0"/>
                  </a:endParaRPr>
                </a:p>
              </p:txBody>
            </p:sp>
          </p:grpSp>
          <p:sp>
            <p:nvSpPr>
              <p:cNvPr id="17" name="Content Placeholder 4">
                <a:extLst>
                  <a:ext uri="{FF2B5EF4-FFF2-40B4-BE49-F238E27FC236}">
                    <a16:creationId xmlns:a16="http://schemas.microsoft.com/office/drawing/2014/main" id="{A0F4A2DF-FC0A-F819-5DE9-E0919F715244}"/>
                  </a:ext>
                </a:extLst>
              </p:cNvPr>
              <p:cNvSpPr txBox="1">
                <a:spLocks/>
              </p:cNvSpPr>
              <p:nvPr/>
            </p:nvSpPr>
            <p:spPr>
              <a:xfrm>
                <a:off x="4661121" y="1904068"/>
                <a:ext cx="2007347" cy="839821"/>
              </a:xfrm>
              <a:prstGeom prst="rect">
                <a:avLst/>
              </a:prstGeom>
            </p:spPr>
            <p:txBody>
              <a:bodyPr vert="horz" lIns="91440" tIns="45720" rIns="91440" bIns="45720" rtlCol="0">
                <a:noAutofit/>
              </a:bodyPr>
              <a:lstStyle>
                <a:defPPr>
                  <a:defRPr lang="en-US"/>
                </a:defPPr>
                <a:lvl1pPr marL="0" indent="0" algn="l" defTabSz="990570" rtl="0" eaLnBrk="1" latinLnBrk="0" hangingPunct="1">
                  <a:lnSpc>
                    <a:spcPts val="2800"/>
                  </a:lnSpc>
                  <a:spcBef>
                    <a:spcPts val="1100"/>
                  </a:spcBef>
                  <a:spcAft>
                    <a:spcPts val="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sz="2600" kern="1200">
                    <a:solidFill>
                      <a:schemeClr val="tx1"/>
                    </a:solidFill>
                    <a:latin typeface="Century Gothic" panose="020B0502020202020204" pitchFamily="34" charset="0"/>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sz="2167" kern="1200">
                    <a:solidFill>
                      <a:schemeClr val="tx1"/>
                    </a:solidFill>
                    <a:latin typeface="Century Gothic" panose="020B0502020202020204" pitchFamily="34" charset="0"/>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9pPr>
              </a:lstStyle>
              <a:p>
                <a:r>
                  <a:rPr lang="en-US" dirty="0">
                    <a:latin typeface="Comic Sans MS" panose="030F0702030302020204" pitchFamily="66" charset="0"/>
                  </a:rPr>
                  <a:t>My friend might be busy or dealing with something. I’ll wait and check in later.</a:t>
                </a:r>
                <a:endParaRPr lang="en-GB" dirty="0">
                  <a:latin typeface="Comic Sans MS" panose="030F0702030302020204" pitchFamily="66" charset="0"/>
                </a:endParaRPr>
              </a:p>
            </p:txBody>
          </p:sp>
        </p:grpSp>
        <p:pic>
          <p:nvPicPr>
            <p:cNvPr id="15" name="Picture 14">
              <a:extLst>
                <a:ext uri="{FF2B5EF4-FFF2-40B4-BE49-F238E27FC236}">
                  <a16:creationId xmlns:a16="http://schemas.microsoft.com/office/drawing/2014/main" id="{02542D75-5246-D277-4E8D-004D4FA72D53}"/>
                </a:ext>
              </a:extLst>
            </p:cNvPr>
            <p:cNvPicPr>
              <a:picLocks noChangeAspect="1"/>
            </p:cNvPicPr>
            <p:nvPr/>
          </p:nvPicPr>
          <p:blipFill>
            <a:blip r:embed="rId5"/>
            <a:srcRect b="47732"/>
            <a:stretch>
              <a:fillRect/>
            </a:stretch>
          </p:blipFill>
          <p:spPr>
            <a:xfrm>
              <a:off x="8130794" y="1562027"/>
              <a:ext cx="1775206" cy="766836"/>
            </a:xfrm>
            <a:prstGeom prst="rect">
              <a:avLst/>
            </a:prstGeom>
          </p:spPr>
        </p:pic>
      </p:grpSp>
    </p:spTree>
    <p:extLst>
      <p:ext uri="{BB962C8B-B14F-4D97-AF65-F5344CB8AC3E}">
        <p14:creationId xmlns:p14="http://schemas.microsoft.com/office/powerpoint/2010/main" val="2817083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grpSp>
        <p:nvGrpSpPr>
          <p:cNvPr id="95" name="Group 94">
            <a:extLst>
              <a:ext uri="{FF2B5EF4-FFF2-40B4-BE49-F238E27FC236}">
                <a16:creationId xmlns:a16="http://schemas.microsoft.com/office/drawing/2014/main" id="{8F79BAE5-9A38-B683-3E4D-A072305751FC}"/>
              </a:ext>
            </a:extLst>
          </p:cNvPr>
          <p:cNvGrpSpPr/>
          <p:nvPr/>
        </p:nvGrpSpPr>
        <p:grpSpPr>
          <a:xfrm>
            <a:off x="1466851" y="803144"/>
            <a:ext cx="2981449" cy="1749350"/>
            <a:chOff x="323850" y="803144"/>
            <a:chExt cx="2981449" cy="1749350"/>
          </a:xfrm>
        </p:grpSpPr>
        <p:sp>
          <p:nvSpPr>
            <p:cNvPr id="77" name="Rounded Rectangle 76">
              <a:extLst>
                <a:ext uri="{FF2B5EF4-FFF2-40B4-BE49-F238E27FC236}">
                  <a16:creationId xmlns:a16="http://schemas.microsoft.com/office/drawing/2014/main" id="{911F7CE6-4503-9E88-80E8-65B7C8CAD203}"/>
                </a:ext>
              </a:extLst>
            </p:cNvPr>
            <p:cNvSpPr/>
            <p:nvPr/>
          </p:nvSpPr>
          <p:spPr>
            <a:xfrm>
              <a:off x="323850" y="819150"/>
              <a:ext cx="2977736" cy="1733344"/>
            </a:xfrm>
            <a:prstGeom prst="roundRect">
              <a:avLst>
                <a:gd name="adj" fmla="val 1029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432000" rtlCol="0" anchor="t" anchorCtr="0"/>
            <a:lstStyle/>
            <a:p>
              <a:pPr>
                <a:lnSpc>
                  <a:spcPts val="2300"/>
                </a:lnSpc>
                <a:spcBef>
                  <a:spcPts val="900"/>
                </a:spcBef>
              </a:pPr>
              <a:r>
                <a:rPr lang="en-US" dirty="0">
                  <a:solidFill>
                    <a:schemeClr val="tx1"/>
                  </a:solidFill>
                  <a:latin typeface="Century Gothic" panose="020B0502020202020204" pitchFamily="34" charset="0"/>
                </a:rPr>
                <a:t>My friend might be busy or dealing with something. I’ll wait and check in later.</a:t>
              </a:r>
            </a:p>
            <a:p>
              <a:pPr>
                <a:lnSpc>
                  <a:spcPts val="2300"/>
                </a:lnSpc>
                <a:spcBef>
                  <a:spcPts val="900"/>
                </a:spcBef>
              </a:pPr>
              <a:endParaRPr lang="en-US" dirty="0"/>
            </a:p>
          </p:txBody>
        </p:sp>
        <p:pic>
          <p:nvPicPr>
            <p:cNvPr id="33" name="Picture 32">
              <a:extLst>
                <a:ext uri="{FF2B5EF4-FFF2-40B4-BE49-F238E27FC236}">
                  <a16:creationId xmlns:a16="http://schemas.microsoft.com/office/drawing/2014/main" id="{EE599FF0-0E4F-2BDA-C182-93C05706808F}"/>
                </a:ext>
              </a:extLst>
            </p:cNvPr>
            <p:cNvPicPr>
              <a:picLocks noChangeAspect="1"/>
            </p:cNvPicPr>
            <p:nvPr/>
          </p:nvPicPr>
          <p:blipFill>
            <a:blip r:embed="rId3"/>
            <a:srcRect l="23719" t="-10166" r="23725" b="47763"/>
            <a:stretch>
              <a:fillRect/>
            </a:stretch>
          </p:blipFill>
          <p:spPr>
            <a:xfrm>
              <a:off x="2683964" y="803144"/>
              <a:ext cx="621335" cy="609731"/>
            </a:xfrm>
            <a:prstGeom prst="rect">
              <a:avLst/>
            </a:prstGeom>
          </p:spPr>
        </p:pic>
      </p:grpSp>
      <p:grpSp>
        <p:nvGrpSpPr>
          <p:cNvPr id="96" name="Group 95">
            <a:extLst>
              <a:ext uri="{FF2B5EF4-FFF2-40B4-BE49-F238E27FC236}">
                <a16:creationId xmlns:a16="http://schemas.microsoft.com/office/drawing/2014/main" id="{2A6C7654-AA46-ED05-B536-8D8528F70281}"/>
              </a:ext>
            </a:extLst>
          </p:cNvPr>
          <p:cNvGrpSpPr/>
          <p:nvPr/>
        </p:nvGrpSpPr>
        <p:grpSpPr>
          <a:xfrm>
            <a:off x="1466850" y="2695577"/>
            <a:ext cx="2977736" cy="1769031"/>
            <a:chOff x="323850" y="2695576"/>
            <a:chExt cx="2977736" cy="1769031"/>
          </a:xfrm>
        </p:grpSpPr>
        <p:sp>
          <p:nvSpPr>
            <p:cNvPr id="78" name="Rounded Rectangle 77">
              <a:extLst>
                <a:ext uri="{FF2B5EF4-FFF2-40B4-BE49-F238E27FC236}">
                  <a16:creationId xmlns:a16="http://schemas.microsoft.com/office/drawing/2014/main" id="{CC84FF72-0B32-5F65-8E24-8D790619D17B}"/>
                </a:ext>
              </a:extLst>
            </p:cNvPr>
            <p:cNvSpPr/>
            <p:nvPr/>
          </p:nvSpPr>
          <p:spPr>
            <a:xfrm>
              <a:off x="323850" y="2731263"/>
              <a:ext cx="2977736" cy="1733344"/>
            </a:xfrm>
            <a:prstGeom prst="roundRect">
              <a:avLst>
                <a:gd name="adj" fmla="val 1029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432000" rtlCol="0" anchor="t" anchorCtr="0"/>
            <a:lstStyle/>
            <a:p>
              <a:pPr>
                <a:lnSpc>
                  <a:spcPts val="2300"/>
                </a:lnSpc>
                <a:spcBef>
                  <a:spcPts val="900"/>
                </a:spcBef>
              </a:pPr>
              <a:r>
                <a:rPr lang="en-US" dirty="0">
                  <a:solidFill>
                    <a:schemeClr val="tx1"/>
                  </a:solidFill>
                  <a:latin typeface="Century Gothic" panose="020B0502020202020204" pitchFamily="34" charset="0"/>
                </a:rPr>
                <a:t>I had a great time overall. One small thing doesn’t change the fact that I enjoyed myself.</a:t>
              </a:r>
              <a:endParaRPr lang="en-GB" dirty="0">
                <a:solidFill>
                  <a:schemeClr val="tx1"/>
                </a:solidFill>
                <a:latin typeface="Century Gothic" panose="020B0502020202020204" pitchFamily="34" charset="0"/>
              </a:endParaRPr>
            </a:p>
            <a:p>
              <a:pPr>
                <a:lnSpc>
                  <a:spcPts val="2300"/>
                </a:lnSpc>
                <a:spcBef>
                  <a:spcPts val="900"/>
                </a:spcBef>
              </a:pPr>
              <a:endParaRPr lang="en-US" dirty="0"/>
            </a:p>
          </p:txBody>
        </p:sp>
        <p:pic>
          <p:nvPicPr>
            <p:cNvPr id="86" name="Picture 85">
              <a:extLst>
                <a:ext uri="{FF2B5EF4-FFF2-40B4-BE49-F238E27FC236}">
                  <a16:creationId xmlns:a16="http://schemas.microsoft.com/office/drawing/2014/main" id="{49B2ACF9-ACD6-EC05-AB00-A95D8AF57CCA}"/>
                </a:ext>
              </a:extLst>
            </p:cNvPr>
            <p:cNvPicPr>
              <a:picLocks noChangeAspect="1"/>
            </p:cNvPicPr>
            <p:nvPr/>
          </p:nvPicPr>
          <p:blipFill>
            <a:blip r:embed="rId3"/>
            <a:srcRect l="23719" t="-10166" r="23725" b="47763"/>
            <a:stretch>
              <a:fillRect/>
            </a:stretch>
          </p:blipFill>
          <p:spPr>
            <a:xfrm>
              <a:off x="2681133" y="2695576"/>
              <a:ext cx="609878" cy="598488"/>
            </a:xfrm>
            <a:prstGeom prst="rect">
              <a:avLst/>
            </a:prstGeom>
          </p:spPr>
        </p:pic>
      </p:grpSp>
      <p:grpSp>
        <p:nvGrpSpPr>
          <p:cNvPr id="97" name="Group 96">
            <a:extLst>
              <a:ext uri="{FF2B5EF4-FFF2-40B4-BE49-F238E27FC236}">
                <a16:creationId xmlns:a16="http://schemas.microsoft.com/office/drawing/2014/main" id="{249F6CE0-4D4B-B797-6622-23138CE77EDF}"/>
              </a:ext>
            </a:extLst>
          </p:cNvPr>
          <p:cNvGrpSpPr/>
          <p:nvPr/>
        </p:nvGrpSpPr>
        <p:grpSpPr>
          <a:xfrm>
            <a:off x="1466850" y="4629356"/>
            <a:ext cx="2977736" cy="1733344"/>
            <a:chOff x="323850" y="4629356"/>
            <a:chExt cx="2977736" cy="1733344"/>
          </a:xfrm>
        </p:grpSpPr>
        <p:sp>
          <p:nvSpPr>
            <p:cNvPr id="79" name="Rounded Rectangle 78">
              <a:extLst>
                <a:ext uri="{FF2B5EF4-FFF2-40B4-BE49-F238E27FC236}">
                  <a16:creationId xmlns:a16="http://schemas.microsoft.com/office/drawing/2014/main" id="{3E5DDE97-B617-46EF-1BD3-415453236024}"/>
                </a:ext>
              </a:extLst>
            </p:cNvPr>
            <p:cNvSpPr/>
            <p:nvPr/>
          </p:nvSpPr>
          <p:spPr>
            <a:xfrm>
              <a:off x="323850" y="4629356"/>
              <a:ext cx="2977736" cy="1733344"/>
            </a:xfrm>
            <a:prstGeom prst="roundRect">
              <a:avLst>
                <a:gd name="adj" fmla="val 1029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432000" rtlCol="0" anchor="t" anchorCtr="0"/>
            <a:lstStyle/>
            <a:p>
              <a:pPr>
                <a:lnSpc>
                  <a:spcPts val="2300"/>
                </a:lnSpc>
                <a:spcBef>
                  <a:spcPts val="900"/>
                </a:spcBef>
              </a:pPr>
              <a:r>
                <a:rPr lang="en-US" dirty="0">
                  <a:solidFill>
                    <a:schemeClr val="tx1"/>
                  </a:solidFill>
                  <a:latin typeface="Century Gothic" panose="020B0502020202020204" pitchFamily="34" charset="0"/>
                </a:rPr>
                <a:t>Rejection happens to everyone sometimes. It doesn’t mean I’ll always be rejected.                </a:t>
              </a:r>
              <a:endParaRPr lang="en-GB" dirty="0">
                <a:solidFill>
                  <a:schemeClr val="tx1"/>
                </a:solidFill>
                <a:latin typeface="Century Gothic" panose="020B0502020202020204" pitchFamily="34" charset="0"/>
              </a:endParaRPr>
            </a:p>
            <a:p>
              <a:pPr>
                <a:lnSpc>
                  <a:spcPts val="2300"/>
                </a:lnSpc>
                <a:spcBef>
                  <a:spcPts val="900"/>
                </a:spcBef>
              </a:pPr>
              <a:endParaRPr lang="en-US" dirty="0"/>
            </a:p>
          </p:txBody>
        </p:sp>
        <p:pic>
          <p:nvPicPr>
            <p:cNvPr id="87" name="Picture 86">
              <a:extLst>
                <a:ext uri="{FF2B5EF4-FFF2-40B4-BE49-F238E27FC236}">
                  <a16:creationId xmlns:a16="http://schemas.microsoft.com/office/drawing/2014/main" id="{AE05CB7A-A7E4-C599-3013-B92BE0B90025}"/>
                </a:ext>
              </a:extLst>
            </p:cNvPr>
            <p:cNvPicPr>
              <a:picLocks noChangeAspect="1"/>
            </p:cNvPicPr>
            <p:nvPr/>
          </p:nvPicPr>
          <p:blipFill>
            <a:blip r:embed="rId3"/>
            <a:srcRect l="23719" t="-10166" r="23725" b="47763"/>
            <a:stretch>
              <a:fillRect/>
            </a:stretch>
          </p:blipFill>
          <p:spPr>
            <a:xfrm>
              <a:off x="2684369" y="4648200"/>
              <a:ext cx="606642" cy="595313"/>
            </a:xfrm>
            <a:prstGeom prst="rect">
              <a:avLst/>
            </a:prstGeom>
          </p:spPr>
        </p:pic>
      </p:grpSp>
      <p:grpSp>
        <p:nvGrpSpPr>
          <p:cNvPr id="99" name="Group 98">
            <a:extLst>
              <a:ext uri="{FF2B5EF4-FFF2-40B4-BE49-F238E27FC236}">
                <a16:creationId xmlns:a16="http://schemas.microsoft.com/office/drawing/2014/main" id="{993C3A08-5EE5-6E35-589D-E8A96291DB5E}"/>
              </a:ext>
            </a:extLst>
          </p:cNvPr>
          <p:cNvGrpSpPr/>
          <p:nvPr/>
        </p:nvGrpSpPr>
        <p:grpSpPr>
          <a:xfrm>
            <a:off x="4611022" y="2695577"/>
            <a:ext cx="2977736" cy="1769031"/>
            <a:chOff x="3468022" y="2695576"/>
            <a:chExt cx="2977736" cy="1769031"/>
          </a:xfrm>
        </p:grpSpPr>
        <p:sp>
          <p:nvSpPr>
            <p:cNvPr id="81" name="Rounded Rectangle 80">
              <a:extLst>
                <a:ext uri="{FF2B5EF4-FFF2-40B4-BE49-F238E27FC236}">
                  <a16:creationId xmlns:a16="http://schemas.microsoft.com/office/drawing/2014/main" id="{B71E37F5-3F67-501B-AD29-F62DF67AE037}"/>
                </a:ext>
              </a:extLst>
            </p:cNvPr>
            <p:cNvSpPr/>
            <p:nvPr/>
          </p:nvSpPr>
          <p:spPr>
            <a:xfrm>
              <a:off x="3468022" y="2731263"/>
              <a:ext cx="2977736" cy="1733344"/>
            </a:xfrm>
            <a:prstGeom prst="roundRect">
              <a:avLst>
                <a:gd name="adj" fmla="val 1029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432000" rtlCol="0" anchor="t" anchorCtr="0"/>
            <a:lstStyle/>
            <a:p>
              <a:pPr>
                <a:lnSpc>
                  <a:spcPts val="2300"/>
                </a:lnSpc>
                <a:spcBef>
                  <a:spcPts val="900"/>
                </a:spcBef>
              </a:pPr>
              <a:r>
                <a:rPr lang="en-US" dirty="0">
                  <a:solidFill>
                    <a:schemeClr val="tx1"/>
                  </a:solidFill>
                  <a:latin typeface="Century Gothic" panose="020B0502020202020204" pitchFamily="34" charset="0"/>
                </a:rPr>
                <a:t>I can focus on preparing. I know I feel scared, but I’ll do what I can to improve. </a:t>
              </a:r>
              <a:endParaRPr lang="en-GB" dirty="0">
                <a:solidFill>
                  <a:schemeClr val="tx1"/>
                </a:solidFill>
                <a:latin typeface="Century Gothic" panose="020B0502020202020204" pitchFamily="34" charset="0"/>
              </a:endParaRPr>
            </a:p>
            <a:p>
              <a:pPr>
                <a:lnSpc>
                  <a:spcPts val="2300"/>
                </a:lnSpc>
                <a:spcBef>
                  <a:spcPts val="900"/>
                </a:spcBef>
              </a:pPr>
              <a:endParaRPr lang="en-US" dirty="0"/>
            </a:p>
          </p:txBody>
        </p:sp>
        <p:pic>
          <p:nvPicPr>
            <p:cNvPr id="89" name="Picture 88">
              <a:extLst>
                <a:ext uri="{FF2B5EF4-FFF2-40B4-BE49-F238E27FC236}">
                  <a16:creationId xmlns:a16="http://schemas.microsoft.com/office/drawing/2014/main" id="{3723F602-03C4-9AEC-900E-B7802FFD4DBB}"/>
                </a:ext>
              </a:extLst>
            </p:cNvPr>
            <p:cNvPicPr>
              <a:picLocks noChangeAspect="1"/>
            </p:cNvPicPr>
            <p:nvPr/>
          </p:nvPicPr>
          <p:blipFill>
            <a:blip r:embed="rId3"/>
            <a:srcRect l="23719" t="-10166" r="23725" b="47763"/>
            <a:stretch>
              <a:fillRect/>
            </a:stretch>
          </p:blipFill>
          <p:spPr>
            <a:xfrm>
              <a:off x="5812467" y="2695576"/>
              <a:ext cx="609878" cy="598488"/>
            </a:xfrm>
            <a:prstGeom prst="rect">
              <a:avLst/>
            </a:prstGeom>
          </p:spPr>
        </p:pic>
      </p:grpSp>
      <p:grpSp>
        <p:nvGrpSpPr>
          <p:cNvPr id="100" name="Group 99">
            <a:extLst>
              <a:ext uri="{FF2B5EF4-FFF2-40B4-BE49-F238E27FC236}">
                <a16:creationId xmlns:a16="http://schemas.microsoft.com/office/drawing/2014/main" id="{12A5DE56-39CA-1139-DD99-969AD0A7982B}"/>
              </a:ext>
            </a:extLst>
          </p:cNvPr>
          <p:cNvGrpSpPr/>
          <p:nvPr/>
        </p:nvGrpSpPr>
        <p:grpSpPr>
          <a:xfrm>
            <a:off x="4611022" y="4629356"/>
            <a:ext cx="2977736" cy="1733344"/>
            <a:chOff x="3468022" y="4629356"/>
            <a:chExt cx="2977736" cy="1733344"/>
          </a:xfrm>
        </p:grpSpPr>
        <p:sp>
          <p:nvSpPr>
            <p:cNvPr id="82" name="Rounded Rectangle 81">
              <a:extLst>
                <a:ext uri="{FF2B5EF4-FFF2-40B4-BE49-F238E27FC236}">
                  <a16:creationId xmlns:a16="http://schemas.microsoft.com/office/drawing/2014/main" id="{F0B9A962-09BB-EA64-D760-269DA9C44418}"/>
                </a:ext>
              </a:extLst>
            </p:cNvPr>
            <p:cNvSpPr/>
            <p:nvPr/>
          </p:nvSpPr>
          <p:spPr>
            <a:xfrm>
              <a:off x="3468022" y="4629356"/>
              <a:ext cx="2977736" cy="1733344"/>
            </a:xfrm>
            <a:prstGeom prst="roundRect">
              <a:avLst>
                <a:gd name="adj" fmla="val 1029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432000" rtlCol="0" anchor="t" anchorCtr="0"/>
            <a:lstStyle/>
            <a:p>
              <a:pPr>
                <a:lnSpc>
                  <a:spcPts val="2300"/>
                </a:lnSpc>
                <a:spcBef>
                  <a:spcPts val="900"/>
                </a:spcBef>
              </a:pPr>
              <a:r>
                <a:rPr lang="en-US" dirty="0">
                  <a:solidFill>
                    <a:schemeClr val="tx1"/>
                  </a:solidFill>
                  <a:latin typeface="Century Gothic" panose="020B0502020202020204" pitchFamily="34" charset="0"/>
                </a:rPr>
                <a:t>Missing one day doesn’t mean I’ve failed. I can get back on track tomorrow.                 					</a:t>
              </a:r>
              <a:endParaRPr lang="en-GB" dirty="0">
                <a:solidFill>
                  <a:schemeClr val="tx1"/>
                </a:solidFill>
                <a:latin typeface="Century Gothic" panose="020B0502020202020204" pitchFamily="34" charset="0"/>
              </a:endParaRPr>
            </a:p>
            <a:p>
              <a:pPr>
                <a:lnSpc>
                  <a:spcPts val="2300"/>
                </a:lnSpc>
                <a:spcBef>
                  <a:spcPts val="900"/>
                </a:spcBef>
              </a:pPr>
              <a:endParaRPr lang="en-US" dirty="0"/>
            </a:p>
          </p:txBody>
        </p:sp>
        <p:pic>
          <p:nvPicPr>
            <p:cNvPr id="90" name="Picture 89">
              <a:extLst>
                <a:ext uri="{FF2B5EF4-FFF2-40B4-BE49-F238E27FC236}">
                  <a16:creationId xmlns:a16="http://schemas.microsoft.com/office/drawing/2014/main" id="{7F5003F1-2F1C-FF23-FDCC-F9A4AE7BA087}"/>
                </a:ext>
              </a:extLst>
            </p:cNvPr>
            <p:cNvPicPr>
              <a:picLocks noChangeAspect="1"/>
            </p:cNvPicPr>
            <p:nvPr/>
          </p:nvPicPr>
          <p:blipFill>
            <a:blip r:embed="rId3"/>
            <a:srcRect l="23719" t="-10166" r="23725" b="47763"/>
            <a:stretch>
              <a:fillRect/>
            </a:stretch>
          </p:blipFill>
          <p:spPr>
            <a:xfrm>
              <a:off x="5801415" y="4648200"/>
              <a:ext cx="606642" cy="595313"/>
            </a:xfrm>
            <a:prstGeom prst="rect">
              <a:avLst/>
            </a:prstGeom>
          </p:spPr>
        </p:pic>
      </p:grpSp>
      <p:grpSp>
        <p:nvGrpSpPr>
          <p:cNvPr id="101" name="Group 100">
            <a:extLst>
              <a:ext uri="{FF2B5EF4-FFF2-40B4-BE49-F238E27FC236}">
                <a16:creationId xmlns:a16="http://schemas.microsoft.com/office/drawing/2014/main" id="{4B1AE64D-25AF-FC38-C6F9-76A076027995}"/>
              </a:ext>
            </a:extLst>
          </p:cNvPr>
          <p:cNvGrpSpPr/>
          <p:nvPr/>
        </p:nvGrpSpPr>
        <p:grpSpPr>
          <a:xfrm>
            <a:off x="7745827" y="803144"/>
            <a:ext cx="2977736" cy="1749350"/>
            <a:chOff x="6602827" y="803144"/>
            <a:chExt cx="2977736" cy="1749350"/>
          </a:xfrm>
        </p:grpSpPr>
        <p:sp>
          <p:nvSpPr>
            <p:cNvPr id="83" name="Rounded Rectangle 82">
              <a:extLst>
                <a:ext uri="{FF2B5EF4-FFF2-40B4-BE49-F238E27FC236}">
                  <a16:creationId xmlns:a16="http://schemas.microsoft.com/office/drawing/2014/main" id="{BE8DB9B2-5D77-BD40-CD89-F847907AA8A3}"/>
                </a:ext>
              </a:extLst>
            </p:cNvPr>
            <p:cNvSpPr/>
            <p:nvPr/>
          </p:nvSpPr>
          <p:spPr>
            <a:xfrm>
              <a:off x="6602827" y="819150"/>
              <a:ext cx="2977736" cy="1733344"/>
            </a:xfrm>
            <a:prstGeom prst="roundRect">
              <a:avLst>
                <a:gd name="adj" fmla="val 1029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288000" rtlCol="0" anchor="t" anchorCtr="0"/>
            <a:lstStyle/>
            <a:p>
              <a:pPr>
                <a:lnSpc>
                  <a:spcPts val="2300"/>
                </a:lnSpc>
                <a:spcBef>
                  <a:spcPts val="900"/>
                </a:spcBef>
              </a:pPr>
              <a:r>
                <a:rPr lang="en-US" dirty="0">
                  <a:solidFill>
                    <a:schemeClr val="tx1"/>
                  </a:solidFill>
                  <a:latin typeface="Century Gothic" panose="020B0502020202020204" pitchFamily="34" charset="0"/>
                </a:rPr>
                <a:t>I didn’t do as well </a:t>
              </a:r>
              <a:br>
                <a:rPr lang="en-US" dirty="0">
                  <a:solidFill>
                    <a:schemeClr val="tx1"/>
                  </a:solidFill>
                  <a:latin typeface="Century Gothic" panose="020B0502020202020204" pitchFamily="34" charset="0"/>
                </a:rPr>
              </a:br>
              <a:r>
                <a:rPr lang="en-US" dirty="0">
                  <a:solidFill>
                    <a:schemeClr val="tx1"/>
                  </a:solidFill>
                  <a:latin typeface="Century Gothic" panose="020B0502020202020204" pitchFamily="34" charset="0"/>
                </a:rPr>
                <a:t>as I wanted, but I can focus on what went well and work on what didn’t.           </a:t>
              </a:r>
              <a:endParaRPr lang="en-GB" dirty="0">
                <a:solidFill>
                  <a:schemeClr val="tx1"/>
                </a:solidFill>
                <a:latin typeface="Century Gothic" panose="020B0502020202020204" pitchFamily="34" charset="0"/>
              </a:endParaRPr>
            </a:p>
            <a:p>
              <a:pPr>
                <a:lnSpc>
                  <a:spcPts val="2300"/>
                </a:lnSpc>
                <a:spcBef>
                  <a:spcPts val="900"/>
                </a:spcBef>
              </a:pPr>
              <a:endParaRPr lang="en-US" dirty="0"/>
            </a:p>
          </p:txBody>
        </p:sp>
        <p:pic>
          <p:nvPicPr>
            <p:cNvPr id="91" name="Picture 90">
              <a:extLst>
                <a:ext uri="{FF2B5EF4-FFF2-40B4-BE49-F238E27FC236}">
                  <a16:creationId xmlns:a16="http://schemas.microsoft.com/office/drawing/2014/main" id="{9438C449-6002-BBC4-FD73-BD026E3AF774}"/>
                </a:ext>
              </a:extLst>
            </p:cNvPr>
            <p:cNvPicPr>
              <a:picLocks noChangeAspect="1"/>
            </p:cNvPicPr>
            <p:nvPr/>
          </p:nvPicPr>
          <p:blipFill>
            <a:blip r:embed="rId3"/>
            <a:srcRect l="23719" t="-10166" r="23725" b="47763"/>
            <a:stretch>
              <a:fillRect/>
            </a:stretch>
          </p:blipFill>
          <p:spPr>
            <a:xfrm>
              <a:off x="8939498" y="803144"/>
              <a:ext cx="621335" cy="609731"/>
            </a:xfrm>
            <a:prstGeom prst="rect">
              <a:avLst/>
            </a:prstGeom>
          </p:spPr>
        </p:pic>
      </p:grpSp>
      <p:grpSp>
        <p:nvGrpSpPr>
          <p:cNvPr id="102" name="Group 101">
            <a:extLst>
              <a:ext uri="{FF2B5EF4-FFF2-40B4-BE49-F238E27FC236}">
                <a16:creationId xmlns:a16="http://schemas.microsoft.com/office/drawing/2014/main" id="{C7F19B48-836C-BDDA-43FB-24CC2685FD0D}"/>
              </a:ext>
            </a:extLst>
          </p:cNvPr>
          <p:cNvGrpSpPr/>
          <p:nvPr/>
        </p:nvGrpSpPr>
        <p:grpSpPr>
          <a:xfrm>
            <a:off x="7745827" y="2695577"/>
            <a:ext cx="2977736" cy="1769031"/>
            <a:chOff x="6602827" y="2695576"/>
            <a:chExt cx="2977736" cy="1769031"/>
          </a:xfrm>
        </p:grpSpPr>
        <p:sp>
          <p:nvSpPr>
            <p:cNvPr id="84" name="Rounded Rectangle 83">
              <a:extLst>
                <a:ext uri="{FF2B5EF4-FFF2-40B4-BE49-F238E27FC236}">
                  <a16:creationId xmlns:a16="http://schemas.microsoft.com/office/drawing/2014/main" id="{460AEBF7-7166-3EF7-7E58-77CA348D0F8B}"/>
                </a:ext>
              </a:extLst>
            </p:cNvPr>
            <p:cNvSpPr/>
            <p:nvPr/>
          </p:nvSpPr>
          <p:spPr>
            <a:xfrm>
              <a:off x="6602827" y="2731263"/>
              <a:ext cx="2977736" cy="1733344"/>
            </a:xfrm>
            <a:prstGeom prst="roundRect">
              <a:avLst>
                <a:gd name="adj" fmla="val 1029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432000" rtlCol="0" anchor="t" anchorCtr="0"/>
            <a:lstStyle/>
            <a:p>
              <a:pPr>
                <a:lnSpc>
                  <a:spcPts val="2300"/>
                </a:lnSpc>
                <a:spcBef>
                  <a:spcPts val="900"/>
                </a:spcBef>
              </a:pPr>
              <a:r>
                <a:rPr lang="en-US" dirty="0">
                  <a:solidFill>
                    <a:schemeClr val="tx1"/>
                  </a:solidFill>
                  <a:latin typeface="Century Gothic" panose="020B0502020202020204" pitchFamily="34" charset="0"/>
                </a:rPr>
                <a:t>One test doesn’t decide everything. I can practice and strengthen the areas I found difficult.      </a:t>
              </a:r>
              <a:endParaRPr lang="en-GB" dirty="0">
                <a:solidFill>
                  <a:schemeClr val="tx1"/>
                </a:solidFill>
                <a:latin typeface="Century Gothic" panose="020B0502020202020204" pitchFamily="34" charset="0"/>
              </a:endParaRPr>
            </a:p>
            <a:p>
              <a:pPr>
                <a:lnSpc>
                  <a:spcPts val="2300"/>
                </a:lnSpc>
                <a:spcBef>
                  <a:spcPts val="900"/>
                </a:spcBef>
              </a:pPr>
              <a:endParaRPr lang="en-US" dirty="0"/>
            </a:p>
          </p:txBody>
        </p:sp>
        <p:pic>
          <p:nvPicPr>
            <p:cNvPr id="92" name="Picture 91">
              <a:extLst>
                <a:ext uri="{FF2B5EF4-FFF2-40B4-BE49-F238E27FC236}">
                  <a16:creationId xmlns:a16="http://schemas.microsoft.com/office/drawing/2014/main" id="{0443082F-8611-03FB-D230-265678946058}"/>
                </a:ext>
              </a:extLst>
            </p:cNvPr>
            <p:cNvPicPr>
              <a:picLocks noChangeAspect="1"/>
            </p:cNvPicPr>
            <p:nvPr/>
          </p:nvPicPr>
          <p:blipFill>
            <a:blip r:embed="rId3"/>
            <a:srcRect l="23719" t="-10166" r="23725" b="47763"/>
            <a:stretch>
              <a:fillRect/>
            </a:stretch>
          </p:blipFill>
          <p:spPr>
            <a:xfrm>
              <a:off x="8950955" y="2695576"/>
              <a:ext cx="609878" cy="598488"/>
            </a:xfrm>
            <a:prstGeom prst="rect">
              <a:avLst/>
            </a:prstGeom>
          </p:spPr>
        </p:pic>
      </p:grpSp>
      <p:grpSp>
        <p:nvGrpSpPr>
          <p:cNvPr id="103" name="Group 102">
            <a:extLst>
              <a:ext uri="{FF2B5EF4-FFF2-40B4-BE49-F238E27FC236}">
                <a16:creationId xmlns:a16="http://schemas.microsoft.com/office/drawing/2014/main" id="{16422E69-BDA4-6898-7C53-0364998A65C1}"/>
              </a:ext>
            </a:extLst>
          </p:cNvPr>
          <p:cNvGrpSpPr/>
          <p:nvPr/>
        </p:nvGrpSpPr>
        <p:grpSpPr>
          <a:xfrm>
            <a:off x="7745827" y="4629356"/>
            <a:ext cx="2977736" cy="1733344"/>
            <a:chOff x="6602827" y="4629356"/>
            <a:chExt cx="2977736" cy="1733344"/>
          </a:xfrm>
        </p:grpSpPr>
        <p:sp>
          <p:nvSpPr>
            <p:cNvPr id="85" name="Rounded Rectangle 84">
              <a:extLst>
                <a:ext uri="{FF2B5EF4-FFF2-40B4-BE49-F238E27FC236}">
                  <a16:creationId xmlns:a16="http://schemas.microsoft.com/office/drawing/2014/main" id="{500F3F3C-B4C0-E270-90CA-D6AE978414B7}"/>
                </a:ext>
              </a:extLst>
            </p:cNvPr>
            <p:cNvSpPr/>
            <p:nvPr/>
          </p:nvSpPr>
          <p:spPr>
            <a:xfrm>
              <a:off x="6602827" y="4629356"/>
              <a:ext cx="2977736" cy="1733344"/>
            </a:xfrm>
            <a:prstGeom prst="roundRect">
              <a:avLst>
                <a:gd name="adj" fmla="val 1029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432000" rtlCol="0" anchor="t" anchorCtr="0"/>
            <a:lstStyle/>
            <a:p>
              <a:pPr>
                <a:lnSpc>
                  <a:spcPts val="2300"/>
                </a:lnSpc>
                <a:spcBef>
                  <a:spcPts val="900"/>
                </a:spcBef>
              </a:pPr>
              <a:r>
                <a:rPr lang="en-US" dirty="0">
                  <a:solidFill>
                    <a:schemeClr val="tx1"/>
                  </a:solidFill>
                  <a:latin typeface="Century Gothic" panose="020B0502020202020204" pitchFamily="34" charset="0"/>
                </a:rPr>
                <a:t>Nobody is perfect. Effort and growth </a:t>
              </a:r>
              <a:br>
                <a:rPr lang="en-US" dirty="0">
                  <a:solidFill>
                    <a:schemeClr val="tx1"/>
                  </a:solidFill>
                  <a:latin typeface="Century Gothic" panose="020B0502020202020204" pitchFamily="34" charset="0"/>
                </a:rPr>
              </a:br>
              <a:r>
                <a:rPr lang="en-US" dirty="0">
                  <a:solidFill>
                    <a:schemeClr val="tx1"/>
                  </a:solidFill>
                  <a:latin typeface="Century Gothic" panose="020B0502020202020204" pitchFamily="34" charset="0"/>
                </a:rPr>
                <a:t>are what matter most, not just getting everything right.    </a:t>
              </a:r>
              <a:endParaRPr lang="en-GB" dirty="0">
                <a:solidFill>
                  <a:schemeClr val="tx1"/>
                </a:solidFill>
                <a:latin typeface="Century Gothic" panose="020B0502020202020204" pitchFamily="34" charset="0"/>
              </a:endParaRPr>
            </a:p>
            <a:p>
              <a:pPr>
                <a:lnSpc>
                  <a:spcPts val="2300"/>
                </a:lnSpc>
                <a:spcBef>
                  <a:spcPts val="900"/>
                </a:spcBef>
              </a:pPr>
              <a:endParaRPr lang="en-US" dirty="0"/>
            </a:p>
          </p:txBody>
        </p:sp>
        <p:pic>
          <p:nvPicPr>
            <p:cNvPr id="93" name="Picture 92">
              <a:extLst>
                <a:ext uri="{FF2B5EF4-FFF2-40B4-BE49-F238E27FC236}">
                  <a16:creationId xmlns:a16="http://schemas.microsoft.com/office/drawing/2014/main" id="{413E008E-6919-AB60-E144-A825B9DA764D}"/>
                </a:ext>
              </a:extLst>
            </p:cNvPr>
            <p:cNvPicPr>
              <a:picLocks noChangeAspect="1"/>
            </p:cNvPicPr>
            <p:nvPr/>
          </p:nvPicPr>
          <p:blipFill>
            <a:blip r:embed="rId3"/>
            <a:srcRect l="23719" t="-10166" r="23725" b="47763"/>
            <a:stretch>
              <a:fillRect/>
            </a:stretch>
          </p:blipFill>
          <p:spPr>
            <a:xfrm>
              <a:off x="8968750" y="4648200"/>
              <a:ext cx="592083" cy="581025"/>
            </a:xfrm>
            <a:prstGeom prst="rect">
              <a:avLst/>
            </a:prstGeom>
          </p:spPr>
        </p:pic>
      </p:grpSp>
      <p:grpSp>
        <p:nvGrpSpPr>
          <p:cNvPr id="140" name="Group 139">
            <a:extLst>
              <a:ext uri="{FF2B5EF4-FFF2-40B4-BE49-F238E27FC236}">
                <a16:creationId xmlns:a16="http://schemas.microsoft.com/office/drawing/2014/main" id="{DB0687D6-C3CF-3566-78F2-FAEDD9A9C3F4}"/>
              </a:ext>
            </a:extLst>
          </p:cNvPr>
          <p:cNvGrpSpPr/>
          <p:nvPr/>
        </p:nvGrpSpPr>
        <p:grpSpPr>
          <a:xfrm>
            <a:off x="4611022" y="803144"/>
            <a:ext cx="2977736" cy="1749350"/>
            <a:chOff x="3468022" y="803144"/>
            <a:chExt cx="2977736" cy="1749350"/>
          </a:xfrm>
        </p:grpSpPr>
        <p:sp>
          <p:nvSpPr>
            <p:cNvPr id="80" name="Rounded Rectangle 79">
              <a:extLst>
                <a:ext uri="{FF2B5EF4-FFF2-40B4-BE49-F238E27FC236}">
                  <a16:creationId xmlns:a16="http://schemas.microsoft.com/office/drawing/2014/main" id="{D9F0D623-5CBC-CB4C-5B8B-8B3AE658CCC4}"/>
                </a:ext>
              </a:extLst>
            </p:cNvPr>
            <p:cNvSpPr/>
            <p:nvPr/>
          </p:nvSpPr>
          <p:spPr>
            <a:xfrm>
              <a:off x="3468022" y="819150"/>
              <a:ext cx="2977736" cy="1733344"/>
            </a:xfrm>
            <a:prstGeom prst="roundRect">
              <a:avLst>
                <a:gd name="adj" fmla="val 1029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432000" rtlCol="0" anchor="t" anchorCtr="0"/>
            <a:lstStyle/>
            <a:p>
              <a:pPr>
                <a:lnSpc>
                  <a:spcPts val="2300"/>
                </a:lnSpc>
                <a:spcBef>
                  <a:spcPts val="900"/>
                </a:spcBef>
              </a:pPr>
              <a:r>
                <a:rPr lang="en-US" dirty="0">
                  <a:solidFill>
                    <a:schemeClr val="tx1"/>
                  </a:solidFill>
                  <a:latin typeface="Century Gothic" panose="020B0502020202020204" pitchFamily="34" charset="0"/>
                </a:rPr>
                <a:t>Nobody gets everything right all the time. I tried my best, and mistakes help me improve.</a:t>
              </a:r>
              <a:r>
                <a:rPr lang="en-GB" dirty="0">
                  <a:solidFill>
                    <a:schemeClr val="tx1"/>
                  </a:solidFill>
                  <a:latin typeface="Century Gothic" panose="020B0502020202020204" pitchFamily="34" charset="0"/>
                </a:rPr>
                <a:t> </a:t>
              </a:r>
            </a:p>
            <a:p>
              <a:pPr>
                <a:lnSpc>
                  <a:spcPts val="2300"/>
                </a:lnSpc>
                <a:spcBef>
                  <a:spcPts val="900"/>
                </a:spcBef>
              </a:pPr>
              <a:endParaRPr lang="en-US" dirty="0"/>
            </a:p>
          </p:txBody>
        </p:sp>
        <p:pic>
          <p:nvPicPr>
            <p:cNvPr id="113" name="Picture 112">
              <a:extLst>
                <a:ext uri="{FF2B5EF4-FFF2-40B4-BE49-F238E27FC236}">
                  <a16:creationId xmlns:a16="http://schemas.microsoft.com/office/drawing/2014/main" id="{6531A4EC-CA62-869F-A784-CD5B83621880}"/>
                </a:ext>
              </a:extLst>
            </p:cNvPr>
            <p:cNvPicPr>
              <a:picLocks noChangeAspect="1"/>
            </p:cNvPicPr>
            <p:nvPr/>
          </p:nvPicPr>
          <p:blipFill>
            <a:blip r:embed="rId3"/>
            <a:srcRect l="23719" t="-10166" r="23725" b="47763"/>
            <a:stretch>
              <a:fillRect/>
            </a:stretch>
          </p:blipFill>
          <p:spPr>
            <a:xfrm>
              <a:off x="5765178" y="803144"/>
              <a:ext cx="621335" cy="609731"/>
            </a:xfrm>
            <a:prstGeom prst="rect">
              <a:avLst/>
            </a:prstGeom>
          </p:spPr>
        </p:pic>
      </p:grpSp>
      <p:grpSp>
        <p:nvGrpSpPr>
          <p:cNvPr id="104" name="Group 103">
            <a:extLst>
              <a:ext uri="{FF2B5EF4-FFF2-40B4-BE49-F238E27FC236}">
                <a16:creationId xmlns:a16="http://schemas.microsoft.com/office/drawing/2014/main" id="{B6BC2B8C-A94E-93A2-05F5-720F4A63EF9C}"/>
              </a:ext>
            </a:extLst>
          </p:cNvPr>
          <p:cNvGrpSpPr/>
          <p:nvPr/>
        </p:nvGrpSpPr>
        <p:grpSpPr>
          <a:xfrm>
            <a:off x="1466850" y="828675"/>
            <a:ext cx="2977736" cy="1733344"/>
            <a:chOff x="323850" y="828675"/>
            <a:chExt cx="2977736" cy="1733344"/>
          </a:xfrm>
        </p:grpSpPr>
        <p:sp>
          <p:nvSpPr>
            <p:cNvPr id="11" name="Rounded Rectangle 10">
              <a:extLst>
                <a:ext uri="{FF2B5EF4-FFF2-40B4-BE49-F238E27FC236}">
                  <a16:creationId xmlns:a16="http://schemas.microsoft.com/office/drawing/2014/main" id="{9B6601CA-90E8-1991-895D-BA16050EA5A5}"/>
                </a:ext>
              </a:extLst>
            </p:cNvPr>
            <p:cNvSpPr/>
            <p:nvPr/>
          </p:nvSpPr>
          <p:spPr>
            <a:xfrm>
              <a:off x="323850" y="828675"/>
              <a:ext cx="2977736" cy="1733344"/>
            </a:xfrm>
            <a:prstGeom prst="roundRect">
              <a:avLst>
                <a:gd name="adj" fmla="val 1029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tIns="36000" rIns="540000" rtlCol="0" anchor="t" anchorCtr="0"/>
            <a:lstStyle/>
            <a:p>
              <a:pPr>
                <a:lnSpc>
                  <a:spcPts val="2400"/>
                </a:lnSpc>
                <a:spcBef>
                  <a:spcPts val="1100"/>
                </a:spcBef>
              </a:pPr>
              <a:r>
                <a:rPr lang="en-US" sz="2000" dirty="0">
                  <a:solidFill>
                    <a:schemeClr val="tx1"/>
                  </a:solidFill>
                  <a:latin typeface="Century Gothic" panose="020B0502020202020204" pitchFamily="34" charset="0"/>
                </a:rPr>
                <a:t>My friend didn’t text me back, they must be upset with me.</a:t>
              </a:r>
            </a:p>
            <a:p>
              <a:pPr>
                <a:lnSpc>
                  <a:spcPts val="2400"/>
                </a:lnSpc>
                <a:spcBef>
                  <a:spcPts val="1100"/>
                </a:spcBef>
              </a:pPr>
              <a:endParaRPr lang="en-US" sz="2000" dirty="0"/>
            </a:p>
          </p:txBody>
        </p:sp>
        <p:pic>
          <p:nvPicPr>
            <p:cNvPr id="36" name="Picture 35" descr="A cloud with raindrops&#10;&#10;AI-generated content may be incorrect.">
              <a:extLst>
                <a:ext uri="{FF2B5EF4-FFF2-40B4-BE49-F238E27FC236}">
                  <a16:creationId xmlns:a16="http://schemas.microsoft.com/office/drawing/2014/main" id="{251B42E6-C1FC-C839-9EDF-87A567C582AC}"/>
                </a:ext>
              </a:extLst>
            </p:cNvPr>
            <p:cNvPicPr>
              <a:picLocks noChangeAspect="1"/>
            </p:cNvPicPr>
            <p:nvPr/>
          </p:nvPicPr>
          <p:blipFill>
            <a:blip r:embed="rId4"/>
            <a:stretch>
              <a:fillRect/>
            </a:stretch>
          </p:blipFill>
          <p:spPr>
            <a:xfrm>
              <a:off x="2657475" y="961233"/>
              <a:ext cx="534988" cy="464873"/>
            </a:xfrm>
            <a:prstGeom prst="rect">
              <a:avLst/>
            </a:prstGeom>
          </p:spPr>
        </p:pic>
      </p:grpSp>
      <p:grpSp>
        <p:nvGrpSpPr>
          <p:cNvPr id="105" name="Group 104">
            <a:extLst>
              <a:ext uri="{FF2B5EF4-FFF2-40B4-BE49-F238E27FC236}">
                <a16:creationId xmlns:a16="http://schemas.microsoft.com/office/drawing/2014/main" id="{4AC157CB-B494-ECAB-983D-2C354231036D}"/>
              </a:ext>
            </a:extLst>
          </p:cNvPr>
          <p:cNvGrpSpPr/>
          <p:nvPr/>
        </p:nvGrpSpPr>
        <p:grpSpPr>
          <a:xfrm>
            <a:off x="1466850" y="2740788"/>
            <a:ext cx="2977736" cy="1733344"/>
            <a:chOff x="323850" y="2740788"/>
            <a:chExt cx="2977736" cy="1733344"/>
          </a:xfrm>
        </p:grpSpPr>
        <p:sp>
          <p:nvSpPr>
            <p:cNvPr id="12" name="Rounded Rectangle 11">
              <a:extLst>
                <a:ext uri="{FF2B5EF4-FFF2-40B4-BE49-F238E27FC236}">
                  <a16:creationId xmlns:a16="http://schemas.microsoft.com/office/drawing/2014/main" id="{89AD5049-868D-FC41-154E-566C08A299BA}"/>
                </a:ext>
              </a:extLst>
            </p:cNvPr>
            <p:cNvSpPr/>
            <p:nvPr/>
          </p:nvSpPr>
          <p:spPr>
            <a:xfrm>
              <a:off x="323850" y="2740788"/>
              <a:ext cx="2977736" cy="1733344"/>
            </a:xfrm>
            <a:prstGeom prst="roundRect">
              <a:avLst>
                <a:gd name="adj" fmla="val 1029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tIns="36000" rIns="540000" rtlCol="0" anchor="t" anchorCtr="0"/>
            <a:lstStyle/>
            <a:p>
              <a:pPr>
                <a:lnSpc>
                  <a:spcPts val="2400"/>
                </a:lnSpc>
                <a:spcBef>
                  <a:spcPts val="1100"/>
                </a:spcBef>
              </a:pPr>
              <a:r>
                <a:rPr lang="en-US" sz="2000" dirty="0">
                  <a:solidFill>
                    <a:schemeClr val="tx1"/>
                  </a:solidFill>
                  <a:latin typeface="Century Gothic" panose="020B0502020202020204" pitchFamily="34" charset="0"/>
                </a:rPr>
                <a:t>I had fun at the party, but that one person didn’t talk to me so it was a disaster.                 					</a:t>
              </a:r>
              <a:r>
                <a:rPr lang="en-GB" sz="2000" dirty="0">
                  <a:solidFill>
                    <a:schemeClr val="tx1"/>
                  </a:solidFill>
                  <a:latin typeface="Century Gothic" panose="020B0502020202020204" pitchFamily="34" charset="0"/>
                </a:rPr>
                <a:t>🌧️</a:t>
              </a:r>
            </a:p>
            <a:p>
              <a:pPr>
                <a:lnSpc>
                  <a:spcPts val="2400"/>
                </a:lnSpc>
                <a:spcBef>
                  <a:spcPts val="1100"/>
                </a:spcBef>
              </a:pPr>
              <a:endParaRPr lang="en-US" sz="2000" dirty="0"/>
            </a:p>
          </p:txBody>
        </p:sp>
        <p:pic>
          <p:nvPicPr>
            <p:cNvPr id="37" name="Picture 36" descr="A cloud with raindrops&#10;&#10;AI-generated content may be incorrect.">
              <a:extLst>
                <a:ext uri="{FF2B5EF4-FFF2-40B4-BE49-F238E27FC236}">
                  <a16:creationId xmlns:a16="http://schemas.microsoft.com/office/drawing/2014/main" id="{80DA8808-6133-3816-BFE7-16AAB0F5D63C}"/>
                </a:ext>
              </a:extLst>
            </p:cNvPr>
            <p:cNvPicPr>
              <a:picLocks noChangeAspect="1"/>
            </p:cNvPicPr>
            <p:nvPr/>
          </p:nvPicPr>
          <p:blipFill>
            <a:blip r:embed="rId4"/>
            <a:stretch>
              <a:fillRect/>
            </a:stretch>
          </p:blipFill>
          <p:spPr>
            <a:xfrm>
              <a:off x="2657475" y="2876552"/>
              <a:ext cx="534988" cy="464873"/>
            </a:xfrm>
            <a:prstGeom prst="rect">
              <a:avLst/>
            </a:prstGeom>
          </p:spPr>
        </p:pic>
      </p:grpSp>
      <p:grpSp>
        <p:nvGrpSpPr>
          <p:cNvPr id="106" name="Group 105">
            <a:extLst>
              <a:ext uri="{FF2B5EF4-FFF2-40B4-BE49-F238E27FC236}">
                <a16:creationId xmlns:a16="http://schemas.microsoft.com/office/drawing/2014/main" id="{DC629BF7-7308-BFD7-140A-559840FC2EE8}"/>
              </a:ext>
            </a:extLst>
          </p:cNvPr>
          <p:cNvGrpSpPr/>
          <p:nvPr/>
        </p:nvGrpSpPr>
        <p:grpSpPr>
          <a:xfrm>
            <a:off x="1466850" y="4638881"/>
            <a:ext cx="2977736" cy="1733344"/>
            <a:chOff x="323850" y="4638881"/>
            <a:chExt cx="2977736" cy="1733344"/>
          </a:xfrm>
        </p:grpSpPr>
        <p:sp>
          <p:nvSpPr>
            <p:cNvPr id="13" name="Rounded Rectangle 12">
              <a:extLst>
                <a:ext uri="{FF2B5EF4-FFF2-40B4-BE49-F238E27FC236}">
                  <a16:creationId xmlns:a16="http://schemas.microsoft.com/office/drawing/2014/main" id="{D722C303-AC41-3A9C-CDC7-CFF7D1A4B113}"/>
                </a:ext>
              </a:extLst>
            </p:cNvPr>
            <p:cNvSpPr/>
            <p:nvPr/>
          </p:nvSpPr>
          <p:spPr>
            <a:xfrm>
              <a:off x="323850" y="4638881"/>
              <a:ext cx="2977736" cy="1733344"/>
            </a:xfrm>
            <a:prstGeom prst="roundRect">
              <a:avLst>
                <a:gd name="adj" fmla="val 1029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tIns="36000" rIns="540000" rtlCol="0" anchor="t" anchorCtr="0"/>
            <a:lstStyle/>
            <a:p>
              <a:pPr>
                <a:lnSpc>
                  <a:spcPts val="2400"/>
                </a:lnSpc>
                <a:spcBef>
                  <a:spcPts val="1100"/>
                </a:spcBef>
              </a:pPr>
              <a:r>
                <a:rPr lang="en-US" sz="2000" dirty="0">
                  <a:solidFill>
                    <a:schemeClr val="tx1"/>
                  </a:solidFill>
                  <a:latin typeface="Century Gothic" panose="020B0502020202020204" pitchFamily="34" charset="0"/>
                </a:rPr>
                <a:t>If they say no, </a:t>
              </a:r>
              <a:br>
                <a:rPr lang="en-US" sz="2000" dirty="0">
                  <a:solidFill>
                    <a:schemeClr val="tx1"/>
                  </a:solidFill>
                  <a:latin typeface="Century Gothic" panose="020B0502020202020204" pitchFamily="34" charset="0"/>
                </a:rPr>
              </a:br>
              <a:r>
                <a:rPr lang="en-US" sz="2000" dirty="0">
                  <a:solidFill>
                    <a:schemeClr val="tx1"/>
                  </a:solidFill>
                  <a:latin typeface="Century Gothic" panose="020B0502020202020204" pitchFamily="34" charset="0"/>
                </a:rPr>
                <a:t>I’ll never find anyone who likes me, and I’ll be alone forever.</a:t>
              </a:r>
            </a:p>
            <a:p>
              <a:pPr>
                <a:lnSpc>
                  <a:spcPts val="2400"/>
                </a:lnSpc>
                <a:spcBef>
                  <a:spcPts val="1100"/>
                </a:spcBef>
              </a:pPr>
              <a:endParaRPr lang="en-US" sz="2000" dirty="0"/>
            </a:p>
          </p:txBody>
        </p:sp>
        <p:pic>
          <p:nvPicPr>
            <p:cNvPr id="38" name="Picture 37" descr="A cloud with raindrops&#10;&#10;AI-generated content may be incorrect.">
              <a:extLst>
                <a:ext uri="{FF2B5EF4-FFF2-40B4-BE49-F238E27FC236}">
                  <a16:creationId xmlns:a16="http://schemas.microsoft.com/office/drawing/2014/main" id="{CD666291-2B8B-DABF-956E-4ED577241FB7}"/>
                </a:ext>
              </a:extLst>
            </p:cNvPr>
            <p:cNvPicPr>
              <a:picLocks noChangeAspect="1"/>
            </p:cNvPicPr>
            <p:nvPr/>
          </p:nvPicPr>
          <p:blipFill>
            <a:blip r:embed="rId4"/>
            <a:stretch>
              <a:fillRect/>
            </a:stretch>
          </p:blipFill>
          <p:spPr>
            <a:xfrm>
              <a:off x="2657475" y="4800600"/>
              <a:ext cx="534988" cy="464873"/>
            </a:xfrm>
            <a:prstGeom prst="rect">
              <a:avLst/>
            </a:prstGeom>
          </p:spPr>
        </p:pic>
      </p:grpSp>
      <p:grpSp>
        <p:nvGrpSpPr>
          <p:cNvPr id="107" name="Group 106">
            <a:extLst>
              <a:ext uri="{FF2B5EF4-FFF2-40B4-BE49-F238E27FC236}">
                <a16:creationId xmlns:a16="http://schemas.microsoft.com/office/drawing/2014/main" id="{858C2FD5-B94D-065C-1AB6-26A45F9E7966}"/>
              </a:ext>
            </a:extLst>
          </p:cNvPr>
          <p:cNvGrpSpPr/>
          <p:nvPr/>
        </p:nvGrpSpPr>
        <p:grpSpPr>
          <a:xfrm>
            <a:off x="4611022" y="828675"/>
            <a:ext cx="2977736" cy="1733344"/>
            <a:chOff x="3468022" y="828675"/>
            <a:chExt cx="2977736" cy="1733344"/>
          </a:xfrm>
        </p:grpSpPr>
        <p:sp>
          <p:nvSpPr>
            <p:cNvPr id="14" name="Rounded Rectangle 13">
              <a:extLst>
                <a:ext uri="{FF2B5EF4-FFF2-40B4-BE49-F238E27FC236}">
                  <a16:creationId xmlns:a16="http://schemas.microsoft.com/office/drawing/2014/main" id="{60D4329F-445B-8537-DC22-7459425708F5}"/>
                </a:ext>
              </a:extLst>
            </p:cNvPr>
            <p:cNvSpPr/>
            <p:nvPr/>
          </p:nvSpPr>
          <p:spPr>
            <a:xfrm>
              <a:off x="3468022" y="828675"/>
              <a:ext cx="2977736" cy="1733344"/>
            </a:xfrm>
            <a:prstGeom prst="roundRect">
              <a:avLst>
                <a:gd name="adj" fmla="val 1029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tIns="36000" rIns="540000" rtlCol="0" anchor="t" anchorCtr="0"/>
            <a:lstStyle/>
            <a:p>
              <a:pPr>
                <a:lnSpc>
                  <a:spcPts val="2400"/>
                </a:lnSpc>
                <a:spcBef>
                  <a:spcPts val="1100"/>
                </a:spcBef>
              </a:pPr>
              <a:r>
                <a:rPr lang="en-US" sz="2000" dirty="0">
                  <a:solidFill>
                    <a:schemeClr val="tx1"/>
                  </a:solidFill>
                  <a:latin typeface="Century Gothic" panose="020B0502020202020204" pitchFamily="34" charset="0"/>
                </a:rPr>
                <a:t>Everyone must think I’m really stupid for getting that question wrong.</a:t>
              </a:r>
            </a:p>
            <a:p>
              <a:pPr>
                <a:lnSpc>
                  <a:spcPts val="2400"/>
                </a:lnSpc>
                <a:spcBef>
                  <a:spcPts val="1100"/>
                </a:spcBef>
              </a:pPr>
              <a:endParaRPr lang="en-US" sz="2000" dirty="0"/>
            </a:p>
          </p:txBody>
        </p:sp>
        <p:pic>
          <p:nvPicPr>
            <p:cNvPr id="39" name="Picture 38" descr="A cloud with raindrops&#10;&#10;AI-generated content may be incorrect.">
              <a:extLst>
                <a:ext uri="{FF2B5EF4-FFF2-40B4-BE49-F238E27FC236}">
                  <a16:creationId xmlns:a16="http://schemas.microsoft.com/office/drawing/2014/main" id="{373B8557-D376-32B2-61D2-D03C8E183F74}"/>
                </a:ext>
              </a:extLst>
            </p:cNvPr>
            <p:cNvPicPr>
              <a:picLocks noChangeAspect="1"/>
            </p:cNvPicPr>
            <p:nvPr/>
          </p:nvPicPr>
          <p:blipFill>
            <a:blip r:embed="rId4"/>
            <a:stretch>
              <a:fillRect/>
            </a:stretch>
          </p:blipFill>
          <p:spPr>
            <a:xfrm>
              <a:off x="5791200" y="961233"/>
              <a:ext cx="534988" cy="464873"/>
            </a:xfrm>
            <a:prstGeom prst="rect">
              <a:avLst/>
            </a:prstGeom>
          </p:spPr>
        </p:pic>
      </p:grpSp>
      <p:grpSp>
        <p:nvGrpSpPr>
          <p:cNvPr id="108" name="Group 107">
            <a:extLst>
              <a:ext uri="{FF2B5EF4-FFF2-40B4-BE49-F238E27FC236}">
                <a16:creationId xmlns:a16="http://schemas.microsoft.com/office/drawing/2014/main" id="{19920ACD-21E6-58C9-6BF2-6D8B797BCA15}"/>
              </a:ext>
            </a:extLst>
          </p:cNvPr>
          <p:cNvGrpSpPr/>
          <p:nvPr/>
        </p:nvGrpSpPr>
        <p:grpSpPr>
          <a:xfrm>
            <a:off x="4611022" y="2740788"/>
            <a:ext cx="2977736" cy="1733344"/>
            <a:chOff x="3468022" y="2740788"/>
            <a:chExt cx="2977736" cy="1733344"/>
          </a:xfrm>
        </p:grpSpPr>
        <p:sp>
          <p:nvSpPr>
            <p:cNvPr id="20" name="Rounded Rectangle 19">
              <a:extLst>
                <a:ext uri="{FF2B5EF4-FFF2-40B4-BE49-F238E27FC236}">
                  <a16:creationId xmlns:a16="http://schemas.microsoft.com/office/drawing/2014/main" id="{CD47D812-C502-C036-63FC-7FBBB239CD6B}"/>
                </a:ext>
              </a:extLst>
            </p:cNvPr>
            <p:cNvSpPr/>
            <p:nvPr/>
          </p:nvSpPr>
          <p:spPr>
            <a:xfrm>
              <a:off x="3468022" y="2740788"/>
              <a:ext cx="2977736" cy="1733344"/>
            </a:xfrm>
            <a:prstGeom prst="roundRect">
              <a:avLst>
                <a:gd name="adj" fmla="val 1029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tIns="36000" rIns="540000" rtlCol="0" anchor="t" anchorCtr="0"/>
            <a:lstStyle/>
            <a:p>
              <a:pPr>
                <a:lnSpc>
                  <a:spcPts val="2400"/>
                </a:lnSpc>
                <a:spcBef>
                  <a:spcPts val="1100"/>
                </a:spcBef>
              </a:pPr>
              <a:r>
                <a:rPr lang="en-US" sz="2000" dirty="0">
                  <a:solidFill>
                    <a:schemeClr val="tx1"/>
                  </a:solidFill>
                  <a:latin typeface="Century Gothic" panose="020B0502020202020204" pitchFamily="34" charset="0"/>
                </a:rPr>
                <a:t>I’ll never pass my exams, so there’s no point in trying.</a:t>
              </a:r>
            </a:p>
            <a:p>
              <a:pPr>
                <a:lnSpc>
                  <a:spcPts val="2400"/>
                </a:lnSpc>
                <a:spcBef>
                  <a:spcPts val="1100"/>
                </a:spcBef>
              </a:pPr>
              <a:endParaRPr lang="en-US" sz="2000" dirty="0"/>
            </a:p>
          </p:txBody>
        </p:sp>
        <p:pic>
          <p:nvPicPr>
            <p:cNvPr id="40" name="Picture 39" descr="A cloud with raindrops&#10;&#10;AI-generated content may be incorrect.">
              <a:extLst>
                <a:ext uri="{FF2B5EF4-FFF2-40B4-BE49-F238E27FC236}">
                  <a16:creationId xmlns:a16="http://schemas.microsoft.com/office/drawing/2014/main" id="{D307BB26-9780-D04B-F049-BFD65DB43CA3}"/>
                </a:ext>
              </a:extLst>
            </p:cNvPr>
            <p:cNvPicPr>
              <a:picLocks noChangeAspect="1"/>
            </p:cNvPicPr>
            <p:nvPr/>
          </p:nvPicPr>
          <p:blipFill>
            <a:blip r:embed="rId4"/>
            <a:stretch>
              <a:fillRect/>
            </a:stretch>
          </p:blipFill>
          <p:spPr>
            <a:xfrm>
              <a:off x="5791200" y="2876552"/>
              <a:ext cx="534988" cy="464873"/>
            </a:xfrm>
            <a:prstGeom prst="rect">
              <a:avLst/>
            </a:prstGeom>
          </p:spPr>
        </p:pic>
      </p:grpSp>
      <p:grpSp>
        <p:nvGrpSpPr>
          <p:cNvPr id="109" name="Group 108">
            <a:extLst>
              <a:ext uri="{FF2B5EF4-FFF2-40B4-BE49-F238E27FC236}">
                <a16:creationId xmlns:a16="http://schemas.microsoft.com/office/drawing/2014/main" id="{CD25DEA7-2850-46B9-DC18-134BE83A4F8D}"/>
              </a:ext>
            </a:extLst>
          </p:cNvPr>
          <p:cNvGrpSpPr/>
          <p:nvPr/>
        </p:nvGrpSpPr>
        <p:grpSpPr>
          <a:xfrm>
            <a:off x="4611022" y="4638881"/>
            <a:ext cx="2977736" cy="1733344"/>
            <a:chOff x="3468022" y="4638881"/>
            <a:chExt cx="2977736" cy="1733344"/>
          </a:xfrm>
        </p:grpSpPr>
        <p:sp>
          <p:nvSpPr>
            <p:cNvPr id="25" name="Rounded Rectangle 24">
              <a:extLst>
                <a:ext uri="{FF2B5EF4-FFF2-40B4-BE49-F238E27FC236}">
                  <a16:creationId xmlns:a16="http://schemas.microsoft.com/office/drawing/2014/main" id="{3DC1A7AD-BF9C-F9DD-2C7F-9A072E3741F3}"/>
                </a:ext>
              </a:extLst>
            </p:cNvPr>
            <p:cNvSpPr/>
            <p:nvPr/>
          </p:nvSpPr>
          <p:spPr>
            <a:xfrm>
              <a:off x="3468022" y="4638881"/>
              <a:ext cx="2977736" cy="1733344"/>
            </a:xfrm>
            <a:prstGeom prst="roundRect">
              <a:avLst>
                <a:gd name="adj" fmla="val 1029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tIns="36000" rIns="540000" rtlCol="0" anchor="t" anchorCtr="0"/>
            <a:lstStyle/>
            <a:p>
              <a:pPr>
                <a:lnSpc>
                  <a:spcPts val="2400"/>
                </a:lnSpc>
                <a:spcBef>
                  <a:spcPts val="1100"/>
                </a:spcBef>
              </a:pPr>
              <a:r>
                <a:rPr lang="en-US" sz="2000" dirty="0">
                  <a:solidFill>
                    <a:schemeClr val="tx1"/>
                  </a:solidFill>
                  <a:latin typeface="Century Gothic" panose="020B0502020202020204" pitchFamily="34" charset="0"/>
                </a:rPr>
                <a:t>I missed one day of my revision plan, so it’s not working.</a:t>
              </a:r>
            </a:p>
            <a:p>
              <a:pPr>
                <a:lnSpc>
                  <a:spcPts val="2400"/>
                </a:lnSpc>
                <a:spcBef>
                  <a:spcPts val="1100"/>
                </a:spcBef>
              </a:pPr>
              <a:endParaRPr lang="en-US" sz="2000" dirty="0"/>
            </a:p>
          </p:txBody>
        </p:sp>
        <p:pic>
          <p:nvPicPr>
            <p:cNvPr id="41" name="Picture 40" descr="A cloud with raindrops&#10;&#10;AI-generated content may be incorrect.">
              <a:extLst>
                <a:ext uri="{FF2B5EF4-FFF2-40B4-BE49-F238E27FC236}">
                  <a16:creationId xmlns:a16="http://schemas.microsoft.com/office/drawing/2014/main" id="{60E53FC3-B5AA-A572-18BF-74DE90FB56D9}"/>
                </a:ext>
              </a:extLst>
            </p:cNvPr>
            <p:cNvPicPr>
              <a:picLocks noChangeAspect="1"/>
            </p:cNvPicPr>
            <p:nvPr/>
          </p:nvPicPr>
          <p:blipFill>
            <a:blip r:embed="rId4"/>
            <a:stretch>
              <a:fillRect/>
            </a:stretch>
          </p:blipFill>
          <p:spPr>
            <a:xfrm>
              <a:off x="5791200" y="4800600"/>
              <a:ext cx="534988" cy="464873"/>
            </a:xfrm>
            <a:prstGeom prst="rect">
              <a:avLst/>
            </a:prstGeom>
          </p:spPr>
        </p:pic>
      </p:grpSp>
      <p:grpSp>
        <p:nvGrpSpPr>
          <p:cNvPr id="110" name="Group 109">
            <a:extLst>
              <a:ext uri="{FF2B5EF4-FFF2-40B4-BE49-F238E27FC236}">
                <a16:creationId xmlns:a16="http://schemas.microsoft.com/office/drawing/2014/main" id="{A4F31F47-4D11-78FB-0A2E-4A7D05F63173}"/>
              </a:ext>
            </a:extLst>
          </p:cNvPr>
          <p:cNvGrpSpPr/>
          <p:nvPr/>
        </p:nvGrpSpPr>
        <p:grpSpPr>
          <a:xfrm>
            <a:off x="7745827" y="828675"/>
            <a:ext cx="2977736" cy="1733344"/>
            <a:chOff x="6602827" y="828675"/>
            <a:chExt cx="2977736" cy="1733344"/>
          </a:xfrm>
        </p:grpSpPr>
        <p:sp>
          <p:nvSpPr>
            <p:cNvPr id="26" name="Rounded Rectangle 25">
              <a:extLst>
                <a:ext uri="{FF2B5EF4-FFF2-40B4-BE49-F238E27FC236}">
                  <a16:creationId xmlns:a16="http://schemas.microsoft.com/office/drawing/2014/main" id="{0D78697D-378E-6E17-26D0-872CDF6B8391}"/>
                </a:ext>
              </a:extLst>
            </p:cNvPr>
            <p:cNvSpPr/>
            <p:nvPr/>
          </p:nvSpPr>
          <p:spPr>
            <a:xfrm>
              <a:off x="6602827" y="828675"/>
              <a:ext cx="2977736" cy="1733344"/>
            </a:xfrm>
            <a:prstGeom prst="roundRect">
              <a:avLst>
                <a:gd name="adj" fmla="val 1029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tIns="36000" rIns="540000" rtlCol="0" anchor="t" anchorCtr="0"/>
            <a:lstStyle/>
            <a:p>
              <a:pPr>
                <a:lnSpc>
                  <a:spcPts val="2400"/>
                </a:lnSpc>
                <a:spcBef>
                  <a:spcPts val="1100"/>
                </a:spcBef>
              </a:pPr>
              <a:r>
                <a:rPr lang="en-US" sz="2000" dirty="0">
                  <a:solidFill>
                    <a:schemeClr val="tx1"/>
                  </a:solidFill>
                  <a:latin typeface="Century Gothic" panose="020B0502020202020204" pitchFamily="34" charset="0"/>
                </a:rPr>
                <a:t>I failed that test. I’m useless at everything.</a:t>
              </a:r>
            </a:p>
            <a:p>
              <a:pPr>
                <a:lnSpc>
                  <a:spcPts val="2400"/>
                </a:lnSpc>
                <a:spcBef>
                  <a:spcPts val="1100"/>
                </a:spcBef>
              </a:pPr>
              <a:endParaRPr lang="en-US" sz="2000" dirty="0"/>
            </a:p>
          </p:txBody>
        </p:sp>
        <p:pic>
          <p:nvPicPr>
            <p:cNvPr id="42" name="Picture 41" descr="A cloud with raindrops&#10;&#10;AI-generated content may be incorrect.">
              <a:extLst>
                <a:ext uri="{FF2B5EF4-FFF2-40B4-BE49-F238E27FC236}">
                  <a16:creationId xmlns:a16="http://schemas.microsoft.com/office/drawing/2014/main" id="{78C6B68D-9C94-1C8D-7FAD-E7A9F79AF4B8}"/>
                </a:ext>
              </a:extLst>
            </p:cNvPr>
            <p:cNvPicPr>
              <a:picLocks noChangeAspect="1"/>
            </p:cNvPicPr>
            <p:nvPr/>
          </p:nvPicPr>
          <p:blipFill>
            <a:blip r:embed="rId4"/>
            <a:stretch>
              <a:fillRect/>
            </a:stretch>
          </p:blipFill>
          <p:spPr>
            <a:xfrm>
              <a:off x="8915400" y="961233"/>
              <a:ext cx="534988" cy="464873"/>
            </a:xfrm>
            <a:prstGeom prst="rect">
              <a:avLst/>
            </a:prstGeom>
          </p:spPr>
        </p:pic>
      </p:grpSp>
      <p:grpSp>
        <p:nvGrpSpPr>
          <p:cNvPr id="111" name="Group 110">
            <a:extLst>
              <a:ext uri="{FF2B5EF4-FFF2-40B4-BE49-F238E27FC236}">
                <a16:creationId xmlns:a16="http://schemas.microsoft.com/office/drawing/2014/main" id="{D859DE65-1521-35B5-7319-DCF111A7E6C8}"/>
              </a:ext>
            </a:extLst>
          </p:cNvPr>
          <p:cNvGrpSpPr/>
          <p:nvPr/>
        </p:nvGrpSpPr>
        <p:grpSpPr>
          <a:xfrm>
            <a:off x="7745827" y="2740788"/>
            <a:ext cx="2977736" cy="1733344"/>
            <a:chOff x="6602827" y="2740788"/>
            <a:chExt cx="2977736" cy="1733344"/>
          </a:xfrm>
        </p:grpSpPr>
        <p:sp>
          <p:nvSpPr>
            <p:cNvPr id="27" name="Rounded Rectangle 26">
              <a:extLst>
                <a:ext uri="{FF2B5EF4-FFF2-40B4-BE49-F238E27FC236}">
                  <a16:creationId xmlns:a16="http://schemas.microsoft.com/office/drawing/2014/main" id="{7A62F69D-E2B7-A673-1E4B-9D5F9B5CA150}"/>
                </a:ext>
              </a:extLst>
            </p:cNvPr>
            <p:cNvSpPr/>
            <p:nvPr/>
          </p:nvSpPr>
          <p:spPr>
            <a:xfrm>
              <a:off x="6602827" y="2740788"/>
              <a:ext cx="2977736" cy="1733344"/>
            </a:xfrm>
            <a:prstGeom prst="roundRect">
              <a:avLst>
                <a:gd name="adj" fmla="val 1029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tIns="36000" rIns="540000" rtlCol="0" anchor="t" anchorCtr="0"/>
            <a:lstStyle/>
            <a:p>
              <a:pPr>
                <a:lnSpc>
                  <a:spcPts val="2400"/>
                </a:lnSpc>
                <a:spcBef>
                  <a:spcPts val="1100"/>
                </a:spcBef>
              </a:pPr>
              <a:r>
                <a:rPr lang="en-US" sz="2000" dirty="0">
                  <a:solidFill>
                    <a:schemeClr val="tx1"/>
                  </a:solidFill>
                  <a:latin typeface="Century Gothic" panose="020B0502020202020204" pitchFamily="34" charset="0"/>
                </a:rPr>
                <a:t>I did badly on one test, I’m going to fail all my GCSEs.</a:t>
              </a:r>
            </a:p>
            <a:p>
              <a:pPr>
                <a:lnSpc>
                  <a:spcPts val="2400"/>
                </a:lnSpc>
                <a:spcBef>
                  <a:spcPts val="1100"/>
                </a:spcBef>
              </a:pPr>
              <a:endParaRPr lang="en-US" sz="2000" dirty="0"/>
            </a:p>
          </p:txBody>
        </p:sp>
        <p:pic>
          <p:nvPicPr>
            <p:cNvPr id="43" name="Picture 42" descr="A cloud with raindrops&#10;&#10;AI-generated content may be incorrect.">
              <a:extLst>
                <a:ext uri="{FF2B5EF4-FFF2-40B4-BE49-F238E27FC236}">
                  <a16:creationId xmlns:a16="http://schemas.microsoft.com/office/drawing/2014/main" id="{B085E1FE-D1E8-77AC-D804-27E1A8B80B3F}"/>
                </a:ext>
              </a:extLst>
            </p:cNvPr>
            <p:cNvPicPr>
              <a:picLocks noChangeAspect="1"/>
            </p:cNvPicPr>
            <p:nvPr/>
          </p:nvPicPr>
          <p:blipFill>
            <a:blip r:embed="rId4"/>
            <a:stretch>
              <a:fillRect/>
            </a:stretch>
          </p:blipFill>
          <p:spPr>
            <a:xfrm>
              <a:off x="8915400" y="2876552"/>
              <a:ext cx="534988" cy="464873"/>
            </a:xfrm>
            <a:prstGeom prst="rect">
              <a:avLst/>
            </a:prstGeom>
          </p:spPr>
        </p:pic>
      </p:grpSp>
      <p:grpSp>
        <p:nvGrpSpPr>
          <p:cNvPr id="112" name="Group 111">
            <a:extLst>
              <a:ext uri="{FF2B5EF4-FFF2-40B4-BE49-F238E27FC236}">
                <a16:creationId xmlns:a16="http://schemas.microsoft.com/office/drawing/2014/main" id="{537DFAB0-2132-6D2B-C6CC-37CF5C454886}"/>
              </a:ext>
            </a:extLst>
          </p:cNvPr>
          <p:cNvGrpSpPr/>
          <p:nvPr/>
        </p:nvGrpSpPr>
        <p:grpSpPr>
          <a:xfrm>
            <a:off x="7745827" y="4638881"/>
            <a:ext cx="2977736" cy="1733344"/>
            <a:chOff x="6602827" y="4638881"/>
            <a:chExt cx="2977736" cy="1733344"/>
          </a:xfrm>
        </p:grpSpPr>
        <p:sp>
          <p:nvSpPr>
            <p:cNvPr id="28" name="Rounded Rectangle 27">
              <a:extLst>
                <a:ext uri="{FF2B5EF4-FFF2-40B4-BE49-F238E27FC236}">
                  <a16:creationId xmlns:a16="http://schemas.microsoft.com/office/drawing/2014/main" id="{64AB28C3-0A74-E8BA-B69B-9790AB48BFA6}"/>
                </a:ext>
              </a:extLst>
            </p:cNvPr>
            <p:cNvSpPr/>
            <p:nvPr/>
          </p:nvSpPr>
          <p:spPr>
            <a:xfrm>
              <a:off x="6602827" y="4638881"/>
              <a:ext cx="2977736" cy="1733344"/>
            </a:xfrm>
            <a:prstGeom prst="roundRect">
              <a:avLst>
                <a:gd name="adj" fmla="val 1029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tIns="36000" rIns="540000" rtlCol="0" anchor="t" anchorCtr="0"/>
            <a:lstStyle/>
            <a:p>
              <a:pPr>
                <a:lnSpc>
                  <a:spcPts val="2500"/>
                </a:lnSpc>
                <a:spcBef>
                  <a:spcPts val="1100"/>
                </a:spcBef>
              </a:pPr>
              <a:r>
                <a:rPr lang="en-US" sz="2000" dirty="0">
                  <a:solidFill>
                    <a:schemeClr val="tx1"/>
                  </a:solidFill>
                  <a:latin typeface="Century Gothic" panose="020B0502020202020204" pitchFamily="34" charset="0"/>
                </a:rPr>
                <a:t>I should always get everything right, or people won’t respect me.</a:t>
              </a:r>
            </a:p>
          </p:txBody>
        </p:sp>
        <p:pic>
          <p:nvPicPr>
            <p:cNvPr id="44" name="Picture 43" descr="A cloud with raindrops&#10;&#10;AI-generated content may be incorrect.">
              <a:extLst>
                <a:ext uri="{FF2B5EF4-FFF2-40B4-BE49-F238E27FC236}">
                  <a16:creationId xmlns:a16="http://schemas.microsoft.com/office/drawing/2014/main" id="{7A789DD4-D637-D82F-2949-3FBB31DE0B65}"/>
                </a:ext>
              </a:extLst>
            </p:cNvPr>
            <p:cNvPicPr>
              <a:picLocks noChangeAspect="1"/>
            </p:cNvPicPr>
            <p:nvPr/>
          </p:nvPicPr>
          <p:blipFill>
            <a:blip r:embed="rId4"/>
            <a:stretch>
              <a:fillRect/>
            </a:stretch>
          </p:blipFill>
          <p:spPr>
            <a:xfrm>
              <a:off x="8915400" y="4800600"/>
              <a:ext cx="534988" cy="464873"/>
            </a:xfrm>
            <a:prstGeom prst="rect">
              <a:avLst/>
            </a:prstGeom>
          </p:spPr>
        </p:pic>
      </p:grpSp>
      <p:grpSp>
        <p:nvGrpSpPr>
          <p:cNvPr id="2" name="Group 1">
            <a:extLst>
              <a:ext uri="{FF2B5EF4-FFF2-40B4-BE49-F238E27FC236}">
                <a16:creationId xmlns:a16="http://schemas.microsoft.com/office/drawing/2014/main" id="{1D0390E6-39C1-DD69-34D0-1063DD77EF40}"/>
              </a:ext>
            </a:extLst>
          </p:cNvPr>
          <p:cNvGrpSpPr/>
          <p:nvPr/>
        </p:nvGrpSpPr>
        <p:grpSpPr>
          <a:xfrm>
            <a:off x="1143001" y="262176"/>
            <a:ext cx="2704123" cy="432943"/>
            <a:chOff x="8272589" y="6324983"/>
            <a:chExt cx="1268047" cy="203021"/>
          </a:xfrm>
        </p:grpSpPr>
        <p:sp>
          <p:nvSpPr>
            <p:cNvPr id="3" name="Rectangle 2">
              <a:extLst>
                <a:ext uri="{FF2B5EF4-FFF2-40B4-BE49-F238E27FC236}">
                  <a16:creationId xmlns:a16="http://schemas.microsoft.com/office/drawing/2014/main" id="{12CBEF70-6173-93D2-E1CE-630A8BECB19D}"/>
                </a:ext>
              </a:extLst>
            </p:cNvPr>
            <p:cNvSpPr/>
            <p:nvPr/>
          </p:nvSpPr>
          <p:spPr>
            <a:xfrm>
              <a:off x="8272589" y="6324983"/>
              <a:ext cx="1268047" cy="203021"/>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mouse cursor in a circle&#10;&#10;AI-generated content may be incorrect.">
              <a:extLst>
                <a:ext uri="{FF2B5EF4-FFF2-40B4-BE49-F238E27FC236}">
                  <a16:creationId xmlns:a16="http://schemas.microsoft.com/office/drawing/2014/main" id="{FE8B0295-F13C-B9D5-D968-53D4C0A1ECCD}"/>
                </a:ext>
              </a:extLst>
            </p:cNvPr>
            <p:cNvPicPr>
              <a:picLocks noChangeAspect="1"/>
            </p:cNvPicPr>
            <p:nvPr/>
          </p:nvPicPr>
          <p:blipFill>
            <a:blip r:embed="rId5"/>
            <a:stretch>
              <a:fillRect/>
            </a:stretch>
          </p:blipFill>
          <p:spPr>
            <a:xfrm>
              <a:off x="8381741" y="6342211"/>
              <a:ext cx="159309" cy="159309"/>
            </a:xfrm>
            <a:prstGeom prst="rect">
              <a:avLst/>
            </a:prstGeom>
          </p:spPr>
        </p:pic>
        <p:sp>
          <p:nvSpPr>
            <p:cNvPr id="6" name="TextBox 5">
              <a:extLst>
                <a:ext uri="{FF2B5EF4-FFF2-40B4-BE49-F238E27FC236}">
                  <a16:creationId xmlns:a16="http://schemas.microsoft.com/office/drawing/2014/main" id="{A4994C93-46DC-10CD-74D5-C974090C9464}"/>
                </a:ext>
              </a:extLst>
            </p:cNvPr>
            <p:cNvSpPr txBox="1"/>
            <p:nvPr/>
          </p:nvSpPr>
          <p:spPr>
            <a:xfrm>
              <a:off x="8541050" y="6342211"/>
              <a:ext cx="959378" cy="158759"/>
            </a:xfrm>
            <a:prstGeom prst="rect">
              <a:avLst/>
            </a:prstGeom>
            <a:noFill/>
          </p:spPr>
          <p:txBody>
            <a:bodyPr wrap="square" rtlCol="0">
              <a:spAutoFit/>
            </a:bodyPr>
            <a:lstStyle/>
            <a:p>
              <a:r>
                <a:rPr lang="en-US" sz="1600" dirty="0">
                  <a:solidFill>
                    <a:schemeClr val="bg1"/>
                  </a:solidFill>
                  <a:latin typeface="Century Gothic" panose="020B0502020202020204" pitchFamily="34" charset="0"/>
                </a:rPr>
                <a:t>Click cards to view</a:t>
              </a:r>
            </a:p>
          </p:txBody>
        </p:sp>
      </p:grpSp>
    </p:spTree>
    <p:extLst>
      <p:ext uri="{BB962C8B-B14F-4D97-AF65-F5344CB8AC3E}">
        <p14:creationId xmlns:p14="http://schemas.microsoft.com/office/powerpoint/2010/main" val="24683039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4"/>
                                        </p:tgtEl>
                                      </p:cBhvr>
                                    </p:animEffect>
                                    <p:set>
                                      <p:cBhvr>
                                        <p:cTn id="7" dur="1" fill="hold">
                                          <p:stCondLst>
                                            <p:cond delay="499"/>
                                          </p:stCondLst>
                                        </p:cTn>
                                        <p:tgtEl>
                                          <p:spTgt spid="104"/>
                                        </p:tgtEl>
                                        <p:attrNameLst>
                                          <p:attrName>style.visibility</p:attrName>
                                        </p:attrNameLst>
                                      </p:cBhvr>
                                      <p:to>
                                        <p:strVal val="hidden"/>
                                      </p:to>
                                    </p:set>
                                  </p:childTnLst>
                                </p:cTn>
                              </p:par>
                            </p:childTnLst>
                          </p:cTn>
                        </p:par>
                      </p:childTnLst>
                    </p:cTn>
                  </p:par>
                </p:childTnLst>
              </p:cTn>
              <p:nextCondLst>
                <p:cond evt="onClick" delay="0">
                  <p:tgtEl>
                    <p:spTgt spid="104"/>
                  </p:tgtEl>
                </p:cond>
              </p:nextCondLst>
            </p:seq>
            <p:seq concurrent="1" nextAc="seek">
              <p:cTn id="8" restart="whenNotActive" fill="hold" evtFilter="cancelBubble" nodeType="interactiveSeq">
                <p:stCondLst>
                  <p:cond evt="onClick" delay="0">
                    <p:tgtEl>
                      <p:spTgt spid="1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110"/>
                                        </p:tgtEl>
                                      </p:cBhvr>
                                    </p:animEffect>
                                    <p:set>
                                      <p:cBhvr>
                                        <p:cTn id="13" dur="1" fill="hold">
                                          <p:stCondLst>
                                            <p:cond delay="499"/>
                                          </p:stCondLst>
                                        </p:cTn>
                                        <p:tgtEl>
                                          <p:spTgt spid="110"/>
                                        </p:tgtEl>
                                        <p:attrNameLst>
                                          <p:attrName>style.visibility</p:attrName>
                                        </p:attrNameLst>
                                      </p:cBhvr>
                                      <p:to>
                                        <p:strVal val="hidden"/>
                                      </p:to>
                                    </p:set>
                                  </p:childTnLst>
                                </p:cTn>
                              </p:par>
                            </p:childTnLst>
                          </p:cTn>
                        </p:par>
                      </p:childTnLst>
                    </p:cTn>
                  </p:par>
                </p:childTnLst>
              </p:cTn>
              <p:nextCondLst>
                <p:cond evt="onClick" delay="0">
                  <p:tgtEl>
                    <p:spTgt spid="110"/>
                  </p:tgtEl>
                </p:cond>
              </p:nextCondLst>
            </p:seq>
            <p:seq concurrent="1" nextAc="seek">
              <p:cTn id="14" restart="whenNotActive" fill="hold" evtFilter="cancelBubble" nodeType="interactiveSeq">
                <p:stCondLst>
                  <p:cond evt="onClick" delay="0">
                    <p:tgtEl>
                      <p:spTgt spid="107"/>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107"/>
                                        </p:tgtEl>
                                      </p:cBhvr>
                                    </p:animEffect>
                                    <p:set>
                                      <p:cBhvr>
                                        <p:cTn id="19" dur="1" fill="hold">
                                          <p:stCondLst>
                                            <p:cond delay="499"/>
                                          </p:stCondLst>
                                        </p:cTn>
                                        <p:tgtEl>
                                          <p:spTgt spid="107"/>
                                        </p:tgtEl>
                                        <p:attrNameLst>
                                          <p:attrName>style.visibility</p:attrName>
                                        </p:attrNameLst>
                                      </p:cBhvr>
                                      <p:to>
                                        <p:strVal val="hidden"/>
                                      </p:to>
                                    </p:set>
                                  </p:childTnLst>
                                </p:cTn>
                              </p:par>
                            </p:childTnLst>
                          </p:cTn>
                        </p:par>
                      </p:childTnLst>
                    </p:cTn>
                  </p:par>
                </p:childTnLst>
              </p:cTn>
              <p:nextCondLst>
                <p:cond evt="onClick" delay="0">
                  <p:tgtEl>
                    <p:spTgt spid="107"/>
                  </p:tgtEl>
                </p:cond>
              </p:nextCondLst>
            </p:seq>
            <p:seq concurrent="1" nextAc="seek">
              <p:cTn id="20" restart="whenNotActive" fill="hold" evtFilter="cancelBubble" nodeType="interactiveSeq">
                <p:stCondLst>
                  <p:cond evt="onClick" delay="0">
                    <p:tgtEl>
                      <p:spTgt spid="105"/>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05"/>
                                        </p:tgtEl>
                                      </p:cBhvr>
                                    </p:animEffect>
                                    <p:set>
                                      <p:cBhvr>
                                        <p:cTn id="25" dur="1" fill="hold">
                                          <p:stCondLst>
                                            <p:cond delay="499"/>
                                          </p:stCondLst>
                                        </p:cTn>
                                        <p:tgtEl>
                                          <p:spTgt spid="105"/>
                                        </p:tgtEl>
                                        <p:attrNameLst>
                                          <p:attrName>style.visibility</p:attrName>
                                        </p:attrNameLst>
                                      </p:cBhvr>
                                      <p:to>
                                        <p:strVal val="hidden"/>
                                      </p:to>
                                    </p:set>
                                  </p:childTnLst>
                                </p:cTn>
                              </p:par>
                            </p:childTnLst>
                          </p:cTn>
                        </p:par>
                      </p:childTnLst>
                    </p:cTn>
                  </p:par>
                </p:childTnLst>
              </p:cTn>
              <p:nextCondLst>
                <p:cond evt="onClick" delay="0">
                  <p:tgtEl>
                    <p:spTgt spid="105"/>
                  </p:tgtEl>
                </p:cond>
              </p:nextCondLst>
            </p:seq>
            <p:seq concurrent="1" nextAc="seek">
              <p:cTn id="26" restart="whenNotActive" fill="hold" evtFilter="cancelBubble" nodeType="interactiveSeq">
                <p:stCondLst>
                  <p:cond evt="onClick" delay="0">
                    <p:tgtEl>
                      <p:spTgt spid="108"/>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08"/>
                                        </p:tgtEl>
                                      </p:cBhvr>
                                    </p:animEffect>
                                    <p:set>
                                      <p:cBhvr>
                                        <p:cTn id="31" dur="1" fill="hold">
                                          <p:stCondLst>
                                            <p:cond delay="499"/>
                                          </p:stCondLst>
                                        </p:cTn>
                                        <p:tgtEl>
                                          <p:spTgt spid="108"/>
                                        </p:tgtEl>
                                        <p:attrNameLst>
                                          <p:attrName>style.visibility</p:attrName>
                                        </p:attrNameLst>
                                      </p:cBhvr>
                                      <p:to>
                                        <p:strVal val="hidden"/>
                                      </p:to>
                                    </p:set>
                                  </p:childTnLst>
                                </p:cTn>
                              </p:par>
                            </p:childTnLst>
                          </p:cTn>
                        </p:par>
                      </p:childTnLst>
                    </p:cTn>
                  </p:par>
                </p:childTnLst>
              </p:cTn>
              <p:nextCondLst>
                <p:cond evt="onClick" delay="0">
                  <p:tgtEl>
                    <p:spTgt spid="108"/>
                  </p:tgtEl>
                </p:cond>
              </p:nextCondLst>
            </p:seq>
            <p:seq concurrent="1" nextAc="seek">
              <p:cTn id="32" restart="whenNotActive" fill="hold" evtFilter="cancelBubble" nodeType="interactiveSeq">
                <p:stCondLst>
                  <p:cond evt="onClick" delay="0">
                    <p:tgtEl>
                      <p:spTgt spid="111"/>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111"/>
                                        </p:tgtEl>
                                      </p:cBhvr>
                                    </p:animEffect>
                                    <p:set>
                                      <p:cBhvr>
                                        <p:cTn id="37" dur="1" fill="hold">
                                          <p:stCondLst>
                                            <p:cond delay="499"/>
                                          </p:stCondLst>
                                        </p:cTn>
                                        <p:tgtEl>
                                          <p:spTgt spid="111"/>
                                        </p:tgtEl>
                                        <p:attrNameLst>
                                          <p:attrName>style.visibility</p:attrName>
                                        </p:attrNameLst>
                                      </p:cBhvr>
                                      <p:to>
                                        <p:strVal val="hidden"/>
                                      </p:to>
                                    </p:set>
                                  </p:childTnLst>
                                </p:cTn>
                              </p:par>
                            </p:childTnLst>
                          </p:cTn>
                        </p:par>
                      </p:childTnLst>
                    </p:cTn>
                  </p:par>
                </p:childTnLst>
              </p:cTn>
              <p:nextCondLst>
                <p:cond evt="onClick" delay="0">
                  <p:tgtEl>
                    <p:spTgt spid="111"/>
                  </p:tgtEl>
                </p:cond>
              </p:nextCondLst>
            </p:seq>
            <p:seq concurrent="1" nextAc="seek">
              <p:cTn id="38" restart="whenNotActive" fill="hold" evtFilter="cancelBubble" nodeType="interactiveSeq">
                <p:stCondLst>
                  <p:cond evt="onClick" delay="0">
                    <p:tgtEl>
                      <p:spTgt spid="106"/>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06"/>
                                        </p:tgtEl>
                                      </p:cBhvr>
                                    </p:animEffect>
                                    <p:set>
                                      <p:cBhvr>
                                        <p:cTn id="43" dur="1" fill="hold">
                                          <p:stCondLst>
                                            <p:cond delay="499"/>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106"/>
                  </p:tgtEl>
                </p:cond>
              </p:nextCondLst>
            </p:seq>
            <p:seq concurrent="1" nextAc="seek">
              <p:cTn id="44" restart="whenNotActive" fill="hold" evtFilter="cancelBubble" nodeType="interactiveSeq">
                <p:stCondLst>
                  <p:cond evt="onClick" delay="0">
                    <p:tgtEl>
                      <p:spTgt spid="109"/>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nodeType="clickEffect">
                                  <p:stCondLst>
                                    <p:cond delay="0"/>
                                  </p:stCondLst>
                                  <p:childTnLst>
                                    <p:animEffect transition="out" filter="fade">
                                      <p:cBhvr>
                                        <p:cTn id="48" dur="500"/>
                                        <p:tgtEl>
                                          <p:spTgt spid="109"/>
                                        </p:tgtEl>
                                      </p:cBhvr>
                                    </p:animEffect>
                                    <p:set>
                                      <p:cBhvr>
                                        <p:cTn id="49" dur="1" fill="hold">
                                          <p:stCondLst>
                                            <p:cond delay="499"/>
                                          </p:stCondLst>
                                        </p:cTn>
                                        <p:tgtEl>
                                          <p:spTgt spid="109"/>
                                        </p:tgtEl>
                                        <p:attrNameLst>
                                          <p:attrName>style.visibility</p:attrName>
                                        </p:attrNameLst>
                                      </p:cBhvr>
                                      <p:to>
                                        <p:strVal val="hidden"/>
                                      </p:to>
                                    </p:set>
                                  </p:childTnLst>
                                </p:cTn>
                              </p:par>
                            </p:childTnLst>
                          </p:cTn>
                        </p:par>
                      </p:childTnLst>
                    </p:cTn>
                  </p:par>
                </p:childTnLst>
              </p:cTn>
              <p:nextCondLst>
                <p:cond evt="onClick" delay="0">
                  <p:tgtEl>
                    <p:spTgt spid="109"/>
                  </p:tgtEl>
                </p:cond>
              </p:nextCondLst>
            </p:seq>
            <p:seq concurrent="1" nextAc="seek">
              <p:cTn id="50" restart="whenNotActive" fill="hold" evtFilter="cancelBubble" nodeType="interactiveSeq">
                <p:stCondLst>
                  <p:cond evt="onClick" delay="0">
                    <p:tgtEl>
                      <p:spTgt spid="112"/>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112"/>
                                        </p:tgtEl>
                                      </p:cBhvr>
                                    </p:animEffect>
                                    <p:set>
                                      <p:cBhvr>
                                        <p:cTn id="55" dur="1" fill="hold">
                                          <p:stCondLst>
                                            <p:cond delay="499"/>
                                          </p:stCondLst>
                                        </p:cTn>
                                        <p:tgtEl>
                                          <p:spTgt spid="112"/>
                                        </p:tgtEl>
                                        <p:attrNameLst>
                                          <p:attrName>style.visibility</p:attrName>
                                        </p:attrNameLst>
                                      </p:cBhvr>
                                      <p:to>
                                        <p:strVal val="hidden"/>
                                      </p:to>
                                    </p:set>
                                  </p:childTnLst>
                                </p:cTn>
                              </p:par>
                            </p:childTnLst>
                          </p:cTn>
                        </p:par>
                      </p:childTnLst>
                    </p:cTn>
                  </p:par>
                </p:childTnLst>
              </p:cTn>
              <p:nextCondLst>
                <p:cond evt="onClick" delay="0">
                  <p:tgtEl>
                    <p:spTgt spid="11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1438A-374E-2278-C71E-74FEEB3E82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3489B9-9ABE-1309-C074-5122BD507564}"/>
              </a:ext>
            </a:extLst>
          </p:cNvPr>
          <p:cNvSpPr>
            <a:spLocks noGrp="1"/>
          </p:cNvSpPr>
          <p:nvPr>
            <p:ph type="title"/>
          </p:nvPr>
        </p:nvSpPr>
        <p:spPr>
          <a:xfrm>
            <a:off x="261582" y="188078"/>
            <a:ext cx="11668835" cy="1132722"/>
          </a:xfrm>
          <a:ln w="57150"/>
        </p:spPr>
        <p:txBody>
          <a:bodyPr>
            <a:normAutofit fontScale="90000"/>
          </a:bodyPr>
          <a:lstStyle/>
          <a:p>
            <a:r>
              <a:rPr lang="en-GB" sz="3600" cap="none" dirty="0">
                <a:solidFill>
                  <a:schemeClr val="tx1"/>
                </a:solidFill>
                <a:latin typeface="Comic Sans MS" panose="030F0702030302020204" pitchFamily="66" charset="0"/>
              </a:rPr>
              <a:t>Task 4- Is it the right time to reframe thoughts?</a:t>
            </a:r>
          </a:p>
        </p:txBody>
      </p:sp>
      <p:sp>
        <p:nvSpPr>
          <p:cNvPr id="13" name="Content Placeholder 2">
            <a:extLst>
              <a:ext uri="{FF2B5EF4-FFF2-40B4-BE49-F238E27FC236}">
                <a16:creationId xmlns:a16="http://schemas.microsoft.com/office/drawing/2014/main" id="{108A617E-06D5-FE2B-9AF3-1DA10B9A25D1}"/>
              </a:ext>
            </a:extLst>
          </p:cNvPr>
          <p:cNvSpPr>
            <a:spLocks noGrp="1"/>
          </p:cNvSpPr>
          <p:nvPr>
            <p:ph idx="1"/>
          </p:nvPr>
        </p:nvSpPr>
        <p:spPr>
          <a:xfrm>
            <a:off x="517279" y="1554636"/>
            <a:ext cx="5646383" cy="5167695"/>
          </a:xfrm>
          <a:solidFill>
            <a:schemeClr val="bg1"/>
          </a:solidFill>
        </p:spPr>
        <p:txBody>
          <a:bodyPr>
            <a:normAutofit/>
          </a:bodyPr>
          <a:lstStyle/>
          <a:p>
            <a:pPr marL="0" indent="0">
              <a:buNone/>
            </a:pPr>
            <a:r>
              <a:rPr lang="en-US" sz="2800" dirty="0">
                <a:solidFill>
                  <a:schemeClr val="tx1"/>
                </a:solidFill>
                <a:latin typeface="Comic Sans MS" panose="030F0702030302020204" pitchFamily="66" charset="0"/>
              </a:rPr>
              <a:t>The </a:t>
            </a:r>
            <a:r>
              <a:rPr lang="en-US" sz="2800" b="1" dirty="0">
                <a:solidFill>
                  <a:schemeClr val="tx1"/>
                </a:solidFill>
                <a:latin typeface="Comic Sans MS" panose="030F0702030302020204" pitchFamily="66" charset="0"/>
              </a:rPr>
              <a:t>prefrontal cortex (PFC) </a:t>
            </a:r>
            <a:r>
              <a:rPr lang="en-US" sz="2800" dirty="0">
                <a:solidFill>
                  <a:schemeClr val="tx1"/>
                </a:solidFill>
                <a:latin typeface="Comic Sans MS" panose="030F0702030302020204" pitchFamily="66" charset="0"/>
              </a:rPr>
              <a:t>helps with rational thinking, but stress, tiredness, or strong emotions can make reframing thoughts harder. Calming the nervous system first can make it easier to shift perspective.</a:t>
            </a:r>
          </a:p>
          <a:p>
            <a:pPr marL="0" indent="0">
              <a:buNone/>
            </a:pPr>
            <a:endParaRPr lang="en-GB" sz="2800" dirty="0">
              <a:solidFill>
                <a:schemeClr val="tx1"/>
              </a:solidFill>
              <a:latin typeface="Comic Sans MS" panose="030F0702030302020204" pitchFamily="66" charset="0"/>
            </a:endParaRPr>
          </a:p>
          <a:p>
            <a:pPr marL="0" indent="0">
              <a:buNone/>
            </a:pPr>
            <a:endParaRPr lang="en-GB" sz="2800" dirty="0">
              <a:solidFill>
                <a:schemeClr val="tx1"/>
              </a:solidFill>
              <a:latin typeface="Comic Sans MS" panose="030F0702030302020204" pitchFamily="66" charset="0"/>
            </a:endParaRPr>
          </a:p>
        </p:txBody>
      </p:sp>
      <p:sp>
        <p:nvSpPr>
          <p:cNvPr id="3" name="Rounded Rectangle 9">
            <a:extLst>
              <a:ext uri="{FF2B5EF4-FFF2-40B4-BE49-F238E27FC236}">
                <a16:creationId xmlns:a16="http://schemas.microsoft.com/office/drawing/2014/main" id="{7095AD8C-97E6-DE9E-DB59-1A47D55A1CF0}"/>
              </a:ext>
            </a:extLst>
          </p:cNvPr>
          <p:cNvSpPr/>
          <p:nvPr/>
        </p:nvSpPr>
        <p:spPr>
          <a:xfrm>
            <a:off x="6246585" y="1554636"/>
            <a:ext cx="5646383" cy="5115285"/>
          </a:xfrm>
          <a:prstGeom prst="roundRect">
            <a:avLst>
              <a:gd name="adj" fmla="val 31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44000" rIns="648000"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nSpc>
                <a:spcPts val="2800"/>
              </a:lnSpc>
              <a:spcBef>
                <a:spcPts val="1100"/>
              </a:spcBef>
            </a:pPr>
            <a:r>
              <a:rPr lang="en-US" sz="2000" dirty="0">
                <a:solidFill>
                  <a:schemeClr val="tx1"/>
                </a:solidFill>
                <a:latin typeface="Comic Sans MS" panose="030F0702030302020204" pitchFamily="66" charset="0"/>
              </a:rPr>
              <a:t>Reframing thoughts strengthens brain connections and make it easier to move from automatic negative thoughts to more balanced perspectives, this also includes:</a:t>
            </a:r>
          </a:p>
          <a:p>
            <a:pPr>
              <a:lnSpc>
                <a:spcPts val="2800"/>
              </a:lnSpc>
              <a:spcBef>
                <a:spcPts val="1100"/>
              </a:spcBef>
            </a:pPr>
            <a:endParaRPr lang="en-US" sz="2000" dirty="0">
              <a:solidFill>
                <a:schemeClr val="tx1"/>
              </a:solidFill>
              <a:latin typeface="Comic Sans MS" panose="030F0702030302020204" pitchFamily="66" charset="0"/>
            </a:endParaRPr>
          </a:p>
          <a:p>
            <a:pPr>
              <a:lnSpc>
                <a:spcPts val="2800"/>
              </a:lnSpc>
              <a:spcBef>
                <a:spcPts val="1100"/>
              </a:spcBef>
            </a:pPr>
            <a:endParaRPr lang="en-GB" sz="2000" b="1" dirty="0">
              <a:solidFill>
                <a:schemeClr val="tx1"/>
              </a:solidFill>
              <a:latin typeface="Comic Sans MS" panose="030F0702030302020204" pitchFamily="66" charset="0"/>
            </a:endParaRPr>
          </a:p>
        </p:txBody>
      </p:sp>
      <p:pic>
        <p:nvPicPr>
          <p:cNvPr id="4" name="Picture 3">
            <a:extLst>
              <a:ext uri="{FF2B5EF4-FFF2-40B4-BE49-F238E27FC236}">
                <a16:creationId xmlns:a16="http://schemas.microsoft.com/office/drawing/2014/main" id="{259B0FF2-A675-42A3-534E-74069D33AC4F}"/>
              </a:ext>
            </a:extLst>
          </p:cNvPr>
          <p:cNvPicPr>
            <a:picLocks noChangeAspect="1"/>
          </p:cNvPicPr>
          <p:nvPr/>
        </p:nvPicPr>
        <p:blipFill>
          <a:blip r:embed="rId3"/>
          <a:srcRect/>
          <a:stretch/>
        </p:blipFill>
        <p:spPr>
          <a:xfrm>
            <a:off x="10108404" y="4265876"/>
            <a:ext cx="789296" cy="674760"/>
          </a:xfrm>
          <a:prstGeom prst="rect">
            <a:avLst/>
          </a:prstGeom>
        </p:spPr>
      </p:pic>
      <p:pic>
        <p:nvPicPr>
          <p:cNvPr id="5" name="Picture 4">
            <a:extLst>
              <a:ext uri="{FF2B5EF4-FFF2-40B4-BE49-F238E27FC236}">
                <a16:creationId xmlns:a16="http://schemas.microsoft.com/office/drawing/2014/main" id="{7DE4CD2A-B2EE-CC09-8BA7-EE894E759F8A}"/>
              </a:ext>
            </a:extLst>
          </p:cNvPr>
          <p:cNvPicPr>
            <a:picLocks noChangeAspect="1"/>
          </p:cNvPicPr>
          <p:nvPr/>
        </p:nvPicPr>
        <p:blipFill>
          <a:blip r:embed="rId4"/>
          <a:srcRect/>
          <a:stretch/>
        </p:blipFill>
        <p:spPr>
          <a:xfrm>
            <a:off x="9325347" y="5305074"/>
            <a:ext cx="813754" cy="738802"/>
          </a:xfrm>
          <a:prstGeom prst="rect">
            <a:avLst/>
          </a:prstGeom>
          <a:effectLst>
            <a:outerShdw blurRad="50800" dist="50800" dir="5400000" algn="ctr" rotWithShape="0">
              <a:srgbClr val="000000">
                <a:alpha val="10625"/>
              </a:srgbClr>
            </a:outerShdw>
          </a:effectLst>
        </p:spPr>
      </p:pic>
      <p:pic>
        <p:nvPicPr>
          <p:cNvPr id="6" name="Picture 5">
            <a:extLst>
              <a:ext uri="{FF2B5EF4-FFF2-40B4-BE49-F238E27FC236}">
                <a16:creationId xmlns:a16="http://schemas.microsoft.com/office/drawing/2014/main" id="{CEAA1215-E9A4-39B4-3CAD-CE9B02356557}"/>
              </a:ext>
            </a:extLst>
          </p:cNvPr>
          <p:cNvPicPr>
            <a:picLocks noChangeAspect="1"/>
          </p:cNvPicPr>
          <p:nvPr/>
        </p:nvPicPr>
        <p:blipFill>
          <a:blip r:embed="rId5"/>
          <a:srcRect/>
          <a:stretch/>
        </p:blipFill>
        <p:spPr>
          <a:xfrm>
            <a:off x="10928629" y="5309628"/>
            <a:ext cx="813754" cy="693390"/>
          </a:xfrm>
          <a:prstGeom prst="rect">
            <a:avLst/>
          </a:prstGeom>
          <a:effectLst>
            <a:outerShdw blurRad="50800" dist="50800" dir="5400000" algn="ctr" rotWithShape="0">
              <a:srgbClr val="000000">
                <a:alpha val="10625"/>
              </a:srgbClr>
            </a:outerShdw>
          </a:effectLst>
        </p:spPr>
      </p:pic>
      <p:cxnSp>
        <p:nvCxnSpPr>
          <p:cNvPr id="7" name="Straight Arrow Connector 6">
            <a:extLst>
              <a:ext uri="{FF2B5EF4-FFF2-40B4-BE49-F238E27FC236}">
                <a16:creationId xmlns:a16="http://schemas.microsoft.com/office/drawing/2014/main" id="{7F56056B-FB52-5FC0-5A58-6F1E6E394457}"/>
              </a:ext>
            </a:extLst>
          </p:cNvPr>
          <p:cNvCxnSpPr>
            <a:cxnSpLocks/>
          </p:cNvCxnSpPr>
          <p:nvPr/>
        </p:nvCxnSpPr>
        <p:spPr>
          <a:xfrm>
            <a:off x="10184319" y="5608643"/>
            <a:ext cx="703649" cy="0"/>
          </a:xfrm>
          <a:prstGeom prst="straightConnector1">
            <a:avLst/>
          </a:prstGeom>
          <a:ln w="476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F0D43C31-8E35-9EE2-C43D-805B171BC27C}"/>
              </a:ext>
            </a:extLst>
          </p:cNvPr>
          <p:cNvCxnSpPr>
            <a:cxnSpLocks/>
          </p:cNvCxnSpPr>
          <p:nvPr/>
        </p:nvCxnSpPr>
        <p:spPr>
          <a:xfrm>
            <a:off x="10785391" y="4808713"/>
            <a:ext cx="318214" cy="498118"/>
          </a:xfrm>
          <a:prstGeom prst="straightConnector1">
            <a:avLst/>
          </a:prstGeom>
          <a:ln w="476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Rounded Rectangle 24">
            <a:extLst>
              <a:ext uri="{FF2B5EF4-FFF2-40B4-BE49-F238E27FC236}">
                <a16:creationId xmlns:a16="http://schemas.microsoft.com/office/drawing/2014/main" id="{CE31A211-14C5-CFF4-4EB8-A3E69CD6E3D8}"/>
              </a:ext>
            </a:extLst>
          </p:cNvPr>
          <p:cNvSpPr/>
          <p:nvPr/>
        </p:nvSpPr>
        <p:spPr>
          <a:xfrm>
            <a:off x="6583008" y="3740415"/>
            <a:ext cx="2493962" cy="1363662"/>
          </a:xfrm>
          <a:prstGeom prst="roundRect">
            <a:avLst>
              <a:gd name="adj" fmla="val 6089"/>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kumimoji="0" lang="en-US" b="1" i="0" u="none" strike="noStrike" kern="1200" cap="none" spc="0" normalizeH="0" baseline="0" noProof="0" dirty="0">
                <a:ln>
                  <a:noFill/>
                </a:ln>
                <a:solidFill>
                  <a:schemeClr val="tx1"/>
                </a:solidFill>
                <a:effectLst/>
                <a:uLnTx/>
                <a:uFillTx/>
                <a:latin typeface="Comic Sans MS" panose="030F0702030302020204" pitchFamily="66" charset="0"/>
              </a:rPr>
              <a:t>anterior cingulate cortex ACC</a:t>
            </a:r>
          </a:p>
          <a:p>
            <a:r>
              <a:rPr lang="en-US" dirty="0">
                <a:solidFill>
                  <a:schemeClr val="tx1"/>
                </a:solidFill>
                <a:latin typeface="Comic Sans MS" panose="030F0702030302020204" pitchFamily="66" charset="0"/>
              </a:rPr>
              <a:t>(attention and emotion regulation)</a:t>
            </a:r>
          </a:p>
          <a:p>
            <a:endParaRPr lang="en-US" dirty="0">
              <a:solidFill>
                <a:schemeClr val="tx1"/>
              </a:solidFill>
            </a:endParaRPr>
          </a:p>
        </p:txBody>
      </p:sp>
      <p:sp>
        <p:nvSpPr>
          <p:cNvPr id="10" name="Rounded Rectangle 25">
            <a:extLst>
              <a:ext uri="{FF2B5EF4-FFF2-40B4-BE49-F238E27FC236}">
                <a16:creationId xmlns:a16="http://schemas.microsoft.com/office/drawing/2014/main" id="{D62AD12A-89DB-6CF3-5F2C-7B24893AE0E1}"/>
              </a:ext>
            </a:extLst>
          </p:cNvPr>
          <p:cNvSpPr/>
          <p:nvPr/>
        </p:nvSpPr>
        <p:spPr>
          <a:xfrm>
            <a:off x="6583008" y="5232664"/>
            <a:ext cx="2493962" cy="1271588"/>
          </a:xfrm>
          <a:prstGeom prst="roundRect">
            <a:avLst>
              <a:gd name="adj" fmla="val 8065"/>
            </a:avLst>
          </a:prstGeom>
          <a:solidFill>
            <a:srgbClr val="FDCF0A"/>
          </a:solidFill>
          <a:ln>
            <a:noFill/>
          </a:ln>
        </p:spPr>
        <p:style>
          <a:lnRef idx="2">
            <a:schemeClr val="accent1">
              <a:shade val="15000"/>
            </a:schemeClr>
          </a:lnRef>
          <a:fillRef idx="1">
            <a:schemeClr val="accent1"/>
          </a:fillRef>
          <a:effectRef idx="0">
            <a:schemeClr val="accent1"/>
          </a:effectRef>
          <a:fontRef idx="minor">
            <a:schemeClr val="lt1"/>
          </a:fontRef>
        </p:style>
        <p:txBody>
          <a:bodyPr rIns="0"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US" b="1" dirty="0">
                <a:solidFill>
                  <a:schemeClr val="tx1"/>
                </a:solidFill>
                <a:latin typeface="Comic Sans MS" panose="030F0702030302020204" pitchFamily="66" charset="0"/>
              </a:rPr>
              <a:t>Insula</a:t>
            </a:r>
            <a:r>
              <a:rPr lang="en-US" dirty="0">
                <a:solidFill>
                  <a:schemeClr val="tx1"/>
                </a:solidFill>
                <a:latin typeface="Comic Sans MS" panose="030F0702030302020204" pitchFamily="66" charset="0"/>
              </a:rPr>
              <a:t> </a:t>
            </a:r>
          </a:p>
          <a:p>
            <a:r>
              <a:rPr lang="en-US" dirty="0">
                <a:solidFill>
                  <a:schemeClr val="tx1"/>
                </a:solidFill>
                <a:latin typeface="Comic Sans MS" panose="030F0702030302020204" pitchFamily="66" charset="0"/>
              </a:rPr>
              <a:t>(emotional-awareness).</a:t>
            </a:r>
          </a:p>
        </p:txBody>
      </p:sp>
      <p:pic>
        <p:nvPicPr>
          <p:cNvPr id="11" name="Picture 10">
            <a:extLst>
              <a:ext uri="{FF2B5EF4-FFF2-40B4-BE49-F238E27FC236}">
                <a16:creationId xmlns:a16="http://schemas.microsoft.com/office/drawing/2014/main" id="{AB069DAF-A56F-C662-DA3C-D52BD77E9212}"/>
              </a:ext>
            </a:extLst>
          </p:cNvPr>
          <p:cNvPicPr>
            <a:picLocks noChangeAspect="1"/>
          </p:cNvPicPr>
          <p:nvPr/>
        </p:nvPicPr>
        <p:blipFill>
          <a:blip r:embed="rId3"/>
          <a:srcRect/>
          <a:stretch/>
        </p:blipFill>
        <p:spPr>
          <a:xfrm>
            <a:off x="2407020" y="4748867"/>
            <a:ext cx="1297235" cy="1108992"/>
          </a:xfrm>
          <a:prstGeom prst="rect">
            <a:avLst/>
          </a:prstGeom>
        </p:spPr>
      </p:pic>
      <p:sp>
        <p:nvSpPr>
          <p:cNvPr id="12" name="Rounded Rectangle 26">
            <a:extLst>
              <a:ext uri="{FF2B5EF4-FFF2-40B4-BE49-F238E27FC236}">
                <a16:creationId xmlns:a16="http://schemas.microsoft.com/office/drawing/2014/main" id="{181A1001-8A8B-BE0C-12ED-1734A5E15867}"/>
              </a:ext>
            </a:extLst>
          </p:cNvPr>
          <p:cNvSpPr/>
          <p:nvPr/>
        </p:nvSpPr>
        <p:spPr>
          <a:xfrm>
            <a:off x="2224706" y="5963866"/>
            <a:ext cx="1843088" cy="488951"/>
          </a:xfrm>
          <a:prstGeom prst="round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b="1" dirty="0">
                <a:solidFill>
                  <a:schemeClr val="tx1"/>
                </a:solidFill>
                <a:latin typeface="Comic Sans MS" panose="030F0702030302020204" pitchFamily="66" charset="0"/>
              </a:rPr>
              <a:t>PFC</a:t>
            </a:r>
            <a:endParaRPr lang="en-US"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574598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351CA-8D7E-B043-FCDF-33E4D0F357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9C8C7F-0C0E-F270-C8F6-C0CB7B8BFEA7}"/>
              </a:ext>
            </a:extLst>
          </p:cNvPr>
          <p:cNvSpPr>
            <a:spLocks noGrp="1"/>
          </p:cNvSpPr>
          <p:nvPr>
            <p:ph type="title"/>
          </p:nvPr>
        </p:nvSpPr>
        <p:spPr>
          <a:xfrm>
            <a:off x="261582" y="188078"/>
            <a:ext cx="11668835" cy="1132722"/>
          </a:xfrm>
          <a:ln w="57150"/>
        </p:spPr>
        <p:txBody>
          <a:bodyPr>
            <a:normAutofit/>
          </a:bodyPr>
          <a:lstStyle/>
          <a:p>
            <a:r>
              <a:rPr lang="en-GB" sz="3600" cap="none" dirty="0">
                <a:solidFill>
                  <a:schemeClr val="tx1"/>
                </a:solidFill>
                <a:latin typeface="Comic Sans MS" panose="030F0702030302020204" pitchFamily="66" charset="0"/>
              </a:rPr>
              <a:t>Task 5- Setback heads, hearts, hands</a:t>
            </a:r>
          </a:p>
        </p:txBody>
      </p:sp>
      <p:sp>
        <p:nvSpPr>
          <p:cNvPr id="13" name="Content Placeholder 2">
            <a:extLst>
              <a:ext uri="{FF2B5EF4-FFF2-40B4-BE49-F238E27FC236}">
                <a16:creationId xmlns:a16="http://schemas.microsoft.com/office/drawing/2014/main" id="{49C90FA5-5F4A-0FFC-46F0-2B496523A306}"/>
              </a:ext>
            </a:extLst>
          </p:cNvPr>
          <p:cNvSpPr>
            <a:spLocks noGrp="1"/>
          </p:cNvSpPr>
          <p:nvPr>
            <p:ph idx="1"/>
          </p:nvPr>
        </p:nvSpPr>
        <p:spPr>
          <a:xfrm>
            <a:off x="449617" y="1554637"/>
            <a:ext cx="11480800" cy="5167695"/>
          </a:xfrm>
          <a:solidFill>
            <a:schemeClr val="bg1"/>
          </a:solidFill>
        </p:spPr>
        <p:txBody>
          <a:bodyPr>
            <a:normAutofit/>
          </a:bodyPr>
          <a:lstStyle/>
          <a:p>
            <a:pPr marL="0" indent="0">
              <a:buNone/>
            </a:pPr>
            <a:endParaRPr lang="en-GB" sz="2800" dirty="0">
              <a:solidFill>
                <a:schemeClr val="tx1"/>
              </a:solidFill>
              <a:latin typeface="Comic Sans MS" panose="030F0702030302020204" pitchFamily="66" charset="0"/>
            </a:endParaRPr>
          </a:p>
          <a:p>
            <a:pPr marL="0" indent="0">
              <a:buNone/>
            </a:pPr>
            <a:endParaRPr lang="en-GB" sz="2800" dirty="0">
              <a:solidFill>
                <a:schemeClr val="tx1"/>
              </a:solidFill>
              <a:latin typeface="Comic Sans MS" panose="030F0702030302020204" pitchFamily="66" charset="0"/>
            </a:endParaRPr>
          </a:p>
        </p:txBody>
      </p:sp>
      <p:pic>
        <p:nvPicPr>
          <p:cNvPr id="3" name="Picture 2" descr="A group of people's faces and text&#10;&#10;AI-generated content may be incorrect.">
            <a:extLst>
              <a:ext uri="{FF2B5EF4-FFF2-40B4-BE49-F238E27FC236}">
                <a16:creationId xmlns:a16="http://schemas.microsoft.com/office/drawing/2014/main" id="{3BAD124F-068D-A605-213A-1FE06B028276}"/>
              </a:ext>
            </a:extLst>
          </p:cNvPr>
          <p:cNvPicPr>
            <a:picLocks noChangeAspect="1"/>
          </p:cNvPicPr>
          <p:nvPr/>
        </p:nvPicPr>
        <p:blipFill>
          <a:blip r:embed="rId3"/>
          <a:stretch>
            <a:fillRect/>
          </a:stretch>
        </p:blipFill>
        <p:spPr>
          <a:xfrm rot="21226356">
            <a:off x="7702612" y="2585940"/>
            <a:ext cx="3800481" cy="2116485"/>
          </a:xfrm>
          <a:prstGeom prst="rect">
            <a:avLst/>
          </a:prstGeom>
        </p:spPr>
      </p:pic>
      <p:sp>
        <p:nvSpPr>
          <p:cNvPr id="5" name="Rounded Rectangle 1">
            <a:extLst>
              <a:ext uri="{FF2B5EF4-FFF2-40B4-BE49-F238E27FC236}">
                <a16:creationId xmlns:a16="http://schemas.microsoft.com/office/drawing/2014/main" id="{704D6C4D-4CE3-8895-0DD0-9F51C6A30267}"/>
              </a:ext>
            </a:extLst>
          </p:cNvPr>
          <p:cNvSpPr/>
          <p:nvPr/>
        </p:nvSpPr>
        <p:spPr>
          <a:xfrm>
            <a:off x="965466" y="1720940"/>
            <a:ext cx="6117718" cy="1159962"/>
          </a:xfrm>
          <a:prstGeom prst="roundRect">
            <a:avLst>
              <a:gd name="adj" fmla="val 9937"/>
            </a:avLst>
          </a:prstGeom>
          <a:solidFill>
            <a:schemeClr val="lt1">
              <a:alpha val="88000"/>
            </a:schemeClr>
          </a:solidFill>
          <a:ln>
            <a:noFill/>
          </a:ln>
        </p:spPr>
        <p:style>
          <a:lnRef idx="2">
            <a:schemeClr val="accent6"/>
          </a:lnRef>
          <a:fillRef idx="1">
            <a:schemeClr val="lt1"/>
          </a:fillRef>
          <a:effectRef idx="0">
            <a:schemeClr val="accent6"/>
          </a:effectRef>
          <a:fontRef idx="minor">
            <a:schemeClr val="dk1"/>
          </a:fontRef>
        </p:style>
        <p:txBody>
          <a:bodyPr lIns="1152000" tIns="144000" rIns="360000" rtlCol="0" anchor="t" anchorCtr="0"/>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marL="0" marR="0" lvl="0" indent="0" algn="l" defTabSz="990570" rtl="0" eaLnBrk="1" fontAlgn="auto" latinLnBrk="0" hangingPunct="1">
              <a:lnSpc>
                <a:spcPts val="2800"/>
              </a:lnSpc>
              <a:spcBef>
                <a:spcPts val="11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chemeClr val="tx1"/>
                </a:solidFill>
                <a:effectLst/>
                <a:uLnTx/>
                <a:uFillTx/>
                <a:latin typeface="Comic Sans MS" panose="030F0702030302020204" pitchFamily="66" charset="0"/>
              </a:rPr>
              <a:t>What might the character </a:t>
            </a:r>
            <a:br>
              <a:rPr kumimoji="0" lang="en-GB" sz="2400" b="0" i="0" u="none" strike="noStrike" kern="1200" cap="none" spc="0" normalizeH="0" baseline="0" noProof="0" dirty="0">
                <a:ln>
                  <a:noFill/>
                </a:ln>
                <a:solidFill>
                  <a:schemeClr val="tx1"/>
                </a:solidFill>
                <a:effectLst/>
                <a:uLnTx/>
                <a:uFillTx/>
                <a:latin typeface="Comic Sans MS" panose="030F0702030302020204" pitchFamily="66" charset="0"/>
              </a:rPr>
            </a:br>
            <a:r>
              <a:rPr kumimoji="0" lang="en-GB" sz="2400" b="0" i="0" u="none" strike="noStrike" kern="1200" cap="none" spc="0" normalizeH="0" baseline="0" noProof="0" dirty="0">
                <a:ln>
                  <a:noFill/>
                </a:ln>
                <a:solidFill>
                  <a:schemeClr val="tx1"/>
                </a:solidFill>
                <a:effectLst/>
                <a:uLnTx/>
                <a:uFillTx/>
                <a:latin typeface="Comic Sans MS" panose="030F0702030302020204" pitchFamily="66" charset="0"/>
              </a:rPr>
              <a:t>be thinking?</a:t>
            </a:r>
          </a:p>
          <a:p>
            <a:pPr algn="ctr"/>
            <a:endParaRPr lang="en-US" sz="2000" dirty="0">
              <a:latin typeface="Comic Sans MS" panose="030F0702030302020204" pitchFamily="66" charset="0"/>
            </a:endParaRPr>
          </a:p>
        </p:txBody>
      </p:sp>
      <p:sp>
        <p:nvSpPr>
          <p:cNvPr id="6" name="Rounded Rectangle 6">
            <a:extLst>
              <a:ext uri="{FF2B5EF4-FFF2-40B4-BE49-F238E27FC236}">
                <a16:creationId xmlns:a16="http://schemas.microsoft.com/office/drawing/2014/main" id="{8A2A3154-E7E6-A1AB-6C00-739FE75D226D}"/>
              </a:ext>
            </a:extLst>
          </p:cNvPr>
          <p:cNvSpPr/>
          <p:nvPr/>
        </p:nvSpPr>
        <p:spPr>
          <a:xfrm>
            <a:off x="965466" y="4315318"/>
            <a:ext cx="6096000" cy="2257922"/>
          </a:xfrm>
          <a:prstGeom prst="roundRect">
            <a:avLst>
              <a:gd name="adj" fmla="val 3717"/>
            </a:avLst>
          </a:prstGeom>
          <a:solidFill>
            <a:schemeClr val="lt1">
              <a:alpha val="88000"/>
            </a:schemeClr>
          </a:solidFill>
          <a:ln>
            <a:noFill/>
          </a:ln>
        </p:spPr>
        <p:style>
          <a:lnRef idx="2">
            <a:schemeClr val="accent6"/>
          </a:lnRef>
          <a:fillRef idx="1">
            <a:schemeClr val="lt1"/>
          </a:fillRef>
          <a:effectRef idx="0">
            <a:schemeClr val="accent6"/>
          </a:effectRef>
          <a:fontRef idx="minor">
            <a:schemeClr val="dk1"/>
          </a:fontRef>
        </p:style>
        <p:txBody>
          <a:bodyPr lIns="1152000" tIns="144000" rIns="216000" rtlCol="0" anchor="t" anchorCtr="0"/>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nSpc>
                <a:spcPts val="2400"/>
              </a:lnSpc>
              <a:spcBef>
                <a:spcPts val="900"/>
              </a:spcBef>
            </a:pPr>
            <a:r>
              <a:rPr lang="en-GB" sz="2400" dirty="0">
                <a:latin typeface="Comic Sans MS" panose="030F0702030302020204" pitchFamily="66" charset="0"/>
              </a:rPr>
              <a:t>What could the </a:t>
            </a:r>
            <a:r>
              <a:rPr lang="en-US" sz="2400" dirty="0">
                <a:latin typeface="Comic Sans MS" panose="030F0702030302020204" pitchFamily="66" charset="0"/>
              </a:rPr>
              <a:t>character do to:</a:t>
            </a:r>
          </a:p>
          <a:p>
            <a:pPr marL="198000" indent="-198000">
              <a:lnSpc>
                <a:spcPts val="2200"/>
              </a:lnSpc>
              <a:spcBef>
                <a:spcPts val="900"/>
              </a:spcBef>
              <a:buFont typeface="Arial" panose="020B0604020202020204" pitchFamily="34" charset="0"/>
              <a:buChar char="•"/>
            </a:pPr>
            <a:r>
              <a:rPr lang="en-US" sz="2400" dirty="0">
                <a:latin typeface="Comic Sans MS" panose="030F0702030302020204" pitchFamily="66" charset="0"/>
              </a:rPr>
              <a:t>manage their feelings,</a:t>
            </a:r>
          </a:p>
          <a:p>
            <a:pPr marL="198000" indent="-198000">
              <a:lnSpc>
                <a:spcPts val="2200"/>
              </a:lnSpc>
              <a:spcBef>
                <a:spcPts val="900"/>
              </a:spcBef>
              <a:buFont typeface="Arial" panose="020B0604020202020204" pitchFamily="34" charset="0"/>
              <a:buChar char="•"/>
            </a:pPr>
            <a:r>
              <a:rPr lang="en-US" sz="2400" dirty="0">
                <a:latin typeface="Comic Sans MS" panose="030F0702030302020204" pitchFamily="66" charset="0"/>
              </a:rPr>
              <a:t>learn from the experience, </a:t>
            </a:r>
          </a:p>
          <a:p>
            <a:pPr marL="198000" indent="-198000">
              <a:lnSpc>
                <a:spcPts val="2200"/>
              </a:lnSpc>
              <a:spcBef>
                <a:spcPts val="900"/>
              </a:spcBef>
              <a:buFont typeface="Arial" panose="020B0604020202020204" pitchFamily="34" charset="0"/>
              <a:buChar char="•"/>
            </a:pPr>
            <a:r>
              <a:rPr lang="en-US" sz="2400" dirty="0">
                <a:latin typeface="Comic Sans MS" panose="030F0702030302020204" pitchFamily="66" charset="0"/>
              </a:rPr>
              <a:t>or reframe the setback?</a:t>
            </a:r>
            <a:endParaRPr lang="en-GB" sz="2400" dirty="0">
              <a:latin typeface="Comic Sans MS" panose="030F0702030302020204" pitchFamily="66" charset="0"/>
            </a:endParaRPr>
          </a:p>
          <a:p>
            <a:pPr algn="ctr">
              <a:lnSpc>
                <a:spcPts val="2800"/>
              </a:lnSpc>
              <a:spcBef>
                <a:spcPts val="1100"/>
              </a:spcBef>
            </a:pPr>
            <a:endParaRPr lang="en-US" sz="2400" dirty="0">
              <a:latin typeface="Comic Sans MS" panose="030F0702030302020204" pitchFamily="66" charset="0"/>
            </a:endParaRPr>
          </a:p>
        </p:txBody>
      </p:sp>
      <p:pic>
        <p:nvPicPr>
          <p:cNvPr id="7" name="Picture 6" descr="A green brain with black background&#10;&#10;AI-generated content may be incorrect.">
            <a:extLst>
              <a:ext uri="{FF2B5EF4-FFF2-40B4-BE49-F238E27FC236}">
                <a16:creationId xmlns:a16="http://schemas.microsoft.com/office/drawing/2014/main" id="{DE546508-0C69-A2A0-33F4-5CC9B520E2EB}"/>
              </a:ext>
            </a:extLst>
          </p:cNvPr>
          <p:cNvPicPr>
            <a:picLocks noChangeAspect="1"/>
          </p:cNvPicPr>
          <p:nvPr/>
        </p:nvPicPr>
        <p:blipFill>
          <a:blip r:embed="rId4"/>
          <a:stretch>
            <a:fillRect/>
          </a:stretch>
        </p:blipFill>
        <p:spPr>
          <a:xfrm>
            <a:off x="611986" y="1880198"/>
            <a:ext cx="879682" cy="602266"/>
          </a:xfrm>
          <a:prstGeom prst="rect">
            <a:avLst/>
          </a:prstGeom>
        </p:spPr>
      </p:pic>
      <p:pic>
        <p:nvPicPr>
          <p:cNvPr id="8" name="Picture 7" descr="A green hand with black background&#10;&#10;AI-generated content may be incorrect.">
            <a:extLst>
              <a:ext uri="{FF2B5EF4-FFF2-40B4-BE49-F238E27FC236}">
                <a16:creationId xmlns:a16="http://schemas.microsoft.com/office/drawing/2014/main" id="{0A43FDA6-3B3B-CC86-EDA5-430F73AE21A3}"/>
              </a:ext>
            </a:extLst>
          </p:cNvPr>
          <p:cNvPicPr>
            <a:picLocks noChangeAspect="1"/>
          </p:cNvPicPr>
          <p:nvPr/>
        </p:nvPicPr>
        <p:blipFill>
          <a:blip r:embed="rId5"/>
          <a:stretch>
            <a:fillRect/>
          </a:stretch>
        </p:blipFill>
        <p:spPr>
          <a:xfrm>
            <a:off x="697520" y="4834424"/>
            <a:ext cx="731707" cy="681693"/>
          </a:xfrm>
          <a:prstGeom prst="rect">
            <a:avLst/>
          </a:prstGeom>
        </p:spPr>
      </p:pic>
      <p:sp>
        <p:nvSpPr>
          <p:cNvPr id="9" name="Rounded Rectangle 19">
            <a:extLst>
              <a:ext uri="{FF2B5EF4-FFF2-40B4-BE49-F238E27FC236}">
                <a16:creationId xmlns:a16="http://schemas.microsoft.com/office/drawing/2014/main" id="{9D19C3E3-8D2E-06E2-85D3-C4B399131375}"/>
              </a:ext>
            </a:extLst>
          </p:cNvPr>
          <p:cNvSpPr/>
          <p:nvPr/>
        </p:nvSpPr>
        <p:spPr>
          <a:xfrm>
            <a:off x="965466" y="2921519"/>
            <a:ext cx="6117718" cy="1159962"/>
          </a:xfrm>
          <a:prstGeom prst="roundRect">
            <a:avLst>
              <a:gd name="adj" fmla="val 8382"/>
            </a:avLst>
          </a:prstGeom>
          <a:solidFill>
            <a:schemeClr val="lt1">
              <a:alpha val="88000"/>
            </a:schemeClr>
          </a:solidFill>
          <a:ln>
            <a:noFill/>
          </a:ln>
        </p:spPr>
        <p:style>
          <a:lnRef idx="2">
            <a:schemeClr val="accent6"/>
          </a:lnRef>
          <a:fillRef idx="1">
            <a:schemeClr val="lt1"/>
          </a:fillRef>
          <a:effectRef idx="0">
            <a:schemeClr val="accent6"/>
          </a:effectRef>
          <a:fontRef idx="minor">
            <a:schemeClr val="dk1"/>
          </a:fontRef>
        </p:style>
        <p:txBody>
          <a:bodyPr lIns="1152000" tIns="144000" rIns="360000" rtlCol="0" anchor="t" anchorCtr="0"/>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lvl="0" defTabSz="990570">
              <a:lnSpc>
                <a:spcPts val="2800"/>
              </a:lnSpc>
              <a:spcBef>
                <a:spcPts val="1100"/>
              </a:spcBef>
              <a:defRPr/>
            </a:pPr>
            <a:r>
              <a:rPr lang="en-GB" sz="2400" dirty="0">
                <a:solidFill>
                  <a:schemeClr val="tx1"/>
                </a:solidFill>
                <a:latin typeface="Comic Sans MS" panose="030F0702030302020204" pitchFamily="66" charset="0"/>
              </a:rPr>
              <a:t>How might the character </a:t>
            </a:r>
            <a:br>
              <a:rPr lang="en-GB" sz="2400" dirty="0">
                <a:solidFill>
                  <a:schemeClr val="tx1"/>
                </a:solidFill>
                <a:latin typeface="Comic Sans MS" panose="030F0702030302020204" pitchFamily="66" charset="0"/>
              </a:rPr>
            </a:br>
            <a:r>
              <a:rPr lang="en-GB" sz="2400" dirty="0">
                <a:solidFill>
                  <a:schemeClr val="tx1"/>
                </a:solidFill>
                <a:latin typeface="Comic Sans MS" panose="030F0702030302020204" pitchFamily="66" charset="0"/>
              </a:rPr>
              <a:t>be feeling?</a:t>
            </a:r>
          </a:p>
          <a:p>
            <a:pPr algn="ctr"/>
            <a:endParaRPr lang="en-US" sz="2000" dirty="0">
              <a:latin typeface="Comic Sans MS" panose="030F0702030302020204" pitchFamily="66" charset="0"/>
            </a:endParaRPr>
          </a:p>
        </p:txBody>
      </p:sp>
      <p:pic>
        <p:nvPicPr>
          <p:cNvPr id="10" name="Picture 9" descr="A green heart with black background&#10;&#10;AI-generated content may be incorrect.">
            <a:extLst>
              <a:ext uri="{FF2B5EF4-FFF2-40B4-BE49-F238E27FC236}">
                <a16:creationId xmlns:a16="http://schemas.microsoft.com/office/drawing/2014/main" id="{4C84EC7D-F297-6A63-A0EE-C8AD40E061D8}"/>
              </a:ext>
            </a:extLst>
          </p:cNvPr>
          <p:cNvPicPr>
            <a:picLocks noChangeAspect="1"/>
          </p:cNvPicPr>
          <p:nvPr/>
        </p:nvPicPr>
        <p:blipFill>
          <a:blip r:embed="rId6"/>
          <a:stretch>
            <a:fillRect/>
          </a:stretch>
        </p:blipFill>
        <p:spPr>
          <a:xfrm>
            <a:off x="643839" y="3075449"/>
            <a:ext cx="815976" cy="552761"/>
          </a:xfrm>
          <a:prstGeom prst="rect">
            <a:avLst/>
          </a:prstGeom>
        </p:spPr>
      </p:pic>
    </p:spTree>
    <p:extLst>
      <p:ext uri="{BB962C8B-B14F-4D97-AF65-F5344CB8AC3E}">
        <p14:creationId xmlns:p14="http://schemas.microsoft.com/office/powerpoint/2010/main" val="788622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C4AC3-177D-4D24-5E8C-947FFEB662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A764EC-849E-2021-F49B-71E3D78D7046}"/>
              </a:ext>
            </a:extLst>
          </p:cNvPr>
          <p:cNvSpPr>
            <a:spLocks noGrp="1"/>
          </p:cNvSpPr>
          <p:nvPr>
            <p:ph type="title"/>
          </p:nvPr>
        </p:nvSpPr>
        <p:spPr>
          <a:xfrm>
            <a:off x="261582" y="188078"/>
            <a:ext cx="11668835" cy="1132722"/>
          </a:xfrm>
          <a:ln w="57150"/>
        </p:spPr>
        <p:txBody>
          <a:bodyPr>
            <a:normAutofit/>
          </a:bodyPr>
          <a:lstStyle/>
          <a:p>
            <a:r>
              <a:rPr lang="en-GB" sz="3600" cap="none" dirty="0">
                <a:solidFill>
                  <a:schemeClr val="tx1"/>
                </a:solidFill>
                <a:latin typeface="Comic Sans MS" panose="030F0702030302020204" pitchFamily="66" charset="0"/>
              </a:rPr>
              <a:t>Setback heads, hearts, hands</a:t>
            </a:r>
          </a:p>
        </p:txBody>
      </p:sp>
      <p:sp>
        <p:nvSpPr>
          <p:cNvPr id="13" name="Content Placeholder 2">
            <a:extLst>
              <a:ext uri="{FF2B5EF4-FFF2-40B4-BE49-F238E27FC236}">
                <a16:creationId xmlns:a16="http://schemas.microsoft.com/office/drawing/2014/main" id="{5EEB0E54-A6CC-C97C-3D24-895B42F7C3AC}"/>
              </a:ext>
            </a:extLst>
          </p:cNvPr>
          <p:cNvSpPr>
            <a:spLocks noGrp="1"/>
          </p:cNvSpPr>
          <p:nvPr>
            <p:ph idx="1"/>
          </p:nvPr>
        </p:nvSpPr>
        <p:spPr>
          <a:xfrm>
            <a:off x="449617" y="1502775"/>
            <a:ext cx="11480800" cy="5167695"/>
          </a:xfrm>
          <a:solidFill>
            <a:schemeClr val="bg1"/>
          </a:solidFill>
        </p:spPr>
        <p:txBody>
          <a:bodyPr>
            <a:normAutofit/>
          </a:bodyPr>
          <a:lstStyle/>
          <a:p>
            <a:pPr marL="0" indent="0">
              <a:buNone/>
            </a:pPr>
            <a:endParaRPr lang="en-GB" sz="2800" dirty="0">
              <a:solidFill>
                <a:schemeClr val="tx1"/>
              </a:solidFill>
              <a:latin typeface="Comic Sans MS" panose="030F0702030302020204" pitchFamily="66" charset="0"/>
            </a:endParaRPr>
          </a:p>
          <a:p>
            <a:pPr marL="0" indent="0">
              <a:buNone/>
            </a:pPr>
            <a:endParaRPr lang="en-GB" sz="2800" dirty="0">
              <a:solidFill>
                <a:schemeClr val="tx1"/>
              </a:solidFill>
              <a:latin typeface="Comic Sans MS" panose="030F0702030302020204" pitchFamily="66" charset="0"/>
            </a:endParaRPr>
          </a:p>
        </p:txBody>
      </p:sp>
      <p:sp>
        <p:nvSpPr>
          <p:cNvPr id="6" name="Rounded Rectangle 6">
            <a:extLst>
              <a:ext uri="{FF2B5EF4-FFF2-40B4-BE49-F238E27FC236}">
                <a16:creationId xmlns:a16="http://schemas.microsoft.com/office/drawing/2014/main" id="{5EA254CA-2620-896D-D5C2-71D7C928C498}"/>
              </a:ext>
            </a:extLst>
          </p:cNvPr>
          <p:cNvSpPr/>
          <p:nvPr/>
        </p:nvSpPr>
        <p:spPr>
          <a:xfrm>
            <a:off x="965466" y="4315318"/>
            <a:ext cx="6096000" cy="2257922"/>
          </a:xfrm>
          <a:prstGeom prst="roundRect">
            <a:avLst>
              <a:gd name="adj" fmla="val 3717"/>
            </a:avLst>
          </a:prstGeom>
          <a:solidFill>
            <a:schemeClr val="lt1">
              <a:alpha val="88000"/>
            </a:schemeClr>
          </a:solidFill>
          <a:ln>
            <a:noFill/>
          </a:ln>
        </p:spPr>
        <p:style>
          <a:lnRef idx="2">
            <a:schemeClr val="accent6"/>
          </a:lnRef>
          <a:fillRef idx="1">
            <a:schemeClr val="lt1"/>
          </a:fillRef>
          <a:effectRef idx="0">
            <a:schemeClr val="accent6"/>
          </a:effectRef>
          <a:fontRef idx="minor">
            <a:schemeClr val="dk1"/>
          </a:fontRef>
        </p:style>
        <p:txBody>
          <a:bodyPr lIns="1152000" tIns="144000" rIns="216000" rtlCol="0" anchor="t" anchorCtr="0"/>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lnSpc>
                <a:spcPts val="2800"/>
              </a:lnSpc>
              <a:spcBef>
                <a:spcPts val="1100"/>
              </a:spcBef>
            </a:pPr>
            <a:endParaRPr lang="en-US" sz="2400" dirty="0">
              <a:latin typeface="Comic Sans MS" panose="030F0702030302020204" pitchFamily="66" charset="0"/>
            </a:endParaRPr>
          </a:p>
        </p:txBody>
      </p:sp>
      <p:grpSp>
        <p:nvGrpSpPr>
          <p:cNvPr id="12" name="Group 11">
            <a:extLst>
              <a:ext uri="{FF2B5EF4-FFF2-40B4-BE49-F238E27FC236}">
                <a16:creationId xmlns:a16="http://schemas.microsoft.com/office/drawing/2014/main" id="{A9A87D22-F964-17C5-9995-EEC961519F8A}"/>
              </a:ext>
            </a:extLst>
          </p:cNvPr>
          <p:cNvGrpSpPr/>
          <p:nvPr/>
        </p:nvGrpSpPr>
        <p:grpSpPr>
          <a:xfrm>
            <a:off x="1579792" y="1586251"/>
            <a:ext cx="2966808" cy="2396458"/>
            <a:chOff x="233592" y="1424321"/>
            <a:chExt cx="2966808" cy="2396458"/>
          </a:xfrm>
          <a:solidFill>
            <a:srgbClr val="00B0F0"/>
          </a:solidFill>
        </p:grpSpPr>
        <p:sp>
          <p:nvSpPr>
            <p:cNvPr id="34" name="Rectangle: Rounded Corners 33">
              <a:extLst>
                <a:ext uri="{FF2B5EF4-FFF2-40B4-BE49-F238E27FC236}">
                  <a16:creationId xmlns:a16="http://schemas.microsoft.com/office/drawing/2014/main" id="{49E03E5A-11A4-502E-AB0D-B6A8737230C8}"/>
                </a:ext>
              </a:extLst>
            </p:cNvPr>
            <p:cNvSpPr/>
            <p:nvPr/>
          </p:nvSpPr>
          <p:spPr>
            <a:xfrm>
              <a:off x="233592" y="1424321"/>
              <a:ext cx="2966808" cy="2169779"/>
            </a:xfrm>
            <a:prstGeom prst="roundRect">
              <a:avLst>
                <a:gd name="adj" fmla="val 9058"/>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latin typeface="Comic Sans MS" panose="030F0702030302020204" pitchFamily="66" charset="0"/>
              </a:endParaRPr>
            </a:p>
          </p:txBody>
        </p:sp>
        <p:pic>
          <p:nvPicPr>
            <p:cNvPr id="35" name="Picture 34" descr="A child wearing glasses and a grey sweatshirt&#10;&#10;AI-generated content may be incorrect.">
              <a:extLst>
                <a:ext uri="{FF2B5EF4-FFF2-40B4-BE49-F238E27FC236}">
                  <a16:creationId xmlns:a16="http://schemas.microsoft.com/office/drawing/2014/main" id="{25662FFA-B155-45E3-3D55-07C6493B4F15}"/>
                </a:ext>
              </a:extLst>
            </p:cNvPr>
            <p:cNvPicPr>
              <a:picLocks noChangeAspect="1"/>
            </p:cNvPicPr>
            <p:nvPr/>
          </p:nvPicPr>
          <p:blipFill>
            <a:blip r:embed="rId3"/>
            <a:stretch>
              <a:fillRect/>
            </a:stretch>
          </p:blipFill>
          <p:spPr>
            <a:xfrm>
              <a:off x="609600" y="1540932"/>
              <a:ext cx="2167467" cy="2167467"/>
            </a:xfrm>
            <a:prstGeom prst="rect">
              <a:avLst/>
            </a:prstGeom>
            <a:grpFill/>
          </p:spPr>
        </p:pic>
        <p:sp>
          <p:nvSpPr>
            <p:cNvPr id="36" name="Rectangle: Rounded Corners 35">
              <a:extLst>
                <a:ext uri="{FF2B5EF4-FFF2-40B4-BE49-F238E27FC236}">
                  <a16:creationId xmlns:a16="http://schemas.microsoft.com/office/drawing/2014/main" id="{2D383ADD-3694-60AD-DC6B-3B59D7041D3E}"/>
                </a:ext>
              </a:extLst>
            </p:cNvPr>
            <p:cNvSpPr/>
            <p:nvPr/>
          </p:nvSpPr>
          <p:spPr>
            <a:xfrm>
              <a:off x="233592" y="3302000"/>
              <a:ext cx="2966808" cy="518779"/>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2400" b="1">
                  <a:solidFill>
                    <a:schemeClr val="tx1"/>
                  </a:solidFill>
                  <a:latin typeface="Comic Sans MS" panose="030F0702030302020204" pitchFamily="66" charset="0"/>
                </a:rPr>
                <a:t>Ryan</a:t>
              </a:r>
            </a:p>
          </p:txBody>
        </p:sp>
      </p:grpSp>
      <p:grpSp>
        <p:nvGrpSpPr>
          <p:cNvPr id="14" name="Group 13">
            <a:extLst>
              <a:ext uri="{FF2B5EF4-FFF2-40B4-BE49-F238E27FC236}">
                <a16:creationId xmlns:a16="http://schemas.microsoft.com/office/drawing/2014/main" id="{754BE789-7167-B7C5-315D-DEE428778D10}"/>
              </a:ext>
            </a:extLst>
          </p:cNvPr>
          <p:cNvGrpSpPr/>
          <p:nvPr/>
        </p:nvGrpSpPr>
        <p:grpSpPr>
          <a:xfrm>
            <a:off x="4815796" y="1586251"/>
            <a:ext cx="2966808" cy="2396458"/>
            <a:chOff x="3469596" y="1424321"/>
            <a:chExt cx="2966808" cy="2396458"/>
          </a:xfrm>
          <a:solidFill>
            <a:srgbClr val="00B0F0"/>
          </a:solidFill>
        </p:grpSpPr>
        <p:sp>
          <p:nvSpPr>
            <p:cNvPr id="31" name="Rectangle: Rounded Corners 30">
              <a:extLst>
                <a:ext uri="{FF2B5EF4-FFF2-40B4-BE49-F238E27FC236}">
                  <a16:creationId xmlns:a16="http://schemas.microsoft.com/office/drawing/2014/main" id="{248D135C-6CF5-1B57-48B4-CEE9654F0E94}"/>
                </a:ext>
              </a:extLst>
            </p:cNvPr>
            <p:cNvSpPr/>
            <p:nvPr/>
          </p:nvSpPr>
          <p:spPr>
            <a:xfrm>
              <a:off x="3469596" y="1424321"/>
              <a:ext cx="2966808" cy="2169779"/>
            </a:xfrm>
            <a:prstGeom prst="roundRect">
              <a:avLst>
                <a:gd name="adj" fmla="val 9058"/>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latin typeface="Comic Sans MS" panose="030F0702030302020204" pitchFamily="66" charset="0"/>
              </a:endParaRPr>
            </a:p>
          </p:txBody>
        </p:sp>
        <p:pic>
          <p:nvPicPr>
            <p:cNvPr id="32" name="Picture 31" descr="A person with a white sweater&#10;&#10;AI-generated content may be incorrect.">
              <a:extLst>
                <a:ext uri="{FF2B5EF4-FFF2-40B4-BE49-F238E27FC236}">
                  <a16:creationId xmlns:a16="http://schemas.microsoft.com/office/drawing/2014/main" id="{6CBBD580-BED4-2D91-3EAA-C4C81A41E831}"/>
                </a:ext>
              </a:extLst>
            </p:cNvPr>
            <p:cNvPicPr>
              <a:picLocks noChangeAspect="1"/>
            </p:cNvPicPr>
            <p:nvPr/>
          </p:nvPicPr>
          <p:blipFill>
            <a:blip r:embed="rId4"/>
            <a:stretch>
              <a:fillRect/>
            </a:stretch>
          </p:blipFill>
          <p:spPr>
            <a:xfrm>
              <a:off x="3759201" y="1557865"/>
              <a:ext cx="2252134" cy="2252134"/>
            </a:xfrm>
            <a:prstGeom prst="rect">
              <a:avLst/>
            </a:prstGeom>
            <a:grpFill/>
          </p:spPr>
        </p:pic>
        <p:sp>
          <p:nvSpPr>
            <p:cNvPr id="33" name="Rectangle: Rounded Corners 32">
              <a:extLst>
                <a:ext uri="{FF2B5EF4-FFF2-40B4-BE49-F238E27FC236}">
                  <a16:creationId xmlns:a16="http://schemas.microsoft.com/office/drawing/2014/main" id="{6A516176-3570-CF38-D4B3-4B0281D5DBF4}"/>
                </a:ext>
              </a:extLst>
            </p:cNvPr>
            <p:cNvSpPr/>
            <p:nvPr/>
          </p:nvSpPr>
          <p:spPr>
            <a:xfrm>
              <a:off x="3469596" y="3302000"/>
              <a:ext cx="2966808" cy="518779"/>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2400" b="1" dirty="0">
                  <a:solidFill>
                    <a:schemeClr val="tx1"/>
                  </a:solidFill>
                  <a:latin typeface="Comic Sans MS" panose="030F0702030302020204" pitchFamily="66" charset="0"/>
                </a:rPr>
                <a:t>Aisha</a:t>
              </a:r>
            </a:p>
          </p:txBody>
        </p:sp>
      </p:grpSp>
      <p:grpSp>
        <p:nvGrpSpPr>
          <p:cNvPr id="15" name="Group 14">
            <a:extLst>
              <a:ext uri="{FF2B5EF4-FFF2-40B4-BE49-F238E27FC236}">
                <a16:creationId xmlns:a16="http://schemas.microsoft.com/office/drawing/2014/main" id="{73509D68-AD4A-38F3-9D1D-1637D2AFF114}"/>
              </a:ext>
            </a:extLst>
          </p:cNvPr>
          <p:cNvGrpSpPr/>
          <p:nvPr/>
        </p:nvGrpSpPr>
        <p:grpSpPr>
          <a:xfrm>
            <a:off x="4815796" y="4176782"/>
            <a:ext cx="2966808" cy="2396458"/>
            <a:chOff x="3469596" y="4014852"/>
            <a:chExt cx="2966808" cy="2396458"/>
          </a:xfrm>
          <a:solidFill>
            <a:srgbClr val="00B0F0"/>
          </a:solidFill>
        </p:grpSpPr>
        <p:sp>
          <p:nvSpPr>
            <p:cNvPr id="28" name="Rectangle: Rounded Corners 27">
              <a:extLst>
                <a:ext uri="{FF2B5EF4-FFF2-40B4-BE49-F238E27FC236}">
                  <a16:creationId xmlns:a16="http://schemas.microsoft.com/office/drawing/2014/main" id="{56F12AFF-F00E-F780-4029-E4121758A575}"/>
                </a:ext>
              </a:extLst>
            </p:cNvPr>
            <p:cNvSpPr/>
            <p:nvPr/>
          </p:nvSpPr>
          <p:spPr>
            <a:xfrm>
              <a:off x="3469596" y="4014852"/>
              <a:ext cx="2966808" cy="2169779"/>
            </a:xfrm>
            <a:prstGeom prst="roundRect">
              <a:avLst>
                <a:gd name="adj" fmla="val 9058"/>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latin typeface="Comic Sans MS" panose="030F0702030302020204" pitchFamily="66" charset="0"/>
              </a:endParaRPr>
            </a:p>
          </p:txBody>
        </p:sp>
        <p:pic>
          <p:nvPicPr>
            <p:cNvPr id="29" name="Picture 28" descr="A child in a green jacket&#10;&#10;AI-generated content may be incorrect.">
              <a:extLst>
                <a:ext uri="{FF2B5EF4-FFF2-40B4-BE49-F238E27FC236}">
                  <a16:creationId xmlns:a16="http://schemas.microsoft.com/office/drawing/2014/main" id="{0099CB57-F5E1-5A3E-317E-ABC3A0458B28}"/>
                </a:ext>
              </a:extLst>
            </p:cNvPr>
            <p:cNvPicPr>
              <a:picLocks noChangeAspect="1"/>
            </p:cNvPicPr>
            <p:nvPr/>
          </p:nvPicPr>
          <p:blipFill>
            <a:blip r:embed="rId5"/>
            <a:stretch>
              <a:fillRect/>
            </a:stretch>
          </p:blipFill>
          <p:spPr>
            <a:xfrm>
              <a:off x="3843866" y="4080934"/>
              <a:ext cx="2133600" cy="2133600"/>
            </a:xfrm>
            <a:prstGeom prst="rect">
              <a:avLst/>
            </a:prstGeom>
            <a:grpFill/>
          </p:spPr>
        </p:pic>
        <p:sp>
          <p:nvSpPr>
            <p:cNvPr id="30" name="Rectangle: Rounded Corners 29">
              <a:extLst>
                <a:ext uri="{FF2B5EF4-FFF2-40B4-BE49-F238E27FC236}">
                  <a16:creationId xmlns:a16="http://schemas.microsoft.com/office/drawing/2014/main" id="{8F783531-8A6E-9A4E-D9B5-26BA1E864995}"/>
                </a:ext>
              </a:extLst>
            </p:cNvPr>
            <p:cNvSpPr/>
            <p:nvPr/>
          </p:nvSpPr>
          <p:spPr>
            <a:xfrm>
              <a:off x="3469596" y="5875867"/>
              <a:ext cx="2966808" cy="535443"/>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2400" b="1" dirty="0">
                  <a:solidFill>
                    <a:schemeClr val="tx1"/>
                  </a:solidFill>
                  <a:latin typeface="Comic Sans MS" panose="030F0702030302020204" pitchFamily="66" charset="0"/>
                </a:rPr>
                <a:t>Liam</a:t>
              </a:r>
            </a:p>
          </p:txBody>
        </p:sp>
      </p:grpSp>
      <p:grpSp>
        <p:nvGrpSpPr>
          <p:cNvPr id="16" name="Group 15">
            <a:extLst>
              <a:ext uri="{FF2B5EF4-FFF2-40B4-BE49-F238E27FC236}">
                <a16:creationId xmlns:a16="http://schemas.microsoft.com/office/drawing/2014/main" id="{92093040-7F9A-99F7-4418-4C936952B80F}"/>
              </a:ext>
            </a:extLst>
          </p:cNvPr>
          <p:cNvGrpSpPr/>
          <p:nvPr/>
        </p:nvGrpSpPr>
        <p:grpSpPr>
          <a:xfrm>
            <a:off x="8051800" y="4176782"/>
            <a:ext cx="2966808" cy="2396458"/>
            <a:chOff x="6705600" y="4014852"/>
            <a:chExt cx="2966808" cy="2396458"/>
          </a:xfrm>
          <a:solidFill>
            <a:srgbClr val="00B0F0"/>
          </a:solidFill>
        </p:grpSpPr>
        <p:sp>
          <p:nvSpPr>
            <p:cNvPr id="25" name="Rectangle: Rounded Corners 24">
              <a:extLst>
                <a:ext uri="{FF2B5EF4-FFF2-40B4-BE49-F238E27FC236}">
                  <a16:creationId xmlns:a16="http://schemas.microsoft.com/office/drawing/2014/main" id="{BDE34250-A8C0-ABAC-7A3E-638F9EFCC98E}"/>
                </a:ext>
              </a:extLst>
            </p:cNvPr>
            <p:cNvSpPr/>
            <p:nvPr/>
          </p:nvSpPr>
          <p:spPr>
            <a:xfrm>
              <a:off x="6705600" y="4014852"/>
              <a:ext cx="2966808" cy="2169779"/>
            </a:xfrm>
            <a:prstGeom prst="roundRect">
              <a:avLst>
                <a:gd name="adj" fmla="val 9058"/>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latin typeface="Comic Sans MS" panose="030F0702030302020204" pitchFamily="66" charset="0"/>
              </a:endParaRPr>
            </a:p>
          </p:txBody>
        </p:sp>
        <p:pic>
          <p:nvPicPr>
            <p:cNvPr id="26" name="Picture 25" descr="A person with long hair wearing a blue sweater&#10;&#10;AI-generated content may be incorrect.">
              <a:extLst>
                <a:ext uri="{FF2B5EF4-FFF2-40B4-BE49-F238E27FC236}">
                  <a16:creationId xmlns:a16="http://schemas.microsoft.com/office/drawing/2014/main" id="{E10637F5-DAFA-213C-E63E-DB3E47B9B645}"/>
                </a:ext>
              </a:extLst>
            </p:cNvPr>
            <p:cNvPicPr>
              <a:picLocks noChangeAspect="1"/>
            </p:cNvPicPr>
            <p:nvPr/>
          </p:nvPicPr>
          <p:blipFill>
            <a:blip r:embed="rId6"/>
            <a:srcRect b="7639"/>
            <a:stretch>
              <a:fillRect/>
            </a:stretch>
          </p:blipFill>
          <p:spPr>
            <a:xfrm>
              <a:off x="6925736" y="4080933"/>
              <a:ext cx="2438400" cy="2252134"/>
            </a:xfrm>
            <a:prstGeom prst="rect">
              <a:avLst/>
            </a:prstGeom>
            <a:grpFill/>
          </p:spPr>
        </p:pic>
        <p:sp>
          <p:nvSpPr>
            <p:cNvPr id="27" name="Rectangle: Rounded Corners 26">
              <a:extLst>
                <a:ext uri="{FF2B5EF4-FFF2-40B4-BE49-F238E27FC236}">
                  <a16:creationId xmlns:a16="http://schemas.microsoft.com/office/drawing/2014/main" id="{A6D9E3AD-0C44-B6DB-3C45-A19C0F5672B1}"/>
                </a:ext>
              </a:extLst>
            </p:cNvPr>
            <p:cNvSpPr/>
            <p:nvPr/>
          </p:nvSpPr>
          <p:spPr>
            <a:xfrm>
              <a:off x="6705600" y="5892800"/>
              <a:ext cx="2966808" cy="51851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2400" b="1">
                  <a:solidFill>
                    <a:schemeClr val="tx1"/>
                  </a:solidFill>
                  <a:latin typeface="Comic Sans MS" panose="030F0702030302020204" pitchFamily="66" charset="0"/>
                </a:rPr>
                <a:t>Emily</a:t>
              </a:r>
            </a:p>
          </p:txBody>
        </p:sp>
      </p:grpSp>
      <p:grpSp>
        <p:nvGrpSpPr>
          <p:cNvPr id="17" name="Group 16">
            <a:extLst>
              <a:ext uri="{FF2B5EF4-FFF2-40B4-BE49-F238E27FC236}">
                <a16:creationId xmlns:a16="http://schemas.microsoft.com/office/drawing/2014/main" id="{4D85743F-49D0-25DC-C7DE-36DBA770E94D}"/>
              </a:ext>
            </a:extLst>
          </p:cNvPr>
          <p:cNvGrpSpPr/>
          <p:nvPr/>
        </p:nvGrpSpPr>
        <p:grpSpPr>
          <a:xfrm>
            <a:off x="1579792" y="4176782"/>
            <a:ext cx="2966808" cy="2396458"/>
            <a:chOff x="233592" y="4014852"/>
            <a:chExt cx="2966808" cy="2396458"/>
          </a:xfrm>
          <a:solidFill>
            <a:srgbClr val="00B0F0"/>
          </a:solidFill>
        </p:grpSpPr>
        <p:sp>
          <p:nvSpPr>
            <p:cNvPr id="22" name="Rectangle: Rounded Corners 21">
              <a:extLst>
                <a:ext uri="{FF2B5EF4-FFF2-40B4-BE49-F238E27FC236}">
                  <a16:creationId xmlns:a16="http://schemas.microsoft.com/office/drawing/2014/main" id="{10ADC9DE-E3C5-E915-95C8-381543F5AF21}"/>
                </a:ext>
              </a:extLst>
            </p:cNvPr>
            <p:cNvSpPr/>
            <p:nvPr/>
          </p:nvSpPr>
          <p:spPr>
            <a:xfrm>
              <a:off x="233592" y="4014852"/>
              <a:ext cx="2966808" cy="2169779"/>
            </a:xfrm>
            <a:prstGeom prst="roundRect">
              <a:avLst>
                <a:gd name="adj" fmla="val 9058"/>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latin typeface="Comic Sans MS" panose="030F0702030302020204" pitchFamily="66" charset="0"/>
              </a:endParaRPr>
            </a:p>
          </p:txBody>
        </p:sp>
        <p:pic>
          <p:nvPicPr>
            <p:cNvPr id="23" name="Picture 22">
              <a:extLst>
                <a:ext uri="{FF2B5EF4-FFF2-40B4-BE49-F238E27FC236}">
                  <a16:creationId xmlns:a16="http://schemas.microsoft.com/office/drawing/2014/main" id="{1E0EE1AB-6E9E-A508-798B-82E30E20BE0F}"/>
                </a:ext>
              </a:extLst>
            </p:cNvPr>
            <p:cNvPicPr>
              <a:picLocks noChangeAspect="1"/>
            </p:cNvPicPr>
            <p:nvPr/>
          </p:nvPicPr>
          <p:blipFill>
            <a:blip r:embed="rId7"/>
            <a:srcRect/>
            <a:stretch/>
          </p:blipFill>
          <p:spPr>
            <a:xfrm>
              <a:off x="626534" y="4030134"/>
              <a:ext cx="2150533" cy="2150533"/>
            </a:xfrm>
            <a:prstGeom prst="rect">
              <a:avLst/>
            </a:prstGeom>
            <a:grpFill/>
          </p:spPr>
        </p:pic>
        <p:sp>
          <p:nvSpPr>
            <p:cNvPr id="24" name="Rectangle: Rounded Corners 23">
              <a:extLst>
                <a:ext uri="{FF2B5EF4-FFF2-40B4-BE49-F238E27FC236}">
                  <a16:creationId xmlns:a16="http://schemas.microsoft.com/office/drawing/2014/main" id="{13A77B1B-62B3-FA44-9473-F4115E91D5A9}"/>
                </a:ext>
              </a:extLst>
            </p:cNvPr>
            <p:cNvSpPr/>
            <p:nvPr/>
          </p:nvSpPr>
          <p:spPr>
            <a:xfrm>
              <a:off x="233592" y="5875867"/>
              <a:ext cx="2966808" cy="535443"/>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2400" b="1">
                  <a:solidFill>
                    <a:schemeClr val="tx1"/>
                  </a:solidFill>
                  <a:latin typeface="Comic Sans MS" panose="030F0702030302020204" pitchFamily="66" charset="0"/>
                </a:rPr>
                <a:t>Dean</a:t>
              </a:r>
            </a:p>
          </p:txBody>
        </p:sp>
      </p:grpSp>
      <p:grpSp>
        <p:nvGrpSpPr>
          <p:cNvPr id="18" name="Group 17">
            <a:extLst>
              <a:ext uri="{FF2B5EF4-FFF2-40B4-BE49-F238E27FC236}">
                <a16:creationId xmlns:a16="http://schemas.microsoft.com/office/drawing/2014/main" id="{14475D33-E543-F832-8EF9-E1F8B6EBBFD4}"/>
              </a:ext>
            </a:extLst>
          </p:cNvPr>
          <p:cNvGrpSpPr/>
          <p:nvPr/>
        </p:nvGrpSpPr>
        <p:grpSpPr>
          <a:xfrm>
            <a:off x="8051800" y="1586251"/>
            <a:ext cx="2966808" cy="2396458"/>
            <a:chOff x="6705600" y="1424321"/>
            <a:chExt cx="2966808" cy="2396458"/>
          </a:xfrm>
          <a:solidFill>
            <a:srgbClr val="00B0F0"/>
          </a:solidFill>
        </p:grpSpPr>
        <p:sp>
          <p:nvSpPr>
            <p:cNvPr id="19" name="Rectangle: Rounded Corners 18">
              <a:extLst>
                <a:ext uri="{FF2B5EF4-FFF2-40B4-BE49-F238E27FC236}">
                  <a16:creationId xmlns:a16="http://schemas.microsoft.com/office/drawing/2014/main" id="{F13D9459-07FC-22D2-19FE-DD9FEE9CB7AF}"/>
                </a:ext>
              </a:extLst>
            </p:cNvPr>
            <p:cNvSpPr/>
            <p:nvPr/>
          </p:nvSpPr>
          <p:spPr>
            <a:xfrm>
              <a:off x="6705600" y="1424321"/>
              <a:ext cx="2966808" cy="2169779"/>
            </a:xfrm>
            <a:prstGeom prst="roundRect">
              <a:avLst>
                <a:gd name="adj" fmla="val 9058"/>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latin typeface="Comic Sans MS" panose="030F0702030302020204" pitchFamily="66" charset="0"/>
              </a:endParaRPr>
            </a:p>
          </p:txBody>
        </p:sp>
        <p:pic>
          <p:nvPicPr>
            <p:cNvPr id="20" name="Picture 19">
              <a:extLst>
                <a:ext uri="{FF2B5EF4-FFF2-40B4-BE49-F238E27FC236}">
                  <a16:creationId xmlns:a16="http://schemas.microsoft.com/office/drawing/2014/main" id="{8B84AC8A-8A29-3AF8-B1A5-6CC13EBB2567}"/>
                </a:ext>
              </a:extLst>
            </p:cNvPr>
            <p:cNvPicPr>
              <a:picLocks noChangeAspect="1"/>
            </p:cNvPicPr>
            <p:nvPr/>
          </p:nvPicPr>
          <p:blipFill>
            <a:blip r:embed="rId8"/>
            <a:srcRect b="12091"/>
            <a:stretch>
              <a:fillRect/>
            </a:stretch>
          </p:blipFill>
          <p:spPr>
            <a:xfrm>
              <a:off x="7090853" y="1505122"/>
              <a:ext cx="2376284" cy="2088978"/>
            </a:xfrm>
            <a:prstGeom prst="rect">
              <a:avLst/>
            </a:prstGeom>
            <a:grpFill/>
          </p:spPr>
        </p:pic>
        <p:sp>
          <p:nvSpPr>
            <p:cNvPr id="21" name="Rectangle: Rounded Corners 20">
              <a:extLst>
                <a:ext uri="{FF2B5EF4-FFF2-40B4-BE49-F238E27FC236}">
                  <a16:creationId xmlns:a16="http://schemas.microsoft.com/office/drawing/2014/main" id="{B5463115-38C4-C1F8-6622-AB6892371A56}"/>
                </a:ext>
              </a:extLst>
            </p:cNvPr>
            <p:cNvSpPr/>
            <p:nvPr/>
          </p:nvSpPr>
          <p:spPr>
            <a:xfrm>
              <a:off x="6705600" y="3302000"/>
              <a:ext cx="2966808" cy="518779"/>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2400" b="1" dirty="0">
                  <a:solidFill>
                    <a:schemeClr val="tx1"/>
                  </a:solidFill>
                  <a:latin typeface="Comic Sans MS" panose="030F0702030302020204" pitchFamily="66" charset="0"/>
                </a:rPr>
                <a:t>Jayden</a:t>
              </a:r>
            </a:p>
          </p:txBody>
        </p:sp>
      </p:grpSp>
    </p:spTree>
    <p:extLst>
      <p:ext uri="{BB962C8B-B14F-4D97-AF65-F5344CB8AC3E}">
        <p14:creationId xmlns:p14="http://schemas.microsoft.com/office/powerpoint/2010/main" val="1089810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7AE18-EB93-A1B3-559D-D67FD7AF52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212F44-F576-1429-5CFA-D73E9BB73AF0}"/>
              </a:ext>
            </a:extLst>
          </p:cNvPr>
          <p:cNvSpPr>
            <a:spLocks noGrp="1"/>
          </p:cNvSpPr>
          <p:nvPr>
            <p:ph type="title"/>
          </p:nvPr>
        </p:nvSpPr>
        <p:spPr>
          <a:xfrm>
            <a:off x="449617" y="188078"/>
            <a:ext cx="11480800" cy="988128"/>
          </a:xfrm>
          <a:ln w="57150"/>
        </p:spPr>
        <p:txBody>
          <a:bodyPr>
            <a:normAutofit/>
          </a:bodyPr>
          <a:lstStyle/>
          <a:p>
            <a:r>
              <a:rPr lang="en-GB" sz="3600" cap="none" dirty="0">
                <a:solidFill>
                  <a:schemeClr val="tx1"/>
                </a:solidFill>
                <a:latin typeface="Comic Sans MS" panose="030F0702030302020204" pitchFamily="66" charset="0"/>
              </a:rPr>
              <a:t>Setback heads, hearts, hands</a:t>
            </a:r>
          </a:p>
        </p:txBody>
      </p:sp>
      <p:sp>
        <p:nvSpPr>
          <p:cNvPr id="13" name="Content Placeholder 2">
            <a:extLst>
              <a:ext uri="{FF2B5EF4-FFF2-40B4-BE49-F238E27FC236}">
                <a16:creationId xmlns:a16="http://schemas.microsoft.com/office/drawing/2014/main" id="{506175F7-FD39-453F-EAED-C60CCA4320A9}"/>
              </a:ext>
            </a:extLst>
          </p:cNvPr>
          <p:cNvSpPr>
            <a:spLocks noGrp="1"/>
          </p:cNvSpPr>
          <p:nvPr>
            <p:ph idx="1"/>
          </p:nvPr>
        </p:nvSpPr>
        <p:spPr>
          <a:xfrm>
            <a:off x="522332" y="1320800"/>
            <a:ext cx="11480800" cy="5167695"/>
          </a:xfrm>
          <a:solidFill>
            <a:schemeClr val="bg1"/>
          </a:solidFill>
        </p:spPr>
        <p:txBody>
          <a:bodyPr>
            <a:normAutofit/>
          </a:bodyPr>
          <a:lstStyle/>
          <a:p>
            <a:pPr marL="0" indent="0">
              <a:buNone/>
            </a:pPr>
            <a:endParaRPr lang="en-GB" sz="2800" dirty="0">
              <a:solidFill>
                <a:schemeClr val="tx1"/>
              </a:solidFill>
              <a:latin typeface="Comic Sans MS" panose="030F0702030302020204" pitchFamily="66" charset="0"/>
            </a:endParaRPr>
          </a:p>
          <a:p>
            <a:pPr marL="0" indent="0">
              <a:buNone/>
            </a:pPr>
            <a:endParaRPr lang="en-GB" sz="2800" dirty="0">
              <a:solidFill>
                <a:schemeClr val="tx1"/>
              </a:solidFill>
              <a:latin typeface="Comic Sans MS" panose="030F0702030302020204" pitchFamily="66" charset="0"/>
            </a:endParaRPr>
          </a:p>
        </p:txBody>
      </p:sp>
      <p:grpSp>
        <p:nvGrpSpPr>
          <p:cNvPr id="25" name="Group 24">
            <a:extLst>
              <a:ext uri="{FF2B5EF4-FFF2-40B4-BE49-F238E27FC236}">
                <a16:creationId xmlns:a16="http://schemas.microsoft.com/office/drawing/2014/main" id="{A319D63C-19D3-28FD-13CC-DE975E80968B}"/>
              </a:ext>
            </a:extLst>
          </p:cNvPr>
          <p:cNvGrpSpPr/>
          <p:nvPr/>
        </p:nvGrpSpPr>
        <p:grpSpPr>
          <a:xfrm>
            <a:off x="1152677" y="3889315"/>
            <a:ext cx="4507706" cy="1136658"/>
            <a:chOff x="-5193506" y="1592253"/>
            <a:chExt cx="4507706" cy="1136658"/>
          </a:xfrm>
        </p:grpSpPr>
        <p:sp>
          <p:nvSpPr>
            <p:cNvPr id="36" name="Rounded Rectangle 38">
              <a:extLst>
                <a:ext uri="{FF2B5EF4-FFF2-40B4-BE49-F238E27FC236}">
                  <a16:creationId xmlns:a16="http://schemas.microsoft.com/office/drawing/2014/main" id="{95270731-7107-C468-97F2-9D7EEFBEED70}"/>
                </a:ext>
              </a:extLst>
            </p:cNvPr>
            <p:cNvSpPr/>
            <p:nvPr/>
          </p:nvSpPr>
          <p:spPr>
            <a:xfrm>
              <a:off x="-4938713" y="2000251"/>
              <a:ext cx="1414462" cy="357187"/>
            </a:xfrm>
            <a:prstGeom prst="round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latin typeface="Comic Sans MS" panose="030F0702030302020204" pitchFamily="66" charset="0"/>
              </a:endParaRPr>
            </a:p>
          </p:txBody>
        </p:sp>
        <p:sp>
          <p:nvSpPr>
            <p:cNvPr id="37" name="Rounded Rectangle 40">
              <a:extLst>
                <a:ext uri="{FF2B5EF4-FFF2-40B4-BE49-F238E27FC236}">
                  <a16:creationId xmlns:a16="http://schemas.microsoft.com/office/drawing/2014/main" id="{E2770C25-DE8C-6FDC-6198-E5A92F296C4B}"/>
                </a:ext>
              </a:extLst>
            </p:cNvPr>
            <p:cNvSpPr/>
            <p:nvPr/>
          </p:nvSpPr>
          <p:spPr>
            <a:xfrm>
              <a:off x="-3262313" y="1638299"/>
              <a:ext cx="533400" cy="357187"/>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latin typeface="Comic Sans MS" panose="030F0702030302020204" pitchFamily="66" charset="0"/>
              </a:endParaRPr>
            </a:p>
          </p:txBody>
        </p:sp>
        <p:sp>
          <p:nvSpPr>
            <p:cNvPr id="38" name="TextBox 32">
              <a:extLst>
                <a:ext uri="{FF2B5EF4-FFF2-40B4-BE49-F238E27FC236}">
                  <a16:creationId xmlns:a16="http://schemas.microsoft.com/office/drawing/2014/main" id="{04F8A303-DE2A-78C7-5BEC-D9757058FFEA}"/>
                </a:ext>
              </a:extLst>
            </p:cNvPr>
            <p:cNvSpPr txBox="1"/>
            <p:nvPr/>
          </p:nvSpPr>
          <p:spPr>
            <a:xfrm>
              <a:off x="-5193506" y="1592253"/>
              <a:ext cx="4507706" cy="113665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8000" indent="-198000">
                <a:lnSpc>
                  <a:spcPts val="2800"/>
                </a:lnSpc>
                <a:spcBef>
                  <a:spcPts val="1100"/>
                </a:spcBef>
                <a:buFont typeface="Arial" panose="020B0604020202020204" pitchFamily="34" charset="0"/>
                <a:buChar char="•"/>
              </a:pPr>
              <a:r>
                <a:rPr lang="en-US" sz="2000" dirty="0">
                  <a:solidFill>
                    <a:schemeClr val="tx1"/>
                  </a:solidFill>
                  <a:latin typeface="Comic Sans MS" panose="030F0702030302020204" pitchFamily="66" charset="0"/>
                </a:rPr>
                <a:t>This helps the </a:t>
              </a:r>
              <a:r>
                <a:rPr lang="en-US" sz="2000" b="1" dirty="0">
                  <a:latin typeface="Comic Sans MS" panose="030F0702030302020204" pitchFamily="66" charset="0"/>
                </a:rPr>
                <a:t>PFC</a:t>
              </a:r>
              <a:r>
                <a:rPr lang="en-US" sz="2000" dirty="0">
                  <a:latin typeface="Comic Sans MS" panose="030F0702030302020204" pitchFamily="66" charset="0"/>
                </a:rPr>
                <a:t> to calm the </a:t>
              </a:r>
              <a:r>
                <a:rPr lang="en-US" sz="2000" b="1" dirty="0">
                  <a:latin typeface="Comic Sans MS" panose="030F0702030302020204" pitchFamily="66" charset="0"/>
                </a:rPr>
                <a:t>amygdala </a:t>
              </a:r>
              <a:r>
                <a:rPr lang="en-US" sz="2000" dirty="0">
                  <a:latin typeface="Comic Sans MS" panose="030F0702030302020204" pitchFamily="66" charset="0"/>
                </a:rPr>
                <a:t>more </a:t>
              </a:r>
              <a:r>
                <a:rPr lang="en-US" sz="2000" dirty="0">
                  <a:solidFill>
                    <a:schemeClr val="tx1"/>
                  </a:solidFill>
                  <a:latin typeface="Comic Sans MS" panose="030F0702030302020204" pitchFamily="66" charset="0"/>
                </a:rPr>
                <a:t>effectively help manage strong emotions.</a:t>
              </a:r>
            </a:p>
          </p:txBody>
        </p:sp>
      </p:grpSp>
      <p:pic>
        <p:nvPicPr>
          <p:cNvPr id="26" name="Picture 25">
            <a:extLst>
              <a:ext uri="{FF2B5EF4-FFF2-40B4-BE49-F238E27FC236}">
                <a16:creationId xmlns:a16="http://schemas.microsoft.com/office/drawing/2014/main" id="{F925D068-834B-03E1-0729-34F2C3FAF685}"/>
              </a:ext>
            </a:extLst>
          </p:cNvPr>
          <p:cNvPicPr>
            <a:picLocks noChangeAspect="1"/>
          </p:cNvPicPr>
          <p:nvPr/>
        </p:nvPicPr>
        <p:blipFill>
          <a:blip r:embed="rId3"/>
          <a:srcRect/>
          <a:stretch/>
        </p:blipFill>
        <p:spPr>
          <a:xfrm>
            <a:off x="5987291" y="2064158"/>
            <a:ext cx="1558473" cy="1328132"/>
          </a:xfrm>
          <a:prstGeom prst="rect">
            <a:avLst/>
          </a:prstGeom>
        </p:spPr>
      </p:pic>
      <p:pic>
        <p:nvPicPr>
          <p:cNvPr id="27" name="Picture 26">
            <a:extLst>
              <a:ext uri="{FF2B5EF4-FFF2-40B4-BE49-F238E27FC236}">
                <a16:creationId xmlns:a16="http://schemas.microsoft.com/office/drawing/2014/main" id="{086B4AEC-E763-57C8-353B-43B4B77C9EC0}"/>
              </a:ext>
            </a:extLst>
          </p:cNvPr>
          <p:cNvPicPr>
            <a:picLocks noChangeAspect="1"/>
          </p:cNvPicPr>
          <p:nvPr/>
        </p:nvPicPr>
        <p:blipFill>
          <a:blip r:embed="rId4"/>
          <a:srcRect/>
          <a:stretch/>
        </p:blipFill>
        <p:spPr>
          <a:xfrm>
            <a:off x="8410345" y="2041541"/>
            <a:ext cx="1558473" cy="1414930"/>
          </a:xfrm>
          <a:prstGeom prst="rect">
            <a:avLst/>
          </a:prstGeom>
        </p:spPr>
      </p:pic>
      <p:grpSp>
        <p:nvGrpSpPr>
          <p:cNvPr id="28" name="Group 27">
            <a:extLst>
              <a:ext uri="{FF2B5EF4-FFF2-40B4-BE49-F238E27FC236}">
                <a16:creationId xmlns:a16="http://schemas.microsoft.com/office/drawing/2014/main" id="{6A8ED2C9-731D-A32B-53DA-3DCE9D0FD6DF}"/>
              </a:ext>
            </a:extLst>
          </p:cNvPr>
          <p:cNvGrpSpPr/>
          <p:nvPr/>
        </p:nvGrpSpPr>
        <p:grpSpPr>
          <a:xfrm>
            <a:off x="1139448" y="1554637"/>
            <a:ext cx="4507706" cy="1862305"/>
            <a:chOff x="-12206288" y="1592253"/>
            <a:chExt cx="4507706" cy="1862305"/>
          </a:xfrm>
        </p:grpSpPr>
        <p:sp>
          <p:nvSpPr>
            <p:cNvPr id="33" name="Rounded Rectangle 33">
              <a:extLst>
                <a:ext uri="{FF2B5EF4-FFF2-40B4-BE49-F238E27FC236}">
                  <a16:creationId xmlns:a16="http://schemas.microsoft.com/office/drawing/2014/main" id="{5EB28DE1-668A-5A3D-BC01-24ED22E466E4}"/>
                </a:ext>
              </a:extLst>
            </p:cNvPr>
            <p:cNvSpPr/>
            <p:nvPr/>
          </p:nvSpPr>
          <p:spPr>
            <a:xfrm>
              <a:off x="-11501438" y="2700337"/>
              <a:ext cx="2857500" cy="357187"/>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latin typeface="Comic Sans MS" panose="030F0702030302020204" pitchFamily="66" charset="0"/>
              </a:endParaRPr>
            </a:p>
          </p:txBody>
        </p:sp>
        <p:sp>
          <p:nvSpPr>
            <p:cNvPr id="34" name="Rounded Rectangle 36">
              <a:extLst>
                <a:ext uri="{FF2B5EF4-FFF2-40B4-BE49-F238E27FC236}">
                  <a16:creationId xmlns:a16="http://schemas.microsoft.com/office/drawing/2014/main" id="{9EA98C32-5981-1F36-C763-78F5B1D0EF02}"/>
                </a:ext>
              </a:extLst>
            </p:cNvPr>
            <p:cNvSpPr/>
            <p:nvPr/>
          </p:nvSpPr>
          <p:spPr>
            <a:xfrm>
              <a:off x="-11487151" y="3090864"/>
              <a:ext cx="1414462" cy="357187"/>
            </a:xfrm>
            <a:prstGeom prst="round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latin typeface="Comic Sans MS" panose="030F0702030302020204" pitchFamily="66" charset="0"/>
              </a:endParaRPr>
            </a:p>
          </p:txBody>
        </p:sp>
        <p:sp>
          <p:nvSpPr>
            <p:cNvPr id="35" name="TextBox 53">
              <a:extLst>
                <a:ext uri="{FF2B5EF4-FFF2-40B4-BE49-F238E27FC236}">
                  <a16:creationId xmlns:a16="http://schemas.microsoft.com/office/drawing/2014/main" id="{8882407E-E230-EB3A-9742-34C855C13F55}"/>
                </a:ext>
              </a:extLst>
            </p:cNvPr>
            <p:cNvSpPr txBox="1"/>
            <p:nvPr/>
          </p:nvSpPr>
          <p:spPr>
            <a:xfrm>
              <a:off x="-12206288" y="1592253"/>
              <a:ext cx="4507706" cy="1862305"/>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8000" indent="-198000">
                <a:lnSpc>
                  <a:spcPts val="2800"/>
                </a:lnSpc>
                <a:spcBef>
                  <a:spcPts val="1100"/>
                </a:spcBef>
                <a:buFont typeface="Arial" panose="020B0604020202020204" pitchFamily="34" charset="0"/>
                <a:buChar char="•"/>
              </a:pPr>
              <a:r>
                <a:rPr lang="en-US" sz="2000" dirty="0">
                  <a:solidFill>
                    <a:schemeClr val="tx1"/>
                  </a:solidFill>
                  <a:latin typeface="Comic Sans MS" panose="030F0702030302020204" pitchFamily="66" charset="0"/>
                </a:rPr>
                <a:t>Recognising and reframing negative thinking patterns helps strengthen connections between the </a:t>
              </a:r>
              <a:r>
                <a:rPr lang="en-US" sz="2000" b="1" dirty="0">
                  <a:latin typeface="Comic Sans MS" panose="030F0702030302020204" pitchFamily="66" charset="0"/>
                </a:rPr>
                <a:t>prefrontal cortex (PFC) </a:t>
              </a:r>
              <a:r>
                <a:rPr lang="en-US" sz="2000" dirty="0">
                  <a:latin typeface="Comic Sans MS" panose="030F0702030302020204" pitchFamily="66" charset="0"/>
                </a:rPr>
                <a:t>and the </a:t>
              </a:r>
              <a:r>
                <a:rPr lang="en-US" sz="2000" b="1" dirty="0">
                  <a:latin typeface="Comic Sans MS" panose="030F0702030302020204" pitchFamily="66" charset="0"/>
                </a:rPr>
                <a:t>amygdala</a:t>
              </a:r>
              <a:r>
                <a:rPr lang="en-US" sz="2000" dirty="0">
                  <a:latin typeface="Comic Sans MS" panose="030F0702030302020204" pitchFamily="66" charset="0"/>
                </a:rPr>
                <a:t>.</a:t>
              </a:r>
              <a:endParaRPr lang="en-US" sz="2000" dirty="0">
                <a:solidFill>
                  <a:schemeClr val="tx1"/>
                </a:solidFill>
                <a:latin typeface="Comic Sans MS" panose="030F0702030302020204" pitchFamily="66" charset="0"/>
              </a:endParaRPr>
            </a:p>
          </p:txBody>
        </p:sp>
      </p:grpSp>
      <p:sp>
        <p:nvSpPr>
          <p:cNvPr id="29" name="TextBox 58">
            <a:extLst>
              <a:ext uri="{FF2B5EF4-FFF2-40B4-BE49-F238E27FC236}">
                <a16:creationId xmlns:a16="http://schemas.microsoft.com/office/drawing/2014/main" id="{6704EDFB-5A13-97D4-D1F2-9B5B33245BD5}"/>
              </a:ext>
            </a:extLst>
          </p:cNvPr>
          <p:cNvSpPr txBox="1"/>
          <p:nvPr/>
        </p:nvSpPr>
        <p:spPr>
          <a:xfrm>
            <a:off x="1152677" y="4848171"/>
            <a:ext cx="4507706" cy="14957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8000" indent="-198000">
              <a:lnSpc>
                <a:spcPts val="2800"/>
              </a:lnSpc>
              <a:spcBef>
                <a:spcPts val="1100"/>
              </a:spcBef>
              <a:buFont typeface="Arial" panose="020B0604020202020204" pitchFamily="34" charset="0"/>
              <a:buChar char="•"/>
            </a:pPr>
            <a:r>
              <a:rPr lang="en-US" sz="2000" dirty="0">
                <a:solidFill>
                  <a:schemeClr val="tx1"/>
                </a:solidFill>
                <a:latin typeface="Comic Sans MS" panose="030F0702030302020204" pitchFamily="66" charset="0"/>
              </a:rPr>
              <a:t>Over time, this can reduce negativity bias, so someone is less likely to automatically focus on the negative in future situations.</a:t>
            </a:r>
          </a:p>
        </p:txBody>
      </p:sp>
      <p:pic>
        <p:nvPicPr>
          <p:cNvPr id="30" name="Picture 29" descr="A yellow face with black background&#10;&#10;Description automatically generated">
            <a:extLst>
              <a:ext uri="{FF2B5EF4-FFF2-40B4-BE49-F238E27FC236}">
                <a16:creationId xmlns:a16="http://schemas.microsoft.com/office/drawing/2014/main" id="{BB4700CB-A685-F4AE-20C3-FD9F34EF2698}"/>
              </a:ext>
            </a:extLst>
          </p:cNvPr>
          <p:cNvPicPr>
            <a:picLocks noChangeAspect="1"/>
          </p:cNvPicPr>
          <p:nvPr/>
        </p:nvPicPr>
        <p:blipFill>
          <a:blip r:embed="rId5"/>
          <a:stretch>
            <a:fillRect/>
          </a:stretch>
        </p:blipFill>
        <p:spPr>
          <a:xfrm>
            <a:off x="6262732" y="4608611"/>
            <a:ext cx="1335345" cy="1335345"/>
          </a:xfrm>
          <a:prstGeom prst="rect">
            <a:avLst/>
          </a:prstGeom>
        </p:spPr>
      </p:pic>
      <p:pic>
        <p:nvPicPr>
          <p:cNvPr id="31" name="Picture 30">
            <a:extLst>
              <a:ext uri="{FF2B5EF4-FFF2-40B4-BE49-F238E27FC236}">
                <a16:creationId xmlns:a16="http://schemas.microsoft.com/office/drawing/2014/main" id="{995F11A1-8329-5623-7136-AB2A8E006949}"/>
              </a:ext>
            </a:extLst>
          </p:cNvPr>
          <p:cNvPicPr>
            <a:picLocks noChangeAspect="1"/>
          </p:cNvPicPr>
          <p:nvPr/>
        </p:nvPicPr>
        <p:blipFill>
          <a:blip r:embed="rId6"/>
          <a:srcRect l="50" r="50"/>
          <a:stretch/>
        </p:blipFill>
        <p:spPr>
          <a:xfrm>
            <a:off x="8508392" y="4647352"/>
            <a:ext cx="1305686" cy="1306991"/>
          </a:xfrm>
          <a:prstGeom prst="rect">
            <a:avLst/>
          </a:prstGeom>
        </p:spPr>
      </p:pic>
      <p:cxnSp>
        <p:nvCxnSpPr>
          <p:cNvPr id="32" name="Straight Arrow Connector 31">
            <a:extLst>
              <a:ext uri="{FF2B5EF4-FFF2-40B4-BE49-F238E27FC236}">
                <a16:creationId xmlns:a16="http://schemas.microsoft.com/office/drawing/2014/main" id="{75B3BE13-77A6-D92D-EA57-472A044873BB}"/>
              </a:ext>
            </a:extLst>
          </p:cNvPr>
          <p:cNvCxnSpPr/>
          <p:nvPr/>
        </p:nvCxnSpPr>
        <p:spPr>
          <a:xfrm>
            <a:off x="7561945" y="5319664"/>
            <a:ext cx="965200"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0FD3F760-B5EA-735D-9C25-D79215E9D780}"/>
              </a:ext>
            </a:extLst>
          </p:cNvPr>
          <p:cNvCxnSpPr/>
          <p:nvPr/>
        </p:nvCxnSpPr>
        <p:spPr>
          <a:xfrm>
            <a:off x="7543192" y="2662721"/>
            <a:ext cx="965200"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6888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39622-BF8B-9EB6-C8E6-21774B36B6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4F72CD-19EF-507D-9809-7E16FE57937E}"/>
              </a:ext>
            </a:extLst>
          </p:cNvPr>
          <p:cNvSpPr>
            <a:spLocks noGrp="1"/>
          </p:cNvSpPr>
          <p:nvPr>
            <p:ph type="title"/>
          </p:nvPr>
        </p:nvSpPr>
        <p:spPr>
          <a:xfrm>
            <a:off x="789139" y="188078"/>
            <a:ext cx="10822487" cy="929896"/>
          </a:xfrm>
          <a:ln w="57150"/>
        </p:spPr>
        <p:txBody>
          <a:bodyPr>
            <a:normAutofit/>
          </a:bodyPr>
          <a:lstStyle/>
          <a:p>
            <a:r>
              <a:rPr lang="en-GB" sz="3600" cap="none" dirty="0">
                <a:solidFill>
                  <a:schemeClr val="tx1"/>
                </a:solidFill>
                <a:latin typeface="Comic Sans MS" panose="030F0702030302020204" pitchFamily="66" charset="0"/>
              </a:rPr>
              <a:t>What have we learnt?</a:t>
            </a:r>
          </a:p>
        </p:txBody>
      </p:sp>
      <p:sp>
        <p:nvSpPr>
          <p:cNvPr id="3" name="Content Placeholder 2">
            <a:extLst>
              <a:ext uri="{FF2B5EF4-FFF2-40B4-BE49-F238E27FC236}">
                <a16:creationId xmlns:a16="http://schemas.microsoft.com/office/drawing/2014/main" id="{1903F816-5E2C-B63D-2FBA-2848F1712CAF}"/>
              </a:ext>
            </a:extLst>
          </p:cNvPr>
          <p:cNvSpPr>
            <a:spLocks noGrp="1"/>
          </p:cNvSpPr>
          <p:nvPr>
            <p:ph idx="1"/>
          </p:nvPr>
        </p:nvSpPr>
        <p:spPr>
          <a:xfrm>
            <a:off x="304800" y="1422400"/>
            <a:ext cx="11667067" cy="5247521"/>
          </a:xfrm>
          <a:solidFill>
            <a:schemeClr val="bg1"/>
          </a:solidFill>
        </p:spPr>
        <p:txBody>
          <a:bodyPr>
            <a:normAutofit fontScale="92500" lnSpcReduction="10000"/>
          </a:bodyPr>
          <a:lstStyle/>
          <a:p>
            <a:pPr>
              <a:lnSpc>
                <a:spcPts val="2400"/>
              </a:lnSpc>
              <a:spcBef>
                <a:spcPts val="900"/>
              </a:spcBef>
            </a:pPr>
            <a:r>
              <a:rPr lang="en-US" sz="2800" dirty="0">
                <a:latin typeface="Comic Sans MS" panose="030F0702030302020204" pitchFamily="66" charset="0"/>
              </a:rPr>
              <a:t>Revisit your continuums from the start of the lesson</a:t>
            </a:r>
          </a:p>
          <a:p>
            <a:pPr marL="0" indent="0">
              <a:lnSpc>
                <a:spcPts val="2400"/>
              </a:lnSpc>
              <a:spcBef>
                <a:spcPts val="900"/>
              </a:spcBef>
              <a:buNone/>
            </a:pPr>
            <a:r>
              <a:rPr lang="en-US" sz="2800" dirty="0">
                <a:latin typeface="Comic Sans MS" panose="030F0702030302020204" pitchFamily="66" charset="0"/>
              </a:rPr>
              <a:t>Draw a square on the line to show if your thoughts on each statement have changed or not. </a:t>
            </a:r>
          </a:p>
          <a:p>
            <a:pPr>
              <a:lnSpc>
                <a:spcPts val="2400"/>
              </a:lnSpc>
              <a:spcBef>
                <a:spcPts val="900"/>
              </a:spcBef>
            </a:pPr>
            <a:r>
              <a:rPr lang="en-US" sz="2800" dirty="0">
                <a:latin typeface="Comic Sans MS" panose="030F0702030302020204" pitchFamily="66" charset="0"/>
              </a:rPr>
              <a:t>If your answers have changed, explain what influenced this.</a:t>
            </a:r>
          </a:p>
          <a:p>
            <a:pPr>
              <a:lnSpc>
                <a:spcPts val="2400"/>
              </a:lnSpc>
              <a:spcBef>
                <a:spcPts val="900"/>
              </a:spcBef>
            </a:pPr>
            <a:r>
              <a:rPr lang="en-US" sz="2800" dirty="0">
                <a:latin typeface="Comic Sans MS" panose="030F0702030302020204" pitchFamily="66" charset="0"/>
              </a:rPr>
              <a:t>If they have stayed the same, explain why.</a:t>
            </a:r>
          </a:p>
          <a:p>
            <a:endParaRPr lang="en-GB" sz="2800" dirty="0">
              <a:solidFill>
                <a:schemeClr val="tx1"/>
              </a:solidFill>
              <a:latin typeface="Comic Sans MS" panose="030F0702030302020204" pitchFamily="66" charset="0"/>
            </a:endParaRPr>
          </a:p>
          <a:p>
            <a:endParaRPr lang="en-GB" sz="2800" dirty="0">
              <a:solidFill>
                <a:schemeClr val="tx1"/>
              </a:solidFill>
              <a:latin typeface="Comic Sans MS" panose="030F0702030302020204" pitchFamily="66" charset="0"/>
            </a:endParaRPr>
          </a:p>
          <a:p>
            <a:endParaRPr lang="en-GB" sz="2800" dirty="0">
              <a:solidFill>
                <a:schemeClr val="tx1"/>
              </a:solidFill>
              <a:latin typeface="Comic Sans MS" panose="030F0702030302020204" pitchFamily="66" charset="0"/>
            </a:endParaRPr>
          </a:p>
          <a:p>
            <a:pPr marL="0" indent="0" algn="ctr">
              <a:buNone/>
            </a:pPr>
            <a:r>
              <a:rPr lang="en-GB" sz="2800" b="1" dirty="0">
                <a:solidFill>
                  <a:schemeClr val="tx1"/>
                </a:solidFill>
                <a:latin typeface="Comic Sans MS" panose="030F0702030302020204" pitchFamily="66" charset="0"/>
              </a:rPr>
              <a:t>What one piece of advice would you give to this person?:	</a:t>
            </a:r>
          </a:p>
          <a:p>
            <a:pPr marL="0" indent="0" algn="ctr">
              <a:buNone/>
            </a:pPr>
            <a:r>
              <a:rPr lang="en-US" sz="2800" dirty="0">
                <a:solidFill>
                  <a:schemeClr val="tx1"/>
                </a:solidFill>
                <a:latin typeface="Comic Sans MS" panose="030F0702030302020204" pitchFamily="66" charset="0"/>
              </a:rPr>
              <a:t>Everything always goes wrong when I plan something! </a:t>
            </a:r>
          </a:p>
          <a:p>
            <a:pPr marL="0" indent="0" algn="ctr">
              <a:lnSpc>
                <a:spcPts val="2400"/>
              </a:lnSpc>
              <a:spcBef>
                <a:spcPts val="900"/>
              </a:spcBef>
              <a:buNone/>
            </a:pPr>
            <a:r>
              <a:rPr lang="en-US" sz="2800" dirty="0">
                <a:solidFill>
                  <a:schemeClr val="tx1"/>
                </a:solidFill>
                <a:latin typeface="Comic Sans MS" panose="030F0702030302020204" pitchFamily="66" charset="0"/>
              </a:rPr>
              <a:t>I don’t know what to do, I find it really frustrating. </a:t>
            </a:r>
          </a:p>
          <a:p>
            <a:pPr marL="0" indent="0" algn="ctr">
              <a:lnSpc>
                <a:spcPts val="2400"/>
              </a:lnSpc>
              <a:spcBef>
                <a:spcPts val="900"/>
              </a:spcBef>
              <a:buNone/>
            </a:pPr>
            <a:r>
              <a:rPr lang="en-US" sz="2800" dirty="0">
                <a:solidFill>
                  <a:schemeClr val="tx1"/>
                </a:solidFill>
                <a:latin typeface="Comic Sans MS" panose="030F0702030302020204" pitchFamily="66" charset="0"/>
              </a:rPr>
              <a:t>What can I do to manage disappointments?</a:t>
            </a:r>
            <a:endParaRPr lang="en-GB" sz="2800" dirty="0">
              <a:solidFill>
                <a:schemeClr val="tx1"/>
              </a:solidFill>
              <a:latin typeface="Comic Sans MS" panose="030F0702030302020204" pitchFamily="66" charset="0"/>
            </a:endParaRPr>
          </a:p>
          <a:p>
            <a:pPr marL="0" indent="0">
              <a:buNone/>
            </a:pPr>
            <a:endParaRPr lang="en-GB" sz="2800" dirty="0">
              <a:solidFill>
                <a:schemeClr val="tx1"/>
              </a:solidFill>
              <a:latin typeface="Comic Sans MS" panose="030F0702030302020204" pitchFamily="66" charset="0"/>
            </a:endParaRPr>
          </a:p>
        </p:txBody>
      </p:sp>
      <p:grpSp>
        <p:nvGrpSpPr>
          <p:cNvPr id="5" name="Group 4">
            <a:extLst>
              <a:ext uri="{FF2B5EF4-FFF2-40B4-BE49-F238E27FC236}">
                <a16:creationId xmlns:a16="http://schemas.microsoft.com/office/drawing/2014/main" id="{31DC2545-849A-68C1-F81F-418D590ED633}"/>
              </a:ext>
            </a:extLst>
          </p:cNvPr>
          <p:cNvGrpSpPr/>
          <p:nvPr/>
        </p:nvGrpSpPr>
        <p:grpSpPr>
          <a:xfrm>
            <a:off x="803495" y="3829850"/>
            <a:ext cx="9385216" cy="925554"/>
            <a:chOff x="232915" y="2688248"/>
            <a:chExt cx="11343854" cy="1118710"/>
          </a:xfrm>
        </p:grpSpPr>
        <p:grpSp>
          <p:nvGrpSpPr>
            <p:cNvPr id="23" name="Group 22">
              <a:extLst>
                <a:ext uri="{FF2B5EF4-FFF2-40B4-BE49-F238E27FC236}">
                  <a16:creationId xmlns:a16="http://schemas.microsoft.com/office/drawing/2014/main" id="{9E222136-6711-AD4A-ACF8-22C4964EEA55}"/>
                </a:ext>
              </a:extLst>
            </p:cNvPr>
            <p:cNvGrpSpPr/>
            <p:nvPr/>
          </p:nvGrpSpPr>
          <p:grpSpPr>
            <a:xfrm>
              <a:off x="956896" y="2688248"/>
              <a:ext cx="9709963" cy="363415"/>
              <a:chOff x="956896" y="2688248"/>
              <a:chExt cx="9709963" cy="363415"/>
            </a:xfrm>
          </p:grpSpPr>
          <p:cxnSp>
            <p:nvCxnSpPr>
              <p:cNvPr id="26" name="Straight Connector 25">
                <a:extLst>
                  <a:ext uri="{FF2B5EF4-FFF2-40B4-BE49-F238E27FC236}">
                    <a16:creationId xmlns:a16="http://schemas.microsoft.com/office/drawing/2014/main" id="{BB86B813-BCBD-B9A1-0250-A10A3FB9B54E}"/>
                  </a:ext>
                </a:extLst>
              </p:cNvPr>
              <p:cNvCxnSpPr>
                <a:cxnSpLocks/>
              </p:cNvCxnSpPr>
              <p:nvPr/>
            </p:nvCxnSpPr>
            <p:spPr>
              <a:xfrm>
                <a:off x="973015" y="2887540"/>
                <a:ext cx="968273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6C4B8BC-A697-1E03-46A7-13D5D8FF552E}"/>
                  </a:ext>
                </a:extLst>
              </p:cNvPr>
              <p:cNvCxnSpPr>
                <a:cxnSpLocks/>
              </p:cNvCxnSpPr>
              <p:nvPr/>
            </p:nvCxnSpPr>
            <p:spPr>
              <a:xfrm flipV="1">
                <a:off x="956896" y="2688248"/>
                <a:ext cx="0" cy="363415"/>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5DB0099-6E4B-A5CB-C642-C107F06742F4}"/>
                  </a:ext>
                </a:extLst>
              </p:cNvPr>
              <p:cNvCxnSpPr>
                <a:cxnSpLocks/>
              </p:cNvCxnSpPr>
              <p:nvPr/>
            </p:nvCxnSpPr>
            <p:spPr>
              <a:xfrm flipV="1">
                <a:off x="10666859" y="2688248"/>
                <a:ext cx="0" cy="363415"/>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24" name="Content Placeholder 4">
              <a:extLst>
                <a:ext uri="{FF2B5EF4-FFF2-40B4-BE49-F238E27FC236}">
                  <a16:creationId xmlns:a16="http://schemas.microsoft.com/office/drawing/2014/main" id="{D1E3289C-0777-AB69-DB4F-1360243C2ABE}"/>
                </a:ext>
              </a:extLst>
            </p:cNvPr>
            <p:cNvSpPr txBox="1">
              <a:spLocks/>
            </p:cNvSpPr>
            <p:nvPr/>
          </p:nvSpPr>
          <p:spPr>
            <a:xfrm>
              <a:off x="232915" y="2972412"/>
              <a:ext cx="1490377" cy="527538"/>
            </a:xfrm>
            <a:prstGeom prst="rect">
              <a:avLst/>
            </a:prstGeom>
          </p:spPr>
          <p:txBody>
            <a:bodyPr vert="horz" lIns="91440" tIns="45720" rIns="91440" bIns="45720" rtlCol="0">
              <a:normAutofit fontScale="70000" lnSpcReduction="20000"/>
            </a:bodyPr>
            <a:lstStyle>
              <a:defPPr>
                <a:defRPr lang="en-US"/>
              </a:defPPr>
              <a:lvl1pPr marL="0" indent="0" algn="l" defTabSz="990570" rtl="0" eaLnBrk="1" latinLnBrk="0" hangingPunct="1">
                <a:lnSpc>
                  <a:spcPts val="2800"/>
                </a:lnSpc>
                <a:spcBef>
                  <a:spcPts val="1100"/>
                </a:spcBef>
                <a:spcAft>
                  <a:spcPts val="0"/>
                </a:spcAft>
                <a:buFont typeface="Arial" panose="020B0604020202020204" pitchFamily="34" charset="0"/>
                <a:buNone/>
                <a:defRPr sz="2000" kern="1200">
                  <a:solidFill>
                    <a:schemeClr val="bg1"/>
                  </a:solidFill>
                  <a:latin typeface="Century Gothic" panose="020B0502020202020204" pitchFamily="34" charset="0"/>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sz="2600" kern="1200">
                  <a:solidFill>
                    <a:schemeClr val="tx1"/>
                  </a:solidFill>
                  <a:latin typeface="Century Gothic" panose="020B0502020202020204" pitchFamily="34" charset="0"/>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sz="2167" kern="1200">
                  <a:solidFill>
                    <a:schemeClr val="tx1"/>
                  </a:solidFill>
                  <a:latin typeface="Century Gothic" panose="020B0502020202020204" pitchFamily="34" charset="0"/>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9pPr>
            </a:lstStyle>
            <a:p>
              <a:pPr algn="ctr">
                <a:lnSpc>
                  <a:spcPts val="3200"/>
                </a:lnSpc>
                <a:spcBef>
                  <a:spcPts val="1500"/>
                </a:spcBef>
              </a:pPr>
              <a:r>
                <a:rPr lang="en-US" b="1" dirty="0">
                  <a:solidFill>
                    <a:sysClr val="windowText" lastClr="000000"/>
                  </a:solidFill>
                </a:rPr>
                <a:t>Agree</a:t>
              </a:r>
            </a:p>
          </p:txBody>
        </p:sp>
        <p:sp>
          <p:nvSpPr>
            <p:cNvPr id="25" name="Content Placeholder 4">
              <a:extLst>
                <a:ext uri="{FF2B5EF4-FFF2-40B4-BE49-F238E27FC236}">
                  <a16:creationId xmlns:a16="http://schemas.microsoft.com/office/drawing/2014/main" id="{396115C7-1C69-4E2C-A312-F401FF9C30BB}"/>
                </a:ext>
              </a:extLst>
            </p:cNvPr>
            <p:cNvSpPr txBox="1">
              <a:spLocks/>
            </p:cNvSpPr>
            <p:nvPr/>
          </p:nvSpPr>
          <p:spPr>
            <a:xfrm>
              <a:off x="9460129" y="2972412"/>
              <a:ext cx="2116640" cy="834546"/>
            </a:xfrm>
            <a:prstGeom prst="rect">
              <a:avLst/>
            </a:prstGeom>
          </p:spPr>
          <p:txBody>
            <a:bodyPr vert="horz" lIns="91440" tIns="45720" rIns="91440" bIns="45720" rtlCol="0">
              <a:normAutofit/>
            </a:bodyPr>
            <a:lstStyle>
              <a:defPPr>
                <a:defRPr lang="en-US"/>
              </a:defPPr>
              <a:lvl1pPr marL="0" indent="0" algn="l" defTabSz="990570" rtl="0" eaLnBrk="1" latinLnBrk="0" hangingPunct="1">
                <a:lnSpc>
                  <a:spcPts val="2800"/>
                </a:lnSpc>
                <a:spcBef>
                  <a:spcPts val="1100"/>
                </a:spcBef>
                <a:spcAft>
                  <a:spcPts val="0"/>
                </a:spcAft>
                <a:buFont typeface="Arial" panose="020B0604020202020204" pitchFamily="34" charset="0"/>
                <a:buNone/>
                <a:defRPr sz="2000" kern="1200">
                  <a:solidFill>
                    <a:schemeClr val="bg1"/>
                  </a:solidFill>
                  <a:latin typeface="Century Gothic" panose="020B0502020202020204" pitchFamily="34" charset="0"/>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sz="2600" kern="1200">
                  <a:solidFill>
                    <a:schemeClr val="tx1"/>
                  </a:solidFill>
                  <a:latin typeface="Century Gothic" panose="020B0502020202020204" pitchFamily="34" charset="0"/>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sz="2167" kern="1200">
                  <a:solidFill>
                    <a:schemeClr val="tx1"/>
                  </a:solidFill>
                  <a:latin typeface="Century Gothic" panose="020B0502020202020204" pitchFamily="34" charset="0"/>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9pPr>
            </a:lstStyle>
            <a:p>
              <a:pPr algn="ctr">
                <a:lnSpc>
                  <a:spcPts val="3200"/>
                </a:lnSpc>
                <a:spcBef>
                  <a:spcPts val="1500"/>
                </a:spcBef>
              </a:pPr>
              <a:r>
                <a:rPr lang="en-US" b="1" dirty="0">
                  <a:solidFill>
                    <a:sysClr val="windowText" lastClr="000000"/>
                  </a:solidFill>
                </a:rPr>
                <a:t>Disagree</a:t>
              </a:r>
            </a:p>
          </p:txBody>
        </p:sp>
      </p:grpSp>
      <p:pic>
        <p:nvPicPr>
          <p:cNvPr id="22" name="Picture 21">
            <a:extLst>
              <a:ext uri="{FF2B5EF4-FFF2-40B4-BE49-F238E27FC236}">
                <a16:creationId xmlns:a16="http://schemas.microsoft.com/office/drawing/2014/main" id="{13BC9834-1977-F96D-8E9A-0A5C06661024}"/>
              </a:ext>
            </a:extLst>
          </p:cNvPr>
          <p:cNvPicPr>
            <a:picLocks noChangeAspect="1"/>
          </p:cNvPicPr>
          <p:nvPr/>
        </p:nvPicPr>
        <p:blipFill>
          <a:blip r:embed="rId3"/>
          <a:stretch>
            <a:fillRect/>
          </a:stretch>
        </p:blipFill>
        <p:spPr>
          <a:xfrm rot="2880526">
            <a:off x="8212348" y="2742491"/>
            <a:ext cx="218615" cy="1603174"/>
          </a:xfrm>
          <a:prstGeom prst="rect">
            <a:avLst/>
          </a:prstGeom>
        </p:spPr>
      </p:pic>
      <p:sp>
        <p:nvSpPr>
          <p:cNvPr id="29" name="Oval 28">
            <a:extLst>
              <a:ext uri="{FF2B5EF4-FFF2-40B4-BE49-F238E27FC236}">
                <a16:creationId xmlns:a16="http://schemas.microsoft.com/office/drawing/2014/main" id="{DF75218C-665F-127D-CFBF-19C0F3932814}"/>
              </a:ext>
            </a:extLst>
          </p:cNvPr>
          <p:cNvSpPr/>
          <p:nvPr/>
        </p:nvSpPr>
        <p:spPr>
          <a:xfrm>
            <a:off x="5935863" y="3868914"/>
            <a:ext cx="247586" cy="247587"/>
          </a:xfrm>
          <a:prstGeom prst="ellipse">
            <a:avLst/>
          </a:prstGeom>
          <a:solidFill>
            <a:srgbClr val="1083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Rectangle 3">
            <a:extLst>
              <a:ext uri="{FF2B5EF4-FFF2-40B4-BE49-F238E27FC236}">
                <a16:creationId xmlns:a16="http://schemas.microsoft.com/office/drawing/2014/main" id="{8E18CBDC-D0FE-67F8-3A90-ACC3963E140C}"/>
              </a:ext>
            </a:extLst>
          </p:cNvPr>
          <p:cNvSpPr/>
          <p:nvPr/>
        </p:nvSpPr>
        <p:spPr>
          <a:xfrm>
            <a:off x="6851804" y="3760901"/>
            <a:ext cx="355600" cy="355600"/>
          </a:xfrm>
          <a:prstGeom prst="rect">
            <a:avLst/>
          </a:prstGeom>
          <a:solidFill>
            <a:srgbClr val="1083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3638625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43139-5A40-F08C-A1A7-DD2DB315A5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6EDBC6-2B98-D125-093B-988FBD25FA9B}"/>
              </a:ext>
            </a:extLst>
          </p:cNvPr>
          <p:cNvSpPr>
            <a:spLocks noGrp="1"/>
          </p:cNvSpPr>
          <p:nvPr>
            <p:ph type="title"/>
          </p:nvPr>
        </p:nvSpPr>
        <p:spPr>
          <a:xfrm>
            <a:off x="789137" y="188078"/>
            <a:ext cx="10822487" cy="929896"/>
          </a:xfrm>
          <a:ln w="57150"/>
        </p:spPr>
        <p:txBody>
          <a:bodyPr>
            <a:normAutofit fontScale="90000"/>
          </a:bodyPr>
          <a:lstStyle/>
          <a:p>
            <a:r>
              <a:rPr lang="en-GB" sz="3600" cap="none" dirty="0">
                <a:solidFill>
                  <a:schemeClr val="tx1"/>
                </a:solidFill>
                <a:latin typeface="Comic Sans MS" panose="030F0702030302020204" pitchFamily="66" charset="0"/>
              </a:rPr>
              <a:t>End of unit quiz and Personalised learning check </a:t>
            </a:r>
          </a:p>
        </p:txBody>
      </p:sp>
      <p:sp>
        <p:nvSpPr>
          <p:cNvPr id="3" name="Content Placeholder 2">
            <a:extLst>
              <a:ext uri="{FF2B5EF4-FFF2-40B4-BE49-F238E27FC236}">
                <a16:creationId xmlns:a16="http://schemas.microsoft.com/office/drawing/2014/main" id="{C414503E-E2CC-183E-73F2-BA47973E411A}"/>
              </a:ext>
            </a:extLst>
          </p:cNvPr>
          <p:cNvSpPr>
            <a:spLocks noGrp="1"/>
          </p:cNvSpPr>
          <p:nvPr>
            <p:ph idx="1"/>
          </p:nvPr>
        </p:nvSpPr>
        <p:spPr>
          <a:xfrm>
            <a:off x="789137" y="1430781"/>
            <a:ext cx="10822487" cy="4547844"/>
          </a:xfrm>
          <a:solidFill>
            <a:schemeClr val="bg1"/>
          </a:solidFill>
        </p:spPr>
        <p:txBody>
          <a:bodyPr>
            <a:normAutofit lnSpcReduction="10000"/>
          </a:bodyPr>
          <a:lstStyle/>
          <a:p>
            <a:pPr marL="0" indent="0">
              <a:buNone/>
            </a:pPr>
            <a:r>
              <a:rPr lang="en-GB" sz="2800" dirty="0">
                <a:solidFill>
                  <a:schemeClr val="tx1"/>
                </a:solidFill>
                <a:latin typeface="Comic Sans MS" panose="030F0702030302020204" pitchFamily="66" charset="0"/>
              </a:rPr>
              <a:t>Complete the End of unit quiz on pages 51-53. </a:t>
            </a:r>
          </a:p>
          <a:p>
            <a:pPr marL="0" indent="0">
              <a:buNone/>
            </a:pPr>
            <a:endParaRPr lang="en-GB" sz="2800" dirty="0">
              <a:solidFill>
                <a:schemeClr val="tx1"/>
              </a:solidFill>
              <a:latin typeface="Comic Sans MS" panose="030F0702030302020204" pitchFamily="66" charset="0"/>
            </a:endParaRPr>
          </a:p>
          <a:p>
            <a:pPr marL="0" indent="0">
              <a:buNone/>
            </a:pPr>
            <a:r>
              <a:rPr lang="en-GB" sz="2800" dirty="0">
                <a:solidFill>
                  <a:schemeClr val="tx1"/>
                </a:solidFill>
                <a:latin typeface="Comic Sans MS" panose="030F0702030302020204" pitchFamily="66" charset="0"/>
              </a:rPr>
              <a:t>Check your score on your baseline and see how much you’ve improved. </a:t>
            </a:r>
          </a:p>
          <a:p>
            <a:pPr marL="0" indent="0">
              <a:buNone/>
            </a:pPr>
            <a:endParaRPr lang="en-GB" sz="2800" dirty="0">
              <a:solidFill>
                <a:schemeClr val="tx1"/>
              </a:solidFill>
              <a:latin typeface="Comic Sans MS" panose="030F0702030302020204" pitchFamily="66" charset="0"/>
            </a:endParaRPr>
          </a:p>
          <a:p>
            <a:pPr marL="0" indent="0">
              <a:buNone/>
            </a:pPr>
            <a:r>
              <a:rPr lang="en-GB" sz="2800" dirty="0">
                <a:solidFill>
                  <a:schemeClr val="tx1"/>
                </a:solidFill>
                <a:latin typeface="Comic Sans MS" panose="030F0702030302020204" pitchFamily="66" charset="0"/>
              </a:rPr>
              <a:t>Personalised learning check- PLC turn to Page 50 in your booklets and RAG rate the statements for end learning check (Red- I don’t understand this yet,  Amber- I partly understand this/need more practice, Green- I can do this confidently) see your progress. </a:t>
            </a:r>
          </a:p>
          <a:p>
            <a:pPr marL="0" indent="0">
              <a:buNone/>
            </a:pPr>
            <a:endParaRPr lang="en-GB" sz="28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6973700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8537" y="154795"/>
            <a:ext cx="9993086" cy="1188720"/>
          </a:xfrm>
          <a:ln w="57150"/>
        </p:spPr>
        <p:txBody>
          <a:bodyPr>
            <a:noAutofit/>
          </a:bodyPr>
          <a:lstStyle/>
          <a:p>
            <a:r>
              <a:rPr lang="en-GB" sz="3600" cap="none" dirty="0">
                <a:latin typeface="Comic Sans MS" panose="030F0702030302020204" pitchFamily="66" charset="0"/>
              </a:rPr>
              <a:t>Signposting Support </a:t>
            </a:r>
          </a:p>
        </p:txBody>
      </p:sp>
      <p:sp>
        <p:nvSpPr>
          <p:cNvPr id="3" name="Content Placeholder 2"/>
          <p:cNvSpPr>
            <a:spLocks noGrp="1"/>
          </p:cNvSpPr>
          <p:nvPr>
            <p:ph idx="1"/>
          </p:nvPr>
        </p:nvSpPr>
        <p:spPr>
          <a:xfrm>
            <a:off x="701040" y="1718941"/>
            <a:ext cx="10846526" cy="4984264"/>
          </a:xfrm>
          <a:solidFill>
            <a:schemeClr val="bg1"/>
          </a:solidFill>
        </p:spPr>
        <p:txBody>
          <a:bodyPr>
            <a:noAutofit/>
          </a:bodyPr>
          <a:lstStyle/>
          <a:p>
            <a:r>
              <a:rPr lang="en-US" sz="2800" dirty="0">
                <a:solidFill>
                  <a:schemeClr val="tx1"/>
                </a:solidFill>
                <a:latin typeface="Comic Sans MS" panose="030F0702030302020204" pitchFamily="66" charset="0"/>
              </a:rPr>
              <a:t>If you have any concerns or questions regarding your own mental health</a:t>
            </a:r>
            <a:r>
              <a:rPr lang="en-GB" sz="2800" dirty="0">
                <a:solidFill>
                  <a:schemeClr val="tx1"/>
                </a:solidFill>
                <a:latin typeface="Comic Sans MS" panose="030F0702030302020204" pitchFamily="66" charset="0"/>
                <a:ea typeface="Lato" panose="020F0502020204030203" pitchFamily="34" charset="0"/>
                <a:cs typeface="Lato" panose="020F0502020204030203" pitchFamily="34" charset="0"/>
              </a:rPr>
              <a:t>, </a:t>
            </a:r>
            <a:r>
              <a:rPr lang="en-GB" sz="2800" dirty="0">
                <a:latin typeface="Comic Sans MS" panose="030F0702030302020204" pitchFamily="66" charset="0"/>
                <a:ea typeface="Lato" panose="020F0502020204030203" pitchFamily="34" charset="0"/>
                <a:cs typeface="Lato" panose="020F0502020204030203" pitchFamily="34" charset="0"/>
              </a:rPr>
              <a:t>you can always speak to your </a:t>
            </a:r>
            <a:r>
              <a:rPr lang="en-GB" sz="2800" b="1" dirty="0">
                <a:latin typeface="Comic Sans MS" panose="030F0702030302020204" pitchFamily="66" charset="0"/>
                <a:ea typeface="Lato" panose="020F0502020204030203" pitchFamily="34" charset="0"/>
                <a:cs typeface="Lato" panose="020F0502020204030203" pitchFamily="34" charset="0"/>
              </a:rPr>
              <a:t>parent or carer</a:t>
            </a:r>
            <a:r>
              <a:rPr lang="en-GB" sz="2800" dirty="0">
                <a:latin typeface="Comic Sans MS" panose="030F0702030302020204" pitchFamily="66" charset="0"/>
                <a:ea typeface="Lato" panose="020F0502020204030203" pitchFamily="34" charset="0"/>
                <a:cs typeface="Lato" panose="020F0502020204030203" pitchFamily="34" charset="0"/>
              </a:rPr>
              <a:t>, or a </a:t>
            </a:r>
            <a:r>
              <a:rPr lang="en-GB" sz="2800" b="1" dirty="0">
                <a:latin typeface="Comic Sans MS" panose="030F0702030302020204" pitchFamily="66" charset="0"/>
                <a:ea typeface="Lato" panose="020F0502020204030203" pitchFamily="34" charset="0"/>
                <a:cs typeface="Lato" panose="020F0502020204030203" pitchFamily="34" charset="0"/>
              </a:rPr>
              <a:t>teacher</a:t>
            </a:r>
            <a:r>
              <a:rPr lang="en-GB" sz="2800" dirty="0">
                <a:latin typeface="Comic Sans MS" panose="030F0702030302020204" pitchFamily="66" charset="0"/>
                <a:ea typeface="Lato" panose="020F0502020204030203" pitchFamily="34" charset="0"/>
                <a:cs typeface="Lato" panose="020F0502020204030203" pitchFamily="34" charset="0"/>
              </a:rPr>
              <a:t> in school for more advice and support. </a:t>
            </a:r>
          </a:p>
          <a:p>
            <a:pPr marL="0" indent="0">
              <a:buNone/>
            </a:pPr>
            <a:r>
              <a:rPr lang="en-US" sz="2800" b="1" dirty="0">
                <a:latin typeface="Comic Sans MS" panose="030F0702030302020204" pitchFamily="66" charset="0"/>
                <a:ea typeface="Lato" panose="020B0604020202020204" charset="0"/>
                <a:cs typeface="Lato" panose="020B0604020202020204" charset="0"/>
              </a:rPr>
              <a:t>ChildLine</a:t>
            </a:r>
            <a:r>
              <a:rPr lang="en-US" sz="2800" dirty="0">
                <a:latin typeface="Comic Sans MS" panose="030F0702030302020204" pitchFamily="66" charset="0"/>
                <a:ea typeface="Lato" panose="020B0604020202020204" charset="0"/>
                <a:cs typeface="Lato" panose="020B0604020202020204" charset="0"/>
              </a:rPr>
              <a:t>:</a:t>
            </a:r>
          </a:p>
          <a:p>
            <a:r>
              <a:rPr lang="en-US" sz="2800" dirty="0">
                <a:solidFill>
                  <a:schemeClr val="bg1">
                    <a:lumMod val="50000"/>
                  </a:schemeClr>
                </a:solidFill>
                <a:latin typeface="Comic Sans MS" panose="030F0702030302020204" pitchFamily="66" charset="0"/>
                <a:ea typeface="Lato" panose="020B0604020202020204" charset="0"/>
                <a:cs typeface="Lato" panose="020B0604020202020204" charset="0"/>
                <a:hlinkClick r:id="rId3"/>
              </a:rPr>
              <a:t>www.childline.org.uk</a:t>
            </a:r>
            <a:r>
              <a:rPr lang="en-US" sz="2800" dirty="0">
                <a:solidFill>
                  <a:schemeClr val="bg1">
                    <a:lumMod val="50000"/>
                  </a:schemeClr>
                </a:solidFill>
                <a:latin typeface="Comic Sans MS" panose="030F0702030302020204" pitchFamily="66" charset="0"/>
                <a:ea typeface="Lato" panose="020B0604020202020204" charset="0"/>
                <a:cs typeface="Lato" panose="020B0604020202020204" charset="0"/>
              </a:rPr>
              <a:t>  </a:t>
            </a:r>
            <a:r>
              <a:rPr lang="en-US" sz="2800" dirty="0">
                <a:latin typeface="Comic Sans MS" panose="030F0702030302020204" pitchFamily="66" charset="0"/>
                <a:ea typeface="Lato" panose="020B0604020202020204" charset="0"/>
                <a:cs typeface="Lato" panose="020B0604020202020204" charset="0"/>
              </a:rPr>
              <a:t>Phone: 0800 1111</a:t>
            </a:r>
          </a:p>
          <a:p>
            <a:pPr marL="0" indent="0">
              <a:buNone/>
            </a:pPr>
            <a:r>
              <a:rPr lang="en-US" sz="2800" b="1" dirty="0">
                <a:latin typeface="Comic Sans MS" panose="030F0702030302020204" pitchFamily="66" charset="0"/>
                <a:ea typeface="Lato" panose="020B0604020202020204" charset="0"/>
                <a:cs typeface="Lato" panose="020B0604020202020204" charset="0"/>
              </a:rPr>
              <a:t>Young Minds:</a:t>
            </a:r>
          </a:p>
          <a:p>
            <a:r>
              <a:rPr lang="en-GB" sz="2800" u="sng" dirty="0">
                <a:latin typeface="Comic Sans MS" panose="030F0702030302020204" pitchFamily="66" charset="0"/>
                <a:ea typeface="Lato" panose="020B0604020202020204" charset="0"/>
                <a:cs typeface="Lato" panose="020B0604020202020204" charset="0"/>
                <a:hlinkClick r:id="rId4"/>
              </a:rPr>
              <a:t>www.youngminds.org.uk</a:t>
            </a:r>
            <a:endParaRPr lang="en-US" sz="2800" dirty="0">
              <a:latin typeface="Comic Sans MS" panose="030F0702030302020204" pitchFamily="66" charset="0"/>
              <a:ea typeface="Lato" panose="020B0604020202020204" charset="0"/>
              <a:cs typeface="Lato" panose="020B0604020202020204" charset="0"/>
            </a:endParaRPr>
          </a:p>
          <a:p>
            <a:pPr marL="0" indent="0">
              <a:buNone/>
            </a:pPr>
            <a:r>
              <a:rPr lang="en-US" sz="2800" b="1" dirty="0">
                <a:latin typeface="Comic Sans MS" panose="030F0702030302020204" pitchFamily="66" charset="0"/>
                <a:ea typeface="Lato" panose="020B0604020202020204" charset="0"/>
                <a:cs typeface="Lato" panose="020B0604020202020204" charset="0"/>
              </a:rPr>
              <a:t>Samaritans:</a:t>
            </a:r>
          </a:p>
          <a:p>
            <a:r>
              <a:rPr lang="en-GB" sz="2800" u="sng" dirty="0">
                <a:latin typeface="Comic Sans MS" panose="030F0702030302020204" pitchFamily="66" charset="0"/>
                <a:ea typeface="Lato" panose="020B0604020202020204" charset="0"/>
                <a:cs typeface="Lato" panose="020B0604020202020204" charset="0"/>
                <a:hlinkClick r:id="rId5"/>
              </a:rPr>
              <a:t>www.samaritans.org</a:t>
            </a:r>
            <a:r>
              <a:rPr lang="en-GB" sz="2800" dirty="0">
                <a:latin typeface="Comic Sans MS" panose="030F0702030302020204" pitchFamily="66" charset="0"/>
                <a:ea typeface="Lato" panose="020B0604020202020204" charset="0"/>
                <a:cs typeface="Lato" panose="020B0604020202020204" charset="0"/>
              </a:rPr>
              <a:t> Phone: 116 123</a:t>
            </a:r>
            <a:endParaRPr lang="en-US" sz="2800" dirty="0">
              <a:latin typeface="Comic Sans MS" panose="030F0702030302020204" pitchFamily="66" charset="0"/>
              <a:ea typeface="Lato" panose="020B0604020202020204" charset="0"/>
              <a:cs typeface="Lato" panose="020B0604020202020204" charset="0"/>
            </a:endParaRPr>
          </a:p>
        </p:txBody>
      </p:sp>
    </p:spTree>
    <p:extLst>
      <p:ext uri="{BB962C8B-B14F-4D97-AF65-F5344CB8AC3E}">
        <p14:creationId xmlns:p14="http://schemas.microsoft.com/office/powerpoint/2010/main" val="2443571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1603E2B-70FC-0F0C-BB52-9A23C898F6FB}"/>
              </a:ext>
            </a:extLst>
          </p:cNvPr>
          <p:cNvSpPr>
            <a:spLocks noGrp="1"/>
          </p:cNvSpPr>
          <p:nvPr>
            <p:ph sz="half" idx="10"/>
          </p:nvPr>
        </p:nvSpPr>
        <p:spPr>
          <a:xfrm>
            <a:off x="387150" y="1473201"/>
            <a:ext cx="5534556" cy="5825629"/>
          </a:xfrm>
          <a:solidFill>
            <a:schemeClr val="bg1"/>
          </a:solidFill>
        </p:spPr>
        <p:txBody>
          <a:bodyPr>
            <a:noAutofit/>
          </a:bodyPr>
          <a:lstStyle/>
          <a:p>
            <a:r>
              <a:rPr lang="en-US" sz="2400" dirty="0">
                <a:latin typeface="Comic Sans MS" panose="030F0702030302020204" pitchFamily="66" charset="0"/>
              </a:rPr>
              <a:t>Design a leaflet to help others understand negative thinking patterns and how to challenge them. The leaflet should:</a:t>
            </a:r>
          </a:p>
          <a:p>
            <a:pPr marL="198000" indent="-198000">
              <a:buFont typeface="Arial" panose="020B0604020202020204" pitchFamily="34" charset="0"/>
              <a:buChar char="•"/>
            </a:pPr>
            <a:r>
              <a:rPr lang="en-US" sz="2400" dirty="0">
                <a:latin typeface="Comic Sans MS" panose="030F0702030302020204" pitchFamily="66" charset="0"/>
              </a:rPr>
              <a:t>explain what negative thinking patterns are</a:t>
            </a:r>
          </a:p>
          <a:p>
            <a:pPr marL="198000" indent="-198000">
              <a:buFont typeface="Arial" panose="020B0604020202020204" pitchFamily="34" charset="0"/>
              <a:buChar char="•"/>
            </a:pPr>
            <a:r>
              <a:rPr lang="en-US" sz="2400" dirty="0">
                <a:latin typeface="Comic Sans MS" panose="030F0702030302020204" pitchFamily="66" charset="0"/>
              </a:rPr>
              <a:t>give examples to show how these thoughts can be reframed into more positive alternatives</a:t>
            </a:r>
          </a:p>
          <a:p>
            <a:pPr marL="198000" indent="-198000">
              <a:buFont typeface="Arial" panose="020B0604020202020204" pitchFamily="34" charset="0"/>
              <a:buChar char="•"/>
            </a:pPr>
            <a:r>
              <a:rPr lang="en-US" sz="2400" dirty="0">
                <a:latin typeface="Comic Sans MS" panose="030F0702030302020204" pitchFamily="66" charset="0"/>
              </a:rPr>
              <a:t>highlight how changing thinking patterns can influence actions and wellbeing</a:t>
            </a:r>
          </a:p>
          <a:p>
            <a:endParaRPr lang="en-GB" dirty="0"/>
          </a:p>
        </p:txBody>
      </p:sp>
      <p:sp>
        <p:nvSpPr>
          <p:cNvPr id="3" name="Title 2">
            <a:extLst>
              <a:ext uri="{FF2B5EF4-FFF2-40B4-BE49-F238E27FC236}">
                <a16:creationId xmlns:a16="http://schemas.microsoft.com/office/drawing/2014/main" id="{A79C8C1C-C6D3-1C98-7901-D09C7810E4FF}"/>
              </a:ext>
            </a:extLst>
          </p:cNvPr>
          <p:cNvSpPr>
            <a:spLocks noGrp="1"/>
          </p:cNvSpPr>
          <p:nvPr>
            <p:ph type="title"/>
          </p:nvPr>
        </p:nvSpPr>
        <p:spPr>
          <a:xfrm>
            <a:off x="135468" y="1"/>
            <a:ext cx="12056532" cy="1473200"/>
          </a:xfrm>
        </p:spPr>
        <p:txBody>
          <a:bodyPr/>
          <a:lstStyle/>
          <a:p>
            <a:r>
              <a:rPr lang="en-US" dirty="0">
                <a:latin typeface="Comic Sans MS" panose="030F0702030302020204" pitchFamily="66" charset="0"/>
              </a:rPr>
              <a:t>Thinking patterns information leaflet</a:t>
            </a:r>
            <a:endParaRPr lang="en-GB" dirty="0">
              <a:latin typeface="Comic Sans MS" panose="030F0702030302020204" pitchFamily="66" charset="0"/>
            </a:endParaRPr>
          </a:p>
        </p:txBody>
      </p:sp>
      <p:pic>
        <p:nvPicPr>
          <p:cNvPr id="8" name="Picture 7" descr="A green pencil on a piece of paper&#10;&#10;AI-generated content may be incorrect.">
            <a:extLst>
              <a:ext uri="{FF2B5EF4-FFF2-40B4-BE49-F238E27FC236}">
                <a16:creationId xmlns:a16="http://schemas.microsoft.com/office/drawing/2014/main" id="{39DC0B3E-1EF4-2D4E-5C82-0D3C38C9F05C}"/>
              </a:ext>
            </a:extLst>
          </p:cNvPr>
          <p:cNvPicPr>
            <a:picLocks noChangeAspect="1"/>
          </p:cNvPicPr>
          <p:nvPr/>
        </p:nvPicPr>
        <p:blipFill>
          <a:blip r:embed="rId3"/>
          <a:stretch>
            <a:fillRect/>
          </a:stretch>
        </p:blipFill>
        <p:spPr>
          <a:xfrm rot="900000">
            <a:off x="7866915" y="2599604"/>
            <a:ext cx="3890793" cy="3868172"/>
          </a:xfrm>
          <a:prstGeom prst="rect">
            <a:avLst/>
          </a:prstGeom>
        </p:spPr>
      </p:pic>
      <p:pic>
        <p:nvPicPr>
          <p:cNvPr id="9" name="Picture 8" descr="A green brain with black background&#10;&#10;AI-generated content may be incorrect.">
            <a:extLst>
              <a:ext uri="{FF2B5EF4-FFF2-40B4-BE49-F238E27FC236}">
                <a16:creationId xmlns:a16="http://schemas.microsoft.com/office/drawing/2014/main" id="{80DD379F-FDA9-12F7-D7BD-5E01CC9802C7}"/>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34000"/>
                    </a14:imgEffect>
                  </a14:imgLayer>
                </a14:imgProps>
              </a:ext>
            </a:extLst>
          </a:blip>
          <a:stretch>
            <a:fillRect/>
          </a:stretch>
        </p:blipFill>
        <p:spPr>
          <a:xfrm rot="527300">
            <a:off x="8476335" y="2551261"/>
            <a:ext cx="530334" cy="476014"/>
          </a:xfrm>
          <a:prstGeom prst="rect">
            <a:avLst/>
          </a:prstGeom>
        </p:spPr>
      </p:pic>
    </p:spTree>
    <p:extLst>
      <p:ext uri="{BB962C8B-B14F-4D97-AF65-F5344CB8AC3E}">
        <p14:creationId xmlns:p14="http://schemas.microsoft.com/office/powerpoint/2010/main" val="2343739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4933" y="154253"/>
            <a:ext cx="8060267" cy="1325773"/>
          </a:xfrm>
          <a:ln w="57150"/>
        </p:spPr>
        <p:txBody>
          <a:bodyPr>
            <a:noAutofit/>
          </a:bodyPr>
          <a:lstStyle/>
          <a:p>
            <a:r>
              <a:rPr lang="en-GB" sz="4000" u="sng" cap="none" dirty="0">
                <a:latin typeface="Comic Sans MS" panose="030F0702030302020204" pitchFamily="66" charset="0"/>
              </a:rPr>
              <a:t>Lesson 4- Changing thinking habits</a:t>
            </a:r>
          </a:p>
        </p:txBody>
      </p:sp>
      <p:pic>
        <p:nvPicPr>
          <p:cNvPr id="5" name="Picture 4" descr="Logo, company name&#10;&#10;Description automatically generated">
            <a:extLst>
              <a:ext uri="{FF2B5EF4-FFF2-40B4-BE49-F238E27FC236}">
                <a16:creationId xmlns:a16="http://schemas.microsoft.com/office/drawing/2014/main" id="{216F36B3-F56C-19D6-7678-7AA193D3ACF2}"/>
              </a:ext>
            </a:extLst>
          </p:cNvPr>
          <p:cNvPicPr>
            <a:picLocks noChangeAspect="1"/>
          </p:cNvPicPr>
          <p:nvPr/>
        </p:nvPicPr>
        <p:blipFill>
          <a:blip r:embed="rId3"/>
          <a:stretch>
            <a:fillRect/>
          </a:stretch>
        </p:blipFill>
        <p:spPr>
          <a:xfrm>
            <a:off x="0" y="2762"/>
            <a:ext cx="1643743" cy="1601324"/>
          </a:xfrm>
          <a:prstGeom prst="rect">
            <a:avLst/>
          </a:prstGeom>
        </p:spPr>
      </p:pic>
      <p:sp>
        <p:nvSpPr>
          <p:cNvPr id="6" name="AutoShape 6" descr="Lytham St Annes High School">
            <a:extLst>
              <a:ext uri="{FF2B5EF4-FFF2-40B4-BE49-F238E27FC236}">
                <a16:creationId xmlns:a16="http://schemas.microsoft.com/office/drawing/2014/main" id="{9E3AD825-6754-F122-90E8-8F262B44F4E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Date Placeholder 6">
            <a:extLst>
              <a:ext uri="{FF2B5EF4-FFF2-40B4-BE49-F238E27FC236}">
                <a16:creationId xmlns:a16="http://schemas.microsoft.com/office/drawing/2014/main" id="{EDEA6743-ADE0-7BD9-0636-D24D5D2E4F03}"/>
              </a:ext>
            </a:extLst>
          </p:cNvPr>
          <p:cNvSpPr>
            <a:spLocks noGrp="1"/>
          </p:cNvSpPr>
          <p:nvPr>
            <p:ph type="dt" sz="half" idx="10"/>
          </p:nvPr>
        </p:nvSpPr>
        <p:spPr>
          <a:xfrm>
            <a:off x="10025743" y="100208"/>
            <a:ext cx="2069218" cy="1601324"/>
          </a:xfrm>
          <a:solidFill>
            <a:schemeClr val="tx1"/>
          </a:solidFill>
        </p:spPr>
        <p:txBody>
          <a:bodyPr/>
          <a:lstStyle/>
          <a:p>
            <a:fld id="{A09537A7-27E6-432A-B311-C08AB241F3A1}" type="datetime3">
              <a:rPr lang="en-US" sz="3600" smtClean="0">
                <a:solidFill>
                  <a:schemeClr val="bg1">
                    <a:alpha val="70000"/>
                  </a:schemeClr>
                </a:solidFill>
                <a:latin typeface="Comic Sans MS" panose="030F0702030302020204" pitchFamily="66" charset="0"/>
              </a:rPr>
              <a:t>2 September 2026</a:t>
            </a:fld>
            <a:endParaRPr lang="en-US" dirty="0">
              <a:solidFill>
                <a:schemeClr val="bg1">
                  <a:alpha val="70000"/>
                </a:schemeClr>
              </a:solidFill>
              <a:latin typeface="Comic Sans MS" panose="030F0702030302020204" pitchFamily="66" charset="0"/>
            </a:endParaRPr>
          </a:p>
        </p:txBody>
      </p:sp>
      <p:sp>
        <p:nvSpPr>
          <p:cNvPr id="3" name="Subtitle 2">
            <a:extLst>
              <a:ext uri="{FF2B5EF4-FFF2-40B4-BE49-F238E27FC236}">
                <a16:creationId xmlns:a16="http://schemas.microsoft.com/office/drawing/2014/main" id="{E5707234-9D20-BD0F-EDCD-139FFC4F9E12}"/>
              </a:ext>
            </a:extLst>
          </p:cNvPr>
          <p:cNvSpPr>
            <a:spLocks noGrp="1"/>
          </p:cNvSpPr>
          <p:nvPr>
            <p:ph type="subTitle" idx="1"/>
          </p:nvPr>
        </p:nvSpPr>
        <p:spPr>
          <a:xfrm>
            <a:off x="889348" y="6124575"/>
            <a:ext cx="8570944" cy="354589"/>
          </a:xfrm>
          <a:solidFill>
            <a:schemeClr val="tx1"/>
          </a:solidFill>
        </p:spPr>
        <p:txBody>
          <a:bodyPr>
            <a:normAutofit/>
          </a:bodyPr>
          <a:lstStyle/>
          <a:p>
            <a:r>
              <a:rPr lang="en-GB" sz="1600" b="1" spc="450" dirty="0">
                <a:solidFill>
                  <a:schemeClr val="bg1"/>
                </a:solidFill>
                <a:latin typeface="Comic Sans MS" panose="030F0702030302020204" pitchFamily="66" charset="0"/>
              </a:rPr>
              <a:t>ASPIRATION - ENDEAVOUR - INTEGRITY - RESPECT</a:t>
            </a:r>
          </a:p>
        </p:txBody>
      </p:sp>
      <p:sp>
        <p:nvSpPr>
          <p:cNvPr id="9" name="Content Placeholder 2">
            <a:extLst>
              <a:ext uri="{FF2B5EF4-FFF2-40B4-BE49-F238E27FC236}">
                <a16:creationId xmlns:a16="http://schemas.microsoft.com/office/drawing/2014/main" id="{FA2EF34B-AF52-2018-4242-CB0B9031E863}"/>
              </a:ext>
            </a:extLst>
          </p:cNvPr>
          <p:cNvSpPr txBox="1">
            <a:spLocks/>
          </p:cNvSpPr>
          <p:nvPr/>
        </p:nvSpPr>
        <p:spPr>
          <a:xfrm>
            <a:off x="212515" y="1701532"/>
            <a:ext cx="10362685" cy="4040251"/>
          </a:xfrm>
          <a:prstGeom prst="rect">
            <a:avLst/>
          </a:prstGeom>
          <a:solidFill>
            <a:schemeClr val="tx1"/>
          </a:solidFill>
        </p:spPr>
        <p:txBody>
          <a:bodyPr vert="horz" lIns="91440" tIns="45720" rIns="91440" bIns="45720" rtlCol="0">
            <a:normAutofit fontScale="25000" lnSpcReduction="2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GB" sz="9600" b="1" u="sng" dirty="0">
                <a:solidFill>
                  <a:schemeClr val="bg1"/>
                </a:solidFill>
                <a:latin typeface="Comic Sans MS" panose="030F0702030302020204" pitchFamily="66" charset="0"/>
              </a:rPr>
              <a:t>Starter- ‘Do now’ Recap</a:t>
            </a:r>
          </a:p>
          <a:p>
            <a:pPr marL="514350" indent="-514350">
              <a:buAutoNum type="arabicParenR"/>
            </a:pPr>
            <a:r>
              <a:rPr lang="en-GB" sz="9600" dirty="0">
                <a:solidFill>
                  <a:schemeClr val="bg1"/>
                </a:solidFill>
                <a:latin typeface="Comic Sans MS" panose="030F0702030302020204" pitchFamily="66" charset="0"/>
              </a:rPr>
              <a:t>What is a coping strategy?</a:t>
            </a:r>
          </a:p>
          <a:p>
            <a:pPr marL="514350" indent="-514350">
              <a:buAutoNum type="arabicParenR"/>
            </a:pPr>
            <a:r>
              <a:rPr lang="en-GB" sz="9600" dirty="0">
                <a:solidFill>
                  <a:schemeClr val="bg1"/>
                </a:solidFill>
                <a:latin typeface="Comic Sans MS" panose="030F0702030302020204" pitchFamily="66" charset="0"/>
              </a:rPr>
              <a:t>Name two signs that someone might be feeling worried, tense or stressed. </a:t>
            </a:r>
          </a:p>
          <a:p>
            <a:pPr marL="514350" indent="-514350">
              <a:buAutoNum type="arabicParenR"/>
            </a:pPr>
            <a:r>
              <a:rPr lang="en-GB" sz="9600" dirty="0">
                <a:solidFill>
                  <a:schemeClr val="bg1"/>
                </a:solidFill>
                <a:latin typeface="Comic Sans MS" panose="030F0702030302020204" pitchFamily="66" charset="0"/>
              </a:rPr>
              <a:t>Give two examples of healthy coping strategies </a:t>
            </a:r>
          </a:p>
          <a:p>
            <a:pPr marL="514350" indent="-514350">
              <a:buAutoNum type="arabicParenR"/>
            </a:pPr>
            <a:r>
              <a:rPr lang="en-GB" sz="9600" dirty="0">
                <a:solidFill>
                  <a:schemeClr val="bg1"/>
                </a:solidFill>
                <a:latin typeface="Comic Sans MS" panose="030F0702030302020204" pitchFamily="66" charset="0"/>
              </a:rPr>
              <a:t>Who could a young person talk to if they are worried or stressed?</a:t>
            </a:r>
          </a:p>
          <a:p>
            <a:pPr marL="514350" indent="-514350">
              <a:buAutoNum type="arabicParenR"/>
            </a:pPr>
            <a:r>
              <a:rPr lang="en-GB" sz="9600" dirty="0">
                <a:solidFill>
                  <a:schemeClr val="bg1"/>
                </a:solidFill>
                <a:latin typeface="Comic Sans MS" panose="030F0702030302020204" pitchFamily="66" charset="0"/>
              </a:rPr>
              <a:t>Why is it important to practise healthy coping strategies</a:t>
            </a:r>
          </a:p>
          <a:p>
            <a:r>
              <a:rPr lang="en-GB" sz="9600" b="1" dirty="0">
                <a:solidFill>
                  <a:schemeClr val="bg1"/>
                </a:solidFill>
                <a:latin typeface="Comic Sans MS" panose="030F0702030302020204" pitchFamily="66" charset="0"/>
              </a:rPr>
              <a:t>Challenge- A friend says they feel overwhelmed before an important test. Which three healthy coping strategies would you recommend, and explain why each one could help them manage their stress?</a:t>
            </a:r>
            <a:endParaRPr lang="en-GB" sz="9600" dirty="0">
              <a:solidFill>
                <a:schemeClr val="bg1"/>
              </a:solidFill>
              <a:latin typeface="Comic Sans MS" panose="030F0702030302020204" pitchFamily="66" charset="0"/>
            </a:endParaRPr>
          </a:p>
          <a:p>
            <a:endParaRPr lang="en-GB" dirty="0"/>
          </a:p>
        </p:txBody>
      </p:sp>
      <p:pic>
        <p:nvPicPr>
          <p:cNvPr id="11" name="Picture 10">
            <a:extLst>
              <a:ext uri="{FF2B5EF4-FFF2-40B4-BE49-F238E27FC236}">
                <a16:creationId xmlns:a16="http://schemas.microsoft.com/office/drawing/2014/main" id="{EA83B8E0-A92C-AAD1-6762-910008888DF9}"/>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10025743" y="5551480"/>
            <a:ext cx="2166257" cy="1318591"/>
          </a:xfrm>
          <a:prstGeom prst="rect">
            <a:avLst/>
          </a:prstGeom>
          <a:solidFill>
            <a:schemeClr val="tx1"/>
          </a:solidFill>
          <a:ln>
            <a:solidFill>
              <a:schemeClr val="tx1"/>
            </a:solidFill>
          </a:ln>
        </p:spPr>
      </p:pic>
      <p:pic>
        <p:nvPicPr>
          <p:cNvPr id="8" name="Picture 2" descr="Mental Health Comorbidities">
            <a:extLst>
              <a:ext uri="{FF2B5EF4-FFF2-40B4-BE49-F238E27FC236}">
                <a16:creationId xmlns:a16="http://schemas.microsoft.com/office/drawing/2014/main" id="{89612E41-C5B7-D4A5-0FDE-184CFAFACEA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75200" y="2401784"/>
            <a:ext cx="1616800" cy="1318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843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453"/>
        <p:cNvGrpSpPr/>
        <p:nvPr/>
      </p:nvGrpSpPr>
      <p:grpSpPr>
        <a:xfrm>
          <a:off x="0" y="0"/>
          <a:ext cx="0" cy="0"/>
          <a:chOff x="0" y="0"/>
          <a:chExt cx="0" cy="0"/>
        </a:xfrm>
      </p:grpSpPr>
      <p:sp>
        <p:nvSpPr>
          <p:cNvPr id="3" name="Title 2">
            <a:extLst>
              <a:ext uri="{FF2B5EF4-FFF2-40B4-BE49-F238E27FC236}">
                <a16:creationId xmlns:a16="http://schemas.microsoft.com/office/drawing/2014/main" id="{1D0CC7FB-6322-EB50-B4A0-A7C0EB575CD2}"/>
              </a:ext>
            </a:extLst>
          </p:cNvPr>
          <p:cNvSpPr>
            <a:spLocks noGrp="1"/>
          </p:cNvSpPr>
          <p:nvPr>
            <p:ph type="title"/>
          </p:nvPr>
        </p:nvSpPr>
        <p:spPr>
          <a:xfrm>
            <a:off x="1376593" y="543878"/>
            <a:ext cx="10197340" cy="694054"/>
          </a:xfrm>
        </p:spPr>
        <p:txBody>
          <a:bodyPr/>
          <a:lstStyle/>
          <a:p>
            <a:pPr>
              <a:spcBef>
                <a:spcPts val="0"/>
              </a:spcBef>
            </a:pPr>
            <a:r>
              <a:rPr lang="en-US" dirty="0">
                <a:solidFill>
                  <a:schemeClr val="bg1"/>
                </a:solidFill>
                <a:latin typeface="Comic Sans MS" panose="030F0702030302020204" pitchFamily="66" charset="0"/>
              </a:rPr>
              <a:t>How might someone feel?</a:t>
            </a:r>
            <a:endParaRPr lang="en-GB" dirty="0">
              <a:solidFill>
                <a:schemeClr val="bg1"/>
              </a:solidFill>
              <a:latin typeface="Comic Sans MS" panose="030F0702030302020204" pitchFamily="66" charset="0"/>
            </a:endParaRPr>
          </a:p>
        </p:txBody>
      </p:sp>
      <p:grpSp>
        <p:nvGrpSpPr>
          <p:cNvPr id="2" name="Group 1">
            <a:extLst>
              <a:ext uri="{FF2B5EF4-FFF2-40B4-BE49-F238E27FC236}">
                <a16:creationId xmlns:a16="http://schemas.microsoft.com/office/drawing/2014/main" id="{60BB88AB-E6A2-7EBC-A4D7-7AC71CD218BC}"/>
              </a:ext>
            </a:extLst>
          </p:cNvPr>
          <p:cNvGrpSpPr/>
          <p:nvPr/>
        </p:nvGrpSpPr>
        <p:grpSpPr>
          <a:xfrm>
            <a:off x="1286638" y="1412876"/>
            <a:ext cx="9603136" cy="4695641"/>
            <a:chOff x="143638" y="1412875"/>
            <a:chExt cx="9603136" cy="4695641"/>
          </a:xfrm>
        </p:grpSpPr>
        <p:grpSp>
          <p:nvGrpSpPr>
            <p:cNvPr id="4" name="Group 3">
              <a:extLst>
                <a:ext uri="{FF2B5EF4-FFF2-40B4-BE49-F238E27FC236}">
                  <a16:creationId xmlns:a16="http://schemas.microsoft.com/office/drawing/2014/main" id="{3164E5D5-4A99-C676-C8BD-70CCD04ECD28}"/>
                </a:ext>
              </a:extLst>
            </p:cNvPr>
            <p:cNvGrpSpPr/>
            <p:nvPr/>
          </p:nvGrpSpPr>
          <p:grpSpPr>
            <a:xfrm>
              <a:off x="143638" y="2989320"/>
              <a:ext cx="9603136" cy="1542751"/>
              <a:chOff x="143638" y="3013870"/>
              <a:chExt cx="9603136" cy="1542751"/>
            </a:xfrm>
          </p:grpSpPr>
          <p:grpSp>
            <p:nvGrpSpPr>
              <p:cNvPr id="86" name="Group 85">
                <a:extLst>
                  <a:ext uri="{FF2B5EF4-FFF2-40B4-BE49-F238E27FC236}">
                    <a16:creationId xmlns:a16="http://schemas.microsoft.com/office/drawing/2014/main" id="{33D7F98F-EFF4-5C00-42BA-77E18896A726}"/>
                  </a:ext>
                </a:extLst>
              </p:cNvPr>
              <p:cNvGrpSpPr/>
              <p:nvPr/>
            </p:nvGrpSpPr>
            <p:grpSpPr>
              <a:xfrm>
                <a:off x="4003140" y="3013870"/>
                <a:ext cx="1884133" cy="1542751"/>
                <a:chOff x="4003140" y="3017589"/>
                <a:chExt cx="1884133" cy="1542751"/>
              </a:xfrm>
            </p:grpSpPr>
            <p:sp>
              <p:nvSpPr>
                <p:cNvPr id="99" name="Rounded Rectangle 98">
                  <a:extLst>
                    <a:ext uri="{FF2B5EF4-FFF2-40B4-BE49-F238E27FC236}">
                      <a16:creationId xmlns:a16="http://schemas.microsoft.com/office/drawing/2014/main" id="{FD7CBB03-C23B-6595-0E66-A365E7FE4D57}"/>
                    </a:ext>
                  </a:extLst>
                </p:cNvPr>
                <p:cNvSpPr/>
                <p:nvPr/>
              </p:nvSpPr>
              <p:spPr>
                <a:xfrm>
                  <a:off x="4003140" y="3017589"/>
                  <a:ext cx="1884133" cy="1542751"/>
                </a:xfrm>
                <a:prstGeom prst="roundRect">
                  <a:avLst>
                    <a:gd name="adj" fmla="val 84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b" anchorCtr="0"/>
                <a:lstStyle/>
                <a:p>
                  <a:pPr algn="ctr"/>
                  <a:r>
                    <a:rPr lang="en-US" sz="2000" dirty="0">
                      <a:solidFill>
                        <a:schemeClr val="tx1"/>
                      </a:solidFill>
                      <a:latin typeface="Century Gothic"/>
                      <a:ea typeface="Century Gothic"/>
                      <a:cs typeface="Century Gothic"/>
                      <a:sym typeface="Century Gothic"/>
                    </a:rPr>
                    <a:t>Loving</a:t>
                  </a:r>
                  <a:endParaRPr lang="en-US" sz="2000" dirty="0">
                    <a:solidFill>
                      <a:schemeClr val="tx1"/>
                    </a:solidFill>
                  </a:endParaRPr>
                </a:p>
              </p:txBody>
            </p:sp>
            <p:pic>
              <p:nvPicPr>
                <p:cNvPr id="100" name="Picture 99" descr="A yellow smiley face with red hearts over eyes&#10;&#10;Description automatically generated">
                  <a:extLst>
                    <a:ext uri="{FF2B5EF4-FFF2-40B4-BE49-F238E27FC236}">
                      <a16:creationId xmlns:a16="http://schemas.microsoft.com/office/drawing/2014/main" id="{E3CE7428-794D-09FD-09FE-DA33752C9C87}"/>
                    </a:ext>
                  </a:extLst>
                </p:cNvPr>
                <p:cNvPicPr>
                  <a:picLocks noChangeAspect="1"/>
                </p:cNvPicPr>
                <p:nvPr/>
              </p:nvPicPr>
              <p:blipFill>
                <a:blip r:embed="rId3"/>
                <a:stretch>
                  <a:fillRect/>
                </a:stretch>
              </p:blipFill>
              <p:spPr>
                <a:xfrm>
                  <a:off x="4501777" y="3140287"/>
                  <a:ext cx="843481" cy="843481"/>
                </a:xfrm>
                <a:prstGeom prst="rect">
                  <a:avLst/>
                </a:prstGeom>
              </p:spPr>
            </p:pic>
          </p:grpSp>
          <p:grpSp>
            <p:nvGrpSpPr>
              <p:cNvPr id="87" name="Group 86">
                <a:extLst>
                  <a:ext uri="{FF2B5EF4-FFF2-40B4-BE49-F238E27FC236}">
                    <a16:creationId xmlns:a16="http://schemas.microsoft.com/office/drawing/2014/main" id="{B0EDA45C-7FEC-A4FA-F14A-530127626854}"/>
                  </a:ext>
                </a:extLst>
              </p:cNvPr>
              <p:cNvGrpSpPr/>
              <p:nvPr/>
            </p:nvGrpSpPr>
            <p:grpSpPr>
              <a:xfrm>
                <a:off x="7862641" y="3013870"/>
                <a:ext cx="1884133" cy="1542751"/>
                <a:chOff x="7862641" y="3009505"/>
                <a:chExt cx="1884133" cy="1542751"/>
              </a:xfrm>
            </p:grpSpPr>
            <p:sp>
              <p:nvSpPr>
                <p:cNvPr id="97" name="Rounded Rectangle 96">
                  <a:extLst>
                    <a:ext uri="{FF2B5EF4-FFF2-40B4-BE49-F238E27FC236}">
                      <a16:creationId xmlns:a16="http://schemas.microsoft.com/office/drawing/2014/main" id="{C28A0752-06B6-02C2-8C7D-1CB10EC1A132}"/>
                    </a:ext>
                  </a:extLst>
                </p:cNvPr>
                <p:cNvSpPr/>
                <p:nvPr/>
              </p:nvSpPr>
              <p:spPr>
                <a:xfrm>
                  <a:off x="7862641" y="3009505"/>
                  <a:ext cx="1884133" cy="1542751"/>
                </a:xfrm>
                <a:prstGeom prst="roundRect">
                  <a:avLst>
                    <a:gd name="adj" fmla="val 84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b" anchorCtr="0"/>
                <a:lstStyle/>
                <a:p>
                  <a:pPr algn="ctr"/>
                  <a:r>
                    <a:rPr lang="en-US" sz="2000" dirty="0">
                      <a:solidFill>
                        <a:schemeClr val="tx1"/>
                      </a:solidFill>
                      <a:latin typeface="Century Gothic"/>
                      <a:ea typeface="Century Gothic"/>
                      <a:cs typeface="Century Gothic"/>
                      <a:sym typeface="Century Gothic"/>
                    </a:rPr>
                    <a:t>Confused</a:t>
                  </a:r>
                  <a:endParaRPr lang="en-US" sz="2000" dirty="0">
                    <a:solidFill>
                      <a:schemeClr val="tx1"/>
                    </a:solidFill>
                  </a:endParaRPr>
                </a:p>
              </p:txBody>
            </p:sp>
            <p:pic>
              <p:nvPicPr>
                <p:cNvPr id="98" name="Picture 97" descr="A yellow face with black eyes and a black background&#10;&#10;Description automatically generated">
                  <a:extLst>
                    <a:ext uri="{FF2B5EF4-FFF2-40B4-BE49-F238E27FC236}">
                      <a16:creationId xmlns:a16="http://schemas.microsoft.com/office/drawing/2014/main" id="{C0CC0E1C-17AA-8A83-A6D6-98D71930DC8D}"/>
                    </a:ext>
                  </a:extLst>
                </p:cNvPr>
                <p:cNvPicPr>
                  <a:picLocks noChangeAspect="1"/>
                </p:cNvPicPr>
                <p:nvPr/>
              </p:nvPicPr>
              <p:blipFill>
                <a:blip r:embed="rId4"/>
                <a:stretch>
                  <a:fillRect/>
                </a:stretch>
              </p:blipFill>
              <p:spPr>
                <a:xfrm>
                  <a:off x="8351584" y="3136159"/>
                  <a:ext cx="851736" cy="851736"/>
                </a:xfrm>
                <a:prstGeom prst="rect">
                  <a:avLst/>
                </a:prstGeom>
              </p:spPr>
            </p:pic>
          </p:grpSp>
          <p:grpSp>
            <p:nvGrpSpPr>
              <p:cNvPr id="88" name="Group 87">
                <a:extLst>
                  <a:ext uri="{FF2B5EF4-FFF2-40B4-BE49-F238E27FC236}">
                    <a16:creationId xmlns:a16="http://schemas.microsoft.com/office/drawing/2014/main" id="{745FD386-EF90-E595-771D-4ABEDAED6FFF}"/>
                  </a:ext>
                </a:extLst>
              </p:cNvPr>
              <p:cNvGrpSpPr/>
              <p:nvPr/>
            </p:nvGrpSpPr>
            <p:grpSpPr>
              <a:xfrm>
                <a:off x="5932891" y="3013870"/>
                <a:ext cx="1884133" cy="1542751"/>
                <a:chOff x="5932891" y="3017589"/>
                <a:chExt cx="1884133" cy="1542751"/>
              </a:xfrm>
            </p:grpSpPr>
            <p:sp>
              <p:nvSpPr>
                <p:cNvPr id="95" name="Rounded Rectangle 94">
                  <a:extLst>
                    <a:ext uri="{FF2B5EF4-FFF2-40B4-BE49-F238E27FC236}">
                      <a16:creationId xmlns:a16="http://schemas.microsoft.com/office/drawing/2014/main" id="{6E717817-EC74-989B-C6D0-2B51689108B4}"/>
                    </a:ext>
                  </a:extLst>
                </p:cNvPr>
                <p:cNvSpPr/>
                <p:nvPr/>
              </p:nvSpPr>
              <p:spPr>
                <a:xfrm>
                  <a:off x="5932891" y="3017589"/>
                  <a:ext cx="1884133" cy="1542751"/>
                </a:xfrm>
                <a:prstGeom prst="roundRect">
                  <a:avLst>
                    <a:gd name="adj" fmla="val 84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b" anchorCtr="0"/>
                <a:lstStyle/>
                <a:p>
                  <a:pPr algn="ctr"/>
                  <a:r>
                    <a:rPr lang="en-US" sz="2000" dirty="0">
                      <a:solidFill>
                        <a:schemeClr val="tx1"/>
                      </a:solidFill>
                      <a:latin typeface="Century Gothic"/>
                      <a:ea typeface="Century Gothic"/>
                      <a:cs typeface="Century Gothic"/>
                      <a:sym typeface="Century Gothic"/>
                    </a:rPr>
                    <a:t>Bored</a:t>
                  </a:r>
                  <a:endParaRPr lang="en-US" sz="2000" dirty="0">
                    <a:solidFill>
                      <a:schemeClr val="tx1"/>
                    </a:solidFill>
                  </a:endParaRPr>
                </a:p>
              </p:txBody>
            </p:sp>
            <p:pic>
              <p:nvPicPr>
                <p:cNvPr id="96" name="Picture 95" descr="A yellow emoji with a hand over mouth&#10;&#10;Description automatically generated">
                  <a:extLst>
                    <a:ext uri="{FF2B5EF4-FFF2-40B4-BE49-F238E27FC236}">
                      <a16:creationId xmlns:a16="http://schemas.microsoft.com/office/drawing/2014/main" id="{4B62C242-0A6C-95F1-570D-272DDAEA8510}"/>
                    </a:ext>
                  </a:extLst>
                </p:cNvPr>
                <p:cNvPicPr>
                  <a:picLocks noChangeAspect="1"/>
                </p:cNvPicPr>
                <p:nvPr/>
              </p:nvPicPr>
              <p:blipFill>
                <a:blip r:embed="rId5"/>
                <a:stretch>
                  <a:fillRect/>
                </a:stretch>
              </p:blipFill>
              <p:spPr>
                <a:xfrm>
                  <a:off x="6452040" y="3140287"/>
                  <a:ext cx="843481" cy="843481"/>
                </a:xfrm>
                <a:prstGeom prst="rect">
                  <a:avLst/>
                </a:prstGeom>
              </p:spPr>
            </p:pic>
          </p:grpSp>
          <p:grpSp>
            <p:nvGrpSpPr>
              <p:cNvPr id="89" name="Group 88">
                <a:extLst>
                  <a:ext uri="{FF2B5EF4-FFF2-40B4-BE49-F238E27FC236}">
                    <a16:creationId xmlns:a16="http://schemas.microsoft.com/office/drawing/2014/main" id="{8AAAC512-66CE-B039-98B9-6DB4942EB14C}"/>
                  </a:ext>
                </a:extLst>
              </p:cNvPr>
              <p:cNvGrpSpPr/>
              <p:nvPr/>
            </p:nvGrpSpPr>
            <p:grpSpPr>
              <a:xfrm>
                <a:off x="143638" y="3013870"/>
                <a:ext cx="1884133" cy="1542751"/>
                <a:chOff x="143638" y="3018235"/>
                <a:chExt cx="1884133" cy="1542751"/>
              </a:xfrm>
            </p:grpSpPr>
            <p:sp>
              <p:nvSpPr>
                <p:cNvPr id="93" name="Rounded Rectangle 92">
                  <a:extLst>
                    <a:ext uri="{FF2B5EF4-FFF2-40B4-BE49-F238E27FC236}">
                      <a16:creationId xmlns:a16="http://schemas.microsoft.com/office/drawing/2014/main" id="{A1407335-80B7-3702-D725-8DE363481E77}"/>
                    </a:ext>
                  </a:extLst>
                </p:cNvPr>
                <p:cNvSpPr/>
                <p:nvPr/>
              </p:nvSpPr>
              <p:spPr>
                <a:xfrm>
                  <a:off x="143638" y="3018235"/>
                  <a:ext cx="1884133" cy="1542751"/>
                </a:xfrm>
                <a:prstGeom prst="roundRect">
                  <a:avLst>
                    <a:gd name="adj" fmla="val 84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b" anchorCtr="0"/>
                <a:lstStyle/>
                <a:p>
                  <a:pPr algn="ctr"/>
                  <a:r>
                    <a:rPr lang="en-US" sz="2000" dirty="0">
                      <a:solidFill>
                        <a:schemeClr val="tx1"/>
                      </a:solidFill>
                      <a:latin typeface="Century Gothic"/>
                      <a:ea typeface="Century Gothic"/>
                      <a:cs typeface="Century Gothic"/>
                      <a:sym typeface="Century Gothic"/>
                    </a:rPr>
                    <a:t>Surprised</a:t>
                  </a:r>
                </a:p>
              </p:txBody>
            </p:sp>
            <p:pic>
              <p:nvPicPr>
                <p:cNvPr id="94" name="Picture 93" descr="A yellow face with eyes and mouth open&#10;&#10;Description automatically generated">
                  <a:extLst>
                    <a:ext uri="{FF2B5EF4-FFF2-40B4-BE49-F238E27FC236}">
                      <a16:creationId xmlns:a16="http://schemas.microsoft.com/office/drawing/2014/main" id="{B6065A46-C945-6002-876B-BB38A022DDB6}"/>
                    </a:ext>
                  </a:extLst>
                </p:cNvPr>
                <p:cNvPicPr>
                  <a:picLocks noChangeAspect="1"/>
                </p:cNvPicPr>
                <p:nvPr/>
              </p:nvPicPr>
              <p:blipFill>
                <a:blip r:embed="rId6"/>
                <a:stretch>
                  <a:fillRect/>
                </a:stretch>
              </p:blipFill>
              <p:spPr>
                <a:xfrm>
                  <a:off x="622203" y="3136159"/>
                  <a:ext cx="835484" cy="835484"/>
                </a:xfrm>
                <a:prstGeom prst="rect">
                  <a:avLst/>
                </a:prstGeom>
              </p:spPr>
            </p:pic>
          </p:grpSp>
          <p:grpSp>
            <p:nvGrpSpPr>
              <p:cNvPr id="90" name="Group 89">
                <a:extLst>
                  <a:ext uri="{FF2B5EF4-FFF2-40B4-BE49-F238E27FC236}">
                    <a16:creationId xmlns:a16="http://schemas.microsoft.com/office/drawing/2014/main" id="{FCDA8E29-DD4F-5103-8219-FF7FC4CE71C6}"/>
                  </a:ext>
                </a:extLst>
              </p:cNvPr>
              <p:cNvGrpSpPr/>
              <p:nvPr/>
            </p:nvGrpSpPr>
            <p:grpSpPr>
              <a:xfrm>
                <a:off x="2073389" y="3013870"/>
                <a:ext cx="1884133" cy="1542751"/>
                <a:chOff x="2073389" y="3018235"/>
                <a:chExt cx="1884133" cy="1542751"/>
              </a:xfrm>
            </p:grpSpPr>
            <p:sp>
              <p:nvSpPr>
                <p:cNvPr id="91" name="Rounded Rectangle 90">
                  <a:extLst>
                    <a:ext uri="{FF2B5EF4-FFF2-40B4-BE49-F238E27FC236}">
                      <a16:creationId xmlns:a16="http://schemas.microsoft.com/office/drawing/2014/main" id="{EC4218C4-4BA8-4E76-45F8-287E7FBCE1BF}"/>
                    </a:ext>
                  </a:extLst>
                </p:cNvPr>
                <p:cNvSpPr/>
                <p:nvPr/>
              </p:nvSpPr>
              <p:spPr>
                <a:xfrm>
                  <a:off x="2073389" y="3018235"/>
                  <a:ext cx="1884133" cy="1542751"/>
                </a:xfrm>
                <a:prstGeom prst="roundRect">
                  <a:avLst>
                    <a:gd name="adj" fmla="val 84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b" anchorCtr="0"/>
                <a:lstStyle/>
                <a:p>
                  <a:pPr algn="ctr"/>
                  <a:r>
                    <a:rPr lang="en-US" sz="2000" dirty="0">
                      <a:solidFill>
                        <a:schemeClr val="tx1"/>
                      </a:solidFill>
                      <a:latin typeface="Century Gothic"/>
                      <a:ea typeface="Century Gothic"/>
                      <a:cs typeface="Century Gothic"/>
                      <a:sym typeface="Century Gothic"/>
                    </a:rPr>
                    <a:t>Embarrassed</a:t>
                  </a:r>
                  <a:endParaRPr lang="en-US" sz="2000" dirty="0">
                    <a:solidFill>
                      <a:schemeClr val="tx1"/>
                    </a:solidFill>
                  </a:endParaRPr>
                </a:p>
              </p:txBody>
            </p:sp>
            <p:pic>
              <p:nvPicPr>
                <p:cNvPr id="92" name="Picture 91" descr="A yellow face with two eyes and a black background&#10;&#10;Description automatically generated">
                  <a:extLst>
                    <a:ext uri="{FF2B5EF4-FFF2-40B4-BE49-F238E27FC236}">
                      <a16:creationId xmlns:a16="http://schemas.microsoft.com/office/drawing/2014/main" id="{5049FCD8-7635-B4FA-0469-68F1210B1364}"/>
                    </a:ext>
                  </a:extLst>
                </p:cNvPr>
                <p:cNvPicPr>
                  <a:picLocks noChangeAspect="1"/>
                </p:cNvPicPr>
                <p:nvPr/>
              </p:nvPicPr>
              <p:blipFill>
                <a:blip r:embed="rId7"/>
                <a:stretch>
                  <a:fillRect/>
                </a:stretch>
              </p:blipFill>
              <p:spPr>
                <a:xfrm>
                  <a:off x="2572046" y="3135451"/>
                  <a:ext cx="886818" cy="886818"/>
                </a:xfrm>
                <a:prstGeom prst="rect">
                  <a:avLst/>
                </a:prstGeom>
              </p:spPr>
            </p:pic>
          </p:grpSp>
        </p:grpSp>
        <p:grpSp>
          <p:nvGrpSpPr>
            <p:cNvPr id="5" name="Group 4">
              <a:extLst>
                <a:ext uri="{FF2B5EF4-FFF2-40B4-BE49-F238E27FC236}">
                  <a16:creationId xmlns:a16="http://schemas.microsoft.com/office/drawing/2014/main" id="{A2588780-38E5-EC5D-11B2-A5D2187EBB70}"/>
                </a:ext>
              </a:extLst>
            </p:cNvPr>
            <p:cNvGrpSpPr/>
            <p:nvPr/>
          </p:nvGrpSpPr>
          <p:grpSpPr>
            <a:xfrm>
              <a:off x="143638" y="4565765"/>
              <a:ext cx="9603136" cy="1542751"/>
              <a:chOff x="143638" y="4594680"/>
              <a:chExt cx="9603136" cy="1542751"/>
            </a:xfrm>
          </p:grpSpPr>
          <p:grpSp>
            <p:nvGrpSpPr>
              <p:cNvPr id="22" name="Group 21">
                <a:extLst>
                  <a:ext uri="{FF2B5EF4-FFF2-40B4-BE49-F238E27FC236}">
                    <a16:creationId xmlns:a16="http://schemas.microsoft.com/office/drawing/2014/main" id="{E9D21124-A982-353E-1A7A-26151F6CEC11}"/>
                  </a:ext>
                </a:extLst>
              </p:cNvPr>
              <p:cNvGrpSpPr/>
              <p:nvPr/>
            </p:nvGrpSpPr>
            <p:grpSpPr>
              <a:xfrm>
                <a:off x="143638" y="4594680"/>
                <a:ext cx="1884133" cy="1542751"/>
                <a:chOff x="143638" y="4594680"/>
                <a:chExt cx="1884133" cy="1542751"/>
              </a:xfrm>
            </p:grpSpPr>
            <p:sp>
              <p:nvSpPr>
                <p:cNvPr id="84" name="Rounded Rectangle 83">
                  <a:extLst>
                    <a:ext uri="{FF2B5EF4-FFF2-40B4-BE49-F238E27FC236}">
                      <a16:creationId xmlns:a16="http://schemas.microsoft.com/office/drawing/2014/main" id="{52527F9A-5AEC-EA0B-185D-BA5CFA033B65}"/>
                    </a:ext>
                  </a:extLst>
                </p:cNvPr>
                <p:cNvSpPr/>
                <p:nvPr/>
              </p:nvSpPr>
              <p:spPr>
                <a:xfrm>
                  <a:off x="143638" y="4594680"/>
                  <a:ext cx="1884133" cy="1542751"/>
                </a:xfrm>
                <a:prstGeom prst="roundRect">
                  <a:avLst>
                    <a:gd name="adj" fmla="val 84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b" anchorCtr="0"/>
                <a:lstStyle/>
                <a:p>
                  <a:pPr algn="ctr"/>
                  <a:r>
                    <a:rPr lang="en-US" sz="2000" dirty="0">
                      <a:solidFill>
                        <a:schemeClr val="tx1"/>
                      </a:solidFill>
                      <a:latin typeface="Century Gothic"/>
                      <a:ea typeface="Century Gothic"/>
                      <a:cs typeface="Century Gothic"/>
                      <a:sym typeface="Century Gothic"/>
                    </a:rPr>
                    <a:t>Overwhelmed</a:t>
                  </a:r>
                  <a:endParaRPr lang="en-US" sz="2000" dirty="0">
                    <a:solidFill>
                      <a:schemeClr val="tx1"/>
                    </a:solidFill>
                    <a:latin typeface="Century Gothic" panose="020B0502020202020204" pitchFamily="34" charset="0"/>
                  </a:endParaRPr>
                </a:p>
              </p:txBody>
            </p:sp>
            <p:pic>
              <p:nvPicPr>
                <p:cNvPr id="85" name="Picture 84" descr="A cartoon of a face with a chef hat coming out of it&#10;&#10;Description automatically generated">
                  <a:extLst>
                    <a:ext uri="{FF2B5EF4-FFF2-40B4-BE49-F238E27FC236}">
                      <a16:creationId xmlns:a16="http://schemas.microsoft.com/office/drawing/2014/main" id="{16248B4E-19C4-A9B4-4656-8C392D2FF7D0}"/>
                    </a:ext>
                  </a:extLst>
                </p:cNvPr>
                <p:cNvPicPr>
                  <a:picLocks noChangeAspect="1"/>
                </p:cNvPicPr>
                <p:nvPr/>
              </p:nvPicPr>
              <p:blipFill>
                <a:blip r:embed="rId8"/>
                <a:stretch>
                  <a:fillRect/>
                </a:stretch>
              </p:blipFill>
              <p:spPr>
                <a:xfrm>
                  <a:off x="652214" y="4709035"/>
                  <a:ext cx="805473" cy="805473"/>
                </a:xfrm>
                <a:prstGeom prst="rect">
                  <a:avLst/>
                </a:prstGeom>
              </p:spPr>
            </p:pic>
          </p:grpSp>
          <p:grpSp>
            <p:nvGrpSpPr>
              <p:cNvPr id="23" name="Group 22">
                <a:extLst>
                  <a:ext uri="{FF2B5EF4-FFF2-40B4-BE49-F238E27FC236}">
                    <a16:creationId xmlns:a16="http://schemas.microsoft.com/office/drawing/2014/main" id="{F9E544C0-9963-B508-AF72-E505A6FF68C8}"/>
                  </a:ext>
                </a:extLst>
              </p:cNvPr>
              <p:cNvGrpSpPr/>
              <p:nvPr/>
            </p:nvGrpSpPr>
            <p:grpSpPr>
              <a:xfrm>
                <a:off x="2073389" y="4594680"/>
                <a:ext cx="1884133" cy="1542751"/>
                <a:chOff x="2073389" y="4594680"/>
                <a:chExt cx="1884133" cy="1542751"/>
              </a:xfrm>
            </p:grpSpPr>
            <p:sp>
              <p:nvSpPr>
                <p:cNvPr id="33" name="Rounded Rectangle 32">
                  <a:extLst>
                    <a:ext uri="{FF2B5EF4-FFF2-40B4-BE49-F238E27FC236}">
                      <a16:creationId xmlns:a16="http://schemas.microsoft.com/office/drawing/2014/main" id="{77C4E4A2-0193-23DD-F88D-8E36AE2468FA}"/>
                    </a:ext>
                  </a:extLst>
                </p:cNvPr>
                <p:cNvSpPr/>
                <p:nvPr/>
              </p:nvSpPr>
              <p:spPr>
                <a:xfrm>
                  <a:off x="2073389" y="4594680"/>
                  <a:ext cx="1884133" cy="1542751"/>
                </a:xfrm>
                <a:prstGeom prst="roundRect">
                  <a:avLst>
                    <a:gd name="adj" fmla="val 84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b" anchorCtr="0"/>
                <a:lstStyle/>
                <a:p>
                  <a:pPr algn="ctr"/>
                  <a:r>
                    <a:rPr lang="en-US" sz="1900" dirty="0">
                      <a:solidFill>
                        <a:schemeClr val="tx1"/>
                      </a:solidFill>
                      <a:latin typeface="Century Gothic"/>
                      <a:ea typeface="Century Gothic"/>
                      <a:cs typeface="Century Gothic"/>
                      <a:sym typeface="Century Gothic"/>
                    </a:rPr>
                    <a:t>Curious</a:t>
                  </a:r>
                  <a:endParaRPr lang="en-US" sz="1900" dirty="0">
                    <a:solidFill>
                      <a:schemeClr val="tx1"/>
                    </a:solidFill>
                    <a:latin typeface="Century Gothic" panose="020B0502020202020204" pitchFamily="34" charset="0"/>
                  </a:endParaRPr>
                </a:p>
              </p:txBody>
            </p:sp>
            <p:pic>
              <p:nvPicPr>
                <p:cNvPr id="83" name="Picture 82" descr="A yellow face with a finger pointing to it&#10;&#10;Description automatically generated">
                  <a:extLst>
                    <a:ext uri="{FF2B5EF4-FFF2-40B4-BE49-F238E27FC236}">
                      <a16:creationId xmlns:a16="http://schemas.microsoft.com/office/drawing/2014/main" id="{EAFFB55B-D498-C870-323B-609AB642BB50}"/>
                    </a:ext>
                  </a:extLst>
                </p:cNvPr>
                <p:cNvPicPr>
                  <a:picLocks noChangeAspect="1"/>
                </p:cNvPicPr>
                <p:nvPr/>
              </p:nvPicPr>
              <p:blipFill>
                <a:blip r:embed="rId9"/>
                <a:stretch>
                  <a:fillRect/>
                </a:stretch>
              </p:blipFill>
              <p:spPr>
                <a:xfrm>
                  <a:off x="2537007" y="4745590"/>
                  <a:ext cx="853885" cy="853885"/>
                </a:xfrm>
                <a:prstGeom prst="rect">
                  <a:avLst/>
                </a:prstGeom>
              </p:spPr>
            </p:pic>
          </p:grpSp>
          <p:grpSp>
            <p:nvGrpSpPr>
              <p:cNvPr id="24" name="Group 23">
                <a:extLst>
                  <a:ext uri="{FF2B5EF4-FFF2-40B4-BE49-F238E27FC236}">
                    <a16:creationId xmlns:a16="http://schemas.microsoft.com/office/drawing/2014/main" id="{5D4DE95D-C003-A499-603A-89B3F2FA5E06}"/>
                  </a:ext>
                </a:extLst>
              </p:cNvPr>
              <p:cNvGrpSpPr/>
              <p:nvPr/>
            </p:nvGrpSpPr>
            <p:grpSpPr>
              <a:xfrm>
                <a:off x="4003140" y="4594680"/>
                <a:ext cx="1884133" cy="1542751"/>
                <a:chOff x="4003140" y="4594680"/>
                <a:chExt cx="1884133" cy="1542751"/>
              </a:xfrm>
            </p:grpSpPr>
            <p:sp>
              <p:nvSpPr>
                <p:cNvPr id="31" name="Rounded Rectangle 30">
                  <a:extLst>
                    <a:ext uri="{FF2B5EF4-FFF2-40B4-BE49-F238E27FC236}">
                      <a16:creationId xmlns:a16="http://schemas.microsoft.com/office/drawing/2014/main" id="{3EFE52BA-2342-54BD-8E14-53C187EB5383}"/>
                    </a:ext>
                  </a:extLst>
                </p:cNvPr>
                <p:cNvSpPr/>
                <p:nvPr/>
              </p:nvSpPr>
              <p:spPr>
                <a:xfrm>
                  <a:off x="4003140" y="4594680"/>
                  <a:ext cx="1884133" cy="1542751"/>
                </a:xfrm>
                <a:prstGeom prst="roundRect">
                  <a:avLst>
                    <a:gd name="adj" fmla="val 84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b" anchorCtr="0"/>
                <a:lstStyle/>
                <a:p>
                  <a:pPr algn="ctr"/>
                  <a:r>
                    <a:rPr lang="en-US" sz="2000" dirty="0">
                      <a:solidFill>
                        <a:schemeClr val="tx1"/>
                      </a:solidFill>
                      <a:latin typeface="Century Gothic"/>
                      <a:ea typeface="Century Gothic"/>
                      <a:cs typeface="Century Gothic"/>
                      <a:sym typeface="Century Gothic"/>
                    </a:rPr>
                    <a:t>Excited</a:t>
                  </a:r>
                  <a:endParaRPr lang="en-US" sz="2000" dirty="0">
                    <a:solidFill>
                      <a:schemeClr val="tx1"/>
                    </a:solidFill>
                    <a:latin typeface="Century Gothic" panose="020B0502020202020204" pitchFamily="34" charset="0"/>
                  </a:endParaRPr>
                </a:p>
              </p:txBody>
            </p:sp>
            <p:pic>
              <p:nvPicPr>
                <p:cNvPr id="32" name="Picture 31" descr="A yellow emoji with a party hat blowing a whistle&#10;&#10;Description automatically generated">
                  <a:extLst>
                    <a:ext uri="{FF2B5EF4-FFF2-40B4-BE49-F238E27FC236}">
                      <a16:creationId xmlns:a16="http://schemas.microsoft.com/office/drawing/2014/main" id="{CAF21A82-F1B5-1AE4-302E-10EC3BE31F09}"/>
                    </a:ext>
                  </a:extLst>
                </p:cNvPr>
                <p:cNvPicPr>
                  <a:picLocks noChangeAspect="1"/>
                </p:cNvPicPr>
                <p:nvPr/>
              </p:nvPicPr>
              <p:blipFill>
                <a:blip r:embed="rId10"/>
                <a:stretch>
                  <a:fillRect/>
                </a:stretch>
              </p:blipFill>
              <p:spPr>
                <a:xfrm>
                  <a:off x="4528332" y="4742775"/>
                  <a:ext cx="859515" cy="859515"/>
                </a:xfrm>
                <a:prstGeom prst="rect">
                  <a:avLst/>
                </a:prstGeom>
              </p:spPr>
            </p:pic>
          </p:grpSp>
          <p:grpSp>
            <p:nvGrpSpPr>
              <p:cNvPr id="25" name="Group 24">
                <a:extLst>
                  <a:ext uri="{FF2B5EF4-FFF2-40B4-BE49-F238E27FC236}">
                    <a16:creationId xmlns:a16="http://schemas.microsoft.com/office/drawing/2014/main" id="{99BD8171-28EF-CE88-A47D-44FE4D224A11}"/>
                  </a:ext>
                </a:extLst>
              </p:cNvPr>
              <p:cNvGrpSpPr/>
              <p:nvPr/>
            </p:nvGrpSpPr>
            <p:grpSpPr>
              <a:xfrm>
                <a:off x="7862641" y="4594680"/>
                <a:ext cx="1884133" cy="1542751"/>
                <a:chOff x="7862641" y="4594680"/>
                <a:chExt cx="1884133" cy="1542751"/>
              </a:xfrm>
            </p:grpSpPr>
            <p:sp>
              <p:nvSpPr>
                <p:cNvPr id="29" name="Rounded Rectangle 28">
                  <a:extLst>
                    <a:ext uri="{FF2B5EF4-FFF2-40B4-BE49-F238E27FC236}">
                      <a16:creationId xmlns:a16="http://schemas.microsoft.com/office/drawing/2014/main" id="{890739AB-5D79-7E80-E458-553E95BDFE3F}"/>
                    </a:ext>
                  </a:extLst>
                </p:cNvPr>
                <p:cNvSpPr/>
                <p:nvPr/>
              </p:nvSpPr>
              <p:spPr>
                <a:xfrm>
                  <a:off x="7862641" y="4594680"/>
                  <a:ext cx="1884133" cy="1542751"/>
                </a:xfrm>
                <a:prstGeom prst="roundRect">
                  <a:avLst>
                    <a:gd name="adj" fmla="val 84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b" anchorCtr="0"/>
                <a:lstStyle/>
                <a:p>
                  <a:pPr algn="ctr"/>
                  <a:r>
                    <a:rPr lang="en-US" sz="2000" dirty="0">
                      <a:solidFill>
                        <a:schemeClr val="tx1"/>
                      </a:solidFill>
                      <a:latin typeface="Century Gothic"/>
                      <a:ea typeface="Century Gothic"/>
                      <a:cs typeface="Century Gothic"/>
                      <a:sym typeface="Century Gothic"/>
                    </a:rPr>
                    <a:t>Something else</a:t>
                  </a:r>
                  <a:endParaRPr lang="en-US" sz="2000" dirty="0">
                    <a:solidFill>
                      <a:schemeClr val="tx1"/>
                    </a:solidFill>
                  </a:endParaRPr>
                </a:p>
              </p:txBody>
            </p:sp>
            <p:sp>
              <p:nvSpPr>
                <p:cNvPr id="30" name="TextBox 29">
                  <a:extLst>
                    <a:ext uri="{FF2B5EF4-FFF2-40B4-BE49-F238E27FC236}">
                      <a16:creationId xmlns:a16="http://schemas.microsoft.com/office/drawing/2014/main" id="{A52217D6-76F9-A064-8A12-1BCAFD10C5B5}"/>
                    </a:ext>
                  </a:extLst>
                </p:cNvPr>
                <p:cNvSpPr txBox="1"/>
                <p:nvPr/>
              </p:nvSpPr>
              <p:spPr>
                <a:xfrm>
                  <a:off x="8500330" y="4664701"/>
                  <a:ext cx="437506" cy="1015663"/>
                </a:xfrm>
                <a:prstGeom prst="rect">
                  <a:avLst/>
                </a:prstGeom>
                <a:noFill/>
              </p:spPr>
              <p:txBody>
                <a:bodyPr wrap="square" rtlCol="0">
                  <a:spAutoFit/>
                </a:bodyPr>
                <a:lstStyle/>
                <a:p>
                  <a:r>
                    <a:rPr lang="en-US" sz="6000" b="1" dirty="0">
                      <a:latin typeface="Century Gothic" panose="020B0502020202020204" pitchFamily="34" charset="0"/>
                      <a:cs typeface="Calibri"/>
                      <a:sym typeface="Calibri"/>
                    </a:rPr>
                    <a:t>?</a:t>
                  </a:r>
                  <a:endParaRPr lang="en-US" sz="6000" b="1" dirty="0">
                    <a:latin typeface="Century Gothic" panose="020B0502020202020204" pitchFamily="34" charset="0"/>
                  </a:endParaRPr>
                </a:p>
              </p:txBody>
            </p:sp>
          </p:grpSp>
          <p:grpSp>
            <p:nvGrpSpPr>
              <p:cNvPr id="26" name="Group 25">
                <a:extLst>
                  <a:ext uri="{FF2B5EF4-FFF2-40B4-BE49-F238E27FC236}">
                    <a16:creationId xmlns:a16="http://schemas.microsoft.com/office/drawing/2014/main" id="{8A0A2776-EA16-FD4C-A0DB-32FDF6A69C0A}"/>
                  </a:ext>
                </a:extLst>
              </p:cNvPr>
              <p:cNvGrpSpPr/>
              <p:nvPr/>
            </p:nvGrpSpPr>
            <p:grpSpPr>
              <a:xfrm>
                <a:off x="5932891" y="4594680"/>
                <a:ext cx="1884133" cy="1542751"/>
                <a:chOff x="5932891" y="4594680"/>
                <a:chExt cx="1884133" cy="1542751"/>
              </a:xfrm>
            </p:grpSpPr>
            <p:sp>
              <p:nvSpPr>
                <p:cNvPr id="27" name="Rounded Rectangle 26">
                  <a:extLst>
                    <a:ext uri="{FF2B5EF4-FFF2-40B4-BE49-F238E27FC236}">
                      <a16:creationId xmlns:a16="http://schemas.microsoft.com/office/drawing/2014/main" id="{698A11EB-02CB-AC32-CAE1-44E2A364A096}"/>
                    </a:ext>
                  </a:extLst>
                </p:cNvPr>
                <p:cNvSpPr/>
                <p:nvPr/>
              </p:nvSpPr>
              <p:spPr>
                <a:xfrm>
                  <a:off x="5932891" y="4594680"/>
                  <a:ext cx="1884133" cy="1542751"/>
                </a:xfrm>
                <a:prstGeom prst="roundRect">
                  <a:avLst>
                    <a:gd name="adj" fmla="val 84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b" anchorCtr="0"/>
                <a:lstStyle/>
                <a:p>
                  <a:pPr algn="ctr"/>
                  <a:r>
                    <a:rPr lang="en-US" sz="2000" dirty="0">
                      <a:solidFill>
                        <a:schemeClr val="tx1"/>
                      </a:solidFill>
                      <a:latin typeface="Century Gothic"/>
                      <a:ea typeface="Century Gothic"/>
                      <a:cs typeface="Century Gothic"/>
                      <a:sym typeface="Century Gothic"/>
                    </a:rPr>
                    <a:t>Amused</a:t>
                  </a:r>
                  <a:endParaRPr lang="en-US" sz="2000" dirty="0">
                    <a:solidFill>
                      <a:schemeClr val="tx1"/>
                    </a:solidFill>
                  </a:endParaRPr>
                </a:p>
              </p:txBody>
            </p:sp>
            <p:pic>
              <p:nvPicPr>
                <p:cNvPr id="28" name="Picture 27">
                  <a:extLst>
                    <a:ext uri="{FF2B5EF4-FFF2-40B4-BE49-F238E27FC236}">
                      <a16:creationId xmlns:a16="http://schemas.microsoft.com/office/drawing/2014/main" id="{C2E80466-64FF-9DF7-7F95-9A1339B07B38}"/>
                    </a:ext>
                  </a:extLst>
                </p:cNvPr>
                <p:cNvPicPr>
                  <a:picLocks noChangeAspect="1"/>
                </p:cNvPicPr>
                <p:nvPr/>
              </p:nvPicPr>
              <p:blipFill>
                <a:blip r:embed="rId11"/>
                <a:srcRect l="50" r="50"/>
                <a:stretch/>
              </p:blipFill>
              <p:spPr>
                <a:xfrm>
                  <a:off x="6449588" y="4743364"/>
                  <a:ext cx="857478" cy="858336"/>
                </a:xfrm>
                <a:prstGeom prst="rect">
                  <a:avLst/>
                </a:prstGeom>
              </p:spPr>
            </p:pic>
          </p:grpSp>
        </p:grpSp>
        <p:grpSp>
          <p:nvGrpSpPr>
            <p:cNvPr id="6" name="Group 5">
              <a:extLst>
                <a:ext uri="{FF2B5EF4-FFF2-40B4-BE49-F238E27FC236}">
                  <a16:creationId xmlns:a16="http://schemas.microsoft.com/office/drawing/2014/main" id="{26A5B74C-FC67-F816-3948-B7215936A72C}"/>
                </a:ext>
              </a:extLst>
            </p:cNvPr>
            <p:cNvGrpSpPr/>
            <p:nvPr/>
          </p:nvGrpSpPr>
          <p:grpSpPr>
            <a:xfrm>
              <a:off x="143638" y="1412875"/>
              <a:ext cx="9603136" cy="1542751"/>
              <a:chOff x="143638" y="1412875"/>
              <a:chExt cx="9603136" cy="1542751"/>
            </a:xfrm>
          </p:grpSpPr>
          <p:grpSp>
            <p:nvGrpSpPr>
              <p:cNvPr id="7" name="Group 6">
                <a:extLst>
                  <a:ext uri="{FF2B5EF4-FFF2-40B4-BE49-F238E27FC236}">
                    <a16:creationId xmlns:a16="http://schemas.microsoft.com/office/drawing/2014/main" id="{BEA5F9D6-B93F-780E-52C1-5B7051BC4624}"/>
                  </a:ext>
                </a:extLst>
              </p:cNvPr>
              <p:cNvGrpSpPr/>
              <p:nvPr/>
            </p:nvGrpSpPr>
            <p:grpSpPr>
              <a:xfrm>
                <a:off x="4003140" y="1412875"/>
                <a:ext cx="1884133" cy="1542751"/>
                <a:chOff x="4003140" y="1441790"/>
                <a:chExt cx="1884133" cy="1542751"/>
              </a:xfrm>
            </p:grpSpPr>
            <p:sp>
              <p:nvSpPr>
                <p:cNvPr id="20" name="Rounded Rectangle 19">
                  <a:extLst>
                    <a:ext uri="{FF2B5EF4-FFF2-40B4-BE49-F238E27FC236}">
                      <a16:creationId xmlns:a16="http://schemas.microsoft.com/office/drawing/2014/main" id="{E36008D5-55E8-C383-11F6-D45DAF87300A}"/>
                    </a:ext>
                  </a:extLst>
                </p:cNvPr>
                <p:cNvSpPr/>
                <p:nvPr/>
              </p:nvSpPr>
              <p:spPr>
                <a:xfrm>
                  <a:off x="4003140" y="1441790"/>
                  <a:ext cx="1884133" cy="1542751"/>
                </a:xfrm>
                <a:prstGeom prst="roundRect">
                  <a:avLst>
                    <a:gd name="adj" fmla="val 84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b" anchorCtr="0"/>
                <a:lstStyle/>
                <a:p>
                  <a:pPr algn="ctr"/>
                  <a:r>
                    <a:rPr lang="en-US" sz="2000" dirty="0">
                      <a:solidFill>
                        <a:schemeClr val="tx1"/>
                      </a:solidFill>
                      <a:latin typeface="Century Gothic"/>
                      <a:ea typeface="Century Gothic"/>
                      <a:cs typeface="Century Gothic"/>
                      <a:sym typeface="Century Gothic"/>
                    </a:rPr>
                    <a:t>Sad</a:t>
                  </a:r>
                  <a:endParaRPr lang="en-US" sz="2000" dirty="0">
                    <a:solidFill>
                      <a:schemeClr val="tx1"/>
                    </a:solidFill>
                  </a:endParaRPr>
                </a:p>
              </p:txBody>
            </p:sp>
            <p:pic>
              <p:nvPicPr>
                <p:cNvPr id="21" name="Picture 20" descr="A yellow face with black background&#10;&#10;Description automatically generated">
                  <a:extLst>
                    <a:ext uri="{FF2B5EF4-FFF2-40B4-BE49-F238E27FC236}">
                      <a16:creationId xmlns:a16="http://schemas.microsoft.com/office/drawing/2014/main" id="{3402C697-378C-7C9B-48A3-984DF0C91927}"/>
                    </a:ext>
                  </a:extLst>
                </p:cNvPr>
                <p:cNvPicPr>
                  <a:picLocks noChangeAspect="1"/>
                </p:cNvPicPr>
                <p:nvPr/>
              </p:nvPicPr>
              <p:blipFill>
                <a:blip r:embed="rId12"/>
                <a:stretch>
                  <a:fillRect/>
                </a:stretch>
              </p:blipFill>
              <p:spPr>
                <a:xfrm>
                  <a:off x="4462165" y="1558038"/>
                  <a:ext cx="858336" cy="858336"/>
                </a:xfrm>
                <a:prstGeom prst="rect">
                  <a:avLst/>
                </a:prstGeom>
              </p:spPr>
            </p:pic>
          </p:grpSp>
          <p:grpSp>
            <p:nvGrpSpPr>
              <p:cNvPr id="8" name="Group 7">
                <a:extLst>
                  <a:ext uri="{FF2B5EF4-FFF2-40B4-BE49-F238E27FC236}">
                    <a16:creationId xmlns:a16="http://schemas.microsoft.com/office/drawing/2014/main" id="{A53DB7CA-F457-A7EF-0E91-451E673A8891}"/>
                  </a:ext>
                </a:extLst>
              </p:cNvPr>
              <p:cNvGrpSpPr/>
              <p:nvPr/>
            </p:nvGrpSpPr>
            <p:grpSpPr>
              <a:xfrm>
                <a:off x="7862641" y="1412875"/>
                <a:ext cx="1884133" cy="1542751"/>
                <a:chOff x="7862641" y="1441790"/>
                <a:chExt cx="1884133" cy="1542751"/>
              </a:xfrm>
            </p:grpSpPr>
            <p:sp>
              <p:nvSpPr>
                <p:cNvPr id="18" name="Rounded Rectangle 17">
                  <a:extLst>
                    <a:ext uri="{FF2B5EF4-FFF2-40B4-BE49-F238E27FC236}">
                      <a16:creationId xmlns:a16="http://schemas.microsoft.com/office/drawing/2014/main" id="{9D641961-F664-DBC6-7FE4-09D36E9CCAEE}"/>
                    </a:ext>
                  </a:extLst>
                </p:cNvPr>
                <p:cNvSpPr/>
                <p:nvPr/>
              </p:nvSpPr>
              <p:spPr>
                <a:xfrm>
                  <a:off x="7862641" y="1441790"/>
                  <a:ext cx="1884133" cy="1542751"/>
                </a:xfrm>
                <a:prstGeom prst="roundRect">
                  <a:avLst>
                    <a:gd name="adj" fmla="val 84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b" anchorCtr="0"/>
                <a:lstStyle/>
                <a:p>
                  <a:pPr algn="ctr"/>
                  <a:r>
                    <a:rPr lang="en-US" sz="2000" dirty="0">
                      <a:solidFill>
                        <a:schemeClr val="tx1"/>
                      </a:solidFill>
                      <a:latin typeface="Century Gothic"/>
                      <a:ea typeface="Century Gothic"/>
                      <a:cs typeface="Century Gothic"/>
                      <a:sym typeface="Century Gothic"/>
                    </a:rPr>
                    <a:t>Disgusted</a:t>
                  </a:r>
                  <a:endParaRPr lang="en-US" sz="2000" dirty="0">
                    <a:solidFill>
                      <a:schemeClr val="tx1"/>
                    </a:solidFill>
                  </a:endParaRPr>
                </a:p>
              </p:txBody>
            </p:sp>
            <p:pic>
              <p:nvPicPr>
                <p:cNvPr id="19" name="Picture 18" descr="A green face with a sad expression&#10;&#10;Description automatically generated">
                  <a:extLst>
                    <a:ext uri="{FF2B5EF4-FFF2-40B4-BE49-F238E27FC236}">
                      <a16:creationId xmlns:a16="http://schemas.microsoft.com/office/drawing/2014/main" id="{63584764-72FA-74B2-2B20-3897D6705E36}"/>
                    </a:ext>
                  </a:extLst>
                </p:cNvPr>
                <p:cNvPicPr>
                  <a:picLocks noChangeAspect="1"/>
                </p:cNvPicPr>
                <p:nvPr/>
              </p:nvPicPr>
              <p:blipFill>
                <a:blip r:embed="rId13"/>
                <a:stretch>
                  <a:fillRect/>
                </a:stretch>
              </p:blipFill>
              <p:spPr>
                <a:xfrm>
                  <a:off x="8324428" y="1567151"/>
                  <a:ext cx="840111" cy="840111"/>
                </a:xfrm>
                <a:prstGeom prst="rect">
                  <a:avLst/>
                </a:prstGeom>
              </p:spPr>
            </p:pic>
          </p:grpSp>
          <p:grpSp>
            <p:nvGrpSpPr>
              <p:cNvPr id="9" name="Group 8">
                <a:extLst>
                  <a:ext uri="{FF2B5EF4-FFF2-40B4-BE49-F238E27FC236}">
                    <a16:creationId xmlns:a16="http://schemas.microsoft.com/office/drawing/2014/main" id="{E49965F4-1F43-B54D-22B3-007C45C64781}"/>
                  </a:ext>
                </a:extLst>
              </p:cNvPr>
              <p:cNvGrpSpPr/>
              <p:nvPr/>
            </p:nvGrpSpPr>
            <p:grpSpPr>
              <a:xfrm>
                <a:off x="2073389" y="1412875"/>
                <a:ext cx="1884133" cy="1542751"/>
                <a:chOff x="2073389" y="1441790"/>
                <a:chExt cx="1884133" cy="1542751"/>
              </a:xfrm>
            </p:grpSpPr>
            <p:sp>
              <p:nvSpPr>
                <p:cNvPr id="16" name="Rounded Rectangle 15">
                  <a:extLst>
                    <a:ext uri="{FF2B5EF4-FFF2-40B4-BE49-F238E27FC236}">
                      <a16:creationId xmlns:a16="http://schemas.microsoft.com/office/drawing/2014/main" id="{D9D26100-8650-D737-E506-B79F2F3D6F56}"/>
                    </a:ext>
                  </a:extLst>
                </p:cNvPr>
                <p:cNvSpPr/>
                <p:nvPr/>
              </p:nvSpPr>
              <p:spPr>
                <a:xfrm>
                  <a:off x="2073389" y="1441790"/>
                  <a:ext cx="1884133" cy="1542751"/>
                </a:xfrm>
                <a:prstGeom prst="roundRect">
                  <a:avLst>
                    <a:gd name="adj" fmla="val 84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b" anchorCtr="0"/>
                <a:lstStyle/>
                <a:p>
                  <a:pPr algn="ctr"/>
                  <a:r>
                    <a:rPr lang="en-US" sz="2000" dirty="0">
                      <a:solidFill>
                        <a:schemeClr val="tx1"/>
                      </a:solidFill>
                      <a:latin typeface="Century Gothic"/>
                      <a:ea typeface="Century Gothic"/>
                      <a:cs typeface="Century Gothic"/>
                      <a:sym typeface="Century Gothic"/>
                    </a:rPr>
                    <a:t>Scared or Worried</a:t>
                  </a:r>
                </a:p>
              </p:txBody>
            </p:sp>
            <p:pic>
              <p:nvPicPr>
                <p:cNvPr id="17" name="Picture 16" descr="A yellow and blue face with a sad expression&#10;&#10;Description automatically generated">
                  <a:extLst>
                    <a:ext uri="{FF2B5EF4-FFF2-40B4-BE49-F238E27FC236}">
                      <a16:creationId xmlns:a16="http://schemas.microsoft.com/office/drawing/2014/main" id="{888070FA-753A-14C2-A458-38D75FC85A06}"/>
                    </a:ext>
                  </a:extLst>
                </p:cNvPr>
                <p:cNvPicPr>
                  <a:picLocks noChangeAspect="1"/>
                </p:cNvPicPr>
                <p:nvPr/>
              </p:nvPicPr>
              <p:blipFill>
                <a:blip r:embed="rId14"/>
                <a:stretch>
                  <a:fillRect/>
                </a:stretch>
              </p:blipFill>
              <p:spPr>
                <a:xfrm>
                  <a:off x="2540793" y="1563877"/>
                  <a:ext cx="846658" cy="846658"/>
                </a:xfrm>
                <a:prstGeom prst="rect">
                  <a:avLst/>
                </a:prstGeom>
              </p:spPr>
            </p:pic>
          </p:grpSp>
          <p:grpSp>
            <p:nvGrpSpPr>
              <p:cNvPr id="10" name="Group 9">
                <a:extLst>
                  <a:ext uri="{FF2B5EF4-FFF2-40B4-BE49-F238E27FC236}">
                    <a16:creationId xmlns:a16="http://schemas.microsoft.com/office/drawing/2014/main" id="{6329A01B-25A7-8E37-C494-6611285BE557}"/>
                  </a:ext>
                </a:extLst>
              </p:cNvPr>
              <p:cNvGrpSpPr/>
              <p:nvPr/>
            </p:nvGrpSpPr>
            <p:grpSpPr>
              <a:xfrm>
                <a:off x="5932891" y="1412875"/>
                <a:ext cx="1884133" cy="1542751"/>
                <a:chOff x="5932891" y="1441790"/>
                <a:chExt cx="1884133" cy="1542751"/>
              </a:xfrm>
            </p:grpSpPr>
            <p:sp>
              <p:nvSpPr>
                <p:cNvPr id="14" name="Rounded Rectangle 13">
                  <a:extLst>
                    <a:ext uri="{FF2B5EF4-FFF2-40B4-BE49-F238E27FC236}">
                      <a16:creationId xmlns:a16="http://schemas.microsoft.com/office/drawing/2014/main" id="{ED9AD682-1F3C-8188-4120-E3BBCE5F9019}"/>
                    </a:ext>
                  </a:extLst>
                </p:cNvPr>
                <p:cNvSpPr/>
                <p:nvPr/>
              </p:nvSpPr>
              <p:spPr>
                <a:xfrm>
                  <a:off x="5932891" y="1441790"/>
                  <a:ext cx="1884133" cy="1542751"/>
                </a:xfrm>
                <a:prstGeom prst="roundRect">
                  <a:avLst>
                    <a:gd name="adj" fmla="val 84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b" anchorCtr="0"/>
                <a:lstStyle/>
                <a:p>
                  <a:pPr algn="ctr"/>
                  <a:r>
                    <a:rPr lang="en-US" dirty="0">
                      <a:solidFill>
                        <a:schemeClr val="tx1"/>
                      </a:solidFill>
                      <a:latin typeface="Century Gothic"/>
                      <a:ea typeface="Century Gothic"/>
                      <a:cs typeface="Century Gothic"/>
                      <a:sym typeface="Century Gothic"/>
                    </a:rPr>
                    <a:t>Happy</a:t>
                  </a:r>
                  <a:endParaRPr lang="en-US" dirty="0">
                    <a:solidFill>
                      <a:schemeClr val="tx1"/>
                    </a:solidFill>
                  </a:endParaRPr>
                </a:p>
              </p:txBody>
            </p:sp>
            <p:pic>
              <p:nvPicPr>
                <p:cNvPr id="15" name="Picture 14">
                  <a:extLst>
                    <a:ext uri="{FF2B5EF4-FFF2-40B4-BE49-F238E27FC236}">
                      <a16:creationId xmlns:a16="http://schemas.microsoft.com/office/drawing/2014/main" id="{708C6704-F1FA-9E9B-73C6-A2BF8F5015E4}"/>
                    </a:ext>
                  </a:extLst>
                </p:cNvPr>
                <p:cNvPicPr>
                  <a:picLocks noChangeAspect="1"/>
                </p:cNvPicPr>
                <p:nvPr/>
              </p:nvPicPr>
              <p:blipFill>
                <a:blip r:embed="rId15"/>
                <a:srcRect l="50" r="50"/>
                <a:stretch/>
              </p:blipFill>
              <p:spPr>
                <a:xfrm>
                  <a:off x="6408838" y="1567151"/>
                  <a:ext cx="839272" cy="840111"/>
                </a:xfrm>
                <a:prstGeom prst="rect">
                  <a:avLst/>
                </a:prstGeom>
              </p:spPr>
            </p:pic>
          </p:grpSp>
          <p:grpSp>
            <p:nvGrpSpPr>
              <p:cNvPr id="11" name="Group 10">
                <a:extLst>
                  <a:ext uri="{FF2B5EF4-FFF2-40B4-BE49-F238E27FC236}">
                    <a16:creationId xmlns:a16="http://schemas.microsoft.com/office/drawing/2014/main" id="{EBE4C001-B278-D94A-990E-C6D4EA7F7EAD}"/>
                  </a:ext>
                </a:extLst>
              </p:cNvPr>
              <p:cNvGrpSpPr/>
              <p:nvPr/>
            </p:nvGrpSpPr>
            <p:grpSpPr>
              <a:xfrm>
                <a:off x="143638" y="1412875"/>
                <a:ext cx="1884133" cy="1542751"/>
                <a:chOff x="143638" y="1441790"/>
                <a:chExt cx="1884133" cy="1542751"/>
              </a:xfrm>
            </p:grpSpPr>
            <p:sp>
              <p:nvSpPr>
                <p:cNvPr id="12" name="Rounded Rectangle 11">
                  <a:extLst>
                    <a:ext uri="{FF2B5EF4-FFF2-40B4-BE49-F238E27FC236}">
                      <a16:creationId xmlns:a16="http://schemas.microsoft.com/office/drawing/2014/main" id="{7D53ABC9-ECFA-667C-FA54-95E404A5B16D}"/>
                    </a:ext>
                  </a:extLst>
                </p:cNvPr>
                <p:cNvSpPr/>
                <p:nvPr/>
              </p:nvSpPr>
              <p:spPr>
                <a:xfrm>
                  <a:off x="143638" y="1441790"/>
                  <a:ext cx="1884133" cy="1542751"/>
                </a:xfrm>
                <a:prstGeom prst="roundRect">
                  <a:avLst>
                    <a:gd name="adj" fmla="val 84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b" anchorCtr="0"/>
                <a:lstStyle/>
                <a:p>
                  <a:pPr algn="ctr"/>
                  <a:r>
                    <a:rPr lang="en-US" sz="2000" dirty="0">
                      <a:solidFill>
                        <a:schemeClr val="tx1"/>
                      </a:solidFill>
                      <a:latin typeface="Century Gothic"/>
                      <a:ea typeface="Century Gothic"/>
                      <a:cs typeface="Century Gothic"/>
                      <a:sym typeface="Century Gothic"/>
                    </a:rPr>
                    <a:t>Angry</a:t>
                  </a:r>
                  <a:endParaRPr lang="en-US" sz="2000" dirty="0">
                    <a:solidFill>
                      <a:schemeClr val="tx1"/>
                    </a:solidFill>
                  </a:endParaRPr>
                </a:p>
              </p:txBody>
            </p:sp>
            <p:pic>
              <p:nvPicPr>
                <p:cNvPr id="13" name="Picture 12">
                  <a:extLst>
                    <a:ext uri="{FF2B5EF4-FFF2-40B4-BE49-F238E27FC236}">
                      <a16:creationId xmlns:a16="http://schemas.microsoft.com/office/drawing/2014/main" id="{630E6AC9-29A2-2E3F-84F6-843DCAD6F0B4}"/>
                    </a:ext>
                  </a:extLst>
                </p:cNvPr>
                <p:cNvPicPr>
                  <a:picLocks noChangeAspect="1"/>
                </p:cNvPicPr>
                <p:nvPr/>
              </p:nvPicPr>
              <p:blipFill>
                <a:blip r:embed="rId16"/>
                <a:srcRect l="50" r="50"/>
                <a:stretch/>
              </p:blipFill>
              <p:spPr>
                <a:xfrm>
                  <a:off x="624900" y="1552109"/>
                  <a:ext cx="845812" cy="846658"/>
                </a:xfrm>
                <a:prstGeom prst="rect">
                  <a:avLst/>
                </a:prstGeom>
              </p:spPr>
            </p:pic>
          </p:gr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FC532-7721-83C7-41CF-3E47F4F5EAF2}"/>
              </a:ext>
            </a:extLst>
          </p:cNvPr>
          <p:cNvSpPr>
            <a:spLocks noGrp="1"/>
          </p:cNvSpPr>
          <p:nvPr>
            <p:ph type="title"/>
          </p:nvPr>
        </p:nvSpPr>
        <p:spPr>
          <a:xfrm>
            <a:off x="789139" y="188078"/>
            <a:ext cx="10822487" cy="929896"/>
          </a:xfrm>
          <a:ln w="57150"/>
        </p:spPr>
        <p:txBody>
          <a:bodyPr>
            <a:normAutofit/>
          </a:bodyPr>
          <a:lstStyle/>
          <a:p>
            <a:r>
              <a:rPr lang="en-GB" sz="3600" cap="none" dirty="0">
                <a:solidFill>
                  <a:schemeClr val="tx1"/>
                </a:solidFill>
                <a:latin typeface="Comic Sans MS" panose="030F0702030302020204" pitchFamily="66" charset="0"/>
              </a:rPr>
              <a:t>PSHE Ground Rules</a:t>
            </a:r>
          </a:p>
        </p:txBody>
      </p:sp>
      <p:sp>
        <p:nvSpPr>
          <p:cNvPr id="3" name="Content Placeholder 2">
            <a:extLst>
              <a:ext uri="{FF2B5EF4-FFF2-40B4-BE49-F238E27FC236}">
                <a16:creationId xmlns:a16="http://schemas.microsoft.com/office/drawing/2014/main" id="{FEC7F46F-53B2-FB16-DCB7-39F3DE110B00}"/>
              </a:ext>
            </a:extLst>
          </p:cNvPr>
          <p:cNvSpPr>
            <a:spLocks noGrp="1"/>
          </p:cNvSpPr>
          <p:nvPr>
            <p:ph idx="1"/>
          </p:nvPr>
        </p:nvSpPr>
        <p:spPr>
          <a:xfrm>
            <a:off x="789138" y="1502227"/>
            <a:ext cx="10822487" cy="4547844"/>
          </a:xfrm>
          <a:solidFill>
            <a:schemeClr val="bg1"/>
          </a:solidFill>
        </p:spPr>
        <p:txBody>
          <a:bodyPr>
            <a:normAutofit lnSpcReduction="10000"/>
          </a:bodyPr>
          <a:lstStyle/>
          <a:p>
            <a:pPr>
              <a:buFont typeface="Wingdings" panose="05000000000000000000" pitchFamily="2" charset="2"/>
              <a:buChar char="ü"/>
            </a:pPr>
            <a:r>
              <a:rPr lang="en-GB" sz="2800" dirty="0">
                <a:solidFill>
                  <a:schemeClr val="tx1"/>
                </a:solidFill>
                <a:latin typeface="Comic Sans MS" panose="030F0702030302020204" pitchFamily="66" charset="0"/>
              </a:rPr>
              <a:t>Let other people talk and listen without interrupting </a:t>
            </a:r>
          </a:p>
          <a:p>
            <a:pPr>
              <a:buFont typeface="Wingdings" panose="05000000000000000000" pitchFamily="2" charset="2"/>
              <a:buChar char="ü"/>
            </a:pPr>
            <a:r>
              <a:rPr lang="en-GB" sz="2800" dirty="0">
                <a:solidFill>
                  <a:schemeClr val="tx1"/>
                </a:solidFill>
                <a:latin typeface="Comic Sans MS" panose="030F0702030302020204" pitchFamily="66" charset="0"/>
              </a:rPr>
              <a:t>Be respectful </a:t>
            </a:r>
          </a:p>
          <a:p>
            <a:pPr>
              <a:buFont typeface="Wingdings" panose="05000000000000000000" pitchFamily="2" charset="2"/>
              <a:buChar char="ü"/>
            </a:pPr>
            <a:r>
              <a:rPr lang="en-GB" sz="2800" dirty="0">
                <a:solidFill>
                  <a:schemeClr val="tx1"/>
                </a:solidFill>
                <a:latin typeface="Comic Sans MS" panose="030F0702030302020204" pitchFamily="66" charset="0"/>
              </a:rPr>
              <a:t>Do not use bad language and try to use language that won’t offend or upset anyone </a:t>
            </a:r>
          </a:p>
          <a:p>
            <a:pPr>
              <a:buFont typeface="Wingdings" panose="05000000000000000000" pitchFamily="2" charset="2"/>
              <a:buChar char="ü"/>
            </a:pPr>
            <a:r>
              <a:rPr lang="en-GB" sz="2800" dirty="0">
                <a:solidFill>
                  <a:schemeClr val="tx1"/>
                </a:solidFill>
                <a:latin typeface="Comic Sans MS" panose="030F0702030302020204" pitchFamily="66" charset="0"/>
              </a:rPr>
              <a:t>Use the correct terms – if you don’t know them ask for help </a:t>
            </a:r>
          </a:p>
          <a:p>
            <a:pPr>
              <a:buFont typeface="Wingdings" panose="05000000000000000000" pitchFamily="2" charset="2"/>
              <a:buChar char="ü"/>
            </a:pPr>
            <a:r>
              <a:rPr lang="en-GB" sz="2800" dirty="0">
                <a:solidFill>
                  <a:schemeClr val="tx1"/>
                </a:solidFill>
                <a:latin typeface="Comic Sans MS" panose="030F0702030302020204" pitchFamily="66" charset="0"/>
              </a:rPr>
              <a:t>Comment on what was said, not who said it </a:t>
            </a:r>
          </a:p>
          <a:p>
            <a:pPr>
              <a:buFont typeface="Wingdings" panose="05000000000000000000" pitchFamily="2" charset="2"/>
              <a:buChar char="ü"/>
            </a:pPr>
            <a:r>
              <a:rPr lang="en-GB" sz="2800" dirty="0">
                <a:solidFill>
                  <a:schemeClr val="tx1"/>
                </a:solidFill>
                <a:latin typeface="Comic Sans MS" panose="030F0702030302020204" pitchFamily="66" charset="0"/>
              </a:rPr>
              <a:t>Never share your friends’ personal experiences </a:t>
            </a:r>
          </a:p>
          <a:p>
            <a:pPr>
              <a:buFont typeface="Wingdings" panose="05000000000000000000" pitchFamily="2" charset="2"/>
              <a:buChar char="ü"/>
            </a:pPr>
            <a:r>
              <a:rPr lang="en-GB" sz="2800" dirty="0">
                <a:solidFill>
                  <a:schemeClr val="tx1"/>
                </a:solidFill>
                <a:latin typeface="Comic Sans MS" panose="030F0702030302020204" pitchFamily="66" charset="0"/>
              </a:rPr>
              <a:t>Don’t ask personal questions </a:t>
            </a:r>
          </a:p>
          <a:p>
            <a:pPr>
              <a:buFont typeface="Wingdings" panose="05000000000000000000" pitchFamily="2" charset="2"/>
              <a:buChar char="ü"/>
            </a:pPr>
            <a:r>
              <a:rPr lang="en-GB" sz="2800" dirty="0">
                <a:solidFill>
                  <a:schemeClr val="tx1"/>
                </a:solidFill>
                <a:latin typeface="Comic Sans MS" panose="030F0702030302020204" pitchFamily="66" charset="0"/>
              </a:rPr>
              <a:t>Try not to judge others.</a:t>
            </a:r>
          </a:p>
          <a:p>
            <a:endParaRPr lang="en-GB" dirty="0"/>
          </a:p>
        </p:txBody>
      </p:sp>
      <p:pic>
        <p:nvPicPr>
          <p:cNvPr id="4" name="Picture 3" descr="Logo, company name&#10;&#10;Description automatically generated">
            <a:extLst>
              <a:ext uri="{FF2B5EF4-FFF2-40B4-BE49-F238E27FC236}">
                <a16:creationId xmlns:a16="http://schemas.microsoft.com/office/drawing/2014/main" id="{2E1BA08F-386E-39AC-28CF-13F0350138EE}"/>
              </a:ext>
            </a:extLst>
          </p:cNvPr>
          <p:cNvPicPr>
            <a:picLocks noChangeAspect="1"/>
          </p:cNvPicPr>
          <p:nvPr/>
        </p:nvPicPr>
        <p:blipFill>
          <a:blip r:embed="rId3"/>
          <a:stretch>
            <a:fillRect/>
          </a:stretch>
        </p:blipFill>
        <p:spPr>
          <a:xfrm>
            <a:off x="10449762" y="5160723"/>
            <a:ext cx="1742238" cy="1697277"/>
          </a:xfrm>
          <a:prstGeom prst="rect">
            <a:avLst/>
          </a:prstGeom>
        </p:spPr>
      </p:pic>
    </p:spTree>
    <p:extLst>
      <p:ext uri="{BB962C8B-B14F-4D97-AF65-F5344CB8AC3E}">
        <p14:creationId xmlns:p14="http://schemas.microsoft.com/office/powerpoint/2010/main" val="1764951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1414" y="103619"/>
            <a:ext cx="7729728" cy="1188720"/>
          </a:xfrm>
          <a:ln w="57150">
            <a:solidFill>
              <a:schemeClr val="tx1"/>
            </a:solidFill>
          </a:ln>
        </p:spPr>
        <p:txBody>
          <a:bodyPr/>
          <a:lstStyle/>
          <a:p>
            <a:r>
              <a:rPr lang="en-GB" b="1" dirty="0">
                <a:solidFill>
                  <a:schemeClr val="tx1"/>
                </a:solidFill>
                <a:latin typeface="Comic Sans MS" panose="030F0702030302020204" pitchFamily="66" charset="0"/>
              </a:rPr>
              <a:t>Learning objectives</a:t>
            </a:r>
          </a:p>
        </p:txBody>
      </p:sp>
      <p:sp>
        <p:nvSpPr>
          <p:cNvPr id="7" name="Rectangle: Rounded Corners 6">
            <a:extLst>
              <a:ext uri="{FF2B5EF4-FFF2-40B4-BE49-F238E27FC236}">
                <a16:creationId xmlns:a16="http://schemas.microsoft.com/office/drawing/2014/main" id="{45F03DD0-1E8D-476E-92BD-2A0E7C453B77}"/>
              </a:ext>
            </a:extLst>
          </p:cNvPr>
          <p:cNvSpPr/>
          <p:nvPr/>
        </p:nvSpPr>
        <p:spPr>
          <a:xfrm>
            <a:off x="124908" y="4501036"/>
            <a:ext cx="3771900" cy="2253345"/>
          </a:xfrm>
          <a:prstGeom prst="round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00" dirty="0">
                <a:solidFill>
                  <a:schemeClr val="tx1"/>
                </a:solidFill>
                <a:latin typeface="Comic Sans MS" panose="030F0702030302020204" pitchFamily="66" charset="0"/>
              </a:rPr>
              <a:t>Describe negative thinking patterns and assess their potential impact on wellbeing</a:t>
            </a:r>
          </a:p>
          <a:p>
            <a:endParaRPr lang="en-GB" sz="2600" dirty="0">
              <a:solidFill>
                <a:schemeClr val="tx1"/>
              </a:solidFill>
              <a:latin typeface="Comic Sans MS" panose="030F0702030302020204" pitchFamily="66" charset="0"/>
            </a:endParaRPr>
          </a:p>
        </p:txBody>
      </p:sp>
      <p:sp>
        <p:nvSpPr>
          <p:cNvPr id="8" name="Rectangle: Rounded Corners 7">
            <a:extLst>
              <a:ext uri="{FF2B5EF4-FFF2-40B4-BE49-F238E27FC236}">
                <a16:creationId xmlns:a16="http://schemas.microsoft.com/office/drawing/2014/main" id="{F3446232-ADA9-4B30-B850-AC382B87043E}"/>
              </a:ext>
            </a:extLst>
          </p:cNvPr>
          <p:cNvSpPr/>
          <p:nvPr/>
        </p:nvSpPr>
        <p:spPr>
          <a:xfrm>
            <a:off x="8161361" y="4381553"/>
            <a:ext cx="3905731" cy="2372828"/>
          </a:xfrm>
          <a:prstGeom prst="round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00" dirty="0">
                <a:solidFill>
                  <a:schemeClr val="tx1"/>
                </a:solidFill>
                <a:latin typeface="Comic Sans MS" panose="030F0702030302020204" pitchFamily="66" charset="0"/>
              </a:rPr>
              <a:t>Identify ways to learn from disappointments and setbacks</a:t>
            </a:r>
          </a:p>
          <a:p>
            <a:endParaRPr lang="en-GB" sz="2600" dirty="0">
              <a:solidFill>
                <a:schemeClr val="tx1"/>
              </a:solidFill>
              <a:latin typeface="Comic Sans MS" panose="030F0702030302020204" pitchFamily="66" charset="0"/>
            </a:endParaRPr>
          </a:p>
        </p:txBody>
      </p:sp>
      <p:sp>
        <p:nvSpPr>
          <p:cNvPr id="10" name="TextBox 9">
            <a:extLst>
              <a:ext uri="{FF2B5EF4-FFF2-40B4-BE49-F238E27FC236}">
                <a16:creationId xmlns:a16="http://schemas.microsoft.com/office/drawing/2014/main" id="{EEB41B5A-8D96-4594-A07D-177123011786}"/>
              </a:ext>
            </a:extLst>
          </p:cNvPr>
          <p:cNvSpPr txBox="1"/>
          <p:nvPr/>
        </p:nvSpPr>
        <p:spPr>
          <a:xfrm>
            <a:off x="228095" y="1419480"/>
            <a:ext cx="11838997" cy="965075"/>
          </a:xfrm>
          <a:prstGeom prst="rect">
            <a:avLst/>
          </a:prstGeom>
          <a:ln w="76200">
            <a:solidFill>
              <a:schemeClr val="tx1"/>
            </a:solidFill>
          </a:ln>
        </p:spPr>
        <p:style>
          <a:lnRef idx="2">
            <a:schemeClr val="accent1"/>
          </a:lnRef>
          <a:fillRef idx="1">
            <a:schemeClr val="lt1"/>
          </a:fillRef>
          <a:effectRef idx="0">
            <a:schemeClr val="accent1"/>
          </a:effectRef>
          <a:fontRef idx="minor">
            <a:schemeClr val="dk1"/>
          </a:fontRef>
        </p:style>
        <p:txBody>
          <a:bodyPr wrap="square" lIns="102300" tIns="51151" rIns="102300" bIns="51151" rtlCol="0">
            <a:spAutoFit/>
          </a:bodyPr>
          <a:lstStyle/>
          <a:p>
            <a:pPr lvl="1"/>
            <a:r>
              <a:rPr lang="en-US" sz="2800" b="1" dirty="0">
                <a:solidFill>
                  <a:schemeClr val="tx1"/>
                </a:solidFill>
                <a:latin typeface="Comic Sans MS" panose="030F0702030302020204" pitchFamily="66" charset="0"/>
              </a:rPr>
              <a:t>Learning Objective: </a:t>
            </a:r>
            <a:r>
              <a:rPr lang="en-US" sz="2800" dirty="0">
                <a:latin typeface="Comic Sans MS" panose="030F0702030302020204" pitchFamily="66" charset="0"/>
              </a:rPr>
              <a:t>To learn how to change thinking patterns to support wellbeing.</a:t>
            </a:r>
          </a:p>
        </p:txBody>
      </p:sp>
      <p:sp>
        <p:nvSpPr>
          <p:cNvPr id="3" name="Title 1">
            <a:extLst>
              <a:ext uri="{FF2B5EF4-FFF2-40B4-BE49-F238E27FC236}">
                <a16:creationId xmlns:a16="http://schemas.microsoft.com/office/drawing/2014/main" id="{F0EFDF19-6D67-AC5C-18E0-51E43992461E}"/>
              </a:ext>
            </a:extLst>
          </p:cNvPr>
          <p:cNvSpPr txBox="1">
            <a:spLocks/>
          </p:cNvSpPr>
          <p:nvPr/>
        </p:nvSpPr>
        <p:spPr bwMode="black">
          <a:xfrm>
            <a:off x="2528751" y="3004138"/>
            <a:ext cx="7729728" cy="1188720"/>
          </a:xfrm>
          <a:prstGeom prst="rect">
            <a:avLst/>
          </a:prstGeom>
          <a:solidFill>
            <a:srgbClr val="FFFFFF"/>
          </a:solidFill>
          <a:ln w="57150" cap="sq">
            <a:solidFill>
              <a:schemeClr val="tx1"/>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GB" b="1" dirty="0">
                <a:solidFill>
                  <a:schemeClr val="tx1"/>
                </a:solidFill>
                <a:latin typeface="Comic Sans MS" panose="030F0702030302020204" pitchFamily="66" charset="0"/>
              </a:rPr>
              <a:t>Learning Outcomes</a:t>
            </a:r>
          </a:p>
        </p:txBody>
      </p:sp>
      <p:pic>
        <p:nvPicPr>
          <p:cNvPr id="4" name="Picture 3">
            <a:extLst>
              <a:ext uri="{FF2B5EF4-FFF2-40B4-BE49-F238E27FC236}">
                <a16:creationId xmlns:a16="http://schemas.microsoft.com/office/drawing/2014/main" id="{81CBDFC4-8422-343A-6A33-F7E2DFBC6BE0}"/>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6753"/>
                    </a14:imgEffect>
                    <a14:imgEffect>
                      <a14:saturation sat="0"/>
                    </a14:imgEffect>
                  </a14:imgLayer>
                </a14:imgProps>
              </a:ext>
              <a:ext uri="{28A0092B-C50C-407E-A947-70E740481C1C}">
                <a14:useLocalDpi xmlns:a14="http://schemas.microsoft.com/office/drawing/2010/main" val="0"/>
              </a:ext>
            </a:extLst>
          </a:blip>
          <a:stretch>
            <a:fillRect/>
          </a:stretch>
        </p:blipFill>
        <p:spPr>
          <a:xfrm>
            <a:off x="1042237" y="201973"/>
            <a:ext cx="968621" cy="1076313"/>
          </a:xfrm>
          <a:prstGeom prst="rect">
            <a:avLst/>
          </a:prstGeom>
        </p:spPr>
      </p:pic>
      <p:pic>
        <p:nvPicPr>
          <p:cNvPr id="5" name="Picture 4">
            <a:extLst>
              <a:ext uri="{FF2B5EF4-FFF2-40B4-BE49-F238E27FC236}">
                <a16:creationId xmlns:a16="http://schemas.microsoft.com/office/drawing/2014/main" id="{DD7B10DC-B7CE-DF1C-79B6-DD5B7F1287AD}"/>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10502" r="10174"/>
          <a:stretch/>
        </p:blipFill>
        <p:spPr>
          <a:xfrm>
            <a:off x="898618" y="3132820"/>
            <a:ext cx="1112240" cy="1269911"/>
          </a:xfrm>
          <a:prstGeom prst="rect">
            <a:avLst/>
          </a:prstGeom>
        </p:spPr>
      </p:pic>
      <p:sp>
        <p:nvSpPr>
          <p:cNvPr id="6" name="Rectangle: Rounded Corners 5">
            <a:extLst>
              <a:ext uri="{FF2B5EF4-FFF2-40B4-BE49-F238E27FC236}">
                <a16:creationId xmlns:a16="http://schemas.microsoft.com/office/drawing/2014/main" id="{13E22FE8-C6B5-BEE1-DEC9-243A5BAB4C42}"/>
              </a:ext>
            </a:extLst>
          </p:cNvPr>
          <p:cNvSpPr/>
          <p:nvPr/>
        </p:nvSpPr>
        <p:spPr>
          <a:xfrm>
            <a:off x="4076219" y="4381553"/>
            <a:ext cx="3905731" cy="2372828"/>
          </a:xfrm>
          <a:prstGeom prst="round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00" dirty="0">
                <a:solidFill>
                  <a:schemeClr val="tx1"/>
                </a:solidFill>
                <a:latin typeface="Comic Sans MS" panose="030F0702030302020204" pitchFamily="66" charset="0"/>
              </a:rPr>
              <a:t>Evaluate strategies to help reframe negative thinking</a:t>
            </a:r>
          </a:p>
          <a:p>
            <a:endParaRPr lang="en-GB" sz="26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79766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FC532-7721-83C7-41CF-3E47F4F5EAF2}"/>
              </a:ext>
            </a:extLst>
          </p:cNvPr>
          <p:cNvSpPr>
            <a:spLocks noGrp="1"/>
          </p:cNvSpPr>
          <p:nvPr>
            <p:ph type="title"/>
          </p:nvPr>
        </p:nvSpPr>
        <p:spPr>
          <a:xfrm>
            <a:off x="789139" y="188078"/>
            <a:ext cx="10822487" cy="929896"/>
          </a:xfrm>
          <a:ln w="57150"/>
        </p:spPr>
        <p:txBody>
          <a:bodyPr>
            <a:normAutofit/>
          </a:bodyPr>
          <a:lstStyle/>
          <a:p>
            <a:r>
              <a:rPr lang="en-GB" sz="3600" cap="none" dirty="0">
                <a:solidFill>
                  <a:schemeClr val="tx1"/>
                </a:solidFill>
                <a:latin typeface="Comic Sans MS" panose="030F0702030302020204" pitchFamily="66" charset="0"/>
              </a:rPr>
              <a:t>Task 1- What’s our starting point?</a:t>
            </a:r>
          </a:p>
        </p:txBody>
      </p:sp>
      <p:sp>
        <p:nvSpPr>
          <p:cNvPr id="3" name="Content Placeholder 2">
            <a:extLst>
              <a:ext uri="{FF2B5EF4-FFF2-40B4-BE49-F238E27FC236}">
                <a16:creationId xmlns:a16="http://schemas.microsoft.com/office/drawing/2014/main" id="{FEC7F46F-53B2-FB16-DCB7-39F3DE110B00}"/>
              </a:ext>
            </a:extLst>
          </p:cNvPr>
          <p:cNvSpPr>
            <a:spLocks noGrp="1"/>
          </p:cNvSpPr>
          <p:nvPr>
            <p:ph idx="1"/>
          </p:nvPr>
        </p:nvSpPr>
        <p:spPr>
          <a:xfrm>
            <a:off x="304800" y="1422400"/>
            <a:ext cx="11667067" cy="5247521"/>
          </a:xfrm>
          <a:solidFill>
            <a:schemeClr val="bg1"/>
          </a:solidFill>
        </p:spPr>
        <p:txBody>
          <a:bodyPr>
            <a:normAutofit/>
          </a:bodyPr>
          <a:lstStyle/>
          <a:p>
            <a:pPr marL="0" indent="0">
              <a:buNone/>
            </a:pPr>
            <a:r>
              <a:rPr lang="en-US" sz="2800" b="1" dirty="0">
                <a:solidFill>
                  <a:schemeClr val="tx1"/>
                </a:solidFill>
                <a:latin typeface="Comic Sans MS" panose="030F0702030302020204" pitchFamily="66" charset="0"/>
              </a:rPr>
              <a:t>Draw a circle on the line to show how much you agree or disagree with each statement. </a:t>
            </a:r>
          </a:p>
          <a:p>
            <a:endParaRPr lang="en-GB" sz="2800" dirty="0">
              <a:solidFill>
                <a:schemeClr val="tx1"/>
              </a:solidFill>
              <a:latin typeface="Comic Sans MS" panose="030F0702030302020204" pitchFamily="66" charset="0"/>
            </a:endParaRPr>
          </a:p>
          <a:p>
            <a:endParaRPr lang="en-GB" sz="2800" dirty="0">
              <a:solidFill>
                <a:schemeClr val="tx1"/>
              </a:solidFill>
              <a:latin typeface="Comic Sans MS" panose="030F0702030302020204" pitchFamily="66" charset="0"/>
            </a:endParaRPr>
          </a:p>
          <a:p>
            <a:endParaRPr lang="en-GB" sz="2800" dirty="0">
              <a:solidFill>
                <a:schemeClr val="tx1"/>
              </a:solidFill>
              <a:latin typeface="Comic Sans MS" panose="030F0702030302020204" pitchFamily="66" charset="0"/>
            </a:endParaRPr>
          </a:p>
          <a:p>
            <a:pPr marL="0" indent="0" algn="ctr">
              <a:buNone/>
            </a:pPr>
            <a:r>
              <a:rPr lang="en-US" sz="2800" b="1" dirty="0">
                <a:solidFill>
                  <a:schemeClr val="tx1"/>
                </a:solidFill>
                <a:latin typeface="Comic Sans MS" panose="030F0702030302020204" pitchFamily="66" charset="0"/>
              </a:rPr>
              <a:t>Then, with a partner, discuss the quote about managing disappointments</a:t>
            </a:r>
          </a:p>
          <a:p>
            <a:pPr marL="0" indent="0" algn="ctr">
              <a:lnSpc>
                <a:spcPts val="2400"/>
              </a:lnSpc>
              <a:spcBef>
                <a:spcPts val="900"/>
              </a:spcBef>
              <a:buNone/>
            </a:pPr>
            <a:r>
              <a:rPr lang="en-US" sz="2800" dirty="0">
                <a:solidFill>
                  <a:schemeClr val="tx1"/>
                </a:solidFill>
                <a:latin typeface="Comic Sans MS" panose="030F0702030302020204" pitchFamily="66" charset="0"/>
              </a:rPr>
              <a:t>Everything always goes wrong when I plan something! </a:t>
            </a:r>
          </a:p>
          <a:p>
            <a:pPr marL="0" indent="0" algn="ctr">
              <a:lnSpc>
                <a:spcPts val="2400"/>
              </a:lnSpc>
              <a:spcBef>
                <a:spcPts val="900"/>
              </a:spcBef>
              <a:buNone/>
            </a:pPr>
            <a:r>
              <a:rPr lang="en-US" sz="2800" dirty="0">
                <a:solidFill>
                  <a:schemeClr val="tx1"/>
                </a:solidFill>
                <a:latin typeface="Comic Sans MS" panose="030F0702030302020204" pitchFamily="66" charset="0"/>
              </a:rPr>
              <a:t>I don’t know what to do, I find it really frustrating. </a:t>
            </a:r>
          </a:p>
          <a:p>
            <a:pPr marL="0" indent="0" algn="ctr">
              <a:lnSpc>
                <a:spcPts val="2400"/>
              </a:lnSpc>
              <a:spcBef>
                <a:spcPts val="900"/>
              </a:spcBef>
              <a:buNone/>
            </a:pPr>
            <a:r>
              <a:rPr lang="en-US" sz="2800" dirty="0">
                <a:solidFill>
                  <a:schemeClr val="tx1"/>
                </a:solidFill>
                <a:latin typeface="Comic Sans MS" panose="030F0702030302020204" pitchFamily="66" charset="0"/>
              </a:rPr>
              <a:t>What can I do to manage disappointments?</a:t>
            </a:r>
            <a:endParaRPr lang="en-GB" sz="2800" dirty="0">
              <a:solidFill>
                <a:schemeClr val="tx1"/>
              </a:solidFill>
              <a:latin typeface="Comic Sans MS" panose="030F0702030302020204" pitchFamily="66" charset="0"/>
            </a:endParaRPr>
          </a:p>
          <a:p>
            <a:pPr marL="0" indent="0">
              <a:buNone/>
            </a:pPr>
            <a:endParaRPr lang="en-GB" sz="2800" dirty="0">
              <a:solidFill>
                <a:schemeClr val="tx1"/>
              </a:solidFill>
              <a:latin typeface="Comic Sans MS" panose="030F0702030302020204" pitchFamily="66" charset="0"/>
            </a:endParaRPr>
          </a:p>
        </p:txBody>
      </p:sp>
      <p:grpSp>
        <p:nvGrpSpPr>
          <p:cNvPr id="5" name="Group 4">
            <a:extLst>
              <a:ext uri="{FF2B5EF4-FFF2-40B4-BE49-F238E27FC236}">
                <a16:creationId xmlns:a16="http://schemas.microsoft.com/office/drawing/2014/main" id="{7D0B1272-9660-754A-B289-7A9D7E7CBBDA}"/>
              </a:ext>
            </a:extLst>
          </p:cNvPr>
          <p:cNvGrpSpPr/>
          <p:nvPr/>
        </p:nvGrpSpPr>
        <p:grpSpPr>
          <a:xfrm>
            <a:off x="455125" y="2692224"/>
            <a:ext cx="9385216" cy="925554"/>
            <a:chOff x="232915" y="2688248"/>
            <a:chExt cx="11343854" cy="1118710"/>
          </a:xfrm>
        </p:grpSpPr>
        <p:grpSp>
          <p:nvGrpSpPr>
            <p:cNvPr id="23" name="Group 22">
              <a:extLst>
                <a:ext uri="{FF2B5EF4-FFF2-40B4-BE49-F238E27FC236}">
                  <a16:creationId xmlns:a16="http://schemas.microsoft.com/office/drawing/2014/main" id="{7C175E51-3D29-3E30-80DB-CC2D7A2825B0}"/>
                </a:ext>
              </a:extLst>
            </p:cNvPr>
            <p:cNvGrpSpPr/>
            <p:nvPr/>
          </p:nvGrpSpPr>
          <p:grpSpPr>
            <a:xfrm>
              <a:off x="956896" y="2688248"/>
              <a:ext cx="9709963" cy="363415"/>
              <a:chOff x="956896" y="2688248"/>
              <a:chExt cx="9709963" cy="363415"/>
            </a:xfrm>
          </p:grpSpPr>
          <p:cxnSp>
            <p:nvCxnSpPr>
              <p:cNvPr id="26" name="Straight Connector 25">
                <a:extLst>
                  <a:ext uri="{FF2B5EF4-FFF2-40B4-BE49-F238E27FC236}">
                    <a16:creationId xmlns:a16="http://schemas.microsoft.com/office/drawing/2014/main" id="{E40A98B5-87EA-F644-F46C-15E11376B086}"/>
                  </a:ext>
                </a:extLst>
              </p:cNvPr>
              <p:cNvCxnSpPr>
                <a:cxnSpLocks/>
              </p:cNvCxnSpPr>
              <p:nvPr/>
            </p:nvCxnSpPr>
            <p:spPr>
              <a:xfrm>
                <a:off x="973015" y="2887540"/>
                <a:ext cx="968273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D865626-A7A9-AE44-9FEB-616350C06840}"/>
                  </a:ext>
                </a:extLst>
              </p:cNvPr>
              <p:cNvCxnSpPr>
                <a:cxnSpLocks/>
              </p:cNvCxnSpPr>
              <p:nvPr/>
            </p:nvCxnSpPr>
            <p:spPr>
              <a:xfrm flipV="1">
                <a:off x="956896" y="2688248"/>
                <a:ext cx="0" cy="363415"/>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DEE30D5-002E-56D8-7C7D-9D1D5D4BB6F4}"/>
                  </a:ext>
                </a:extLst>
              </p:cNvPr>
              <p:cNvCxnSpPr>
                <a:cxnSpLocks/>
              </p:cNvCxnSpPr>
              <p:nvPr/>
            </p:nvCxnSpPr>
            <p:spPr>
              <a:xfrm flipV="1">
                <a:off x="10666859" y="2688248"/>
                <a:ext cx="0" cy="363415"/>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24" name="Content Placeholder 4">
              <a:extLst>
                <a:ext uri="{FF2B5EF4-FFF2-40B4-BE49-F238E27FC236}">
                  <a16:creationId xmlns:a16="http://schemas.microsoft.com/office/drawing/2014/main" id="{8BBAA319-B704-E0FA-950B-3B8D3356A773}"/>
                </a:ext>
              </a:extLst>
            </p:cNvPr>
            <p:cNvSpPr txBox="1">
              <a:spLocks/>
            </p:cNvSpPr>
            <p:nvPr/>
          </p:nvSpPr>
          <p:spPr>
            <a:xfrm>
              <a:off x="232915" y="2972412"/>
              <a:ext cx="1490377" cy="527538"/>
            </a:xfrm>
            <a:prstGeom prst="rect">
              <a:avLst/>
            </a:prstGeom>
          </p:spPr>
          <p:txBody>
            <a:bodyPr vert="horz" lIns="91440" tIns="45720" rIns="91440" bIns="45720" rtlCol="0">
              <a:normAutofit fontScale="70000" lnSpcReduction="20000"/>
            </a:bodyPr>
            <a:lstStyle>
              <a:defPPr>
                <a:defRPr lang="en-US"/>
              </a:defPPr>
              <a:lvl1pPr marL="0" indent="0" algn="l" defTabSz="990570" rtl="0" eaLnBrk="1" latinLnBrk="0" hangingPunct="1">
                <a:lnSpc>
                  <a:spcPts val="2800"/>
                </a:lnSpc>
                <a:spcBef>
                  <a:spcPts val="1100"/>
                </a:spcBef>
                <a:spcAft>
                  <a:spcPts val="0"/>
                </a:spcAft>
                <a:buFont typeface="Arial" panose="020B0604020202020204" pitchFamily="34" charset="0"/>
                <a:buNone/>
                <a:defRPr sz="2000" kern="1200">
                  <a:solidFill>
                    <a:schemeClr val="bg1"/>
                  </a:solidFill>
                  <a:latin typeface="Century Gothic" panose="020B0502020202020204" pitchFamily="34" charset="0"/>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sz="2600" kern="1200">
                  <a:solidFill>
                    <a:schemeClr val="tx1"/>
                  </a:solidFill>
                  <a:latin typeface="Century Gothic" panose="020B0502020202020204" pitchFamily="34" charset="0"/>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sz="2167" kern="1200">
                  <a:solidFill>
                    <a:schemeClr val="tx1"/>
                  </a:solidFill>
                  <a:latin typeface="Century Gothic" panose="020B0502020202020204" pitchFamily="34" charset="0"/>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9pPr>
            </a:lstStyle>
            <a:p>
              <a:pPr algn="ctr">
                <a:lnSpc>
                  <a:spcPts val="3200"/>
                </a:lnSpc>
                <a:spcBef>
                  <a:spcPts val="1500"/>
                </a:spcBef>
              </a:pPr>
              <a:r>
                <a:rPr lang="en-US" b="1" dirty="0">
                  <a:solidFill>
                    <a:sysClr val="windowText" lastClr="000000"/>
                  </a:solidFill>
                </a:rPr>
                <a:t>Agree</a:t>
              </a:r>
            </a:p>
          </p:txBody>
        </p:sp>
        <p:sp>
          <p:nvSpPr>
            <p:cNvPr id="25" name="Content Placeholder 4">
              <a:extLst>
                <a:ext uri="{FF2B5EF4-FFF2-40B4-BE49-F238E27FC236}">
                  <a16:creationId xmlns:a16="http://schemas.microsoft.com/office/drawing/2014/main" id="{BC0B078F-76AD-D68E-27C9-2CBBAC77DB7F}"/>
                </a:ext>
              </a:extLst>
            </p:cNvPr>
            <p:cNvSpPr txBox="1">
              <a:spLocks/>
            </p:cNvSpPr>
            <p:nvPr/>
          </p:nvSpPr>
          <p:spPr>
            <a:xfrm>
              <a:off x="9460129" y="2972412"/>
              <a:ext cx="2116640" cy="834546"/>
            </a:xfrm>
            <a:prstGeom prst="rect">
              <a:avLst/>
            </a:prstGeom>
          </p:spPr>
          <p:txBody>
            <a:bodyPr vert="horz" lIns="91440" tIns="45720" rIns="91440" bIns="45720" rtlCol="0">
              <a:normAutofit/>
            </a:bodyPr>
            <a:lstStyle>
              <a:defPPr>
                <a:defRPr lang="en-US"/>
              </a:defPPr>
              <a:lvl1pPr marL="0" indent="0" algn="l" defTabSz="990570" rtl="0" eaLnBrk="1" latinLnBrk="0" hangingPunct="1">
                <a:lnSpc>
                  <a:spcPts val="2800"/>
                </a:lnSpc>
                <a:spcBef>
                  <a:spcPts val="1100"/>
                </a:spcBef>
                <a:spcAft>
                  <a:spcPts val="0"/>
                </a:spcAft>
                <a:buFont typeface="Arial" panose="020B0604020202020204" pitchFamily="34" charset="0"/>
                <a:buNone/>
                <a:defRPr sz="2000" kern="1200">
                  <a:solidFill>
                    <a:schemeClr val="bg1"/>
                  </a:solidFill>
                  <a:latin typeface="Century Gothic" panose="020B0502020202020204" pitchFamily="34" charset="0"/>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sz="2600" kern="1200">
                  <a:solidFill>
                    <a:schemeClr val="tx1"/>
                  </a:solidFill>
                  <a:latin typeface="Century Gothic" panose="020B0502020202020204" pitchFamily="34" charset="0"/>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sz="2167" kern="1200">
                  <a:solidFill>
                    <a:schemeClr val="tx1"/>
                  </a:solidFill>
                  <a:latin typeface="Century Gothic" panose="020B0502020202020204" pitchFamily="34" charset="0"/>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9pPr>
            </a:lstStyle>
            <a:p>
              <a:pPr algn="ctr">
                <a:lnSpc>
                  <a:spcPts val="3200"/>
                </a:lnSpc>
                <a:spcBef>
                  <a:spcPts val="1500"/>
                </a:spcBef>
              </a:pPr>
              <a:r>
                <a:rPr lang="en-US" b="1" dirty="0">
                  <a:solidFill>
                    <a:sysClr val="windowText" lastClr="000000"/>
                  </a:solidFill>
                </a:rPr>
                <a:t>Disagree</a:t>
              </a:r>
            </a:p>
          </p:txBody>
        </p:sp>
      </p:grpSp>
      <p:pic>
        <p:nvPicPr>
          <p:cNvPr id="22" name="Picture 21">
            <a:extLst>
              <a:ext uri="{FF2B5EF4-FFF2-40B4-BE49-F238E27FC236}">
                <a16:creationId xmlns:a16="http://schemas.microsoft.com/office/drawing/2014/main" id="{ADB45A55-2AA9-BB2A-0E1C-A4D4B0DEF89C}"/>
              </a:ext>
            </a:extLst>
          </p:cNvPr>
          <p:cNvPicPr>
            <a:picLocks noChangeAspect="1"/>
          </p:cNvPicPr>
          <p:nvPr/>
        </p:nvPicPr>
        <p:blipFill>
          <a:blip r:embed="rId3"/>
          <a:stretch>
            <a:fillRect/>
          </a:stretch>
        </p:blipFill>
        <p:spPr>
          <a:xfrm rot="2880526">
            <a:off x="6676881" y="1624300"/>
            <a:ext cx="218615" cy="1603174"/>
          </a:xfrm>
          <a:prstGeom prst="rect">
            <a:avLst/>
          </a:prstGeom>
        </p:spPr>
      </p:pic>
      <p:sp>
        <p:nvSpPr>
          <p:cNvPr id="29" name="Oval 28">
            <a:extLst>
              <a:ext uri="{FF2B5EF4-FFF2-40B4-BE49-F238E27FC236}">
                <a16:creationId xmlns:a16="http://schemas.microsoft.com/office/drawing/2014/main" id="{16321CF0-6295-BDBB-85E5-8B0797EE3000}"/>
              </a:ext>
            </a:extLst>
          </p:cNvPr>
          <p:cNvSpPr/>
          <p:nvPr/>
        </p:nvSpPr>
        <p:spPr>
          <a:xfrm>
            <a:off x="5925660" y="2745305"/>
            <a:ext cx="247586" cy="247587"/>
          </a:xfrm>
          <a:prstGeom prst="ellipse">
            <a:avLst/>
          </a:prstGeom>
          <a:solidFill>
            <a:srgbClr val="1083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2047522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E532F-B444-2AB8-9BAA-C58DEB01E0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5A2F5D-CE01-C75D-CD15-D70BCE3C5FA5}"/>
              </a:ext>
            </a:extLst>
          </p:cNvPr>
          <p:cNvSpPr>
            <a:spLocks noGrp="1"/>
          </p:cNvSpPr>
          <p:nvPr>
            <p:ph type="title"/>
          </p:nvPr>
        </p:nvSpPr>
        <p:spPr>
          <a:xfrm>
            <a:off x="789139" y="188078"/>
            <a:ext cx="10822487" cy="929896"/>
          </a:xfrm>
          <a:ln w="57150"/>
        </p:spPr>
        <p:txBody>
          <a:bodyPr>
            <a:normAutofit fontScale="90000"/>
          </a:bodyPr>
          <a:lstStyle/>
          <a:p>
            <a:r>
              <a:rPr lang="en-GB" sz="3600" cap="none" dirty="0">
                <a:solidFill>
                  <a:schemeClr val="tx1"/>
                </a:solidFill>
                <a:latin typeface="Comic Sans MS" panose="030F0702030302020204" pitchFamily="66" charset="0"/>
              </a:rPr>
              <a:t>Task 2- Identifying negative thinking patterns</a:t>
            </a:r>
          </a:p>
        </p:txBody>
      </p:sp>
      <p:sp>
        <p:nvSpPr>
          <p:cNvPr id="3" name="Content Placeholder 2">
            <a:extLst>
              <a:ext uri="{FF2B5EF4-FFF2-40B4-BE49-F238E27FC236}">
                <a16:creationId xmlns:a16="http://schemas.microsoft.com/office/drawing/2014/main" id="{DCFC6ABB-66ED-D959-0EC2-FB5F02726A9F}"/>
              </a:ext>
            </a:extLst>
          </p:cNvPr>
          <p:cNvSpPr>
            <a:spLocks noGrp="1"/>
          </p:cNvSpPr>
          <p:nvPr>
            <p:ph idx="1"/>
          </p:nvPr>
        </p:nvSpPr>
        <p:spPr>
          <a:xfrm>
            <a:off x="304800" y="1422400"/>
            <a:ext cx="11667067" cy="5247521"/>
          </a:xfrm>
          <a:solidFill>
            <a:schemeClr val="bg1"/>
          </a:solidFill>
        </p:spPr>
        <p:txBody>
          <a:bodyPr>
            <a:normAutofit/>
          </a:bodyPr>
          <a:lstStyle/>
          <a:p>
            <a:pPr marL="0" indent="0">
              <a:lnSpc>
                <a:spcPts val="2800"/>
              </a:lnSpc>
              <a:spcBef>
                <a:spcPts val="1100"/>
              </a:spcBef>
              <a:buNone/>
            </a:pPr>
            <a:r>
              <a:rPr lang="en-US" sz="2800" dirty="0">
                <a:solidFill>
                  <a:schemeClr val="tx1"/>
                </a:solidFill>
                <a:latin typeface="Comic Sans MS" panose="030F0702030302020204" pitchFamily="66" charset="0"/>
              </a:rPr>
              <a:t>Match each thinking pattern to its definition and an example.</a:t>
            </a:r>
          </a:p>
          <a:p>
            <a:pPr>
              <a:lnSpc>
                <a:spcPts val="2800"/>
              </a:lnSpc>
              <a:spcBef>
                <a:spcPts val="1100"/>
              </a:spcBef>
            </a:pPr>
            <a:r>
              <a:rPr lang="en-US" sz="2800" dirty="0">
                <a:solidFill>
                  <a:schemeClr val="tx1"/>
                </a:solidFill>
                <a:latin typeface="Comic Sans MS" panose="030F0702030302020204" pitchFamily="66" charset="0"/>
              </a:rPr>
              <a:t>How might these thinking patterns affect someone’s wellbeing?</a:t>
            </a:r>
          </a:p>
          <a:p>
            <a:pPr>
              <a:lnSpc>
                <a:spcPts val="2800"/>
              </a:lnSpc>
              <a:spcBef>
                <a:spcPts val="1100"/>
              </a:spcBef>
            </a:pPr>
            <a:r>
              <a:rPr lang="en-US" sz="2800" dirty="0">
                <a:solidFill>
                  <a:schemeClr val="tx1"/>
                </a:solidFill>
                <a:latin typeface="Comic Sans MS" panose="030F0702030302020204" pitchFamily="66" charset="0"/>
              </a:rPr>
              <a:t>Why might it be important to </a:t>
            </a:r>
            <a:r>
              <a:rPr lang="en-US" sz="2800" dirty="0" err="1">
                <a:solidFill>
                  <a:schemeClr val="tx1"/>
                </a:solidFill>
                <a:latin typeface="Comic Sans MS" panose="030F0702030302020204" pitchFamily="66" charset="0"/>
              </a:rPr>
              <a:t>recognise</a:t>
            </a:r>
            <a:r>
              <a:rPr lang="en-US" sz="2800" dirty="0">
                <a:solidFill>
                  <a:schemeClr val="tx1"/>
                </a:solidFill>
                <a:latin typeface="Comic Sans MS" panose="030F0702030302020204" pitchFamily="66" charset="0"/>
              </a:rPr>
              <a:t> and challenge these thinking patterns?</a:t>
            </a:r>
          </a:p>
          <a:p>
            <a:pPr marL="0" indent="0">
              <a:buNone/>
            </a:pPr>
            <a:endParaRPr lang="en-GB" sz="2800" dirty="0">
              <a:solidFill>
                <a:schemeClr val="tx1"/>
              </a:solidFill>
              <a:latin typeface="Comic Sans MS" panose="030F0702030302020204" pitchFamily="66" charset="0"/>
            </a:endParaRPr>
          </a:p>
        </p:txBody>
      </p:sp>
      <p:grpSp>
        <p:nvGrpSpPr>
          <p:cNvPr id="4" name="Group 3">
            <a:extLst>
              <a:ext uri="{FF2B5EF4-FFF2-40B4-BE49-F238E27FC236}">
                <a16:creationId xmlns:a16="http://schemas.microsoft.com/office/drawing/2014/main" id="{33BFC4BA-FC7C-119A-82C4-119D7F7D0623}"/>
              </a:ext>
            </a:extLst>
          </p:cNvPr>
          <p:cNvGrpSpPr/>
          <p:nvPr/>
        </p:nvGrpSpPr>
        <p:grpSpPr>
          <a:xfrm>
            <a:off x="1913466" y="3821114"/>
            <a:ext cx="7568405" cy="2342620"/>
            <a:chOff x="328614" y="3414711"/>
            <a:chExt cx="9244012" cy="3443287"/>
          </a:xfrm>
        </p:grpSpPr>
        <p:sp>
          <p:nvSpPr>
            <p:cNvPr id="6" name="Round Same-side Corner of Rectangle 9">
              <a:extLst>
                <a:ext uri="{FF2B5EF4-FFF2-40B4-BE49-F238E27FC236}">
                  <a16:creationId xmlns:a16="http://schemas.microsoft.com/office/drawing/2014/main" id="{B8007008-C39D-1492-ACA4-046924A100E7}"/>
                </a:ext>
              </a:extLst>
            </p:cNvPr>
            <p:cNvSpPr/>
            <p:nvPr/>
          </p:nvSpPr>
          <p:spPr>
            <a:xfrm>
              <a:off x="328614" y="3414711"/>
              <a:ext cx="9244012" cy="3443287"/>
            </a:xfrm>
            <a:prstGeom prst="round2SameRect">
              <a:avLst>
                <a:gd name="adj1" fmla="val 3590"/>
                <a:gd name="adj2" fmla="val 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pic>
          <p:nvPicPr>
            <p:cNvPr id="7" name="Picture 6">
              <a:extLst>
                <a:ext uri="{FF2B5EF4-FFF2-40B4-BE49-F238E27FC236}">
                  <a16:creationId xmlns:a16="http://schemas.microsoft.com/office/drawing/2014/main" id="{733E342A-16F8-0FD0-DDE1-333E7533CCBE}"/>
                </a:ext>
              </a:extLst>
            </p:cNvPr>
            <p:cNvPicPr>
              <a:picLocks noChangeAspect="1"/>
            </p:cNvPicPr>
            <p:nvPr/>
          </p:nvPicPr>
          <p:blipFill>
            <a:blip r:embed="rId3"/>
            <a:srcRect l="-882" t="-2681" r="-2000" b="1893"/>
            <a:stretch>
              <a:fillRect/>
            </a:stretch>
          </p:blipFill>
          <p:spPr>
            <a:xfrm>
              <a:off x="449704" y="3510483"/>
              <a:ext cx="9122921" cy="3347515"/>
            </a:xfrm>
            <a:prstGeom prst="rect">
              <a:avLst/>
            </a:prstGeom>
          </p:spPr>
        </p:pic>
        <p:pic>
          <p:nvPicPr>
            <p:cNvPr id="8" name="Picture 7" descr="A purple and black striped object&#10;&#10;AI-generated content may be incorrect.">
              <a:extLst>
                <a:ext uri="{FF2B5EF4-FFF2-40B4-BE49-F238E27FC236}">
                  <a16:creationId xmlns:a16="http://schemas.microsoft.com/office/drawing/2014/main" id="{6B8CBAFF-9E7E-0FC9-4C88-4118D05FE8C5}"/>
                </a:ext>
              </a:extLst>
            </p:cNvPr>
            <p:cNvPicPr>
              <a:picLocks noChangeAspect="1"/>
            </p:cNvPicPr>
            <p:nvPr/>
          </p:nvPicPr>
          <p:blipFill>
            <a:blip r:embed="rId4"/>
            <a:stretch>
              <a:fillRect/>
            </a:stretch>
          </p:blipFill>
          <p:spPr>
            <a:xfrm rot="3006053">
              <a:off x="7741829" y="2976805"/>
              <a:ext cx="292100" cy="2235200"/>
            </a:xfrm>
            <a:prstGeom prst="rect">
              <a:avLst/>
            </a:prstGeom>
          </p:spPr>
        </p:pic>
      </p:grpSp>
    </p:spTree>
    <p:extLst>
      <p:ext uri="{BB962C8B-B14F-4D97-AF65-F5344CB8AC3E}">
        <p14:creationId xmlns:p14="http://schemas.microsoft.com/office/powerpoint/2010/main" val="3392496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AC4F8-3B59-C70D-E6C3-53EA3C6293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75D182-7014-49EB-9874-BD59BC537CA0}"/>
              </a:ext>
            </a:extLst>
          </p:cNvPr>
          <p:cNvSpPr>
            <a:spLocks noGrp="1"/>
          </p:cNvSpPr>
          <p:nvPr>
            <p:ph type="title"/>
          </p:nvPr>
        </p:nvSpPr>
        <p:spPr>
          <a:xfrm>
            <a:off x="789139" y="188078"/>
            <a:ext cx="10822487" cy="929896"/>
          </a:xfrm>
          <a:ln w="57150"/>
        </p:spPr>
        <p:txBody>
          <a:bodyPr>
            <a:normAutofit/>
          </a:bodyPr>
          <a:lstStyle/>
          <a:p>
            <a:r>
              <a:rPr lang="en-GB" sz="3600" cap="none" dirty="0">
                <a:solidFill>
                  <a:schemeClr val="tx1"/>
                </a:solidFill>
                <a:latin typeface="Comic Sans MS" panose="030F0702030302020204" pitchFamily="66" charset="0"/>
              </a:rPr>
              <a:t>Identifying negative thinking patterns</a:t>
            </a:r>
          </a:p>
        </p:txBody>
      </p:sp>
      <p:sp>
        <p:nvSpPr>
          <p:cNvPr id="3" name="Content Placeholder 2">
            <a:extLst>
              <a:ext uri="{FF2B5EF4-FFF2-40B4-BE49-F238E27FC236}">
                <a16:creationId xmlns:a16="http://schemas.microsoft.com/office/drawing/2014/main" id="{DDD5251C-4B3F-DCBA-00C7-EB2E9FE473F9}"/>
              </a:ext>
            </a:extLst>
          </p:cNvPr>
          <p:cNvSpPr>
            <a:spLocks noGrp="1"/>
          </p:cNvSpPr>
          <p:nvPr>
            <p:ph idx="1"/>
          </p:nvPr>
        </p:nvSpPr>
        <p:spPr>
          <a:xfrm>
            <a:off x="304800" y="1422400"/>
            <a:ext cx="6062133" cy="5247521"/>
          </a:xfrm>
          <a:solidFill>
            <a:schemeClr val="bg1"/>
          </a:solidFill>
        </p:spPr>
        <p:txBody>
          <a:bodyPr>
            <a:normAutofit/>
          </a:bodyPr>
          <a:lstStyle/>
          <a:p>
            <a:pPr marL="198000" indent="-198000">
              <a:lnSpc>
                <a:spcPts val="2800"/>
              </a:lnSpc>
              <a:spcBef>
                <a:spcPts val="1100"/>
              </a:spcBef>
            </a:pPr>
            <a:r>
              <a:rPr lang="en-US" sz="2800" dirty="0">
                <a:solidFill>
                  <a:schemeClr val="tx1"/>
                </a:solidFill>
                <a:latin typeface="Comic Sans MS" panose="030F0702030302020204" pitchFamily="66" charset="0"/>
              </a:rPr>
              <a:t>Today, the “fight, flight or freeze” response can be less helpful. </a:t>
            </a:r>
          </a:p>
          <a:p>
            <a:pPr marL="198000" indent="-198000">
              <a:lnSpc>
                <a:spcPts val="2800"/>
              </a:lnSpc>
              <a:spcBef>
                <a:spcPts val="1100"/>
              </a:spcBef>
            </a:pPr>
            <a:r>
              <a:rPr lang="en-US" sz="2800" dirty="0">
                <a:solidFill>
                  <a:schemeClr val="tx1"/>
                </a:solidFill>
                <a:latin typeface="Comic Sans MS" panose="030F0702030302020204" pitchFamily="66" charset="0"/>
              </a:rPr>
              <a:t>The brain is still wired to focus on negative thoughts, especially during stress or strong emotions.</a:t>
            </a:r>
          </a:p>
          <a:p>
            <a:pPr marL="198000" indent="-198000">
              <a:lnSpc>
                <a:spcPts val="2800"/>
              </a:lnSpc>
              <a:spcBef>
                <a:spcPts val="1100"/>
              </a:spcBef>
            </a:pPr>
            <a:r>
              <a:rPr lang="en-US" sz="2800" dirty="0">
                <a:solidFill>
                  <a:schemeClr val="tx1"/>
                </a:solidFill>
                <a:latin typeface="Comic Sans MS" panose="030F0702030302020204" pitchFamily="66" charset="0"/>
              </a:rPr>
              <a:t>Repeated negative thoughts can make the </a:t>
            </a:r>
            <a:r>
              <a:rPr lang="en-US" sz="2800" b="1" dirty="0">
                <a:solidFill>
                  <a:schemeClr val="tx1"/>
                </a:solidFill>
                <a:latin typeface="Comic Sans MS" panose="030F0702030302020204" pitchFamily="66" charset="0"/>
              </a:rPr>
              <a:t>amygdala </a:t>
            </a:r>
            <a:r>
              <a:rPr lang="en-US" sz="2800" dirty="0">
                <a:solidFill>
                  <a:schemeClr val="tx1"/>
                </a:solidFill>
                <a:latin typeface="Comic Sans MS" panose="030F0702030302020204" pitchFamily="66" charset="0"/>
              </a:rPr>
              <a:t>more sensitive and make feelings about negative thoughts feel more intense.</a:t>
            </a:r>
          </a:p>
          <a:p>
            <a:pPr marL="0" indent="0">
              <a:buNone/>
            </a:pPr>
            <a:endParaRPr lang="en-GB" sz="2800" dirty="0">
              <a:solidFill>
                <a:schemeClr val="tx1"/>
              </a:solidFill>
              <a:latin typeface="Comic Sans MS" panose="030F0702030302020204" pitchFamily="66" charset="0"/>
            </a:endParaRPr>
          </a:p>
        </p:txBody>
      </p:sp>
      <p:grpSp>
        <p:nvGrpSpPr>
          <p:cNvPr id="5" name="Group 4">
            <a:extLst>
              <a:ext uri="{FF2B5EF4-FFF2-40B4-BE49-F238E27FC236}">
                <a16:creationId xmlns:a16="http://schemas.microsoft.com/office/drawing/2014/main" id="{F6FB8588-6D48-EBF3-C957-304994CBEBDE}"/>
              </a:ext>
            </a:extLst>
          </p:cNvPr>
          <p:cNvGrpSpPr/>
          <p:nvPr/>
        </p:nvGrpSpPr>
        <p:grpSpPr>
          <a:xfrm rot="21181291">
            <a:off x="7707907" y="1235493"/>
            <a:ext cx="2069792" cy="2218495"/>
            <a:chOff x="5533231" y="1287957"/>
            <a:chExt cx="2357438" cy="2526806"/>
          </a:xfrm>
        </p:grpSpPr>
        <p:sp>
          <p:nvSpPr>
            <p:cNvPr id="20" name="Rounded Rectangle 13">
              <a:extLst>
                <a:ext uri="{FF2B5EF4-FFF2-40B4-BE49-F238E27FC236}">
                  <a16:creationId xmlns:a16="http://schemas.microsoft.com/office/drawing/2014/main" id="{5DBA14E7-8AA0-0FE6-C2F9-F26688B67A57}"/>
                </a:ext>
              </a:extLst>
            </p:cNvPr>
            <p:cNvSpPr/>
            <p:nvPr/>
          </p:nvSpPr>
          <p:spPr>
            <a:xfrm>
              <a:off x="5533231" y="1585913"/>
              <a:ext cx="2357438" cy="2228850"/>
            </a:xfrm>
            <a:prstGeom prst="roundRect">
              <a:avLst>
                <a:gd name="adj" fmla="val 6411"/>
              </a:avLst>
            </a:prstGeom>
            <a:ln>
              <a:noFill/>
            </a:ln>
            <a:effectLst>
              <a:outerShdw blurRad="195073" dist="69254" dir="7440000" algn="ctr" rotWithShape="0">
                <a:srgbClr val="000000">
                  <a:alpha val="29177"/>
                </a:srgbClr>
              </a:outerShdw>
            </a:effectLst>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endParaRPr lang="en-US"/>
            </a:p>
          </p:txBody>
        </p:sp>
        <p:pic>
          <p:nvPicPr>
            <p:cNvPr id="21" name="Picture 20">
              <a:extLst>
                <a:ext uri="{FF2B5EF4-FFF2-40B4-BE49-F238E27FC236}">
                  <a16:creationId xmlns:a16="http://schemas.microsoft.com/office/drawing/2014/main" id="{4E8B9FCE-E094-E9E5-72CC-1899508AC4C9}"/>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5818981" y="1844068"/>
              <a:ext cx="1785938" cy="1621445"/>
            </a:xfrm>
            <a:prstGeom prst="rect">
              <a:avLst/>
            </a:prstGeom>
          </p:spPr>
        </p:pic>
        <p:grpSp>
          <p:nvGrpSpPr>
            <p:cNvPr id="22" name="Group 21">
              <a:extLst>
                <a:ext uri="{FF2B5EF4-FFF2-40B4-BE49-F238E27FC236}">
                  <a16:creationId xmlns:a16="http://schemas.microsoft.com/office/drawing/2014/main" id="{5910E83F-A4F6-8777-2795-AB91040837CA}"/>
                </a:ext>
              </a:extLst>
            </p:cNvPr>
            <p:cNvGrpSpPr/>
            <p:nvPr/>
          </p:nvGrpSpPr>
          <p:grpSpPr>
            <a:xfrm>
              <a:off x="5648162" y="1287957"/>
              <a:ext cx="738351" cy="738351"/>
              <a:chOff x="441434" y="1237932"/>
              <a:chExt cx="1024759" cy="1024759"/>
            </a:xfrm>
            <a:effectLst>
              <a:outerShdw blurRad="50800" dist="50800" dir="5400000" algn="ctr" rotWithShape="0">
                <a:srgbClr val="000000">
                  <a:alpha val="8000"/>
                </a:srgbClr>
              </a:outerShdw>
            </a:effectLst>
          </p:grpSpPr>
          <p:sp>
            <p:nvSpPr>
              <p:cNvPr id="23" name="Oval 22">
                <a:extLst>
                  <a:ext uri="{FF2B5EF4-FFF2-40B4-BE49-F238E27FC236}">
                    <a16:creationId xmlns:a16="http://schemas.microsoft.com/office/drawing/2014/main" id="{BCA9461B-BB02-DCF1-7FE0-DD504EB7230D}"/>
                  </a:ext>
                </a:extLst>
              </p:cNvPr>
              <p:cNvSpPr/>
              <p:nvPr/>
            </p:nvSpPr>
            <p:spPr>
              <a:xfrm>
                <a:off x="441434" y="1237932"/>
                <a:ext cx="1024759" cy="1024759"/>
              </a:xfrm>
              <a:prstGeom prst="ellipse">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pic>
            <p:nvPicPr>
              <p:cNvPr id="24" name="Picture 23">
                <a:extLst>
                  <a:ext uri="{FF2B5EF4-FFF2-40B4-BE49-F238E27FC236}">
                    <a16:creationId xmlns:a16="http://schemas.microsoft.com/office/drawing/2014/main" id="{2730E3F9-837E-5BEC-9112-C246159EDA9A}"/>
                  </a:ext>
                </a:extLst>
              </p:cNvPr>
              <p:cNvPicPr>
                <a:picLocks noChangeAspect="1"/>
              </p:cNvPicPr>
              <p:nvPr/>
            </p:nvPicPr>
            <p:blipFill>
              <a:blip r:embed="rId4"/>
              <a:stretch>
                <a:fillRect/>
              </a:stretch>
            </p:blipFill>
            <p:spPr>
              <a:xfrm>
                <a:off x="697691" y="1499541"/>
                <a:ext cx="512244" cy="501540"/>
              </a:xfrm>
              <a:prstGeom prst="rect">
                <a:avLst/>
              </a:prstGeom>
            </p:spPr>
          </p:pic>
        </p:grpSp>
      </p:grpSp>
      <p:grpSp>
        <p:nvGrpSpPr>
          <p:cNvPr id="9" name="Group 8">
            <a:extLst>
              <a:ext uri="{FF2B5EF4-FFF2-40B4-BE49-F238E27FC236}">
                <a16:creationId xmlns:a16="http://schemas.microsoft.com/office/drawing/2014/main" id="{00C60F27-ADCE-5D0D-3E81-18704097C38D}"/>
              </a:ext>
            </a:extLst>
          </p:cNvPr>
          <p:cNvGrpSpPr/>
          <p:nvPr/>
        </p:nvGrpSpPr>
        <p:grpSpPr>
          <a:xfrm>
            <a:off x="6974387" y="4302580"/>
            <a:ext cx="2235499" cy="2010540"/>
            <a:chOff x="5024296" y="4519614"/>
            <a:chExt cx="2325521" cy="2091501"/>
          </a:xfrm>
          <a:effectLst>
            <a:outerShdw blurRad="50800" dist="50800" dir="5400000" algn="ctr" rotWithShape="0">
              <a:srgbClr val="000000">
                <a:alpha val="31000"/>
              </a:srgbClr>
            </a:outerShdw>
          </a:effectLst>
        </p:grpSpPr>
        <p:grpSp>
          <p:nvGrpSpPr>
            <p:cNvPr id="11" name="Group 10">
              <a:extLst>
                <a:ext uri="{FF2B5EF4-FFF2-40B4-BE49-F238E27FC236}">
                  <a16:creationId xmlns:a16="http://schemas.microsoft.com/office/drawing/2014/main" id="{D0D340CB-45E6-9390-5EF2-70CE36D98E2D}"/>
                </a:ext>
              </a:extLst>
            </p:cNvPr>
            <p:cNvGrpSpPr/>
            <p:nvPr/>
          </p:nvGrpSpPr>
          <p:grpSpPr>
            <a:xfrm rot="21025940">
              <a:off x="6302685" y="5224461"/>
              <a:ext cx="1047132" cy="1089025"/>
              <a:chOff x="6288619" y="5443538"/>
              <a:chExt cx="1047132" cy="1089025"/>
            </a:xfrm>
          </p:grpSpPr>
          <p:pic>
            <p:nvPicPr>
              <p:cNvPr id="18" name="Picture 17" descr="A black and white icon of a person hugging&#10;&#10;AI-generated content may be incorrect.">
                <a:extLst>
                  <a:ext uri="{FF2B5EF4-FFF2-40B4-BE49-F238E27FC236}">
                    <a16:creationId xmlns:a16="http://schemas.microsoft.com/office/drawing/2014/main" id="{67A9B76B-6FB8-4246-34F6-9AB979111B25}"/>
                  </a:ext>
                </a:extLst>
              </p:cNvPr>
              <p:cNvPicPr>
                <a:picLocks noChangeAspect="1"/>
              </p:cNvPicPr>
              <p:nvPr/>
            </p:nvPicPr>
            <p:blipFill>
              <a:blip r:embed="rId5"/>
              <a:stretch>
                <a:fillRect/>
              </a:stretch>
            </p:blipFill>
            <p:spPr>
              <a:xfrm>
                <a:off x="6386513" y="5443538"/>
                <a:ext cx="923923" cy="923923"/>
              </a:xfrm>
              <a:prstGeom prst="rect">
                <a:avLst/>
              </a:prstGeom>
            </p:spPr>
          </p:pic>
          <p:sp>
            <p:nvSpPr>
              <p:cNvPr id="19" name="Rounded Rectangle 26">
                <a:extLst>
                  <a:ext uri="{FF2B5EF4-FFF2-40B4-BE49-F238E27FC236}">
                    <a16:creationId xmlns:a16="http://schemas.microsoft.com/office/drawing/2014/main" id="{8E4E6BBC-8F1C-77CC-3400-E43FD6371EB4}"/>
                  </a:ext>
                </a:extLst>
              </p:cNvPr>
              <p:cNvSpPr/>
              <p:nvPr/>
            </p:nvSpPr>
            <p:spPr>
              <a:xfrm>
                <a:off x="6288619" y="6222729"/>
                <a:ext cx="1047132" cy="309834"/>
              </a:xfrm>
              <a:prstGeom prst="roundRect">
                <a:avLst/>
              </a:prstGeom>
              <a:solidFill>
                <a:schemeClr val="accent1">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r>
                  <a:rPr lang="en-US" sz="1900" b="1" dirty="0">
                    <a:latin typeface="Century Gothic" panose="020B0502020202020204" pitchFamily="34" charset="0"/>
                  </a:rPr>
                  <a:t>Freeze</a:t>
                </a:r>
              </a:p>
            </p:txBody>
          </p:sp>
        </p:grpSp>
        <p:grpSp>
          <p:nvGrpSpPr>
            <p:cNvPr id="12" name="Group 11">
              <a:extLst>
                <a:ext uri="{FF2B5EF4-FFF2-40B4-BE49-F238E27FC236}">
                  <a16:creationId xmlns:a16="http://schemas.microsoft.com/office/drawing/2014/main" id="{97FEF41B-314D-00FF-8CBC-9A3ECC35702F}"/>
                </a:ext>
              </a:extLst>
            </p:cNvPr>
            <p:cNvGrpSpPr/>
            <p:nvPr/>
          </p:nvGrpSpPr>
          <p:grpSpPr>
            <a:xfrm rot="480101">
              <a:off x="5024296" y="5512294"/>
              <a:ext cx="1064731" cy="1098821"/>
              <a:chOff x="7450001" y="5307013"/>
              <a:chExt cx="1064731" cy="1098821"/>
            </a:xfrm>
          </p:grpSpPr>
          <p:pic>
            <p:nvPicPr>
              <p:cNvPr id="16" name="Picture 15" descr="A black and white pictogram of a person&#10;&#10;AI-generated content may be incorrect.">
                <a:extLst>
                  <a:ext uri="{FF2B5EF4-FFF2-40B4-BE49-F238E27FC236}">
                    <a16:creationId xmlns:a16="http://schemas.microsoft.com/office/drawing/2014/main" id="{624B051A-EC2F-BA34-429C-69AEF08C3542}"/>
                  </a:ext>
                </a:extLst>
              </p:cNvPr>
              <p:cNvPicPr>
                <a:picLocks noChangeAspect="1"/>
              </p:cNvPicPr>
              <p:nvPr/>
            </p:nvPicPr>
            <p:blipFill>
              <a:blip r:embed="rId6"/>
              <a:stretch>
                <a:fillRect/>
              </a:stretch>
            </p:blipFill>
            <p:spPr>
              <a:xfrm>
                <a:off x="7450001" y="5307013"/>
                <a:ext cx="923923" cy="923923"/>
              </a:xfrm>
              <a:prstGeom prst="rect">
                <a:avLst/>
              </a:prstGeom>
            </p:spPr>
          </p:pic>
          <p:sp>
            <p:nvSpPr>
              <p:cNvPr id="17" name="Rounded Rectangle 27">
                <a:extLst>
                  <a:ext uri="{FF2B5EF4-FFF2-40B4-BE49-F238E27FC236}">
                    <a16:creationId xmlns:a16="http://schemas.microsoft.com/office/drawing/2014/main" id="{6F2E229F-F4DB-13E3-3FA9-4C3A3B93A6E3}"/>
                  </a:ext>
                </a:extLst>
              </p:cNvPr>
              <p:cNvSpPr/>
              <p:nvPr/>
            </p:nvSpPr>
            <p:spPr>
              <a:xfrm rot="273711">
                <a:off x="7467600" y="6096000"/>
                <a:ext cx="1047132" cy="309834"/>
              </a:xfrm>
              <a:prstGeom prst="roundRect">
                <a:avLst/>
              </a:prstGeom>
              <a:solidFill>
                <a:schemeClr val="accent2">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r>
                  <a:rPr lang="en-US" sz="1900" b="1" dirty="0">
                    <a:latin typeface="Century Gothic" panose="020B0502020202020204" pitchFamily="34" charset="0"/>
                  </a:rPr>
                  <a:t>Fight</a:t>
                </a:r>
              </a:p>
            </p:txBody>
          </p:sp>
        </p:grpSp>
        <p:grpSp>
          <p:nvGrpSpPr>
            <p:cNvPr id="13" name="Group 12">
              <a:extLst>
                <a:ext uri="{FF2B5EF4-FFF2-40B4-BE49-F238E27FC236}">
                  <a16:creationId xmlns:a16="http://schemas.microsoft.com/office/drawing/2014/main" id="{2E0A513C-958C-AAAE-1C31-F4056A94AB66}"/>
                </a:ext>
              </a:extLst>
            </p:cNvPr>
            <p:cNvGrpSpPr/>
            <p:nvPr/>
          </p:nvGrpSpPr>
          <p:grpSpPr>
            <a:xfrm>
              <a:off x="5619752" y="4519614"/>
              <a:ext cx="923923" cy="1104354"/>
              <a:chOff x="5348288" y="4548190"/>
              <a:chExt cx="923923" cy="1104354"/>
            </a:xfrm>
          </p:grpSpPr>
          <p:pic>
            <p:nvPicPr>
              <p:cNvPr id="14" name="Picture 13" descr="A black figure running on a blue background&#10;&#10;AI-generated content may be incorrect.">
                <a:extLst>
                  <a:ext uri="{FF2B5EF4-FFF2-40B4-BE49-F238E27FC236}">
                    <a16:creationId xmlns:a16="http://schemas.microsoft.com/office/drawing/2014/main" id="{247A7708-96FC-D46D-41EA-6612D35FE39B}"/>
                  </a:ext>
                </a:extLst>
              </p:cNvPr>
              <p:cNvPicPr>
                <a:picLocks noChangeAspect="1"/>
              </p:cNvPicPr>
              <p:nvPr/>
            </p:nvPicPr>
            <p:blipFill>
              <a:blip r:embed="rId7"/>
              <a:stretch>
                <a:fillRect/>
              </a:stretch>
            </p:blipFill>
            <p:spPr>
              <a:xfrm>
                <a:off x="5348288" y="4548190"/>
                <a:ext cx="923923" cy="923923"/>
              </a:xfrm>
              <a:prstGeom prst="rect">
                <a:avLst/>
              </a:prstGeom>
            </p:spPr>
          </p:pic>
          <p:sp>
            <p:nvSpPr>
              <p:cNvPr id="15" name="Rounded Rectangle 25">
                <a:extLst>
                  <a:ext uri="{FF2B5EF4-FFF2-40B4-BE49-F238E27FC236}">
                    <a16:creationId xmlns:a16="http://schemas.microsoft.com/office/drawing/2014/main" id="{9748182B-BB34-0F12-7C43-BE76A637A282}"/>
                  </a:ext>
                </a:extLst>
              </p:cNvPr>
              <p:cNvSpPr/>
              <p:nvPr/>
            </p:nvSpPr>
            <p:spPr>
              <a:xfrm rot="21115656">
                <a:off x="5355772" y="5342710"/>
                <a:ext cx="907869" cy="309834"/>
              </a:xfrm>
              <a:prstGeom prst="roundRect">
                <a:avLst/>
              </a:prstGeom>
              <a:solidFill>
                <a:srgbClr val="EAFCFB"/>
              </a:solidFill>
              <a:ln>
                <a:no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r>
                  <a:rPr lang="en-US" sz="1900" b="1" dirty="0">
                    <a:latin typeface="Century Gothic" panose="020B0502020202020204" pitchFamily="34" charset="0"/>
                  </a:rPr>
                  <a:t>Flight</a:t>
                </a:r>
              </a:p>
            </p:txBody>
          </p:sp>
        </p:grpSp>
      </p:grpSp>
      <p:pic>
        <p:nvPicPr>
          <p:cNvPr id="10" name="Picture 9" descr="A lion with a mane&#10;&#10;AI-generated content may be incorrect.">
            <a:extLst>
              <a:ext uri="{FF2B5EF4-FFF2-40B4-BE49-F238E27FC236}">
                <a16:creationId xmlns:a16="http://schemas.microsoft.com/office/drawing/2014/main" id="{E44D0DE2-9F47-8866-9588-8AD032EF8997}"/>
              </a:ext>
            </a:extLst>
          </p:cNvPr>
          <p:cNvPicPr>
            <a:picLocks noChangeAspect="1"/>
          </p:cNvPicPr>
          <p:nvPr/>
        </p:nvPicPr>
        <p:blipFill>
          <a:blip r:embed="rId8"/>
          <a:srcRect l="50000"/>
          <a:stretch>
            <a:fillRect/>
          </a:stretch>
        </p:blipFill>
        <p:spPr>
          <a:xfrm flipH="1">
            <a:off x="9187943" y="3080126"/>
            <a:ext cx="2423683" cy="3149913"/>
          </a:xfrm>
          <a:prstGeom prst="rect">
            <a:avLst/>
          </a:prstGeom>
        </p:spPr>
      </p:pic>
    </p:spTree>
    <p:extLst>
      <p:ext uri="{BB962C8B-B14F-4D97-AF65-F5344CB8AC3E}">
        <p14:creationId xmlns:p14="http://schemas.microsoft.com/office/powerpoint/2010/main" val="1698177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05A16-FDDA-E83F-BC7C-66F1CE4723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12CD5B-4111-32DB-5201-310AA4921DB6}"/>
              </a:ext>
            </a:extLst>
          </p:cNvPr>
          <p:cNvSpPr>
            <a:spLocks noGrp="1"/>
          </p:cNvSpPr>
          <p:nvPr>
            <p:ph type="title"/>
          </p:nvPr>
        </p:nvSpPr>
        <p:spPr>
          <a:xfrm>
            <a:off x="789139" y="188078"/>
            <a:ext cx="10822487" cy="759286"/>
          </a:xfrm>
          <a:ln w="57150"/>
        </p:spPr>
        <p:txBody>
          <a:bodyPr>
            <a:normAutofit fontScale="90000"/>
          </a:bodyPr>
          <a:lstStyle/>
          <a:p>
            <a:r>
              <a:rPr lang="en-GB" sz="3600" cap="none" dirty="0">
                <a:solidFill>
                  <a:schemeClr val="tx1"/>
                </a:solidFill>
                <a:latin typeface="Comic Sans MS" panose="030F0702030302020204" pitchFamily="66" charset="0"/>
              </a:rPr>
              <a:t>Identifying negative thinking patterns</a:t>
            </a:r>
          </a:p>
        </p:txBody>
      </p:sp>
      <p:sp>
        <p:nvSpPr>
          <p:cNvPr id="6" name="Content Placeholder 5">
            <a:extLst>
              <a:ext uri="{FF2B5EF4-FFF2-40B4-BE49-F238E27FC236}">
                <a16:creationId xmlns:a16="http://schemas.microsoft.com/office/drawing/2014/main" id="{858E0BEF-4BF9-33F4-7F40-5F7ABE119283}"/>
              </a:ext>
            </a:extLst>
          </p:cNvPr>
          <p:cNvSpPr>
            <a:spLocks noGrp="1"/>
          </p:cNvSpPr>
          <p:nvPr>
            <p:ph idx="1"/>
          </p:nvPr>
        </p:nvSpPr>
        <p:spPr/>
        <p:txBody>
          <a:bodyPr/>
          <a:lstStyle/>
          <a:p>
            <a:endParaRPr lang="en-GB"/>
          </a:p>
        </p:txBody>
      </p:sp>
      <p:sp>
        <p:nvSpPr>
          <p:cNvPr id="7" name="Rounded Rectangle 5">
            <a:extLst>
              <a:ext uri="{FF2B5EF4-FFF2-40B4-BE49-F238E27FC236}">
                <a16:creationId xmlns:a16="http://schemas.microsoft.com/office/drawing/2014/main" id="{A8744B5F-9720-A045-BB65-39B086467D38}"/>
              </a:ext>
            </a:extLst>
          </p:cNvPr>
          <p:cNvSpPr/>
          <p:nvPr/>
        </p:nvSpPr>
        <p:spPr>
          <a:xfrm>
            <a:off x="524933" y="982133"/>
            <a:ext cx="11480800" cy="2300064"/>
          </a:xfrm>
          <a:prstGeom prst="roundRect">
            <a:avLst>
              <a:gd name="adj" fmla="val 4215"/>
            </a:avLst>
          </a:prstGeom>
          <a:ln>
            <a:noFill/>
          </a:ln>
        </p:spPr>
        <p:style>
          <a:lnRef idx="2">
            <a:schemeClr val="accent6"/>
          </a:lnRef>
          <a:fillRef idx="1">
            <a:schemeClr val="lt1"/>
          </a:fillRef>
          <a:effectRef idx="0">
            <a:schemeClr val="accent6"/>
          </a:effectRef>
          <a:fontRef idx="minor">
            <a:schemeClr val="dk1"/>
          </a:fontRef>
        </p:style>
        <p:txBody>
          <a:bodyPr lIns="2160000" tIns="0" bIns="46800" rtlCol="0" anchor="ctr" anchorCtr="0"/>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nSpc>
                <a:spcPts val="2800"/>
              </a:lnSpc>
              <a:spcBef>
                <a:spcPts val="900"/>
              </a:spcBef>
            </a:pPr>
            <a:r>
              <a:rPr lang="en-US" sz="2400" dirty="0">
                <a:latin typeface="Comic Sans MS" panose="030F0702030302020204" pitchFamily="66" charset="0"/>
              </a:rPr>
              <a:t>Some uncomfortable emotions like frustration or feeling left out can be useful signals someone that something is important to them. These feelings can help us reflect, prepare, or make positive changes.</a:t>
            </a:r>
          </a:p>
        </p:txBody>
      </p:sp>
      <p:sp>
        <p:nvSpPr>
          <p:cNvPr id="8" name="Rounded Rectangle 7">
            <a:extLst>
              <a:ext uri="{FF2B5EF4-FFF2-40B4-BE49-F238E27FC236}">
                <a16:creationId xmlns:a16="http://schemas.microsoft.com/office/drawing/2014/main" id="{7E0A9D1D-9F1D-FE67-770E-1282D7A5D0DA}"/>
              </a:ext>
            </a:extLst>
          </p:cNvPr>
          <p:cNvSpPr/>
          <p:nvPr/>
        </p:nvSpPr>
        <p:spPr>
          <a:xfrm>
            <a:off x="524933" y="2846605"/>
            <a:ext cx="11480800" cy="2326522"/>
          </a:xfrm>
          <a:prstGeom prst="roundRect">
            <a:avLst>
              <a:gd name="adj" fmla="val 4215"/>
            </a:avLst>
          </a:prstGeom>
          <a:ln>
            <a:noFill/>
          </a:ln>
        </p:spPr>
        <p:style>
          <a:lnRef idx="2">
            <a:schemeClr val="accent6"/>
          </a:lnRef>
          <a:fillRef idx="1">
            <a:schemeClr val="lt1"/>
          </a:fillRef>
          <a:effectRef idx="0">
            <a:schemeClr val="accent6"/>
          </a:effectRef>
          <a:fontRef idx="minor">
            <a:schemeClr val="dk1"/>
          </a:fontRef>
        </p:style>
        <p:txBody>
          <a:bodyPr lIns="2160000" tIns="0" bIns="46800" rtlCol="0" anchor="ctr" anchorCtr="0"/>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nSpc>
                <a:spcPts val="2800"/>
              </a:lnSpc>
              <a:spcBef>
                <a:spcPts val="900"/>
              </a:spcBef>
            </a:pPr>
            <a:r>
              <a:rPr lang="en-US" sz="2400" dirty="0">
                <a:latin typeface="Comic Sans MS" panose="030F0702030302020204" pitchFamily="66" charset="0"/>
              </a:rPr>
              <a:t>But sometimes, unhelpful thinking patterns can take over. Like focusing only on problems, assuming the worst, or ignoring the evidence.</a:t>
            </a:r>
          </a:p>
        </p:txBody>
      </p:sp>
      <p:sp>
        <p:nvSpPr>
          <p:cNvPr id="25" name="Rounded Rectangle 8">
            <a:extLst>
              <a:ext uri="{FF2B5EF4-FFF2-40B4-BE49-F238E27FC236}">
                <a16:creationId xmlns:a16="http://schemas.microsoft.com/office/drawing/2014/main" id="{CB73C424-972F-B80C-CD47-3FC33ED95C4E}"/>
              </a:ext>
            </a:extLst>
          </p:cNvPr>
          <p:cNvSpPr/>
          <p:nvPr/>
        </p:nvSpPr>
        <p:spPr>
          <a:xfrm>
            <a:off x="524933" y="4802266"/>
            <a:ext cx="11480800" cy="1867655"/>
          </a:xfrm>
          <a:prstGeom prst="roundRect">
            <a:avLst>
              <a:gd name="adj" fmla="val 4215"/>
            </a:avLst>
          </a:prstGeom>
          <a:ln>
            <a:noFill/>
          </a:ln>
        </p:spPr>
        <p:style>
          <a:lnRef idx="2">
            <a:schemeClr val="accent6"/>
          </a:lnRef>
          <a:fillRef idx="1">
            <a:schemeClr val="lt1"/>
          </a:fillRef>
          <a:effectRef idx="0">
            <a:schemeClr val="accent6"/>
          </a:effectRef>
          <a:fontRef idx="minor">
            <a:schemeClr val="dk1"/>
          </a:fontRef>
        </p:style>
        <p:txBody>
          <a:bodyPr lIns="2160000" tIns="0" bIns="46800" rtlCol="0" anchor="ctr" anchorCtr="0"/>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nSpc>
                <a:spcPts val="2800"/>
              </a:lnSpc>
              <a:spcBef>
                <a:spcPts val="900"/>
              </a:spcBef>
            </a:pPr>
            <a:r>
              <a:rPr lang="en-US" sz="2400" dirty="0">
                <a:latin typeface="Comic Sans MS" panose="030F0702030302020204" pitchFamily="66" charset="0"/>
              </a:rPr>
              <a:t>This can make challenges feel bigger than they are. They might lower someone’s confidence or cause them to feel worry, anxiety or tension. </a:t>
            </a:r>
          </a:p>
        </p:txBody>
      </p:sp>
      <p:pic>
        <p:nvPicPr>
          <p:cNvPr id="26" name="Picture 25" descr="A green brain with black background&#10;&#10;AI-generated content may be incorrect.">
            <a:extLst>
              <a:ext uri="{FF2B5EF4-FFF2-40B4-BE49-F238E27FC236}">
                <a16:creationId xmlns:a16="http://schemas.microsoft.com/office/drawing/2014/main" id="{E67938B7-6DC6-389F-2660-7F8DF7FC8E3C}"/>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811052" y="1325490"/>
            <a:ext cx="1655959" cy="1486346"/>
          </a:xfrm>
          <a:prstGeom prst="rect">
            <a:avLst/>
          </a:prstGeom>
        </p:spPr>
      </p:pic>
      <p:pic>
        <p:nvPicPr>
          <p:cNvPr id="27" name="Picture 26" descr="A purple triangle with a white exclamation mark&#10;&#10;AI-generated content may be incorrect.">
            <a:extLst>
              <a:ext uri="{FF2B5EF4-FFF2-40B4-BE49-F238E27FC236}">
                <a16:creationId xmlns:a16="http://schemas.microsoft.com/office/drawing/2014/main" id="{D2CD4217-384D-1141-93CC-5EA913BEF265}"/>
              </a:ext>
            </a:extLst>
          </p:cNvPr>
          <p:cNvPicPr>
            <a:picLocks noChangeAspect="1"/>
          </p:cNvPicPr>
          <p:nvPr/>
        </p:nvPicPr>
        <p:blipFill>
          <a:blip r:embed="rId5"/>
          <a:stretch>
            <a:fillRect/>
          </a:stretch>
        </p:blipFill>
        <p:spPr>
          <a:xfrm>
            <a:off x="1674513" y="1290721"/>
            <a:ext cx="792498" cy="715598"/>
          </a:xfrm>
          <a:prstGeom prst="rect">
            <a:avLst/>
          </a:prstGeom>
        </p:spPr>
      </p:pic>
      <p:pic>
        <p:nvPicPr>
          <p:cNvPr id="28" name="Picture 27" descr="A purple face and rain&#10;&#10;AI-generated content may be incorrect.">
            <a:extLst>
              <a:ext uri="{FF2B5EF4-FFF2-40B4-BE49-F238E27FC236}">
                <a16:creationId xmlns:a16="http://schemas.microsoft.com/office/drawing/2014/main" id="{1DADF6C3-C7CE-DD1B-4356-C0F5CB8887D2}"/>
              </a:ext>
            </a:extLst>
          </p:cNvPr>
          <p:cNvPicPr>
            <a:picLocks noChangeAspect="1"/>
          </p:cNvPicPr>
          <p:nvPr/>
        </p:nvPicPr>
        <p:blipFill>
          <a:blip r:embed="rId6"/>
          <a:stretch>
            <a:fillRect/>
          </a:stretch>
        </p:blipFill>
        <p:spPr>
          <a:xfrm>
            <a:off x="789139" y="3241662"/>
            <a:ext cx="1677872" cy="1344520"/>
          </a:xfrm>
          <a:prstGeom prst="rect">
            <a:avLst/>
          </a:prstGeom>
        </p:spPr>
      </p:pic>
      <p:pic>
        <p:nvPicPr>
          <p:cNvPr id="29" name="Picture 28" descr="A black and white image of a person with purple lines&#10;&#10;AI-generated content may be incorrect.">
            <a:extLst>
              <a:ext uri="{FF2B5EF4-FFF2-40B4-BE49-F238E27FC236}">
                <a16:creationId xmlns:a16="http://schemas.microsoft.com/office/drawing/2014/main" id="{010916F8-F3D0-AB0F-0614-4A09C7A9F4DF}"/>
              </a:ext>
            </a:extLst>
          </p:cNvPr>
          <p:cNvPicPr>
            <a:picLocks noChangeAspect="1"/>
          </p:cNvPicPr>
          <p:nvPr/>
        </p:nvPicPr>
        <p:blipFill>
          <a:blip r:embed="rId7"/>
          <a:stretch>
            <a:fillRect/>
          </a:stretch>
        </p:blipFill>
        <p:spPr>
          <a:xfrm>
            <a:off x="867201" y="4902172"/>
            <a:ext cx="1285874" cy="1330214"/>
          </a:xfrm>
          <a:prstGeom prst="rect">
            <a:avLst/>
          </a:prstGeom>
        </p:spPr>
      </p:pic>
    </p:spTree>
    <p:extLst>
      <p:ext uri="{BB962C8B-B14F-4D97-AF65-F5344CB8AC3E}">
        <p14:creationId xmlns:p14="http://schemas.microsoft.com/office/powerpoint/2010/main" val="560205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97718-1B22-7EA1-0E4B-C4EA437DDE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AB92A3-87EB-59BD-3284-85BBE4B92276}"/>
              </a:ext>
            </a:extLst>
          </p:cNvPr>
          <p:cNvSpPr>
            <a:spLocks noGrp="1"/>
          </p:cNvSpPr>
          <p:nvPr>
            <p:ph type="title"/>
          </p:nvPr>
        </p:nvSpPr>
        <p:spPr>
          <a:xfrm>
            <a:off x="789139" y="188078"/>
            <a:ext cx="10822487" cy="929896"/>
          </a:xfrm>
          <a:ln w="57150"/>
        </p:spPr>
        <p:txBody>
          <a:bodyPr>
            <a:normAutofit fontScale="90000"/>
          </a:bodyPr>
          <a:lstStyle/>
          <a:p>
            <a:r>
              <a:rPr lang="en-GB" sz="3600" cap="none" dirty="0">
                <a:solidFill>
                  <a:schemeClr val="tx1"/>
                </a:solidFill>
                <a:latin typeface="Comic Sans MS" panose="030F0702030302020204" pitchFamily="66" charset="0"/>
              </a:rPr>
              <a:t>Task 3-Alternatives to negative thinking patterns</a:t>
            </a:r>
          </a:p>
        </p:txBody>
      </p:sp>
      <p:sp>
        <p:nvSpPr>
          <p:cNvPr id="3" name="Content Placeholder 2">
            <a:extLst>
              <a:ext uri="{FF2B5EF4-FFF2-40B4-BE49-F238E27FC236}">
                <a16:creationId xmlns:a16="http://schemas.microsoft.com/office/drawing/2014/main" id="{7839405C-1217-B6F6-69C0-CA6C019D9DE1}"/>
              </a:ext>
            </a:extLst>
          </p:cNvPr>
          <p:cNvSpPr>
            <a:spLocks noGrp="1"/>
          </p:cNvSpPr>
          <p:nvPr>
            <p:ph idx="1"/>
          </p:nvPr>
        </p:nvSpPr>
        <p:spPr>
          <a:xfrm>
            <a:off x="304800" y="1422400"/>
            <a:ext cx="6062133" cy="5247521"/>
          </a:xfrm>
          <a:solidFill>
            <a:schemeClr val="bg1"/>
          </a:solidFill>
        </p:spPr>
        <p:txBody>
          <a:bodyPr>
            <a:normAutofit/>
          </a:bodyPr>
          <a:lstStyle/>
          <a:p>
            <a:pPr marL="0" indent="0">
              <a:buNone/>
            </a:pPr>
            <a:r>
              <a:rPr lang="en-US" sz="2800" dirty="0">
                <a:latin typeface="Comic Sans MS" panose="030F0702030302020204" pitchFamily="66" charset="0"/>
              </a:rPr>
              <a:t>Re-read the examples of negative thinking patterns and discuss the questions below: </a:t>
            </a:r>
          </a:p>
          <a:p>
            <a:pPr marL="198000" indent="-198000"/>
            <a:r>
              <a:rPr lang="en-US" sz="2800" dirty="0">
                <a:latin typeface="Comic Sans MS" panose="030F0702030302020204" pitchFamily="66" charset="0"/>
              </a:rPr>
              <a:t>What emotion might someone be feeling when they have this thought? </a:t>
            </a:r>
          </a:p>
          <a:p>
            <a:pPr marL="198000" indent="-198000"/>
            <a:r>
              <a:rPr lang="en-US" sz="2800" dirty="0">
                <a:latin typeface="Comic Sans MS" panose="030F0702030302020204" pitchFamily="66" charset="0"/>
              </a:rPr>
              <a:t>What strategies might someone use if they feel this way?</a:t>
            </a:r>
          </a:p>
          <a:p>
            <a:pPr marL="0" indent="0">
              <a:buNone/>
            </a:pPr>
            <a:endParaRPr lang="en-GB" sz="2800" dirty="0">
              <a:solidFill>
                <a:schemeClr val="tx1"/>
              </a:solidFill>
              <a:latin typeface="Comic Sans MS" panose="030F0702030302020204" pitchFamily="66" charset="0"/>
            </a:endParaRPr>
          </a:p>
        </p:txBody>
      </p:sp>
      <p:grpSp>
        <p:nvGrpSpPr>
          <p:cNvPr id="4" name="Group 3">
            <a:extLst>
              <a:ext uri="{FF2B5EF4-FFF2-40B4-BE49-F238E27FC236}">
                <a16:creationId xmlns:a16="http://schemas.microsoft.com/office/drawing/2014/main" id="{C9E0EE9B-6B2E-2F21-5725-24BE35FAE5FE}"/>
              </a:ext>
            </a:extLst>
          </p:cNvPr>
          <p:cNvGrpSpPr/>
          <p:nvPr/>
        </p:nvGrpSpPr>
        <p:grpSpPr>
          <a:xfrm>
            <a:off x="6508369" y="3284910"/>
            <a:ext cx="5378831" cy="3125582"/>
            <a:chOff x="6672040" y="1601970"/>
            <a:chExt cx="8276419" cy="4809340"/>
          </a:xfrm>
        </p:grpSpPr>
        <p:sp>
          <p:nvSpPr>
            <p:cNvPr id="28" name="Rounded Rectangle 17">
              <a:extLst>
                <a:ext uri="{FF2B5EF4-FFF2-40B4-BE49-F238E27FC236}">
                  <a16:creationId xmlns:a16="http://schemas.microsoft.com/office/drawing/2014/main" id="{7D59DA5D-9DAA-9925-0C2B-CC6C22E8F989}"/>
                </a:ext>
              </a:extLst>
            </p:cNvPr>
            <p:cNvSpPr/>
            <p:nvPr/>
          </p:nvSpPr>
          <p:spPr>
            <a:xfrm>
              <a:off x="6672040" y="1601970"/>
              <a:ext cx="8276419" cy="4809340"/>
            </a:xfrm>
            <a:prstGeom prst="roundRect">
              <a:avLst>
                <a:gd name="adj" fmla="val 317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latin typeface="Comic Sans MS" panose="030F0702030302020204" pitchFamily="66" charset="0"/>
              </a:endParaRPr>
            </a:p>
          </p:txBody>
        </p:sp>
        <p:pic>
          <p:nvPicPr>
            <p:cNvPr id="29" name="Picture 28" descr="A screenshot of a test&#10;&#10;AI-generated content may be incorrect.">
              <a:extLst>
                <a:ext uri="{FF2B5EF4-FFF2-40B4-BE49-F238E27FC236}">
                  <a16:creationId xmlns:a16="http://schemas.microsoft.com/office/drawing/2014/main" id="{1C9DAD4A-D605-5999-0D35-88DD76DA1B20}"/>
                </a:ext>
              </a:extLst>
            </p:cNvPr>
            <p:cNvPicPr>
              <a:picLocks noChangeAspect="1"/>
            </p:cNvPicPr>
            <p:nvPr/>
          </p:nvPicPr>
          <p:blipFill>
            <a:blip r:embed="rId3"/>
            <a:stretch>
              <a:fillRect/>
            </a:stretch>
          </p:blipFill>
          <p:spPr>
            <a:xfrm>
              <a:off x="6924049" y="1847840"/>
              <a:ext cx="7772400" cy="4276679"/>
            </a:xfrm>
            <a:prstGeom prst="rect">
              <a:avLst/>
            </a:prstGeom>
          </p:spPr>
        </p:pic>
      </p:grpSp>
      <p:grpSp>
        <p:nvGrpSpPr>
          <p:cNvPr id="6" name="Group 5">
            <a:extLst>
              <a:ext uri="{FF2B5EF4-FFF2-40B4-BE49-F238E27FC236}">
                <a16:creationId xmlns:a16="http://schemas.microsoft.com/office/drawing/2014/main" id="{3494A7C1-810C-8293-9B4A-8B341619D7F8}"/>
              </a:ext>
            </a:extLst>
          </p:cNvPr>
          <p:cNvGrpSpPr/>
          <p:nvPr/>
        </p:nvGrpSpPr>
        <p:grpSpPr>
          <a:xfrm rot="406585">
            <a:off x="6514465" y="1592350"/>
            <a:ext cx="2988401" cy="1820343"/>
            <a:chOff x="4557713" y="1971676"/>
            <a:chExt cx="3114575" cy="1897200"/>
          </a:xfrm>
          <a:effectLst>
            <a:outerShdw blurRad="103124" dist="50800" dir="1380000" algn="ctr" rotWithShape="0">
              <a:srgbClr val="000000">
                <a:alpha val="35817"/>
              </a:srgbClr>
            </a:outerShdw>
          </a:effectLst>
        </p:grpSpPr>
        <p:grpSp>
          <p:nvGrpSpPr>
            <p:cNvPr id="8" name="Group 7">
              <a:extLst>
                <a:ext uri="{FF2B5EF4-FFF2-40B4-BE49-F238E27FC236}">
                  <a16:creationId xmlns:a16="http://schemas.microsoft.com/office/drawing/2014/main" id="{1E51CB3E-0AF7-C9BA-4A2E-C42432301B9B}"/>
                </a:ext>
              </a:extLst>
            </p:cNvPr>
            <p:cNvGrpSpPr/>
            <p:nvPr/>
          </p:nvGrpSpPr>
          <p:grpSpPr>
            <a:xfrm>
              <a:off x="4557713" y="1971676"/>
              <a:ext cx="3057289" cy="1897200"/>
              <a:chOff x="4471987" y="3816208"/>
              <a:chExt cx="4363585" cy="2707821"/>
            </a:xfrm>
            <a:solidFill>
              <a:schemeClr val="bg2"/>
            </a:solidFill>
          </p:grpSpPr>
          <p:sp>
            <p:nvSpPr>
              <p:cNvPr id="26" name="Rounded Rectangle 9">
                <a:extLst>
                  <a:ext uri="{FF2B5EF4-FFF2-40B4-BE49-F238E27FC236}">
                    <a16:creationId xmlns:a16="http://schemas.microsoft.com/office/drawing/2014/main" id="{13907D8E-4371-9B0D-6916-35377CA581D0}"/>
                  </a:ext>
                </a:extLst>
              </p:cNvPr>
              <p:cNvSpPr/>
              <p:nvPr/>
            </p:nvSpPr>
            <p:spPr>
              <a:xfrm>
                <a:off x="4471987" y="3816208"/>
                <a:ext cx="4363585" cy="2271534"/>
              </a:xfrm>
              <a:prstGeom prst="roundRect">
                <a:avLst>
                  <a:gd name="adj" fmla="val 3422"/>
                </a:avLst>
              </a:prstGeom>
              <a:grpFill/>
              <a:ln>
                <a:noFill/>
              </a:ln>
              <a:effectLst>
                <a:outerShdw blurRad="174002" dist="88173" dir="5400000" algn="ctr" rotWithShape="0">
                  <a:srgbClr val="000000">
                    <a:alpha val="2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latin typeface="Comic Sans MS" panose="030F0702030302020204" pitchFamily="66" charset="0"/>
                </a:endParaRPr>
              </a:p>
            </p:txBody>
          </p:sp>
          <p:sp>
            <p:nvSpPr>
              <p:cNvPr id="27" name="Triangle 10">
                <a:extLst>
                  <a:ext uri="{FF2B5EF4-FFF2-40B4-BE49-F238E27FC236}">
                    <a16:creationId xmlns:a16="http://schemas.microsoft.com/office/drawing/2014/main" id="{CC0C2641-A4E9-AD7B-D373-01221002ACE0}"/>
                  </a:ext>
                </a:extLst>
              </p:cNvPr>
              <p:cNvSpPr/>
              <p:nvPr/>
            </p:nvSpPr>
            <p:spPr>
              <a:xfrm rot="10800000">
                <a:off x="6414761" y="5895378"/>
                <a:ext cx="614362" cy="628651"/>
              </a:xfrm>
              <a:prstGeom prst="triangle">
                <a:avLst>
                  <a:gd name="adj" fmla="val 46512"/>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latin typeface="Comic Sans MS" panose="030F0702030302020204" pitchFamily="66" charset="0"/>
                </a:endParaRPr>
              </a:p>
            </p:txBody>
          </p:sp>
        </p:grpSp>
        <p:sp>
          <p:nvSpPr>
            <p:cNvPr id="25" name="Content Placeholder 4">
              <a:extLst>
                <a:ext uri="{FF2B5EF4-FFF2-40B4-BE49-F238E27FC236}">
                  <a16:creationId xmlns:a16="http://schemas.microsoft.com/office/drawing/2014/main" id="{10E53945-8171-858A-C986-608370410C52}"/>
                </a:ext>
              </a:extLst>
            </p:cNvPr>
            <p:cNvSpPr txBox="1">
              <a:spLocks/>
            </p:cNvSpPr>
            <p:nvPr/>
          </p:nvSpPr>
          <p:spPr>
            <a:xfrm>
              <a:off x="4688854" y="2179420"/>
              <a:ext cx="2983434" cy="839821"/>
            </a:xfrm>
            <a:prstGeom prst="rect">
              <a:avLst/>
            </a:prstGeom>
          </p:spPr>
          <p:txBody>
            <a:bodyPr vert="horz" lIns="91440" tIns="45720" rIns="91440" bIns="45720" rtlCol="0">
              <a:noAutofit/>
            </a:bodyPr>
            <a:lstStyle>
              <a:defPPr>
                <a:defRPr lang="en-US"/>
              </a:defPPr>
              <a:lvl1pPr marL="0" indent="0" algn="l" defTabSz="990570" rtl="0" eaLnBrk="1" latinLnBrk="0" hangingPunct="1">
                <a:lnSpc>
                  <a:spcPts val="2800"/>
                </a:lnSpc>
                <a:spcBef>
                  <a:spcPts val="1100"/>
                </a:spcBef>
                <a:spcAft>
                  <a:spcPts val="0"/>
                </a:spcAft>
                <a:buFont typeface="Arial" panose="020B0604020202020204" pitchFamily="34" charset="0"/>
                <a:buNone/>
                <a:defRPr sz="2000" kern="1200">
                  <a:solidFill>
                    <a:schemeClr val="tx1"/>
                  </a:solidFill>
                  <a:latin typeface="Century Gothic" panose="020B0502020202020204" pitchFamily="34" charset="0"/>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sz="2600" kern="1200">
                  <a:solidFill>
                    <a:schemeClr val="tx1"/>
                  </a:solidFill>
                  <a:latin typeface="Century Gothic" panose="020B0502020202020204" pitchFamily="34" charset="0"/>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sz="2167" kern="1200">
                  <a:solidFill>
                    <a:schemeClr val="tx1"/>
                  </a:solidFill>
                  <a:latin typeface="Century Gothic" panose="020B0502020202020204" pitchFamily="34" charset="0"/>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9pPr>
            </a:lstStyle>
            <a:p>
              <a:r>
                <a:rPr lang="en-GB" b="1" dirty="0">
                  <a:latin typeface="Comic Sans MS" panose="030F0702030302020204" pitchFamily="66" charset="0"/>
                </a:rPr>
                <a:t>My friend didn’t text me back, they must be upset with me.</a:t>
              </a:r>
            </a:p>
          </p:txBody>
        </p:sp>
      </p:grpSp>
      <p:pic>
        <p:nvPicPr>
          <p:cNvPr id="7" name="Picture 6" descr="A black and white circle with a person in it&#10;&#10;AI-generated content may be incorrect.">
            <a:extLst>
              <a:ext uri="{FF2B5EF4-FFF2-40B4-BE49-F238E27FC236}">
                <a16:creationId xmlns:a16="http://schemas.microsoft.com/office/drawing/2014/main" id="{3E505B45-7C70-E8DA-56DE-CA2308BDB1DB}"/>
              </a:ext>
            </a:extLst>
          </p:cNvPr>
          <p:cNvPicPr>
            <a:picLocks noChangeAspect="1"/>
          </p:cNvPicPr>
          <p:nvPr/>
        </p:nvPicPr>
        <p:blipFill>
          <a:blip r:embed="rId4"/>
          <a:stretch>
            <a:fillRect/>
          </a:stretch>
        </p:blipFill>
        <p:spPr>
          <a:xfrm rot="535199">
            <a:off x="7446257" y="3487345"/>
            <a:ext cx="827652" cy="827652"/>
          </a:xfrm>
          <a:prstGeom prst="rect">
            <a:avLst/>
          </a:prstGeom>
        </p:spPr>
      </p:pic>
    </p:spTree>
    <p:extLst>
      <p:ext uri="{BB962C8B-B14F-4D97-AF65-F5344CB8AC3E}">
        <p14:creationId xmlns:p14="http://schemas.microsoft.com/office/powerpoint/2010/main" val="633602287"/>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1CDA1B094E6744DB0D7D26F12BFBCBA" ma:contentTypeVersion="12" ma:contentTypeDescription="Create a new document." ma:contentTypeScope="" ma:versionID="a1555ca887b5e86bf5e6a178d2a31e6e">
  <xsd:schema xmlns:xsd="http://www.w3.org/2001/XMLSchema" xmlns:xs="http://www.w3.org/2001/XMLSchema" xmlns:p="http://schemas.microsoft.com/office/2006/metadata/properties" xmlns:ns2="d4b54049-7e9a-4afc-8a1b-2145ce5680d4" xmlns:ns3="b55bfccd-0c96-45e5-930a-a1962130cb38" targetNamespace="http://schemas.microsoft.com/office/2006/metadata/properties" ma:root="true" ma:fieldsID="04c5cd09d4848163858298027898a9ef" ns2:_="" ns3:_="">
    <xsd:import namespace="d4b54049-7e9a-4afc-8a1b-2145ce5680d4"/>
    <xsd:import namespace="b55bfccd-0c96-45e5-930a-a1962130cb3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b54049-7e9a-4afc-8a1b-2145ce5680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55bfccd-0c96-45e5-930a-a1962130cb3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821CB5D-E62C-4983-8396-3A167C205996}">
  <ds:schemaRefs>
    <ds:schemaRef ds:uri="http://schemas.microsoft.com/sharepoint/v3/contenttype/forms"/>
  </ds:schemaRefs>
</ds:datastoreItem>
</file>

<file path=customXml/itemProps2.xml><?xml version="1.0" encoding="utf-8"?>
<ds:datastoreItem xmlns:ds="http://schemas.openxmlformats.org/officeDocument/2006/customXml" ds:itemID="{B49CC034-6C18-4F86-B823-9B9D176228C4}">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58486F8-9DF8-4ACF-BF82-A510CA9AFA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b54049-7e9a-4afc-8a1b-2145ce5680d4"/>
    <ds:schemaRef ds:uri="b55bfccd-0c96-45e5-930a-a1962130cb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TM10001115[[fn=Parcel]]</Template>
  <TotalTime>4966</TotalTime>
  <Words>4572</Words>
  <Application>Microsoft Office PowerPoint</Application>
  <PresentationFormat>Widescreen</PresentationFormat>
  <Paragraphs>285</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Parcel</vt:lpstr>
      <vt:lpstr>Teacher Information </vt:lpstr>
      <vt:lpstr>Lesson 4- Changing thinking habits</vt:lpstr>
      <vt:lpstr>PSHE Ground Rules</vt:lpstr>
      <vt:lpstr>Learning objectives</vt:lpstr>
      <vt:lpstr>Task 1- What’s our starting point?</vt:lpstr>
      <vt:lpstr>Task 2- Identifying negative thinking patterns</vt:lpstr>
      <vt:lpstr>Identifying negative thinking patterns</vt:lpstr>
      <vt:lpstr>Identifying negative thinking patterns</vt:lpstr>
      <vt:lpstr>Task 3-Alternatives to negative thinking patterns</vt:lpstr>
      <vt:lpstr>Task 3- Alternatives to negative thinking patterns</vt:lpstr>
      <vt:lpstr>PowerPoint Presentation</vt:lpstr>
      <vt:lpstr>Task 4- Is it the right time to reframe thoughts?</vt:lpstr>
      <vt:lpstr>Task 5- Setback heads, hearts, hands</vt:lpstr>
      <vt:lpstr>Setback heads, hearts, hands</vt:lpstr>
      <vt:lpstr>Setback heads, hearts, hands</vt:lpstr>
      <vt:lpstr>What have we learnt?</vt:lpstr>
      <vt:lpstr>End of unit quiz and Personalised learning check </vt:lpstr>
      <vt:lpstr>Signposting Support </vt:lpstr>
      <vt:lpstr>Thinking patterns information leaflet</vt:lpstr>
      <vt:lpstr>How might someone feel?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Hinduism</dc:title>
  <dc:creator>Hannah Case</dc:creator>
  <cp:lastModifiedBy>Mrs R Hoyle</cp:lastModifiedBy>
  <cp:revision>12</cp:revision>
  <dcterms:created xsi:type="dcterms:W3CDTF">2020-09-23T09:19:00Z</dcterms:created>
  <dcterms:modified xsi:type="dcterms:W3CDTF">2026-09-02T11:55:34Z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0x01010081CDA1B094E6744DB0D7D26F12BFBCBA</vt:lpwstr>
  </property>
</Properties>
</file>