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055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66" d="100"/>
          <a:sy n="66" d="100"/>
        </p:scale>
        <p:origin x="978" y="-3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6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61" Type="http://schemas.openxmlformats.org/officeDocument/2006/relationships/image" Target="../media/image59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Block Arc 297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86982" y="7113319"/>
            <a:ext cx="2813542" cy="2228638"/>
          </a:xfrm>
          <a:prstGeom prst="blockArc">
            <a:avLst>
              <a:gd name="adj1" fmla="val 1077462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67639"/>
            <a:ext cx="5841604" cy="6183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92194" y="9293007"/>
            <a:ext cx="2774592" cy="2211443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1B30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9011433"/>
            <a:ext cx="5935711" cy="622976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6006314" y="10746958"/>
            <a:ext cx="1214980" cy="116881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6202810" y="1089187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883269" y="45661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6193267" y="10927537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6212356" y="1096799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6043079" y="6400184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230880" y="660039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230031" y="673698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6230031" y="678512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138241" y="307224"/>
            <a:ext cx="414451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haroni" panose="020B0604020202020204" pitchFamily="2" charset="-79"/>
                <a:cs typeface="Aharoni" panose="020B0604020202020204" pitchFamily="2" charset="-79"/>
              </a:rPr>
              <a:t>Geography Learning Journey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6957847" y="209527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131463" y="227678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100926" y="234538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0764" y="475203"/>
            <a:ext cx="1066482" cy="6175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 flipH="1">
            <a:off x="7903909" y="10779248"/>
            <a:ext cx="1246206" cy="1015932"/>
          </a:xfrm>
          <a:prstGeom prst="rect">
            <a:avLst/>
          </a:prstGeom>
        </p:spPr>
      </p:pic>
      <p:pic>
        <p:nvPicPr>
          <p:cNvPr id="1028" name="Picture 4" descr="https://static.thenounproject.com/png/2157419-2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3999" y="223684"/>
            <a:ext cx="876117" cy="101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5690339" y="10847003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 flipV="1">
            <a:off x="1178804" y="11476832"/>
            <a:ext cx="613862" cy="156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344960" y="10329754"/>
            <a:ext cx="885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Natural hazards </a:t>
            </a:r>
            <a:r>
              <a:rPr lang="en-US" sz="1000" dirty="0" smtClean="0"/>
              <a:t>and hazard risk</a:t>
            </a:r>
            <a:endParaRPr lang="en-US" sz="1000" dirty="0"/>
          </a:p>
        </p:txBody>
      </p:sp>
      <p:pic>
        <p:nvPicPr>
          <p:cNvPr id="344" name="Picture 343" descr="A close up of a logo&#10;&#10;Description automatically generated">
            <a:extLst>
              <a:ext uri="{FF2B5EF4-FFF2-40B4-BE49-F238E27FC236}">
                <a16:creationId xmlns:a16="http://schemas.microsoft.com/office/drawing/2014/main" id="{B748D1D9-530F-43B4-8B52-16E853D883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09"/>
          <a:stretch/>
        </p:blipFill>
        <p:spPr>
          <a:xfrm>
            <a:off x="7206525" y="11157032"/>
            <a:ext cx="678059" cy="580356"/>
          </a:xfrm>
          <a:prstGeom prst="rect">
            <a:avLst/>
          </a:prstGeom>
        </p:spPr>
      </p:pic>
      <p:sp>
        <p:nvSpPr>
          <p:cNvPr id="345" name="TextBox 34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815480" y="11328855"/>
            <a:ext cx="3037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CHALLENGE OF NATURAL HAZARDS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s://static.thenounproject.com/png/27832-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854" y="10266458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5190713" y="11575490"/>
            <a:ext cx="0" cy="6565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7" name="Picture 346" descr="A close up of a logo&#10;&#10;Description automatically generated">
            <a:extLst>
              <a:ext uri="{FF2B5EF4-FFF2-40B4-BE49-F238E27FC236}">
                <a16:creationId xmlns:a16="http://schemas.microsoft.com/office/drawing/2014/main" id="{116F4FAA-F138-4686-B551-40EFAE24F8A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38"/>
          <a:stretch/>
        </p:blipFill>
        <p:spPr>
          <a:xfrm>
            <a:off x="4109060" y="10614100"/>
            <a:ext cx="457464" cy="483947"/>
          </a:xfrm>
          <a:prstGeom prst="rect">
            <a:avLst/>
          </a:prstGeom>
        </p:spPr>
      </p:pic>
      <p:sp>
        <p:nvSpPr>
          <p:cNvPr id="348" name="TextBox 347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227878" y="11914880"/>
            <a:ext cx="1091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Tectonic Hazards</a:t>
            </a:r>
            <a:r>
              <a:rPr lang="en-US" sz="1000" dirty="0" smtClean="0"/>
              <a:t>: plate tectonic theory</a:t>
            </a:r>
            <a:endParaRPr lang="en-US" sz="1000" dirty="0"/>
          </a:p>
        </p:txBody>
      </p:sp>
      <p:pic>
        <p:nvPicPr>
          <p:cNvPr id="349" name="Picture 348" descr="A close up of a logo&#10;&#10;Description automatically generated">
            <a:extLst>
              <a:ext uri="{FF2B5EF4-FFF2-40B4-BE49-F238E27FC236}">
                <a16:creationId xmlns:a16="http://schemas.microsoft.com/office/drawing/2014/main" id="{2F141297-1605-4894-BC71-E714DBB4DC7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5"/>
          <a:stretch/>
        </p:blipFill>
        <p:spPr>
          <a:xfrm>
            <a:off x="4040965" y="10181468"/>
            <a:ext cx="593653" cy="384487"/>
          </a:xfrm>
          <a:prstGeom prst="rect">
            <a:avLst/>
          </a:prstGeom>
        </p:spPr>
      </p:pic>
      <p:pic>
        <p:nvPicPr>
          <p:cNvPr id="350" name="Picture 349" descr="A close up of a logo&#10;&#10;Description automatically generated">
            <a:extLst>
              <a:ext uri="{FF2B5EF4-FFF2-40B4-BE49-F238E27FC236}">
                <a16:creationId xmlns:a16="http://schemas.microsoft.com/office/drawing/2014/main" id="{89E9DB59-E1D9-48EE-90A0-1C38BDF090E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50"/>
          <a:stretch/>
        </p:blipFill>
        <p:spPr>
          <a:xfrm>
            <a:off x="6088038" y="12036372"/>
            <a:ext cx="657988" cy="560276"/>
          </a:xfrm>
          <a:prstGeom prst="rect">
            <a:avLst/>
          </a:prstGeom>
        </p:spPr>
      </p:pic>
      <p:sp>
        <p:nvSpPr>
          <p:cNvPr id="351" name="TextBox 35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565571" y="10183993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Tectonic Hazards</a:t>
            </a:r>
            <a:r>
              <a:rPr lang="en-US" sz="1000" dirty="0" smtClean="0"/>
              <a:t>: volcanoes and earthquakes</a:t>
            </a:r>
            <a:endParaRPr lang="en-US" sz="1000" dirty="0"/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4975854" y="10847003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4553964" y="11633711"/>
            <a:ext cx="18638" cy="582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891305" y="12200118"/>
            <a:ext cx="1120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Tectonic Hazards</a:t>
            </a:r>
            <a:r>
              <a:rPr lang="en-US" sz="1000" dirty="0" smtClean="0"/>
              <a:t>: case studies. LIC/NEE earthquake</a:t>
            </a:r>
            <a:endParaRPr lang="en-US" sz="1000" dirty="0"/>
          </a:p>
        </p:txBody>
      </p:sp>
      <p:pic>
        <p:nvPicPr>
          <p:cNvPr id="1032" name="Picture 8" descr="https://static.thenounproject.com/png/1732576-2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88" y="12601960"/>
            <a:ext cx="5810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" name="TextBox 35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186063" y="9108486"/>
            <a:ext cx="2662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URBAN ISSUES AND CHALLENGES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 rot="5400000">
            <a:off x="7773743" y="7929316"/>
            <a:ext cx="166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THE CHANGING  ECONOMIC WORLD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996252" y="6966751"/>
            <a:ext cx="315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THE CHANGING ECONOMIC WORLD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008376" y="4772675"/>
            <a:ext cx="2397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UK PHYSICAL LANDSCAPES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 rot="5400000">
            <a:off x="7662877" y="3969110"/>
            <a:ext cx="166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FIELDWORK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828407" y="2646567"/>
            <a:ext cx="166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THE LIVING WORLD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235115" y="2567359"/>
            <a:ext cx="3051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CHALLENGE OF RESOURCE MANAGEMENT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702035" y="604857"/>
            <a:ext cx="1650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GEOGRAPHICAL APPLICATIONS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3501185" y="11657657"/>
            <a:ext cx="18638" cy="582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3702560" y="10729796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904266" y="10196891"/>
            <a:ext cx="1059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Tectonic Hazards</a:t>
            </a:r>
            <a:r>
              <a:rPr lang="en-US" sz="1000" dirty="0" smtClean="0"/>
              <a:t>: </a:t>
            </a:r>
            <a:r>
              <a:rPr lang="en-US" sz="1000" dirty="0"/>
              <a:t>management can reduce the effects</a:t>
            </a:r>
          </a:p>
          <a:p>
            <a:endParaRPr lang="en-US" sz="1000" dirty="0"/>
          </a:p>
        </p:txBody>
      </p:sp>
      <p:pic>
        <p:nvPicPr>
          <p:cNvPr id="1034" name="Picture 10" descr="https://static.thenounproject.com/png/3009664-20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58" y="10144962"/>
            <a:ext cx="509281" cy="50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305482" y="11588851"/>
            <a:ext cx="10464" cy="965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>
            <a:off x="2673728" y="10649729"/>
            <a:ext cx="0" cy="7170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838050" y="10294086"/>
            <a:ext cx="10593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Weather hazards</a:t>
            </a:r>
            <a:r>
              <a:rPr lang="en-US" sz="1000" dirty="0" smtClean="0"/>
              <a:t>: tropical storms</a:t>
            </a:r>
            <a:endParaRPr lang="en-US" sz="1000" dirty="0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750047" y="12061785"/>
            <a:ext cx="1120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Weather Hazards</a:t>
            </a:r>
            <a:r>
              <a:rPr lang="en-US" sz="1000" dirty="0" smtClean="0"/>
              <a:t>: Global Atmospheric Circulation Model</a:t>
            </a:r>
            <a:endParaRPr lang="en-US" sz="1000" dirty="0"/>
          </a:p>
        </p:txBody>
      </p:sp>
      <p:pic>
        <p:nvPicPr>
          <p:cNvPr id="1036" name="Picture 12" descr="https://static.thenounproject.com/png/1705734-20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89" y="1253569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static.thenounproject.com/png/565478-2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651" y="10667514"/>
            <a:ext cx="464457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5" name="TextBox 38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614347" y="12381314"/>
            <a:ext cx="105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Weather hazards: </a:t>
            </a:r>
            <a:r>
              <a:rPr lang="en-US" sz="1000" dirty="0" smtClean="0"/>
              <a:t>example of a tropical storm</a:t>
            </a:r>
            <a:endParaRPr lang="en-US" sz="1000" dirty="0"/>
          </a:p>
        </p:txBody>
      </p:sp>
      <p:pic>
        <p:nvPicPr>
          <p:cNvPr id="1040" name="Picture 16" descr="https://static.thenounproject.com/png/1929243-200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814" y="11841841"/>
            <a:ext cx="595086" cy="59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14" descr="https://static.thenounproject.com/png/565478-200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93" y="11982803"/>
            <a:ext cx="370603" cy="3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static.thenounproject.com/png/27823-20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5" y="11772061"/>
            <a:ext cx="449943" cy="44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61003" y="11425766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Weather hazards</a:t>
            </a:r>
            <a:r>
              <a:rPr lang="en-US" sz="1000" dirty="0" smtClean="0"/>
              <a:t>: extreme weather</a:t>
            </a:r>
            <a:endParaRPr lang="en-US" sz="1000" dirty="0"/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817784" y="11052426"/>
            <a:ext cx="669773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Box 39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-5197" y="10606753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Weather hazards</a:t>
            </a:r>
            <a:r>
              <a:rPr lang="en-US" sz="1000" dirty="0" smtClean="0"/>
              <a:t>: extreme weather</a:t>
            </a:r>
          </a:p>
          <a:p>
            <a:r>
              <a:rPr lang="en-US" sz="1000" dirty="0" smtClean="0"/>
              <a:t>UK example</a:t>
            </a:r>
            <a:endParaRPr lang="en-US" sz="1000" dirty="0"/>
          </a:p>
        </p:txBody>
      </p:sp>
      <p:pic>
        <p:nvPicPr>
          <p:cNvPr id="1044" name="Picture 20" descr="https://static.thenounproject.com/png/2043944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9" y="10075754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940164" y="9393249"/>
            <a:ext cx="288355" cy="6410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Box 397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0787" y="8975465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Climate change</a:t>
            </a:r>
            <a:r>
              <a:rPr lang="en-US" sz="1000" dirty="0" smtClean="0"/>
              <a:t>: causes &amp; effects</a:t>
            </a:r>
            <a:endParaRPr lang="en-US" sz="1000" dirty="0"/>
          </a:p>
        </p:txBody>
      </p:sp>
      <p:pic>
        <p:nvPicPr>
          <p:cNvPr id="1046" name="Picture 22" descr="https://static.thenounproject.com/png/1030201-20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3" y="9335956"/>
            <a:ext cx="596905" cy="59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3" name="TextBox 402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917826" y="8402887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Climate change</a:t>
            </a:r>
            <a:r>
              <a:rPr lang="en-US" sz="1000" dirty="0" smtClean="0"/>
              <a:t>: Managing climate change</a:t>
            </a:r>
            <a:endParaRPr lang="en-US" sz="1000" dirty="0"/>
          </a:p>
        </p:txBody>
      </p:sp>
      <p:pic>
        <p:nvPicPr>
          <p:cNvPr id="1048" name="Picture 24" descr="https://static.thenounproject.com/png/1971282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0" y="8361452"/>
            <a:ext cx="522514" cy="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1487596" y="8827791"/>
            <a:ext cx="170617" cy="4911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2260593" y="9385485"/>
            <a:ext cx="0" cy="4806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6635982" y="2915483"/>
            <a:ext cx="14106" cy="4433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TextBox 442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739971" y="3145291"/>
            <a:ext cx="1111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Ecosystems</a:t>
            </a:r>
            <a:r>
              <a:rPr lang="en-US" sz="1000" dirty="0" smtClean="0"/>
              <a:t>: range of scales</a:t>
            </a:r>
            <a:endParaRPr lang="en-US" sz="1000" dirty="0"/>
          </a:p>
        </p:txBody>
      </p:sp>
      <p:pic>
        <p:nvPicPr>
          <p:cNvPr id="1050" name="Picture 26" descr="https://static.thenounproject.com/png/2318259-200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415" y="3496972"/>
            <a:ext cx="499245" cy="49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6623348" y="2375834"/>
            <a:ext cx="5467" cy="2974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TextBox 44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227878" y="1260785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Tropical rainforests</a:t>
            </a:r>
            <a:r>
              <a:rPr lang="en-US" sz="1000" dirty="0" smtClean="0"/>
              <a:t>: deforestation</a:t>
            </a:r>
            <a:endParaRPr lang="en-US" sz="1000" dirty="0"/>
          </a:p>
        </p:txBody>
      </p:sp>
      <p:pic>
        <p:nvPicPr>
          <p:cNvPr id="1052" name="Picture 28" descr="https://static.thenounproject.com/png/3005208-200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70899" y="1856975"/>
            <a:ext cx="303788" cy="35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8" name="Straight Connector 447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5687915" y="1739130"/>
            <a:ext cx="2424" cy="8919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449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932193" y="1866231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Tropical rainforests</a:t>
            </a:r>
            <a:r>
              <a:rPr lang="en-US" sz="1000" dirty="0" smtClean="0"/>
              <a:t>: characteristics</a:t>
            </a:r>
            <a:endParaRPr lang="en-US" sz="1000" dirty="0"/>
          </a:p>
        </p:txBody>
      </p:sp>
      <p:pic>
        <p:nvPicPr>
          <p:cNvPr id="1054" name="Picture 30" descr="https://static.thenounproject.com/png/415302-200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41" y="1202101"/>
            <a:ext cx="537029" cy="5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5397191" y="2950558"/>
            <a:ext cx="13782" cy="5601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746951" y="3358070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Tropical rainforests</a:t>
            </a:r>
            <a:r>
              <a:rPr lang="en-US" sz="1000" dirty="0" smtClean="0"/>
              <a:t>: management</a:t>
            </a:r>
            <a:endParaRPr lang="en-US" sz="1000" dirty="0"/>
          </a:p>
        </p:txBody>
      </p:sp>
      <p:pic>
        <p:nvPicPr>
          <p:cNvPr id="1056" name="Picture 32" descr="https://static.thenounproject.com/png/2885140-200.png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81"/>
          <a:stretch/>
        </p:blipFill>
        <p:spPr bwMode="auto">
          <a:xfrm>
            <a:off x="5411137" y="3510663"/>
            <a:ext cx="689043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9" name="TextBox 458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398719" y="1554244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Hot Deserts</a:t>
            </a:r>
            <a:r>
              <a:rPr lang="en-US" sz="1000" dirty="0" smtClean="0"/>
              <a:t>: characteristics</a:t>
            </a:r>
            <a:endParaRPr lang="en-US" sz="1000" dirty="0"/>
          </a:p>
        </p:txBody>
      </p:sp>
      <p:pic>
        <p:nvPicPr>
          <p:cNvPr id="1058" name="Picture 34" descr="https://static.thenounproject.com/png/3005141-200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444" y="1858031"/>
            <a:ext cx="420914" cy="42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4882073" y="1992814"/>
            <a:ext cx="9050" cy="655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898138" y="3158783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Hot Deserts</a:t>
            </a:r>
            <a:r>
              <a:rPr lang="en-US" sz="1000" dirty="0" smtClean="0"/>
              <a:t>: case study</a:t>
            </a:r>
            <a:endParaRPr lang="en-US" sz="1000" dirty="0"/>
          </a:p>
        </p:txBody>
      </p:sp>
      <p:pic>
        <p:nvPicPr>
          <p:cNvPr id="1060" name="Picture 36" descr="https://static.thenounproject.com/png/1452542-200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664" y="3352403"/>
            <a:ext cx="472185" cy="47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8" name="Straight Connector 467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  <a:stCxn id="466" idx="0"/>
          </p:cNvCxnSpPr>
          <p:nvPr/>
        </p:nvCxnSpPr>
        <p:spPr>
          <a:xfrm flipH="1" flipV="1">
            <a:off x="4488454" y="2912332"/>
            <a:ext cx="1685" cy="2464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4214086" y="2276785"/>
            <a:ext cx="2897" cy="323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Box 469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796150" y="1881005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Hot Deserts</a:t>
            </a:r>
            <a:r>
              <a:rPr lang="en-US" sz="1000" dirty="0" smtClean="0"/>
              <a:t>: desertification</a:t>
            </a:r>
            <a:endParaRPr lang="en-US" sz="1000" dirty="0"/>
          </a:p>
        </p:txBody>
      </p:sp>
      <p:pic>
        <p:nvPicPr>
          <p:cNvPr id="1062" name="Picture 38" descr="https://static.thenounproject.com/png/2817250-200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30" y="1365634"/>
            <a:ext cx="613264" cy="61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2315946" y="5099862"/>
            <a:ext cx="0" cy="3096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3" name="TextBox 472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008376" y="5394878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UK Landscapes</a:t>
            </a:r>
            <a:r>
              <a:rPr lang="en-US" sz="1000" dirty="0" smtClean="0"/>
              <a:t>: uplands &amp; lowlands</a:t>
            </a:r>
            <a:endParaRPr lang="en-US" sz="1000" dirty="0"/>
          </a:p>
        </p:txBody>
      </p:sp>
      <p:pic>
        <p:nvPicPr>
          <p:cNvPr id="1064" name="Picture 40" descr="https://static.thenounproject.com/png/823046-200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88" y="5621094"/>
            <a:ext cx="464457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2453879" y="4261524"/>
            <a:ext cx="0" cy="4600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TextBox 47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204173" y="4036108"/>
            <a:ext cx="118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Coasts</a:t>
            </a:r>
            <a:r>
              <a:rPr lang="en-US" sz="1000" dirty="0" smtClean="0"/>
              <a:t>: processes</a:t>
            </a:r>
            <a:endParaRPr lang="en-US" sz="1000" dirty="0"/>
          </a:p>
        </p:txBody>
      </p:sp>
      <p:pic>
        <p:nvPicPr>
          <p:cNvPr id="477" name="Picture 476" descr="A close up of a logo&#10;&#10;Description automatically generated">
            <a:extLst>
              <a:ext uri="{FF2B5EF4-FFF2-40B4-BE49-F238E27FC236}">
                <a16:creationId xmlns:a16="http://schemas.microsoft.com/office/drawing/2014/main" id="{71A43797-71B3-4B8F-A0A1-D0D722E5EE86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31"/>
          <a:stretch/>
        </p:blipFill>
        <p:spPr>
          <a:xfrm>
            <a:off x="1641586" y="3943469"/>
            <a:ext cx="642575" cy="543420"/>
          </a:xfrm>
          <a:prstGeom prst="rect">
            <a:avLst/>
          </a:prstGeom>
        </p:spPr>
      </p:pic>
      <p:sp>
        <p:nvSpPr>
          <p:cNvPr id="482" name="TextBox 481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512396" y="4060645"/>
            <a:ext cx="118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Rivers</a:t>
            </a:r>
            <a:r>
              <a:rPr lang="en-US" sz="1000" dirty="0" smtClean="0"/>
              <a:t>: Landforms</a:t>
            </a:r>
            <a:endParaRPr lang="en-US" sz="1000" dirty="0"/>
          </a:p>
        </p:txBody>
      </p:sp>
      <p:pic>
        <p:nvPicPr>
          <p:cNvPr id="1066" name="Picture 42" descr="https://static.thenounproject.com/png/652620-200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51310" y="4212006"/>
            <a:ext cx="478971" cy="47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3141666" y="4514446"/>
            <a:ext cx="6724" cy="2364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TextBox 48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003181" y="4035430"/>
            <a:ext cx="1325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Coasts</a:t>
            </a:r>
            <a:r>
              <a:rPr lang="en-US" sz="1000" dirty="0" smtClean="0"/>
              <a:t>: management</a:t>
            </a:r>
            <a:endParaRPr lang="en-US" sz="1000" dirty="0"/>
          </a:p>
        </p:txBody>
      </p: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3711154" y="5089783"/>
            <a:ext cx="9319" cy="397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TextBox 49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157057" y="5479785"/>
            <a:ext cx="12685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Coasts</a:t>
            </a:r>
            <a:r>
              <a:rPr lang="en-US" sz="1000" dirty="0" smtClean="0"/>
              <a:t>: UK example</a:t>
            </a:r>
            <a:endParaRPr lang="en-US" sz="1000" dirty="0"/>
          </a:p>
        </p:txBody>
      </p: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6006314" y="5064761"/>
            <a:ext cx="0" cy="7736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5482896" y="5814438"/>
            <a:ext cx="118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Rivers</a:t>
            </a:r>
            <a:r>
              <a:rPr lang="en-US" sz="1000" dirty="0" smtClean="0"/>
              <a:t>: processes</a:t>
            </a:r>
            <a:endParaRPr lang="en-US" sz="1000" dirty="0"/>
          </a:p>
        </p:txBody>
      </p: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6379354" y="4225711"/>
            <a:ext cx="18700" cy="6202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TextBox 50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721207" y="4299321"/>
            <a:ext cx="118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Coasts</a:t>
            </a:r>
            <a:r>
              <a:rPr lang="en-US" sz="1000" dirty="0" smtClean="0"/>
              <a:t>: Landforms</a:t>
            </a:r>
            <a:endParaRPr lang="en-US" sz="1000" dirty="0"/>
          </a:p>
        </p:txBody>
      </p:sp>
      <p:cxnSp>
        <p:nvCxnSpPr>
          <p:cNvPr id="505" name="Straight Connector 504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7004233" y="4978817"/>
            <a:ext cx="0" cy="7736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730748" y="4102601"/>
            <a:ext cx="1325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Rivers</a:t>
            </a:r>
            <a:r>
              <a:rPr lang="en-US" sz="1000" dirty="0" smtClean="0"/>
              <a:t>: management</a:t>
            </a:r>
            <a:endParaRPr lang="en-US" sz="1000" dirty="0"/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7286636" y="4338444"/>
            <a:ext cx="3749" cy="5889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TextBox 51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604091" y="5809158"/>
            <a:ext cx="1184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Rivers</a:t>
            </a:r>
            <a:r>
              <a:rPr lang="en-US" sz="1000" dirty="0" smtClean="0"/>
              <a:t>: UK example</a:t>
            </a:r>
            <a:endParaRPr lang="en-US" sz="1000" dirty="0"/>
          </a:p>
        </p:txBody>
      </p:sp>
      <p:cxnSp>
        <p:nvCxnSpPr>
          <p:cNvPr id="513" name="Straight Connector 512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5096383" y="5053830"/>
            <a:ext cx="9319" cy="397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TextBox 51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394892" y="5465499"/>
            <a:ext cx="132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Coasts</a:t>
            </a:r>
            <a:r>
              <a:rPr lang="en-US" sz="1000" dirty="0" smtClean="0"/>
              <a:t>: management</a:t>
            </a:r>
          </a:p>
          <a:p>
            <a:r>
              <a:rPr lang="en-US" sz="1000" dirty="0" smtClean="0"/>
              <a:t>example</a:t>
            </a:r>
            <a:endParaRPr lang="en-US" sz="1000" dirty="0"/>
          </a:p>
        </p:txBody>
      </p:sp>
      <p:cxnSp>
        <p:nvCxnSpPr>
          <p:cNvPr id="517" name="Straight Connector 516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8206425" y="4948297"/>
            <a:ext cx="190215" cy="4964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TextBox 519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7905193" y="5541726"/>
            <a:ext cx="1434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Rivers</a:t>
            </a:r>
            <a:r>
              <a:rPr lang="en-US" sz="1000" dirty="0" smtClean="0"/>
              <a:t>: flood management example</a:t>
            </a:r>
            <a:endParaRPr lang="en-US" sz="1000" dirty="0"/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940812" y="9830276"/>
            <a:ext cx="13825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Urban areas</a:t>
            </a:r>
            <a:r>
              <a:rPr lang="en-US" sz="1000" dirty="0" smtClean="0"/>
              <a:t>: global</a:t>
            </a:r>
            <a:endParaRPr lang="en-US" sz="1000" dirty="0"/>
          </a:p>
        </p:txBody>
      </p:sp>
      <p:cxnSp>
        <p:nvCxnSpPr>
          <p:cNvPr id="525" name="Straight Connector 524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H="1">
            <a:off x="2752687" y="8651599"/>
            <a:ext cx="2055" cy="3991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5555299" y="8634342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V="1">
            <a:off x="6822793" y="9393249"/>
            <a:ext cx="0" cy="668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4062739" y="9404669"/>
            <a:ext cx="18638" cy="582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TextBox 55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091420" y="8225096"/>
            <a:ext cx="204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Urban growth</a:t>
            </a:r>
            <a:r>
              <a:rPr lang="en-US" sz="1000" dirty="0" smtClean="0"/>
              <a:t>: NEE case study. Opportunities and Challenges</a:t>
            </a:r>
            <a:endParaRPr lang="en-US" sz="1000" dirty="0"/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013904" y="9684062"/>
            <a:ext cx="281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Urban change </a:t>
            </a:r>
            <a:r>
              <a:rPr lang="en-US" sz="1000" dirty="0" smtClean="0"/>
              <a:t>: UK case study. Social, economic and environmental opportunities and challenges</a:t>
            </a:r>
            <a:endParaRPr lang="en-US" sz="1000" dirty="0"/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858194" y="9698708"/>
            <a:ext cx="2032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Urban sustainability</a:t>
            </a:r>
            <a:r>
              <a:rPr lang="en-US" sz="1000" dirty="0" smtClean="0"/>
              <a:t>: management of resources &amp; transport</a:t>
            </a:r>
            <a:endParaRPr lang="en-US" sz="1000" dirty="0"/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287121" y="8413935"/>
            <a:ext cx="2882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Urban change </a:t>
            </a:r>
            <a:r>
              <a:rPr lang="en-US" sz="1000" dirty="0" smtClean="0"/>
              <a:t>: UK example of urban regeneration</a:t>
            </a:r>
            <a:endParaRPr lang="en-US" sz="1000" dirty="0"/>
          </a:p>
        </p:txBody>
      </p:sp>
      <p:pic>
        <p:nvPicPr>
          <p:cNvPr id="1068" name="Picture 44" descr="https://static.thenounproject.com/png/156631-200.pn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247" y="9594748"/>
            <a:ext cx="537029" cy="5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s://static.thenounproject.com/png/12694-200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040" y="8317727"/>
            <a:ext cx="624114" cy="62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s://static.thenounproject.com/png/37235-200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48" y="8258969"/>
            <a:ext cx="1025419" cy="102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s://static.thenounproject.com/png/756839-200.pn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29" y="9887348"/>
            <a:ext cx="724866" cy="72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s://static.thenounproject.com/png/1801120-200.png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44" y="9975779"/>
            <a:ext cx="803469" cy="80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4" name="TextBox 563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7105619" y="7773368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Rapid economic development</a:t>
            </a:r>
            <a:r>
              <a:rPr lang="en-US" sz="1000" dirty="0" smtClean="0"/>
              <a:t>: Case study of NEE</a:t>
            </a:r>
            <a:endParaRPr lang="en-US" sz="1000" dirty="0"/>
          </a:p>
        </p:txBody>
      </p:sp>
      <p:pic>
        <p:nvPicPr>
          <p:cNvPr id="1080" name="Picture 56" descr="https://static.thenounproject.com/png/2794849-200.png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959" y="8102053"/>
            <a:ext cx="725738" cy="72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V="1">
            <a:off x="8027609" y="7773368"/>
            <a:ext cx="329341" cy="2354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5819878" y="7225506"/>
            <a:ext cx="12609" cy="3868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2666120" y="7198716"/>
            <a:ext cx="0" cy="547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1295994" y="7013984"/>
            <a:ext cx="213832" cy="4586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Straight Connector 58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3608355" y="6520931"/>
            <a:ext cx="1874" cy="4041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5655339" y="6475070"/>
            <a:ext cx="5661" cy="4308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7" name="TextBox 59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970898" y="7623271"/>
            <a:ext cx="2882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Development &amp; quality of life</a:t>
            </a:r>
            <a:r>
              <a:rPr lang="en-US" sz="1000" dirty="0" smtClean="0"/>
              <a:t>: global variations, measures, DTM</a:t>
            </a:r>
            <a:endParaRPr lang="en-US" sz="1000" dirty="0"/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4141676" y="6251689"/>
            <a:ext cx="2325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Development &amp; quality of life</a:t>
            </a:r>
            <a:r>
              <a:rPr lang="en-US" sz="1000" dirty="0" smtClean="0"/>
              <a:t>: causes and consequences</a:t>
            </a:r>
            <a:endParaRPr lang="en-US" sz="1000" dirty="0"/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891834" y="6316086"/>
            <a:ext cx="2325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Global development gap</a:t>
            </a:r>
            <a:r>
              <a:rPr lang="en-US" sz="1000" dirty="0" smtClean="0"/>
              <a:t>: strategies</a:t>
            </a:r>
            <a:endParaRPr lang="en-US" sz="1000" dirty="0"/>
          </a:p>
        </p:txBody>
      </p:sp>
      <p:sp>
        <p:nvSpPr>
          <p:cNvPr id="605" name="TextBox 60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672414" y="7717265"/>
            <a:ext cx="2325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Global development gap</a:t>
            </a:r>
            <a:r>
              <a:rPr lang="en-US" sz="1000" dirty="0" smtClean="0"/>
              <a:t>: example tourism LIC/NEE</a:t>
            </a:r>
            <a:endParaRPr lang="en-US" sz="1000" dirty="0"/>
          </a:p>
        </p:txBody>
      </p:sp>
      <p:sp>
        <p:nvSpPr>
          <p:cNvPr id="607" name="TextBox 60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12442" y="7502653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futures</a:t>
            </a:r>
            <a:r>
              <a:rPr lang="en-US" sz="1000" dirty="0" smtClean="0"/>
              <a:t>: UK causes and consequences</a:t>
            </a:r>
            <a:endParaRPr lang="en-US" sz="1000" dirty="0"/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0369" y="6291453"/>
            <a:ext cx="11840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futures</a:t>
            </a:r>
            <a:r>
              <a:rPr lang="en-US" sz="1000" dirty="0" smtClean="0"/>
              <a:t>: UK example industrial development – sustainability </a:t>
            </a:r>
            <a:endParaRPr lang="en-US" sz="1000" dirty="0"/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66489" y="5062603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futures</a:t>
            </a:r>
            <a:r>
              <a:rPr lang="en-US" sz="1000" dirty="0" smtClean="0"/>
              <a:t>: UK Infrastructure &amp; N/S Divide</a:t>
            </a:r>
            <a:endParaRPr lang="en-US" sz="1000" dirty="0"/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348644" y="4356291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Economic futures</a:t>
            </a:r>
            <a:r>
              <a:rPr lang="en-US" sz="1000" dirty="0" smtClean="0"/>
              <a:t>: UK in the wider world</a:t>
            </a:r>
            <a:endParaRPr lang="en-US" sz="1000" dirty="0"/>
          </a:p>
        </p:txBody>
      </p:sp>
      <p:cxnSp>
        <p:nvCxnSpPr>
          <p:cNvPr id="626" name="Straight Connector 62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976326" y="6354546"/>
            <a:ext cx="381510" cy="4443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Straight Connector 632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1334661" y="4597353"/>
            <a:ext cx="170617" cy="4911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Straight Connector 63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892065" y="5436620"/>
            <a:ext cx="497690" cy="3839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" name="TextBox 63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8764705" y="4358929"/>
            <a:ext cx="861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Human</a:t>
            </a:r>
            <a:r>
              <a:rPr lang="en-US" sz="1000" dirty="0" smtClean="0"/>
              <a:t>: Blackpool urban regeneration</a:t>
            </a:r>
            <a:endParaRPr lang="en-US" sz="1000" dirty="0"/>
          </a:p>
        </p:txBody>
      </p:sp>
      <p:sp>
        <p:nvSpPr>
          <p:cNvPr id="637" name="TextBox 63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8815556" y="3049520"/>
            <a:ext cx="879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Physical </a:t>
            </a:r>
            <a:r>
              <a:rPr lang="en-US" sz="1000" dirty="0" smtClean="0"/>
              <a:t>: Cleveleys coastal management</a:t>
            </a:r>
            <a:endParaRPr lang="en-US" sz="1000" dirty="0"/>
          </a:p>
        </p:txBody>
      </p:sp>
      <p:cxnSp>
        <p:nvCxnSpPr>
          <p:cNvPr id="640" name="Straight Connector 639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  <a:endCxn id="359" idx="1"/>
          </p:cNvCxnSpPr>
          <p:nvPr/>
        </p:nvCxnSpPr>
        <p:spPr>
          <a:xfrm flipH="1">
            <a:off x="8495470" y="3117946"/>
            <a:ext cx="394867" cy="1570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1" name="TextBox 640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17102" y="178839"/>
            <a:ext cx="118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Issue Evaluation</a:t>
            </a:r>
            <a:r>
              <a:rPr lang="en-US" sz="1000" dirty="0" smtClean="0"/>
              <a:t>: How can we respond to real world debates?</a:t>
            </a:r>
            <a:endParaRPr lang="en-US" sz="1000" dirty="0"/>
          </a:p>
        </p:txBody>
      </p:sp>
      <p:cxnSp>
        <p:nvCxnSpPr>
          <p:cNvPr id="642" name="Straight Connector 641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1182766" y="399704"/>
            <a:ext cx="608227" cy="1735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2" name="Picture 58" descr="https://static.thenounproject.com/png/164368-200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03" y="793613"/>
            <a:ext cx="747003" cy="74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s://static.thenounproject.com/png/332690-200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49" y="7826658"/>
            <a:ext cx="278536" cy="3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https://static.thenounproject.com/png/241767-200.pn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863" y="7648435"/>
            <a:ext cx="476835" cy="4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https://static.thenounproject.com/png/1673868-200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80" y="6358527"/>
            <a:ext cx="527010" cy="52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https://static.thenounproject.com/png/2624662-200.png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110" y="6473915"/>
            <a:ext cx="349267" cy="34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s://static.thenounproject.com/png/2187057-200.png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7" y="5602895"/>
            <a:ext cx="439511" cy="43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https://static.thenounproject.com/png/1058910-200.png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1" y="3785221"/>
            <a:ext cx="535953" cy="53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https://static.thenounproject.com/png/1049458-200.png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51" y="6778111"/>
            <a:ext cx="476835" cy="4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https://static.thenounproject.com/png/1898605-200.png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61" y="7662470"/>
            <a:ext cx="476835" cy="4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https://static.thenounproject.com/png/1592644-200.png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310" y="5617708"/>
            <a:ext cx="439348" cy="43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https://static.thenounproject.com/png/1626243-200.png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305" y="5644630"/>
            <a:ext cx="535953" cy="53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https://static.thenounproject.com/png/3009799-200.png"/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124" y="4354793"/>
            <a:ext cx="267809" cy="26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3" name="Picture 642" descr="A close up of a logo&#10;&#10;Description automatically generated">
            <a:extLst>
              <a:ext uri="{FF2B5EF4-FFF2-40B4-BE49-F238E27FC236}">
                <a16:creationId xmlns:a16="http://schemas.microsoft.com/office/drawing/2014/main" id="{06D1C512-B217-491F-904B-33F562F03A6F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87" y="4238374"/>
            <a:ext cx="483160" cy="483160"/>
          </a:xfrm>
          <a:prstGeom prst="rect">
            <a:avLst/>
          </a:prstGeom>
        </p:spPr>
      </p:pic>
      <p:cxnSp>
        <p:nvCxnSpPr>
          <p:cNvPr id="644" name="Straight Connector 643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4601943" y="4201988"/>
            <a:ext cx="18700" cy="6202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9" name="Picture 648" descr="A close up of a logo&#10;&#10;Description automatically generated">
            <a:extLst>
              <a:ext uri="{FF2B5EF4-FFF2-40B4-BE49-F238E27FC236}">
                <a16:creationId xmlns:a16="http://schemas.microsoft.com/office/drawing/2014/main" id="{086E3DB6-E66C-4834-94FD-EAE2E2F85432}"/>
              </a:ext>
            </a:extLst>
          </p:cNvPr>
          <p:cNvPicPr>
            <a:picLocks noChangeAspect="1"/>
          </p:cNvPicPr>
          <p:nvPr/>
        </p:nvPicPr>
        <p:blipFill rotWithShape="1"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02"/>
          <a:stretch/>
        </p:blipFill>
        <p:spPr>
          <a:xfrm>
            <a:off x="7464640" y="4298014"/>
            <a:ext cx="352639" cy="306084"/>
          </a:xfrm>
          <a:prstGeom prst="rect">
            <a:avLst/>
          </a:prstGeom>
        </p:spPr>
      </p:pic>
      <p:pic>
        <p:nvPicPr>
          <p:cNvPr id="1110" name="Picture 86" descr="https://static.thenounproject.com/png/126830-200.png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821" y="5296656"/>
            <a:ext cx="419347" cy="41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0" name="Picture 649" descr="A close up of a logo&#10;&#10;Description automatically generated">
            <a:extLst>
              <a:ext uri="{FF2B5EF4-FFF2-40B4-BE49-F238E27FC236}">
                <a16:creationId xmlns:a16="http://schemas.microsoft.com/office/drawing/2014/main" id="{1B079134-1A44-4447-84F5-C27F7CC54B2A}"/>
              </a:ext>
            </a:extLst>
          </p:cNvPr>
          <p:cNvPicPr>
            <a:picLocks noChangeAspect="1"/>
          </p:cNvPicPr>
          <p:nvPr/>
        </p:nvPicPr>
        <p:blipFill rotWithShape="1"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10"/>
          <a:stretch/>
        </p:blipFill>
        <p:spPr>
          <a:xfrm>
            <a:off x="6106007" y="5379905"/>
            <a:ext cx="496615" cy="431511"/>
          </a:xfrm>
          <a:prstGeom prst="rect">
            <a:avLst/>
          </a:prstGeom>
        </p:spPr>
      </p:pic>
      <p:pic>
        <p:nvPicPr>
          <p:cNvPr id="1112" name="Picture 88" descr="https://static.thenounproject.com/png/29572-200.png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0662" y="5993343"/>
            <a:ext cx="374480" cy="37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1" name="Rectangle 650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noFill/>
          <a:ln w="2127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4" name="Picture 90" descr="Lytham St Annes High School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609" y="113250"/>
            <a:ext cx="1560213" cy="94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7" name="Straight Connector 656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3245883" y="2921072"/>
            <a:ext cx="1684" cy="3937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2" name="TextBox 661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394774" y="3165422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Resource management</a:t>
            </a:r>
            <a:r>
              <a:rPr lang="en-US" sz="1000" dirty="0" smtClean="0"/>
              <a:t>: food water and energy</a:t>
            </a:r>
            <a:endParaRPr lang="en-US" sz="1000" dirty="0"/>
          </a:p>
        </p:txBody>
      </p:sp>
      <p:cxnSp>
        <p:nvCxnSpPr>
          <p:cNvPr id="667" name="Straight Connector 666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H="1" flipV="1">
            <a:off x="2077696" y="2870508"/>
            <a:ext cx="1684" cy="3937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Straight Connector 667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>
            <a:off x="3249272" y="2226482"/>
            <a:ext cx="2897" cy="323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Straight Connector 668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 flipH="1" flipV="1">
            <a:off x="1340554" y="1286872"/>
            <a:ext cx="296205" cy="2756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3" name="TextBox 672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324291" y="1814833"/>
            <a:ext cx="1184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Resources UK</a:t>
            </a:r>
            <a:r>
              <a:rPr lang="en-US" sz="1000" dirty="0" smtClean="0"/>
              <a:t>: opportunities and challenges</a:t>
            </a:r>
            <a:endParaRPr lang="en-US" sz="1000" dirty="0"/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053076" y="3217022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Energy</a:t>
            </a:r>
            <a:r>
              <a:rPr lang="en-US" sz="1000" dirty="0" smtClean="0"/>
              <a:t>: security and insecurity</a:t>
            </a:r>
            <a:endParaRPr lang="en-US" sz="1000" dirty="0"/>
          </a:p>
        </p:txBody>
      </p:sp>
      <p:sp>
        <p:nvSpPr>
          <p:cNvPr id="675" name="TextBox 674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217773" y="2758691"/>
            <a:ext cx="118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Energy</a:t>
            </a:r>
            <a:r>
              <a:rPr lang="en-US" sz="1000" dirty="0" smtClean="0"/>
              <a:t>: impacts of insecurity</a:t>
            </a:r>
            <a:endParaRPr lang="en-US" sz="1000" dirty="0"/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49989" y="1564569"/>
            <a:ext cx="823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Energy</a:t>
            </a:r>
            <a:r>
              <a:rPr lang="en-US" sz="1000" dirty="0" smtClean="0"/>
              <a:t>: renewable &amp; non-renewable</a:t>
            </a:r>
            <a:endParaRPr lang="en-US" sz="1000" dirty="0"/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592199" y="1425222"/>
            <a:ext cx="823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Energy</a:t>
            </a:r>
            <a:r>
              <a:rPr lang="en-US" sz="1000" dirty="0" smtClean="0"/>
              <a:t>: sustainable future &amp; example</a:t>
            </a:r>
            <a:endParaRPr lang="en-US" sz="1000" dirty="0"/>
          </a:p>
        </p:txBody>
      </p:sp>
      <p:cxnSp>
        <p:nvCxnSpPr>
          <p:cNvPr id="682" name="Straight Connector 681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  <a:stCxn id="675" idx="0"/>
          </p:cNvCxnSpPr>
          <p:nvPr/>
        </p:nvCxnSpPr>
        <p:spPr>
          <a:xfrm flipV="1">
            <a:off x="809774" y="2435464"/>
            <a:ext cx="478548" cy="3232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>
            <a:off x="721820" y="1715948"/>
            <a:ext cx="311792" cy="9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4" name="Picture 693" descr="A close up of a logo&#10;&#10;Description automatically generated">
            <a:extLst>
              <a:ext uri="{FF2B5EF4-FFF2-40B4-BE49-F238E27FC236}">
                <a16:creationId xmlns:a16="http://schemas.microsoft.com/office/drawing/2014/main" id="{08360917-81DD-49B3-883E-0486B62D6504}"/>
              </a:ext>
            </a:extLst>
          </p:cNvPr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47"/>
          <a:stretch/>
        </p:blipFill>
        <p:spPr>
          <a:xfrm>
            <a:off x="3301110" y="2012296"/>
            <a:ext cx="414363" cy="357402"/>
          </a:xfrm>
          <a:prstGeom prst="rect">
            <a:avLst/>
          </a:prstGeom>
        </p:spPr>
      </p:pic>
      <p:pic>
        <p:nvPicPr>
          <p:cNvPr id="1116" name="Picture 92" descr="https://static.thenounproject.com/png/32085-200.png"/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18" y="2090382"/>
            <a:ext cx="264016" cy="26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94" descr="https://static.thenounproject.com/png/2998615-200.png"/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255" y="3426739"/>
            <a:ext cx="351079" cy="35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96" descr="https://static.thenounproject.com/png/111210-200.png"/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7" y="3092415"/>
            <a:ext cx="476835" cy="4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98" descr="https://static.thenounproject.com/png/1149486-200.png"/>
          <p:cNvPicPr>
            <a:picLocks noChangeAspect="1" noChangeArrowheads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95" y="3353077"/>
            <a:ext cx="395968" cy="39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4" name="Picture 100" descr="https://static.thenounproject.com/png/1790590-200.png"/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74" y="2338328"/>
            <a:ext cx="402689" cy="40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102" descr="https://static.thenounproject.com/png/2631479-200.png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037" y="2394555"/>
            <a:ext cx="603564" cy="60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9" name="Picture 102" descr="https://static.thenounproject.com/png/2631479-200.png"/>
          <p:cNvPicPr>
            <a:picLocks noChangeAspect="1" noChangeArrowheads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197" y="3737544"/>
            <a:ext cx="530647" cy="53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1" name="Straight Connector 700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 flipH="1" flipV="1">
            <a:off x="8489728" y="4212006"/>
            <a:ext cx="334962" cy="2816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8" name="Picture 104" descr="https://static.thenounproject.com/png/672416-200.png"/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463" y="5325145"/>
            <a:ext cx="478733" cy="47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2" name="TextBox 701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-47676" y="16776177"/>
            <a:ext cx="9742448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‘ </a:t>
            </a:r>
            <a:r>
              <a:rPr lang="en-US" sz="2400" b="1" dirty="0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2400" dirty="0">
                <a:solidFill>
                  <a:schemeClr val="bg1"/>
                </a:solidFill>
              </a:rPr>
              <a:t>’  </a:t>
            </a:r>
            <a:r>
              <a:rPr lang="en-US" sz="2000" dirty="0">
                <a:solidFill>
                  <a:schemeClr val="bg1"/>
                </a:solidFill>
              </a:rPr>
              <a:t>MICHAEL </a:t>
            </a:r>
            <a:r>
              <a:rPr lang="en-US" sz="2000" dirty="0" smtClean="0">
                <a:solidFill>
                  <a:schemeClr val="bg1"/>
                </a:solidFill>
              </a:rPr>
              <a:t>PALIN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19936"/>
              </p:ext>
            </p:extLst>
          </p:nvPr>
        </p:nvGraphicFramePr>
        <p:xfrm>
          <a:off x="194233" y="13402585"/>
          <a:ext cx="9346550" cy="3212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468">
                  <a:extLst>
                    <a:ext uri="{9D8B030D-6E8A-4147-A177-3AD203B41FA5}">
                      <a16:colId xmlns:a16="http://schemas.microsoft.com/office/drawing/2014/main" val="4028590954"/>
                    </a:ext>
                  </a:extLst>
                </a:gridCol>
                <a:gridCol w="3918813">
                  <a:extLst>
                    <a:ext uri="{9D8B030D-6E8A-4147-A177-3AD203B41FA5}">
                      <a16:colId xmlns:a16="http://schemas.microsoft.com/office/drawing/2014/main" val="2379585164"/>
                    </a:ext>
                  </a:extLst>
                </a:gridCol>
                <a:gridCol w="3430269">
                  <a:extLst>
                    <a:ext uri="{9D8B030D-6E8A-4147-A177-3AD203B41FA5}">
                      <a16:colId xmlns:a16="http://schemas.microsoft.com/office/drawing/2014/main" val="1797853651"/>
                    </a:ext>
                  </a:extLst>
                </a:gridCol>
              </a:tblGrid>
              <a:tr h="272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26440" algn="ctr"/>
                        </a:tabLs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Examinations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Details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892896"/>
                  </a:ext>
                </a:extLst>
              </a:tr>
              <a:tr h="8176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Paper 1: Living with the physical environment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A: Challenge</a:t>
                      </a:r>
                      <a:r>
                        <a:rPr lang="en-GB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natural hazards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B: The living world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C: UK Physical landscapes: Coasts &amp; Rivers</a:t>
                      </a:r>
                      <a:endParaRPr lang="en-GB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hour 30 minutes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88 marks </a:t>
                      </a:r>
                      <a:r>
                        <a:rPr lang="en-GB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(including 3 for </a:t>
                      </a:r>
                      <a:r>
                        <a:rPr lang="en-GB" sz="16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SPaG</a:t>
                      </a:r>
                      <a:r>
                        <a:rPr lang="en-GB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35 % of GCSE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84429"/>
                  </a:ext>
                </a:extLst>
              </a:tr>
              <a:tr h="9947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Paper 2: Challenges in the human environment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A: Urban Issues and Challenges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B: The changing economic world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C: The challenge of</a:t>
                      </a:r>
                      <a:r>
                        <a:rPr lang="en-GB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resource management: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Energy</a:t>
                      </a:r>
                      <a:endParaRPr lang="en-GB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hour 30 minutes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88 marks </a:t>
                      </a:r>
                      <a:r>
                        <a:rPr lang="en-GB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(including 3 for </a:t>
                      </a:r>
                      <a:r>
                        <a:rPr lang="en-GB" sz="16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SPaG</a:t>
                      </a:r>
                      <a:r>
                        <a:rPr lang="en-GB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35 </a:t>
                      </a: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of GCSE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113374"/>
                  </a:ext>
                </a:extLst>
              </a:tr>
              <a:tr h="10901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Paper 3: Geographical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B305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20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A: Issue Evaluation</a:t>
                      </a:r>
                    </a:p>
                    <a:p>
                      <a:pPr marL="0" marR="0" lvl="0" indent="0" algn="l" defTabSz="9720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Pre-release resource booklet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B: Fieldwork</a:t>
                      </a:r>
                      <a:endParaRPr lang="en-GB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hour 15 minutes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76 marks </a:t>
                      </a:r>
                      <a:r>
                        <a:rPr lang="en-GB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(including 6 for </a:t>
                      </a:r>
                      <a:r>
                        <a:rPr lang="en-GB" sz="16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SPaG</a:t>
                      </a:r>
                      <a:r>
                        <a:rPr lang="en-GB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30 % of </a:t>
                      </a:r>
                      <a:r>
                        <a:rPr lang="en-GB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GCSE</a:t>
                      </a:r>
                      <a:endParaRPr lang="en-GB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56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11864</TotalTime>
  <Words>504</Words>
  <Application>Microsoft Office PowerPoint</Application>
  <PresentationFormat>Custom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Evans, Sarah</cp:lastModifiedBy>
  <cp:revision>253</cp:revision>
  <cp:lastPrinted>2018-09-02T17:44:52Z</cp:lastPrinted>
  <dcterms:created xsi:type="dcterms:W3CDTF">2018-02-08T08:28:53Z</dcterms:created>
  <dcterms:modified xsi:type="dcterms:W3CDTF">2019-12-05T01:37:21Z</dcterms:modified>
</cp:coreProperties>
</file>