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26638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055"/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66" d="100"/>
          <a:sy n="66" d="100"/>
        </p:scale>
        <p:origin x="978" y="-3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6500" y="1241425"/>
            <a:ext cx="18446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9" Type="http://schemas.openxmlformats.org/officeDocument/2006/relationships/image" Target="../media/image37.png"/><Relationship Id="rId21" Type="http://schemas.openxmlformats.org/officeDocument/2006/relationships/image" Target="../media/image19.png"/><Relationship Id="rId34" Type="http://schemas.openxmlformats.org/officeDocument/2006/relationships/image" Target="../media/image32.png"/><Relationship Id="rId42" Type="http://schemas.openxmlformats.org/officeDocument/2006/relationships/image" Target="../media/image40.png"/><Relationship Id="rId47" Type="http://schemas.openxmlformats.org/officeDocument/2006/relationships/image" Target="../media/image45.png"/><Relationship Id="rId50" Type="http://schemas.openxmlformats.org/officeDocument/2006/relationships/image" Target="../media/image48.png"/><Relationship Id="rId55" Type="http://schemas.openxmlformats.org/officeDocument/2006/relationships/image" Target="../media/image5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41" Type="http://schemas.openxmlformats.org/officeDocument/2006/relationships/image" Target="../media/image39.png"/><Relationship Id="rId54" Type="http://schemas.openxmlformats.org/officeDocument/2006/relationships/image" Target="../media/image52.png"/><Relationship Id="rId62" Type="http://schemas.openxmlformats.org/officeDocument/2006/relationships/image" Target="../media/image6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png"/><Relationship Id="rId40" Type="http://schemas.openxmlformats.org/officeDocument/2006/relationships/image" Target="../media/image38.png"/><Relationship Id="rId45" Type="http://schemas.openxmlformats.org/officeDocument/2006/relationships/image" Target="../media/image43.png"/><Relationship Id="rId53" Type="http://schemas.openxmlformats.org/officeDocument/2006/relationships/image" Target="../media/image51.png"/><Relationship Id="rId58" Type="http://schemas.openxmlformats.org/officeDocument/2006/relationships/image" Target="../media/image56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36" Type="http://schemas.openxmlformats.org/officeDocument/2006/relationships/image" Target="../media/image34.png"/><Relationship Id="rId49" Type="http://schemas.openxmlformats.org/officeDocument/2006/relationships/image" Target="../media/image47.png"/><Relationship Id="rId57" Type="http://schemas.openxmlformats.org/officeDocument/2006/relationships/image" Target="../media/image55.png"/><Relationship Id="rId61" Type="http://schemas.openxmlformats.org/officeDocument/2006/relationships/image" Target="../media/image59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image" Target="../media/image29.png"/><Relationship Id="rId44" Type="http://schemas.openxmlformats.org/officeDocument/2006/relationships/image" Target="../media/image42.png"/><Relationship Id="rId52" Type="http://schemas.openxmlformats.org/officeDocument/2006/relationships/image" Target="../media/image50.png"/><Relationship Id="rId60" Type="http://schemas.openxmlformats.org/officeDocument/2006/relationships/image" Target="../media/image5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Relationship Id="rId27" Type="http://schemas.openxmlformats.org/officeDocument/2006/relationships/image" Target="../media/image25.pn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43" Type="http://schemas.openxmlformats.org/officeDocument/2006/relationships/image" Target="../media/image41.png"/><Relationship Id="rId48" Type="http://schemas.openxmlformats.org/officeDocument/2006/relationships/image" Target="../media/image46.png"/><Relationship Id="rId56" Type="http://schemas.openxmlformats.org/officeDocument/2006/relationships/image" Target="../media/image54.png"/><Relationship Id="rId8" Type="http://schemas.openxmlformats.org/officeDocument/2006/relationships/image" Target="../media/image6.png"/><Relationship Id="rId51" Type="http://schemas.openxmlformats.org/officeDocument/2006/relationships/image" Target="../media/image49.png"/><Relationship Id="rId3" Type="http://schemas.openxmlformats.org/officeDocument/2006/relationships/image" Target="../media/image1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image" Target="../media/image36.png"/><Relationship Id="rId46" Type="http://schemas.openxmlformats.org/officeDocument/2006/relationships/image" Target="../media/image44.png"/><Relationship Id="rId59" Type="http://schemas.openxmlformats.org/officeDocument/2006/relationships/image" Target="../media/image5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Block Arc 297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86982" y="7113319"/>
            <a:ext cx="2813542" cy="2228638"/>
          </a:xfrm>
          <a:prstGeom prst="blockArc">
            <a:avLst>
              <a:gd name="adj1" fmla="val 10774627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32661" y="11167639"/>
            <a:ext cx="5841604" cy="61838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92194" y="9293007"/>
            <a:ext cx="2774592" cy="2211443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1B30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9011433"/>
            <a:ext cx="5935711" cy="622976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79" y="6821733"/>
            <a:ext cx="5827821" cy="6173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58789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5755" y="2785276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2" y="4676732"/>
            <a:ext cx="5733212" cy="6041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6006314" y="10746958"/>
            <a:ext cx="1214980" cy="116881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6202810" y="1089187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59522"/>
            <a:ext cx="5854586" cy="62936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2883269" y="456612"/>
            <a:ext cx="938427" cy="735967"/>
          </a:xfrm>
          <a:prstGeom prst="triangle">
            <a:avLst>
              <a:gd name="adj" fmla="val 45360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6193267" y="10927537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6212356" y="10967997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9</a:t>
            </a:r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80735897-8BBA-DB41-B061-A9B018CCEA5B}"/>
              </a:ext>
            </a:extLst>
          </p:cNvPr>
          <p:cNvSpPr/>
          <p:nvPr/>
        </p:nvSpPr>
        <p:spPr>
          <a:xfrm>
            <a:off x="6043079" y="6400184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B86E97AE-F6AD-3941-9977-D85456F283F2}"/>
              </a:ext>
            </a:extLst>
          </p:cNvPr>
          <p:cNvSpPr/>
          <p:nvPr/>
        </p:nvSpPr>
        <p:spPr>
          <a:xfrm>
            <a:off x="6230880" y="6600392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6230031" y="6736985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6230031" y="6785125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4138241" y="307224"/>
            <a:ext cx="4144517" cy="423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Aharoni" panose="020B0604020202020204" pitchFamily="2" charset="-79"/>
                <a:cs typeface="Aharoni" panose="020B0604020202020204" pitchFamily="2" charset="-79"/>
              </a:rPr>
              <a:t>Geography Learning Journey</a:t>
            </a:r>
          </a:p>
        </p:txBody>
      </p: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677579" y="688094"/>
            <a:ext cx="2591870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73B2E537-2E94-164D-A891-794C913A475F}"/>
              </a:ext>
            </a:extLst>
          </p:cNvPr>
          <p:cNvSpPr/>
          <p:nvPr/>
        </p:nvSpPr>
        <p:spPr>
          <a:xfrm>
            <a:off x="6957847" y="2095279"/>
            <a:ext cx="1214980" cy="130486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7131463" y="2276785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19AB6F-CC39-9542-9CB4-66613FD228E7}"/>
              </a:ext>
            </a:extLst>
          </p:cNvPr>
          <p:cNvSpPr txBox="1"/>
          <p:nvPr/>
        </p:nvSpPr>
        <p:spPr>
          <a:xfrm>
            <a:off x="7100926" y="2345388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11</a:t>
            </a:r>
          </a:p>
        </p:txBody>
      </p:sp>
      <p:sp>
        <p:nvSpPr>
          <p:cNvPr id="693" name="Rectangle 692">
            <a:extLst>
              <a:ext uri="{FF2B5EF4-FFF2-40B4-BE49-F238E27FC236}">
                <a16:creationId xmlns:a16="http://schemas.microsoft.com/office/drawing/2014/main" id="{242D1697-493D-4EEA-9BF1-C16D669A5B45}"/>
              </a:ext>
            </a:extLst>
          </p:cNvPr>
          <p:cNvSpPr/>
          <p:nvPr/>
        </p:nvSpPr>
        <p:spPr>
          <a:xfrm>
            <a:off x="1970764" y="475203"/>
            <a:ext cx="1066482" cy="61751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08" name="Picture 707" descr="A close up of a logo&#10;&#10;Description automatically generated">
            <a:extLst>
              <a:ext uri="{FF2B5EF4-FFF2-40B4-BE49-F238E27FC236}">
                <a16:creationId xmlns:a16="http://schemas.microsoft.com/office/drawing/2014/main" id="{1FDB4158-C97B-485A-9493-41C7BA2E0DF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78"/>
          <a:stretch/>
        </p:blipFill>
        <p:spPr>
          <a:xfrm flipH="1">
            <a:off x="7903909" y="10779248"/>
            <a:ext cx="1246206" cy="1015932"/>
          </a:xfrm>
          <a:prstGeom prst="rect">
            <a:avLst/>
          </a:prstGeom>
        </p:spPr>
      </p:pic>
      <p:pic>
        <p:nvPicPr>
          <p:cNvPr id="1028" name="Picture 4" descr="https://static.thenounproject.com/png/2157419-20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33999" y="223684"/>
            <a:ext cx="876117" cy="1016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>
            <a:off x="5690339" y="10847003"/>
            <a:ext cx="0" cy="49924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0AE8AA44-1750-41E6-9F70-8D8C59CC1C2E}"/>
              </a:ext>
            </a:extLst>
          </p:cNvPr>
          <p:cNvCxnSpPr>
            <a:cxnSpLocks/>
          </p:cNvCxnSpPr>
          <p:nvPr/>
        </p:nvCxnSpPr>
        <p:spPr>
          <a:xfrm flipV="1">
            <a:off x="1178804" y="11476832"/>
            <a:ext cx="613862" cy="1568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3" name="TextBox 342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5344960" y="10329754"/>
            <a:ext cx="8850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Natural hazards </a:t>
            </a:r>
            <a:r>
              <a:rPr lang="en-US" sz="1000" dirty="0" smtClean="0"/>
              <a:t>and hazard risk</a:t>
            </a:r>
            <a:endParaRPr lang="en-US" sz="1000" dirty="0"/>
          </a:p>
        </p:txBody>
      </p:sp>
      <p:pic>
        <p:nvPicPr>
          <p:cNvPr id="344" name="Picture 343" descr="A close up of a logo&#10;&#10;Description automatically generated">
            <a:extLst>
              <a:ext uri="{FF2B5EF4-FFF2-40B4-BE49-F238E27FC236}">
                <a16:creationId xmlns:a16="http://schemas.microsoft.com/office/drawing/2014/main" id="{B748D1D9-530F-43B4-8B52-16E853D8836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409"/>
          <a:stretch/>
        </p:blipFill>
        <p:spPr>
          <a:xfrm>
            <a:off x="7206525" y="11157032"/>
            <a:ext cx="678059" cy="580356"/>
          </a:xfrm>
          <a:prstGeom prst="rect">
            <a:avLst/>
          </a:prstGeom>
        </p:spPr>
      </p:pic>
      <p:sp>
        <p:nvSpPr>
          <p:cNvPr id="345" name="TextBox 344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2815480" y="11328855"/>
            <a:ext cx="30377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CHALLENGE OF NATURAL HAZARDS</a:t>
            </a:r>
            <a:endParaRPr lang="en-US" sz="1400" b="1" dirty="0">
              <a:solidFill>
                <a:schemeClr val="bg1"/>
              </a:solidFill>
            </a:endParaRPr>
          </a:p>
        </p:txBody>
      </p:sp>
      <p:pic>
        <p:nvPicPr>
          <p:cNvPr id="1030" name="Picture 6" descr="https://static.thenounproject.com/png/27832-200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854" y="10266458"/>
            <a:ext cx="504825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V="1">
            <a:off x="5190713" y="11575490"/>
            <a:ext cx="0" cy="65658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7" name="Picture 346" descr="A close up of a logo&#10;&#10;Description automatically generated">
            <a:extLst>
              <a:ext uri="{FF2B5EF4-FFF2-40B4-BE49-F238E27FC236}">
                <a16:creationId xmlns:a16="http://schemas.microsoft.com/office/drawing/2014/main" id="{116F4FAA-F138-4686-B551-40EFAE24F8A3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38"/>
          <a:stretch/>
        </p:blipFill>
        <p:spPr>
          <a:xfrm>
            <a:off x="4109060" y="10614100"/>
            <a:ext cx="457464" cy="483947"/>
          </a:xfrm>
          <a:prstGeom prst="rect">
            <a:avLst/>
          </a:prstGeom>
        </p:spPr>
      </p:pic>
      <p:sp>
        <p:nvSpPr>
          <p:cNvPr id="348" name="TextBox 347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5227878" y="11914880"/>
            <a:ext cx="109165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Tectonic Hazards</a:t>
            </a:r>
            <a:r>
              <a:rPr lang="en-US" sz="1000" dirty="0" smtClean="0"/>
              <a:t>: plate tectonic theory</a:t>
            </a:r>
            <a:endParaRPr lang="en-US" sz="1000" dirty="0"/>
          </a:p>
        </p:txBody>
      </p:sp>
      <p:pic>
        <p:nvPicPr>
          <p:cNvPr id="349" name="Picture 348" descr="A close up of a logo&#10;&#10;Description automatically generated">
            <a:extLst>
              <a:ext uri="{FF2B5EF4-FFF2-40B4-BE49-F238E27FC236}">
                <a16:creationId xmlns:a16="http://schemas.microsoft.com/office/drawing/2014/main" id="{2F141297-1605-4894-BC71-E714DBB4DC73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65"/>
          <a:stretch/>
        </p:blipFill>
        <p:spPr>
          <a:xfrm>
            <a:off x="4040965" y="10181468"/>
            <a:ext cx="593653" cy="384487"/>
          </a:xfrm>
          <a:prstGeom prst="rect">
            <a:avLst/>
          </a:prstGeom>
        </p:spPr>
      </p:pic>
      <p:pic>
        <p:nvPicPr>
          <p:cNvPr id="350" name="Picture 349" descr="A close up of a logo&#10;&#10;Description automatically generated">
            <a:extLst>
              <a:ext uri="{FF2B5EF4-FFF2-40B4-BE49-F238E27FC236}">
                <a16:creationId xmlns:a16="http://schemas.microsoft.com/office/drawing/2014/main" id="{89E9DB59-E1D9-48EE-90A0-1C38BDF090ED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50"/>
          <a:stretch/>
        </p:blipFill>
        <p:spPr>
          <a:xfrm>
            <a:off x="6088038" y="12036372"/>
            <a:ext cx="657988" cy="560276"/>
          </a:xfrm>
          <a:prstGeom prst="rect">
            <a:avLst/>
          </a:prstGeom>
        </p:spPr>
      </p:pic>
      <p:sp>
        <p:nvSpPr>
          <p:cNvPr id="351" name="TextBox 350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4565571" y="10183993"/>
            <a:ext cx="10593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Tectonic Hazards</a:t>
            </a:r>
            <a:r>
              <a:rPr lang="en-US" sz="1000" dirty="0" smtClean="0"/>
              <a:t>: volcanoes and earthquakes</a:t>
            </a:r>
            <a:endParaRPr lang="en-US" sz="1000" dirty="0"/>
          </a:p>
        </p:txBody>
      </p: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>
            <a:off x="4975854" y="10847003"/>
            <a:ext cx="0" cy="49924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V="1">
            <a:off x="4553964" y="11633711"/>
            <a:ext cx="18638" cy="58285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TextBox 353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3891305" y="12200118"/>
            <a:ext cx="11204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Tectonic Hazards</a:t>
            </a:r>
            <a:r>
              <a:rPr lang="en-US" sz="1000" dirty="0" smtClean="0"/>
              <a:t>: case studies. LIC/NEE earthquake</a:t>
            </a:r>
            <a:endParaRPr lang="en-US" sz="1000" dirty="0"/>
          </a:p>
        </p:txBody>
      </p:sp>
      <p:pic>
        <p:nvPicPr>
          <p:cNvPr id="1032" name="Picture 8" descr="https://static.thenounproject.com/png/1732576-200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688" y="12601960"/>
            <a:ext cx="581025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5" name="TextBox 354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2186063" y="9108486"/>
            <a:ext cx="26628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URBAN ISSUES AND CHALLENGES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 rot="5400000">
            <a:off x="7773743" y="7929316"/>
            <a:ext cx="16651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THE CHANGING  ECONOMIC WORLD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57" name="TextBox 356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2996252" y="6966751"/>
            <a:ext cx="3152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THE CHANGING ECONOMIC WORLD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58" name="TextBox 357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2008376" y="4772675"/>
            <a:ext cx="23973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UK PHYSICAL LANDSCAPES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59" name="TextBox 358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 rot="5400000">
            <a:off x="7662877" y="3969110"/>
            <a:ext cx="1665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FIELDWORK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60" name="TextBox 359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4828407" y="2646567"/>
            <a:ext cx="16651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THE LIVING WORLD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61" name="TextBox 360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1235115" y="2567359"/>
            <a:ext cx="3051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CHALLENGE OF RESOURCE MANAGEMENT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362" name="TextBox 361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1702035" y="604857"/>
            <a:ext cx="1650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</a:rPr>
              <a:t>GEOGRAPHICAL APPLICATIONS</a:t>
            </a:r>
            <a:endParaRPr lang="en-US" sz="1200" b="1" dirty="0">
              <a:solidFill>
                <a:schemeClr val="bg1"/>
              </a:solidFill>
            </a:endParaRPr>
          </a:p>
        </p:txBody>
      </p: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V="1">
            <a:off x="3501185" y="11657657"/>
            <a:ext cx="18638" cy="58285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Straight Connector 363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>
            <a:off x="3702560" y="10729796"/>
            <a:ext cx="0" cy="49924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5" name="TextBox 364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2904266" y="10196891"/>
            <a:ext cx="10593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Tectonic Hazards</a:t>
            </a:r>
            <a:r>
              <a:rPr lang="en-US" sz="1000" dirty="0" smtClean="0"/>
              <a:t>: </a:t>
            </a:r>
            <a:r>
              <a:rPr lang="en-US" sz="1000" dirty="0"/>
              <a:t>management can reduce the effects</a:t>
            </a:r>
          </a:p>
          <a:p>
            <a:endParaRPr lang="en-US" sz="1000" dirty="0"/>
          </a:p>
        </p:txBody>
      </p:sp>
      <p:pic>
        <p:nvPicPr>
          <p:cNvPr id="1034" name="Picture 10" descr="https://static.thenounproject.com/png/3009664-200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3458" y="10144962"/>
            <a:ext cx="509281" cy="509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68" name="Straight Connector 367">
            <a:extLst>
              <a:ext uri="{FF2B5EF4-FFF2-40B4-BE49-F238E27FC236}">
                <a16:creationId xmlns:a16="http://schemas.microsoft.com/office/drawing/2014/main" id="{E84EC7A0-1EC3-489B-B564-99132653BA00}"/>
              </a:ext>
            </a:extLst>
          </p:cNvPr>
          <p:cNvCxnSpPr>
            <a:cxnSpLocks/>
          </p:cNvCxnSpPr>
          <p:nvPr/>
        </p:nvCxnSpPr>
        <p:spPr>
          <a:xfrm flipV="1">
            <a:off x="2305482" y="11588851"/>
            <a:ext cx="10464" cy="96521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Straight Connector 368">
            <a:extLst>
              <a:ext uri="{FF2B5EF4-FFF2-40B4-BE49-F238E27FC236}">
                <a16:creationId xmlns:a16="http://schemas.microsoft.com/office/drawing/2014/main" id="{79CABD94-8106-F04E-93C4-2DBA3B817C6C}"/>
              </a:ext>
            </a:extLst>
          </p:cNvPr>
          <p:cNvCxnSpPr>
            <a:cxnSpLocks/>
          </p:cNvCxnSpPr>
          <p:nvPr/>
        </p:nvCxnSpPr>
        <p:spPr>
          <a:xfrm>
            <a:off x="2673728" y="10649729"/>
            <a:ext cx="0" cy="71707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7" name="TextBox 376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1838050" y="10294086"/>
            <a:ext cx="10593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Weather hazards</a:t>
            </a:r>
            <a:r>
              <a:rPr lang="en-US" sz="1000" dirty="0" smtClean="0"/>
              <a:t>: tropical storms</a:t>
            </a:r>
            <a:endParaRPr lang="en-US" sz="1000" dirty="0"/>
          </a:p>
        </p:txBody>
      </p:sp>
      <p:sp>
        <p:nvSpPr>
          <p:cNvPr id="381" name="TextBox 380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2750047" y="12061785"/>
            <a:ext cx="11204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Weather Hazards</a:t>
            </a:r>
            <a:r>
              <a:rPr lang="en-US" sz="1000" dirty="0" smtClean="0"/>
              <a:t>: Global Atmospheric Circulation Model</a:t>
            </a:r>
            <a:endParaRPr lang="en-US" sz="1000" dirty="0"/>
          </a:p>
        </p:txBody>
      </p:sp>
      <p:pic>
        <p:nvPicPr>
          <p:cNvPr id="1036" name="Picture 12" descr="https://static.thenounproject.com/png/1705734-200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089" y="1253569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static.thenounproject.com/png/565478-200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651" y="10667514"/>
            <a:ext cx="464457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5" name="TextBox 384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1614347" y="12381314"/>
            <a:ext cx="10593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Weather hazards: </a:t>
            </a:r>
            <a:r>
              <a:rPr lang="en-US" sz="1000" dirty="0" smtClean="0"/>
              <a:t>example of a tropical storm</a:t>
            </a:r>
            <a:endParaRPr lang="en-US" sz="1000" dirty="0"/>
          </a:p>
        </p:txBody>
      </p:sp>
      <p:pic>
        <p:nvPicPr>
          <p:cNvPr id="1040" name="Picture 16" descr="https://static.thenounproject.com/png/1929243-200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814" y="11841841"/>
            <a:ext cx="595086" cy="59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7" name="Picture 14" descr="https://static.thenounproject.com/png/565478-200.png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593" y="11982803"/>
            <a:ext cx="370603" cy="37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https://static.thenounproject.com/png/27823-200.pn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035" y="11772061"/>
            <a:ext cx="449943" cy="44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" name="TextBox 388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161003" y="11425766"/>
            <a:ext cx="11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Weather hazards</a:t>
            </a:r>
            <a:r>
              <a:rPr lang="en-US" sz="1000" dirty="0" smtClean="0"/>
              <a:t>: extreme weather</a:t>
            </a:r>
            <a:endParaRPr lang="en-US" sz="1000" dirty="0"/>
          </a:p>
        </p:txBody>
      </p:sp>
      <p:cxnSp>
        <p:nvCxnSpPr>
          <p:cNvPr id="393" name="Straight Connector 392">
            <a:extLst>
              <a:ext uri="{FF2B5EF4-FFF2-40B4-BE49-F238E27FC236}">
                <a16:creationId xmlns:a16="http://schemas.microsoft.com/office/drawing/2014/main" id="{0AE8AA44-1750-41E6-9F70-8D8C59CC1C2E}"/>
              </a:ext>
            </a:extLst>
          </p:cNvPr>
          <p:cNvCxnSpPr>
            <a:cxnSpLocks/>
          </p:cNvCxnSpPr>
          <p:nvPr/>
        </p:nvCxnSpPr>
        <p:spPr>
          <a:xfrm>
            <a:off x="817784" y="11052426"/>
            <a:ext cx="669773" cy="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5" name="TextBox 394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-5197" y="10606753"/>
            <a:ext cx="11840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Weather hazards</a:t>
            </a:r>
            <a:r>
              <a:rPr lang="en-US" sz="1000" dirty="0" smtClean="0"/>
              <a:t>: extreme weather</a:t>
            </a:r>
          </a:p>
          <a:p>
            <a:r>
              <a:rPr lang="en-US" sz="1000" dirty="0" smtClean="0"/>
              <a:t>UK example</a:t>
            </a:r>
            <a:endParaRPr lang="en-US" sz="1000" dirty="0"/>
          </a:p>
        </p:txBody>
      </p:sp>
      <p:pic>
        <p:nvPicPr>
          <p:cNvPr id="1044" name="Picture 20" descr="https://static.thenounproject.com/png/2043944-200.png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839" y="10075754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96" name="Straight Connector 395">
            <a:extLst>
              <a:ext uri="{FF2B5EF4-FFF2-40B4-BE49-F238E27FC236}">
                <a16:creationId xmlns:a16="http://schemas.microsoft.com/office/drawing/2014/main" id="{0AE8AA44-1750-41E6-9F70-8D8C59CC1C2E}"/>
              </a:ext>
            </a:extLst>
          </p:cNvPr>
          <p:cNvCxnSpPr>
            <a:cxnSpLocks/>
          </p:cNvCxnSpPr>
          <p:nvPr/>
        </p:nvCxnSpPr>
        <p:spPr>
          <a:xfrm>
            <a:off x="940164" y="9393249"/>
            <a:ext cx="288355" cy="6410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8" name="TextBox 397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60787" y="8975465"/>
            <a:ext cx="11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Climate change</a:t>
            </a:r>
            <a:r>
              <a:rPr lang="en-US" sz="1000" dirty="0" smtClean="0"/>
              <a:t>: causes &amp; effects</a:t>
            </a:r>
            <a:endParaRPr lang="en-US" sz="1000" dirty="0"/>
          </a:p>
        </p:txBody>
      </p:sp>
      <p:pic>
        <p:nvPicPr>
          <p:cNvPr id="1046" name="Picture 22" descr="https://static.thenounproject.com/png/1030201-200.pn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73" y="9335956"/>
            <a:ext cx="596905" cy="596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3" name="TextBox 402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917826" y="8402887"/>
            <a:ext cx="11840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Climate change</a:t>
            </a:r>
            <a:r>
              <a:rPr lang="en-US" sz="1000" dirty="0" smtClean="0"/>
              <a:t>: Managing climate change</a:t>
            </a:r>
            <a:endParaRPr lang="en-US" sz="1000" dirty="0"/>
          </a:p>
        </p:txBody>
      </p:sp>
      <p:pic>
        <p:nvPicPr>
          <p:cNvPr id="1048" name="Picture 24" descr="https://static.thenounproject.com/png/1971282-200.png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40" y="8361452"/>
            <a:ext cx="522514" cy="522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36" name="Straight Connector 435">
            <a:extLst>
              <a:ext uri="{FF2B5EF4-FFF2-40B4-BE49-F238E27FC236}">
                <a16:creationId xmlns:a16="http://schemas.microsoft.com/office/drawing/2014/main" id="{0AE8AA44-1750-41E6-9F70-8D8C59CC1C2E}"/>
              </a:ext>
            </a:extLst>
          </p:cNvPr>
          <p:cNvCxnSpPr>
            <a:cxnSpLocks/>
          </p:cNvCxnSpPr>
          <p:nvPr/>
        </p:nvCxnSpPr>
        <p:spPr>
          <a:xfrm>
            <a:off x="1487596" y="8827791"/>
            <a:ext cx="170617" cy="49116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Straight Connector 437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V="1">
            <a:off x="2260593" y="9385485"/>
            <a:ext cx="0" cy="48063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Straight Connector 440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V="1">
            <a:off x="6635982" y="2915483"/>
            <a:ext cx="14106" cy="44335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3" name="TextBox 442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5739971" y="3145291"/>
            <a:ext cx="1111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Ecosystems</a:t>
            </a:r>
            <a:r>
              <a:rPr lang="en-US" sz="1000" dirty="0" smtClean="0"/>
              <a:t>: range of scales</a:t>
            </a:r>
            <a:endParaRPr lang="en-US" sz="1000" dirty="0"/>
          </a:p>
        </p:txBody>
      </p:sp>
      <p:pic>
        <p:nvPicPr>
          <p:cNvPr id="1050" name="Picture 26" descr="https://static.thenounproject.com/png/2318259-200.pn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415" y="3496972"/>
            <a:ext cx="499245" cy="499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44" name="Straight Connector 443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 flipH="1">
            <a:off x="6623348" y="2375834"/>
            <a:ext cx="5467" cy="29749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5" name="TextBox 444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5227878" y="1260785"/>
            <a:ext cx="11840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Tropical rainforests</a:t>
            </a:r>
            <a:r>
              <a:rPr lang="en-US" sz="1000" dirty="0" smtClean="0"/>
              <a:t>: deforestation</a:t>
            </a:r>
            <a:endParaRPr lang="en-US" sz="1000" dirty="0"/>
          </a:p>
        </p:txBody>
      </p:sp>
      <p:pic>
        <p:nvPicPr>
          <p:cNvPr id="1052" name="Picture 28" descr="https://static.thenounproject.com/png/3005208-200.png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70899" y="1856975"/>
            <a:ext cx="303788" cy="354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48" name="Straight Connector 447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 flipH="1">
            <a:off x="5687915" y="1739130"/>
            <a:ext cx="2424" cy="89198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" name="TextBox 449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5932193" y="1866231"/>
            <a:ext cx="11840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Tropical rainforests</a:t>
            </a:r>
            <a:r>
              <a:rPr lang="en-US" sz="1000" dirty="0" smtClean="0"/>
              <a:t>: characteristics</a:t>
            </a:r>
            <a:endParaRPr lang="en-US" sz="1000" dirty="0"/>
          </a:p>
        </p:txBody>
      </p:sp>
      <p:pic>
        <p:nvPicPr>
          <p:cNvPr id="1054" name="Picture 30" descr="https://static.thenounproject.com/png/415302-200.png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841" y="1202101"/>
            <a:ext cx="537029" cy="537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53" name="Straight Connector 452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H="1" flipV="1">
            <a:off x="5397191" y="2950558"/>
            <a:ext cx="13782" cy="56010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4" name="TextBox 453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4746951" y="3358070"/>
            <a:ext cx="11840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Tropical rainforests</a:t>
            </a:r>
            <a:r>
              <a:rPr lang="en-US" sz="1000" dirty="0" smtClean="0"/>
              <a:t>: management</a:t>
            </a:r>
            <a:endParaRPr lang="en-US" sz="1000" dirty="0"/>
          </a:p>
        </p:txBody>
      </p:sp>
      <p:pic>
        <p:nvPicPr>
          <p:cNvPr id="1056" name="Picture 32" descr="https://static.thenounproject.com/png/2885140-200.png"/>
          <p:cNvPicPr>
            <a:picLocks noChangeAspect="1" noChangeArrowheads="1"/>
          </p:cNvPicPr>
          <p:nvPr/>
        </p:nvPicPr>
        <p:blipFill rotWithShape="1"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381"/>
          <a:stretch/>
        </p:blipFill>
        <p:spPr bwMode="auto">
          <a:xfrm>
            <a:off x="5411137" y="3510663"/>
            <a:ext cx="689043" cy="493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9" name="TextBox 458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4398719" y="1554244"/>
            <a:ext cx="11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Hot Deserts</a:t>
            </a:r>
            <a:r>
              <a:rPr lang="en-US" sz="1000" dirty="0" smtClean="0"/>
              <a:t>: characteristics</a:t>
            </a:r>
            <a:endParaRPr lang="en-US" sz="1000" dirty="0"/>
          </a:p>
        </p:txBody>
      </p:sp>
      <p:pic>
        <p:nvPicPr>
          <p:cNvPr id="1058" name="Picture 34" descr="https://static.thenounproject.com/png/3005141-200.png"/>
          <p:cNvPicPr>
            <a:picLocks noChangeAspect="1" noChangeArrowheads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444" y="1858031"/>
            <a:ext cx="420914" cy="420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62" name="Straight Connector 461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 flipH="1">
            <a:off x="4882073" y="1992814"/>
            <a:ext cx="9050" cy="65541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6" name="TextBox 465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3898138" y="3158783"/>
            <a:ext cx="11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Hot Deserts</a:t>
            </a:r>
            <a:r>
              <a:rPr lang="en-US" sz="1000" dirty="0" smtClean="0"/>
              <a:t>: case study</a:t>
            </a:r>
            <a:endParaRPr lang="en-US" sz="1000" dirty="0"/>
          </a:p>
        </p:txBody>
      </p:sp>
      <p:pic>
        <p:nvPicPr>
          <p:cNvPr id="1060" name="Picture 36" descr="https://static.thenounproject.com/png/1452542-200.png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664" y="3352403"/>
            <a:ext cx="472185" cy="472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68" name="Straight Connector 467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  <a:stCxn id="466" idx="0"/>
          </p:cNvCxnSpPr>
          <p:nvPr/>
        </p:nvCxnSpPr>
        <p:spPr>
          <a:xfrm flipH="1" flipV="1">
            <a:off x="4488454" y="2912332"/>
            <a:ext cx="1685" cy="24645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Straight Connector 468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 flipH="1">
            <a:off x="4214086" y="2276785"/>
            <a:ext cx="2897" cy="32388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0" name="TextBox 469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3796150" y="1881005"/>
            <a:ext cx="11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Hot Deserts</a:t>
            </a:r>
            <a:r>
              <a:rPr lang="en-US" sz="1000" dirty="0" smtClean="0"/>
              <a:t>: desertification</a:t>
            </a:r>
            <a:endParaRPr lang="en-US" sz="1000" dirty="0"/>
          </a:p>
        </p:txBody>
      </p:sp>
      <p:pic>
        <p:nvPicPr>
          <p:cNvPr id="1062" name="Picture 38" descr="https://static.thenounproject.com/png/2817250-200.png"/>
          <p:cNvPicPr>
            <a:picLocks noChangeAspect="1" noChangeArrowheads="1"/>
          </p:cNvPicPr>
          <p:nvPr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3430" y="1365634"/>
            <a:ext cx="613264" cy="613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71" name="Straight Connector 470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V="1">
            <a:off x="2315946" y="5099862"/>
            <a:ext cx="0" cy="30968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3" name="TextBox 472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2008376" y="5394878"/>
            <a:ext cx="11840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UK Landscapes</a:t>
            </a:r>
            <a:r>
              <a:rPr lang="en-US" sz="1000" dirty="0" smtClean="0"/>
              <a:t>: uplands &amp; lowlands</a:t>
            </a:r>
            <a:endParaRPr lang="en-US" sz="1000" dirty="0"/>
          </a:p>
        </p:txBody>
      </p:sp>
      <p:pic>
        <p:nvPicPr>
          <p:cNvPr id="1064" name="Picture 40" descr="https://static.thenounproject.com/png/823046-200.png"/>
          <p:cNvPicPr>
            <a:picLocks noChangeAspect="1" noChangeArrowheads="1"/>
          </p:cNvPicPr>
          <p:nvPr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088" y="5621094"/>
            <a:ext cx="464457" cy="464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74" name="Straight Connector 473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>
            <a:off x="2453879" y="4261524"/>
            <a:ext cx="0" cy="46001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5" name="TextBox 474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2204173" y="4036108"/>
            <a:ext cx="11840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Coasts</a:t>
            </a:r>
            <a:r>
              <a:rPr lang="en-US" sz="1000" dirty="0" smtClean="0"/>
              <a:t>: processes</a:t>
            </a:r>
            <a:endParaRPr lang="en-US" sz="1000" dirty="0"/>
          </a:p>
        </p:txBody>
      </p:sp>
      <p:pic>
        <p:nvPicPr>
          <p:cNvPr id="477" name="Picture 476" descr="A close up of a logo&#10;&#10;Description automatically generated">
            <a:extLst>
              <a:ext uri="{FF2B5EF4-FFF2-40B4-BE49-F238E27FC236}">
                <a16:creationId xmlns:a16="http://schemas.microsoft.com/office/drawing/2014/main" id="{71A43797-71B3-4B8F-A0A1-D0D722E5EE86}"/>
              </a:ext>
            </a:extLst>
          </p:cNvPr>
          <p:cNvPicPr>
            <a:picLocks noChangeAspect="1"/>
          </p:cNvPicPr>
          <p:nvPr/>
        </p:nvPicPr>
        <p:blipFill rotWithShape="1">
          <a:blip r:embed="rId2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431"/>
          <a:stretch/>
        </p:blipFill>
        <p:spPr>
          <a:xfrm>
            <a:off x="1641586" y="3943469"/>
            <a:ext cx="642575" cy="543420"/>
          </a:xfrm>
          <a:prstGeom prst="rect">
            <a:avLst/>
          </a:prstGeom>
        </p:spPr>
      </p:pic>
      <p:sp>
        <p:nvSpPr>
          <p:cNvPr id="482" name="TextBox 481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5512396" y="4060645"/>
            <a:ext cx="11840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Rivers</a:t>
            </a:r>
            <a:r>
              <a:rPr lang="en-US" sz="1000" dirty="0" smtClean="0"/>
              <a:t>: Landforms</a:t>
            </a:r>
            <a:endParaRPr lang="en-US" sz="1000" dirty="0"/>
          </a:p>
        </p:txBody>
      </p:sp>
      <p:pic>
        <p:nvPicPr>
          <p:cNvPr id="1066" name="Picture 42" descr="https://static.thenounproject.com/png/652620-200.png"/>
          <p:cNvPicPr>
            <a:picLocks noChangeAspect="1" noChangeArrowheads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51310" y="4212006"/>
            <a:ext cx="478971" cy="478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84" name="Straight Connector 483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 flipH="1">
            <a:off x="3141666" y="4514446"/>
            <a:ext cx="6724" cy="23644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5" name="TextBox 484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4003181" y="4035430"/>
            <a:ext cx="1325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Coasts</a:t>
            </a:r>
            <a:r>
              <a:rPr lang="en-US" sz="1000" dirty="0" smtClean="0"/>
              <a:t>: management</a:t>
            </a:r>
            <a:endParaRPr lang="en-US" sz="1000" dirty="0"/>
          </a:p>
        </p:txBody>
      </p:sp>
      <p:cxnSp>
        <p:nvCxnSpPr>
          <p:cNvPr id="489" name="Straight Connector 488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V="1">
            <a:off x="3711154" y="5089783"/>
            <a:ext cx="9319" cy="39773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5" name="TextBox 494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3157057" y="5479785"/>
            <a:ext cx="12685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Coasts</a:t>
            </a:r>
            <a:r>
              <a:rPr lang="en-US" sz="1000" dirty="0" smtClean="0"/>
              <a:t>: UK example</a:t>
            </a:r>
            <a:endParaRPr lang="en-US" sz="1000" dirty="0"/>
          </a:p>
        </p:txBody>
      </p:sp>
      <p:cxnSp>
        <p:nvCxnSpPr>
          <p:cNvPr id="497" name="Straight Connector 496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V="1">
            <a:off x="6006314" y="5064761"/>
            <a:ext cx="0" cy="77360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8" name="TextBox 497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5482896" y="5814438"/>
            <a:ext cx="11840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Rivers</a:t>
            </a:r>
            <a:r>
              <a:rPr lang="en-US" sz="1000" dirty="0" smtClean="0"/>
              <a:t>: processes</a:t>
            </a:r>
            <a:endParaRPr lang="en-US" sz="1000" dirty="0"/>
          </a:p>
        </p:txBody>
      </p:sp>
      <p:cxnSp>
        <p:nvCxnSpPr>
          <p:cNvPr id="500" name="Straight Connector 499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>
            <a:off x="6379354" y="4225711"/>
            <a:ext cx="18700" cy="62029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" name="TextBox 500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2721207" y="4299321"/>
            <a:ext cx="11840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Coasts</a:t>
            </a:r>
            <a:r>
              <a:rPr lang="en-US" sz="1000" dirty="0" smtClean="0"/>
              <a:t>: Landforms</a:t>
            </a:r>
            <a:endParaRPr lang="en-US" sz="1000" dirty="0"/>
          </a:p>
        </p:txBody>
      </p:sp>
      <p:cxnSp>
        <p:nvCxnSpPr>
          <p:cNvPr id="505" name="Straight Connector 504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V="1">
            <a:off x="7004233" y="4978817"/>
            <a:ext cx="0" cy="77360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7" name="TextBox 506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6730748" y="4102601"/>
            <a:ext cx="1325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Rivers</a:t>
            </a:r>
            <a:r>
              <a:rPr lang="en-US" sz="1000" dirty="0" smtClean="0"/>
              <a:t>: management</a:t>
            </a:r>
            <a:endParaRPr lang="en-US" sz="1000" dirty="0"/>
          </a:p>
        </p:txBody>
      </p:sp>
      <p:cxnSp>
        <p:nvCxnSpPr>
          <p:cNvPr id="508" name="Straight Connector 507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 flipH="1">
            <a:off x="7286636" y="4338444"/>
            <a:ext cx="3749" cy="58891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1" name="TextBox 510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6604091" y="5809158"/>
            <a:ext cx="11840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Rivers</a:t>
            </a:r>
            <a:r>
              <a:rPr lang="en-US" sz="1000" dirty="0" smtClean="0"/>
              <a:t>: UK example</a:t>
            </a:r>
            <a:endParaRPr lang="en-US" sz="1000" dirty="0"/>
          </a:p>
        </p:txBody>
      </p:sp>
      <p:cxnSp>
        <p:nvCxnSpPr>
          <p:cNvPr id="513" name="Straight Connector 512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V="1">
            <a:off x="5096383" y="5053830"/>
            <a:ext cx="9319" cy="39773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5" name="TextBox 514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4394892" y="5465499"/>
            <a:ext cx="1325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Coasts</a:t>
            </a:r>
            <a:r>
              <a:rPr lang="en-US" sz="1000" dirty="0" smtClean="0"/>
              <a:t>: management</a:t>
            </a:r>
          </a:p>
          <a:p>
            <a:r>
              <a:rPr lang="en-US" sz="1000" dirty="0" smtClean="0"/>
              <a:t>example</a:t>
            </a:r>
            <a:endParaRPr lang="en-US" sz="1000" dirty="0"/>
          </a:p>
        </p:txBody>
      </p:sp>
      <p:cxnSp>
        <p:nvCxnSpPr>
          <p:cNvPr id="517" name="Straight Connector 516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H="1" flipV="1">
            <a:off x="8206425" y="4948297"/>
            <a:ext cx="190215" cy="49640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0" name="TextBox 519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7905193" y="5541726"/>
            <a:ext cx="1434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Rivers</a:t>
            </a:r>
            <a:r>
              <a:rPr lang="en-US" sz="1000" dirty="0" smtClean="0"/>
              <a:t>: flood management example</a:t>
            </a:r>
            <a:endParaRPr lang="en-US" sz="1000" dirty="0"/>
          </a:p>
        </p:txBody>
      </p:sp>
      <p:sp>
        <p:nvSpPr>
          <p:cNvPr id="522" name="TextBox 521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1940812" y="9830276"/>
            <a:ext cx="13825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Urban areas</a:t>
            </a:r>
            <a:r>
              <a:rPr lang="en-US" sz="1000" dirty="0" smtClean="0"/>
              <a:t>: global</a:t>
            </a:r>
            <a:endParaRPr lang="en-US" sz="1000" dirty="0"/>
          </a:p>
        </p:txBody>
      </p:sp>
      <p:cxnSp>
        <p:nvCxnSpPr>
          <p:cNvPr id="525" name="Straight Connector 524">
            <a:extLst>
              <a:ext uri="{FF2B5EF4-FFF2-40B4-BE49-F238E27FC236}">
                <a16:creationId xmlns:a16="http://schemas.microsoft.com/office/drawing/2014/main" id="{79CABD94-8106-F04E-93C4-2DBA3B817C6C}"/>
              </a:ext>
            </a:extLst>
          </p:cNvPr>
          <p:cNvCxnSpPr>
            <a:cxnSpLocks/>
          </p:cNvCxnSpPr>
          <p:nvPr/>
        </p:nvCxnSpPr>
        <p:spPr>
          <a:xfrm flipH="1">
            <a:off x="2752687" y="8651599"/>
            <a:ext cx="2055" cy="39912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8" name="Straight Connector 527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>
            <a:off x="5555299" y="8634342"/>
            <a:ext cx="0" cy="49924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Straight Connector 536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 flipV="1">
            <a:off x="6822793" y="9393249"/>
            <a:ext cx="0" cy="66873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Straight Connector 544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V="1">
            <a:off x="4062739" y="9404669"/>
            <a:ext cx="18638" cy="58285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6" name="TextBox 555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2091420" y="8225096"/>
            <a:ext cx="20457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Urban growth</a:t>
            </a:r>
            <a:r>
              <a:rPr lang="en-US" sz="1000" dirty="0" smtClean="0"/>
              <a:t>: NEE case study. Opportunities and Challenges</a:t>
            </a:r>
            <a:endParaRPr lang="en-US" sz="1000" dirty="0"/>
          </a:p>
        </p:txBody>
      </p:sp>
      <p:sp>
        <p:nvSpPr>
          <p:cNvPr id="558" name="TextBox 557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4013904" y="9684062"/>
            <a:ext cx="28134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Urban change </a:t>
            </a:r>
            <a:r>
              <a:rPr lang="en-US" sz="1000" dirty="0" smtClean="0"/>
              <a:t>: UK case study. Social, economic and environmental opportunities and challenges</a:t>
            </a:r>
            <a:endParaRPr lang="en-US" sz="1000" dirty="0"/>
          </a:p>
        </p:txBody>
      </p:sp>
      <p:sp>
        <p:nvSpPr>
          <p:cNvPr id="559" name="TextBox 558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6858194" y="9698708"/>
            <a:ext cx="20321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Urban sustainability</a:t>
            </a:r>
            <a:r>
              <a:rPr lang="en-US" sz="1000" dirty="0" smtClean="0"/>
              <a:t>: management of resources &amp; transport</a:t>
            </a:r>
            <a:endParaRPr lang="en-US" sz="1000" dirty="0"/>
          </a:p>
        </p:txBody>
      </p:sp>
      <p:sp>
        <p:nvSpPr>
          <p:cNvPr id="561" name="TextBox 560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4287121" y="8413935"/>
            <a:ext cx="28820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Urban change </a:t>
            </a:r>
            <a:r>
              <a:rPr lang="en-US" sz="1000" dirty="0" smtClean="0"/>
              <a:t>: UK example of urban regeneration</a:t>
            </a:r>
            <a:endParaRPr lang="en-US" sz="1000" dirty="0"/>
          </a:p>
        </p:txBody>
      </p:sp>
      <p:pic>
        <p:nvPicPr>
          <p:cNvPr id="1068" name="Picture 44" descr="https://static.thenounproject.com/png/156631-200.png"/>
          <p:cNvPicPr>
            <a:picLocks noChangeAspect="1" noChangeArrowheads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9247" y="9594748"/>
            <a:ext cx="537029" cy="537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0" name="Picture 46" descr="https://static.thenounproject.com/png/12694-200.png"/>
          <p:cNvPicPr>
            <a:picLocks noChangeAspect="1" noChangeArrowheads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4040" y="8317727"/>
            <a:ext cx="624114" cy="624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4" name="Picture 50" descr="https://static.thenounproject.com/png/37235-200.png"/>
          <p:cNvPicPr>
            <a:picLocks noChangeAspect="1" noChangeArrowheads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1148" y="8258969"/>
            <a:ext cx="1025419" cy="1025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6" name="Picture 52" descr="https://static.thenounproject.com/png/756839-200.png"/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229" y="9887348"/>
            <a:ext cx="724866" cy="724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8" name="Picture 54" descr="https://static.thenounproject.com/png/1801120-200.png"/>
          <p:cNvPicPr>
            <a:picLocks noChangeAspect="1" noChangeArrowheads="1"/>
          </p:cNvPicPr>
          <p:nvPr/>
        </p:nvPicPr>
        <p:blipFill>
          <a:blip r:embed="rId3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7044" y="9975779"/>
            <a:ext cx="803469" cy="803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4" name="TextBox 563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7105619" y="7773368"/>
            <a:ext cx="11840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Rapid economic development</a:t>
            </a:r>
            <a:r>
              <a:rPr lang="en-US" sz="1000" dirty="0" smtClean="0"/>
              <a:t>: Case study of NEE</a:t>
            </a:r>
            <a:endParaRPr lang="en-US" sz="1000" dirty="0"/>
          </a:p>
        </p:txBody>
      </p:sp>
      <p:pic>
        <p:nvPicPr>
          <p:cNvPr id="1080" name="Picture 56" descr="https://static.thenounproject.com/png/2794849-200.png"/>
          <p:cNvPicPr>
            <a:picLocks noChangeAspect="1" noChangeArrowheads="1"/>
          </p:cNvPicPr>
          <p:nvPr/>
        </p:nvPicPr>
        <p:blipFill>
          <a:blip r:embed="rId3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959" y="8102053"/>
            <a:ext cx="725738" cy="725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67" name="Straight Connector 566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 flipV="1">
            <a:off x="8027609" y="7773368"/>
            <a:ext cx="329341" cy="23547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2" name="Straight Connector 571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H="1" flipV="1">
            <a:off x="5819878" y="7225506"/>
            <a:ext cx="12609" cy="38680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8" name="Straight Connector 577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V="1">
            <a:off x="2666120" y="7198716"/>
            <a:ext cx="0" cy="54786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0" name="Straight Connector 579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V="1">
            <a:off x="1295994" y="7013984"/>
            <a:ext cx="213832" cy="45866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6" name="Straight Connector 585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 flipH="1">
            <a:off x="3608355" y="6520931"/>
            <a:ext cx="1874" cy="40410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7" name="Straight Connector 586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>
            <a:off x="5655339" y="6475070"/>
            <a:ext cx="5661" cy="43089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7" name="TextBox 596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3970898" y="7623271"/>
            <a:ext cx="2882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Economic Development &amp; quality of life</a:t>
            </a:r>
            <a:r>
              <a:rPr lang="en-US" sz="1000" dirty="0" smtClean="0"/>
              <a:t>: global variations, measures, DTM</a:t>
            </a:r>
            <a:endParaRPr lang="en-US" sz="1000" dirty="0"/>
          </a:p>
        </p:txBody>
      </p:sp>
      <p:sp>
        <p:nvSpPr>
          <p:cNvPr id="599" name="TextBox 598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4141676" y="6251689"/>
            <a:ext cx="23251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Economic Development &amp; quality of life</a:t>
            </a:r>
            <a:r>
              <a:rPr lang="en-US" sz="1000" dirty="0" smtClean="0"/>
              <a:t>: causes and consequences</a:t>
            </a:r>
            <a:endParaRPr lang="en-US" sz="1000" dirty="0"/>
          </a:p>
        </p:txBody>
      </p:sp>
      <p:sp>
        <p:nvSpPr>
          <p:cNvPr id="601" name="TextBox 600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1891834" y="6316086"/>
            <a:ext cx="23251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Global development gap</a:t>
            </a:r>
            <a:r>
              <a:rPr lang="en-US" sz="1000" dirty="0" smtClean="0"/>
              <a:t>: strategies</a:t>
            </a:r>
            <a:endParaRPr lang="en-US" sz="1000" dirty="0"/>
          </a:p>
        </p:txBody>
      </p:sp>
      <p:sp>
        <p:nvSpPr>
          <p:cNvPr id="605" name="TextBox 604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1672414" y="7717265"/>
            <a:ext cx="23251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Global development gap</a:t>
            </a:r>
            <a:r>
              <a:rPr lang="en-US" sz="1000" dirty="0" smtClean="0"/>
              <a:t>: example tourism LIC/NEE</a:t>
            </a:r>
            <a:endParaRPr lang="en-US" sz="1000" dirty="0"/>
          </a:p>
        </p:txBody>
      </p:sp>
      <p:sp>
        <p:nvSpPr>
          <p:cNvPr id="607" name="TextBox 606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212442" y="7502653"/>
            <a:ext cx="11840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Economic futures</a:t>
            </a:r>
            <a:r>
              <a:rPr lang="en-US" sz="1000" dirty="0" smtClean="0"/>
              <a:t>: UK causes and consequences</a:t>
            </a:r>
            <a:endParaRPr lang="en-US" sz="1000" dirty="0"/>
          </a:p>
        </p:txBody>
      </p:sp>
      <p:sp>
        <p:nvSpPr>
          <p:cNvPr id="611" name="TextBox 610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60369" y="6291453"/>
            <a:ext cx="118400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Economic futures</a:t>
            </a:r>
            <a:r>
              <a:rPr lang="en-US" sz="1000" dirty="0" smtClean="0"/>
              <a:t>: UK example industrial development – sustainability </a:t>
            </a:r>
            <a:endParaRPr lang="en-US" sz="1000" dirty="0"/>
          </a:p>
        </p:txBody>
      </p:sp>
      <p:sp>
        <p:nvSpPr>
          <p:cNvPr id="614" name="TextBox 613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66489" y="5062603"/>
            <a:ext cx="11840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Economic futures</a:t>
            </a:r>
            <a:r>
              <a:rPr lang="en-US" sz="1000" dirty="0" smtClean="0"/>
              <a:t>: UK Infrastructure &amp; N/S Divide</a:t>
            </a:r>
            <a:endParaRPr lang="en-US" sz="1000" dirty="0"/>
          </a:p>
        </p:txBody>
      </p:sp>
      <p:sp>
        <p:nvSpPr>
          <p:cNvPr id="620" name="TextBox 619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348644" y="4356291"/>
            <a:ext cx="11840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Economic futures</a:t>
            </a:r>
            <a:r>
              <a:rPr lang="en-US" sz="1000" dirty="0" smtClean="0"/>
              <a:t>: UK in the wider world</a:t>
            </a:r>
            <a:endParaRPr lang="en-US" sz="1000" dirty="0"/>
          </a:p>
        </p:txBody>
      </p:sp>
      <p:cxnSp>
        <p:nvCxnSpPr>
          <p:cNvPr id="626" name="Straight Connector 625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V="1">
            <a:off x="976326" y="6354546"/>
            <a:ext cx="381510" cy="44436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Straight Connector 632">
            <a:extLst>
              <a:ext uri="{FF2B5EF4-FFF2-40B4-BE49-F238E27FC236}">
                <a16:creationId xmlns:a16="http://schemas.microsoft.com/office/drawing/2014/main" id="{0AE8AA44-1750-41E6-9F70-8D8C59CC1C2E}"/>
              </a:ext>
            </a:extLst>
          </p:cNvPr>
          <p:cNvCxnSpPr>
            <a:cxnSpLocks/>
          </p:cNvCxnSpPr>
          <p:nvPr/>
        </p:nvCxnSpPr>
        <p:spPr>
          <a:xfrm>
            <a:off x="1334661" y="4597353"/>
            <a:ext cx="170617" cy="49116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4" name="Straight Connector 633">
            <a:extLst>
              <a:ext uri="{FF2B5EF4-FFF2-40B4-BE49-F238E27FC236}">
                <a16:creationId xmlns:a16="http://schemas.microsoft.com/office/drawing/2014/main" id="{0AE8AA44-1750-41E6-9F70-8D8C59CC1C2E}"/>
              </a:ext>
            </a:extLst>
          </p:cNvPr>
          <p:cNvCxnSpPr>
            <a:cxnSpLocks/>
          </p:cNvCxnSpPr>
          <p:nvPr/>
        </p:nvCxnSpPr>
        <p:spPr>
          <a:xfrm>
            <a:off x="892065" y="5436620"/>
            <a:ext cx="497690" cy="38395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5" name="TextBox 634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8764705" y="4358929"/>
            <a:ext cx="8616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Human</a:t>
            </a:r>
            <a:r>
              <a:rPr lang="en-US" sz="1000" dirty="0" smtClean="0"/>
              <a:t>: Blackpool urban regeneration</a:t>
            </a:r>
            <a:endParaRPr lang="en-US" sz="1000" dirty="0"/>
          </a:p>
        </p:txBody>
      </p:sp>
      <p:sp>
        <p:nvSpPr>
          <p:cNvPr id="637" name="TextBox 636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8815556" y="3049520"/>
            <a:ext cx="879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Physical </a:t>
            </a:r>
            <a:r>
              <a:rPr lang="en-US" sz="1000" dirty="0" smtClean="0"/>
              <a:t>: Cleveleys coastal management</a:t>
            </a:r>
            <a:endParaRPr lang="en-US" sz="1000" dirty="0"/>
          </a:p>
        </p:txBody>
      </p:sp>
      <p:cxnSp>
        <p:nvCxnSpPr>
          <p:cNvPr id="640" name="Straight Connector 639">
            <a:extLst>
              <a:ext uri="{FF2B5EF4-FFF2-40B4-BE49-F238E27FC236}">
                <a16:creationId xmlns:a16="http://schemas.microsoft.com/office/drawing/2014/main" id="{0AE8AA44-1750-41E6-9F70-8D8C59CC1C2E}"/>
              </a:ext>
            </a:extLst>
          </p:cNvPr>
          <p:cNvCxnSpPr>
            <a:cxnSpLocks/>
            <a:endCxn id="359" idx="1"/>
          </p:cNvCxnSpPr>
          <p:nvPr/>
        </p:nvCxnSpPr>
        <p:spPr>
          <a:xfrm flipH="1">
            <a:off x="8495470" y="3117946"/>
            <a:ext cx="394867" cy="15707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1" name="TextBox 640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117102" y="178839"/>
            <a:ext cx="1184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Issue Evaluation</a:t>
            </a:r>
            <a:r>
              <a:rPr lang="en-US" sz="1000" dirty="0" smtClean="0"/>
              <a:t>: How can we respond to real world debates?</a:t>
            </a:r>
            <a:endParaRPr lang="en-US" sz="1000" dirty="0"/>
          </a:p>
        </p:txBody>
      </p:sp>
      <p:cxnSp>
        <p:nvCxnSpPr>
          <p:cNvPr id="642" name="Straight Connector 641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>
            <a:off x="1182766" y="399704"/>
            <a:ext cx="608227" cy="17353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82" name="Picture 58" descr="https://static.thenounproject.com/png/164368-200.png"/>
          <p:cNvPicPr>
            <a:picLocks noChangeAspect="1" noChangeArrowheads="1"/>
          </p:cNvPicPr>
          <p:nvPr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03" y="793613"/>
            <a:ext cx="747003" cy="747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4" name="Picture 60" descr="https://static.thenounproject.com/png/332690-200.png"/>
          <p:cNvPicPr>
            <a:picLocks noChangeAspect="1" noChangeArrowheads="1"/>
          </p:cNvPicPr>
          <p:nvPr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649" y="7826658"/>
            <a:ext cx="278536" cy="35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8" name="Picture 64" descr="https://static.thenounproject.com/png/241767-200.png"/>
          <p:cNvPicPr>
            <a:picLocks noChangeAspect="1" noChangeArrowheads="1"/>
          </p:cNvPicPr>
          <p:nvPr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863" y="7648435"/>
            <a:ext cx="476835" cy="476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0" name="Picture 66" descr="https://static.thenounproject.com/png/1673868-200.png"/>
          <p:cNvPicPr>
            <a:picLocks noChangeAspect="1" noChangeArrowheads="1"/>
          </p:cNvPicPr>
          <p:nvPr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380" y="6358527"/>
            <a:ext cx="527010" cy="52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2" name="Picture 68" descr="https://static.thenounproject.com/png/2624662-200.png"/>
          <p:cNvPicPr>
            <a:picLocks noChangeAspect="1" noChangeArrowheads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110" y="6473915"/>
            <a:ext cx="349267" cy="349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4" name="Picture 70" descr="https://static.thenounproject.com/png/2187057-200.png"/>
          <p:cNvPicPr>
            <a:picLocks noChangeAspect="1" noChangeArrowheads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67" y="5602895"/>
            <a:ext cx="439511" cy="439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6" name="Picture 72" descr="https://static.thenounproject.com/png/1058910-200.png"/>
          <p:cNvPicPr>
            <a:picLocks noChangeAspect="1" noChangeArrowheads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71" y="3785221"/>
            <a:ext cx="535953" cy="535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8" name="Picture 74" descr="https://static.thenounproject.com/png/1049458-200.png"/>
          <p:cNvPicPr>
            <a:picLocks noChangeAspect="1" noChangeArrowheads="1"/>
          </p:cNvPicPr>
          <p:nvPr/>
        </p:nvPicPr>
        <p:blipFill>
          <a:blip r:embed="rId4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51" y="6778111"/>
            <a:ext cx="476835" cy="476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0" name="Picture 76" descr="https://static.thenounproject.com/png/1898605-200.png"/>
          <p:cNvPicPr>
            <a:picLocks noChangeAspect="1" noChangeArrowheads="1"/>
          </p:cNvPicPr>
          <p:nvPr/>
        </p:nvPicPr>
        <p:blipFill>
          <a:blip r:embed="rId4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161" y="7662470"/>
            <a:ext cx="476835" cy="476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2" name="Picture 78" descr="https://static.thenounproject.com/png/1592644-200.png"/>
          <p:cNvPicPr>
            <a:picLocks noChangeAspect="1" noChangeArrowheads="1"/>
          </p:cNvPicPr>
          <p:nvPr/>
        </p:nvPicPr>
        <p:blipFill>
          <a:blip r:embed="rId4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310" y="5617708"/>
            <a:ext cx="439348" cy="439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6" name="Picture 82" descr="https://static.thenounproject.com/png/1626243-200.png"/>
          <p:cNvPicPr>
            <a:picLocks noChangeAspect="1" noChangeArrowheads="1"/>
          </p:cNvPicPr>
          <p:nvPr/>
        </p:nvPicPr>
        <p:blipFill>
          <a:blip r:embed="rId4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8305" y="5644630"/>
            <a:ext cx="535953" cy="535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8" name="Picture 84" descr="https://static.thenounproject.com/png/3009799-200.png"/>
          <p:cNvPicPr>
            <a:picLocks noChangeAspect="1" noChangeArrowheads="1"/>
          </p:cNvPicPr>
          <p:nvPr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124" y="4354793"/>
            <a:ext cx="267809" cy="267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3" name="Picture 642" descr="A close up of a logo&#10;&#10;Description automatically generated">
            <a:extLst>
              <a:ext uri="{FF2B5EF4-FFF2-40B4-BE49-F238E27FC236}">
                <a16:creationId xmlns:a16="http://schemas.microsoft.com/office/drawing/2014/main" id="{06D1C512-B217-491F-904B-33F562F03A6F}"/>
              </a:ext>
            </a:extLst>
          </p:cNvPr>
          <p:cNvPicPr>
            <a:picLocks noChangeAspect="1"/>
          </p:cNvPicPr>
          <p:nvPr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2487" y="4238374"/>
            <a:ext cx="483160" cy="483160"/>
          </a:xfrm>
          <a:prstGeom prst="rect">
            <a:avLst/>
          </a:prstGeom>
        </p:spPr>
      </p:pic>
      <p:cxnSp>
        <p:nvCxnSpPr>
          <p:cNvPr id="644" name="Straight Connector 643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>
            <a:off x="4601943" y="4201988"/>
            <a:ext cx="18700" cy="62029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49" name="Picture 648" descr="A close up of a logo&#10;&#10;Description automatically generated">
            <a:extLst>
              <a:ext uri="{FF2B5EF4-FFF2-40B4-BE49-F238E27FC236}">
                <a16:creationId xmlns:a16="http://schemas.microsoft.com/office/drawing/2014/main" id="{086E3DB6-E66C-4834-94FD-EAE2E2F85432}"/>
              </a:ext>
            </a:extLst>
          </p:cNvPr>
          <p:cNvPicPr>
            <a:picLocks noChangeAspect="1"/>
          </p:cNvPicPr>
          <p:nvPr/>
        </p:nvPicPr>
        <p:blipFill rotWithShape="1">
          <a:blip r:embed="rId4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02"/>
          <a:stretch/>
        </p:blipFill>
        <p:spPr>
          <a:xfrm>
            <a:off x="7464640" y="4298014"/>
            <a:ext cx="352639" cy="306084"/>
          </a:xfrm>
          <a:prstGeom prst="rect">
            <a:avLst/>
          </a:prstGeom>
        </p:spPr>
      </p:pic>
      <p:pic>
        <p:nvPicPr>
          <p:cNvPr id="1110" name="Picture 86" descr="https://static.thenounproject.com/png/126830-200.png"/>
          <p:cNvPicPr>
            <a:picLocks noChangeAspect="1" noChangeArrowheads="1"/>
          </p:cNvPicPr>
          <p:nvPr/>
        </p:nvPicPr>
        <p:blipFill>
          <a:blip r:embed="rId5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5821" y="5296656"/>
            <a:ext cx="419347" cy="419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0" name="Picture 649" descr="A close up of a logo&#10;&#10;Description automatically generated">
            <a:extLst>
              <a:ext uri="{FF2B5EF4-FFF2-40B4-BE49-F238E27FC236}">
                <a16:creationId xmlns:a16="http://schemas.microsoft.com/office/drawing/2014/main" id="{1B079134-1A44-4447-84F5-C27F7CC54B2A}"/>
              </a:ext>
            </a:extLst>
          </p:cNvPr>
          <p:cNvPicPr>
            <a:picLocks noChangeAspect="1"/>
          </p:cNvPicPr>
          <p:nvPr/>
        </p:nvPicPr>
        <p:blipFill rotWithShape="1">
          <a:blip r:embed="rId5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110"/>
          <a:stretch/>
        </p:blipFill>
        <p:spPr>
          <a:xfrm>
            <a:off x="6106007" y="5379905"/>
            <a:ext cx="496615" cy="431511"/>
          </a:xfrm>
          <a:prstGeom prst="rect">
            <a:avLst/>
          </a:prstGeom>
        </p:spPr>
      </p:pic>
      <p:pic>
        <p:nvPicPr>
          <p:cNvPr id="1112" name="Picture 88" descr="https://static.thenounproject.com/png/29572-200.png"/>
          <p:cNvPicPr>
            <a:picLocks noChangeAspect="1" noChangeArrowheads="1"/>
          </p:cNvPicPr>
          <p:nvPr/>
        </p:nvPicPr>
        <p:blipFill>
          <a:blip r:embed="rId5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50662" y="5993343"/>
            <a:ext cx="374480" cy="37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1" name="Rectangle 650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noFill/>
          <a:ln w="21272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14" name="Picture 90" descr="Lytham St Annes High School"/>
          <p:cNvPicPr>
            <a:picLocks noChangeAspect="1" noChangeArrowheads="1"/>
          </p:cNvPicPr>
          <p:nvPr/>
        </p:nvPicPr>
        <p:blipFill>
          <a:blip r:embed="rId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609" y="113250"/>
            <a:ext cx="1560213" cy="949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57" name="Straight Connector 656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H="1" flipV="1">
            <a:off x="3245883" y="2921072"/>
            <a:ext cx="1684" cy="3937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2" name="TextBox 661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2394774" y="3165422"/>
            <a:ext cx="11840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Resource management</a:t>
            </a:r>
            <a:r>
              <a:rPr lang="en-US" sz="1000" dirty="0" smtClean="0"/>
              <a:t>: food water and energy</a:t>
            </a:r>
            <a:endParaRPr lang="en-US" sz="1000" dirty="0"/>
          </a:p>
        </p:txBody>
      </p:sp>
      <p:cxnSp>
        <p:nvCxnSpPr>
          <p:cNvPr id="667" name="Straight Connector 666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H="1" flipV="1">
            <a:off x="2077696" y="2870508"/>
            <a:ext cx="1684" cy="3937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8" name="Straight Connector 667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 flipH="1">
            <a:off x="3249272" y="2226482"/>
            <a:ext cx="2897" cy="32388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9" name="Straight Connector 668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 flipH="1" flipV="1">
            <a:off x="1340554" y="1286872"/>
            <a:ext cx="296205" cy="27568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3" name="TextBox 672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2324291" y="1814833"/>
            <a:ext cx="11840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Resources UK</a:t>
            </a:r>
            <a:r>
              <a:rPr lang="en-US" sz="1000" dirty="0" smtClean="0"/>
              <a:t>: opportunities and challenges</a:t>
            </a:r>
            <a:endParaRPr lang="en-US" sz="1000" dirty="0"/>
          </a:p>
        </p:txBody>
      </p:sp>
      <p:sp>
        <p:nvSpPr>
          <p:cNvPr id="674" name="TextBox 673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1053076" y="3217022"/>
            <a:ext cx="11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Energy</a:t>
            </a:r>
            <a:r>
              <a:rPr lang="en-US" sz="1000" dirty="0" smtClean="0"/>
              <a:t>: security and insecurity</a:t>
            </a:r>
            <a:endParaRPr lang="en-US" sz="1000" dirty="0"/>
          </a:p>
        </p:txBody>
      </p:sp>
      <p:sp>
        <p:nvSpPr>
          <p:cNvPr id="675" name="TextBox 674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217773" y="2758691"/>
            <a:ext cx="11840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Energy</a:t>
            </a:r>
            <a:r>
              <a:rPr lang="en-US" sz="1000" dirty="0" smtClean="0"/>
              <a:t>: impacts of insecurity</a:t>
            </a:r>
            <a:endParaRPr lang="en-US" sz="1000" dirty="0"/>
          </a:p>
        </p:txBody>
      </p:sp>
      <p:sp>
        <p:nvSpPr>
          <p:cNvPr id="676" name="TextBox 675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149989" y="1564569"/>
            <a:ext cx="823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Energy</a:t>
            </a:r>
            <a:r>
              <a:rPr lang="en-US" sz="1000" dirty="0" smtClean="0"/>
              <a:t>: renewable &amp; non-renewable</a:t>
            </a:r>
            <a:endParaRPr lang="en-US" sz="1000" dirty="0"/>
          </a:p>
        </p:txBody>
      </p:sp>
      <p:sp>
        <p:nvSpPr>
          <p:cNvPr id="677" name="TextBox 676">
            <a:extLst>
              <a:ext uri="{FF2B5EF4-FFF2-40B4-BE49-F238E27FC236}">
                <a16:creationId xmlns:a16="http://schemas.microsoft.com/office/drawing/2014/main" id="{2BDA3C6A-1115-43B8-B1DF-500029C13D39}"/>
              </a:ext>
            </a:extLst>
          </p:cNvPr>
          <p:cNvSpPr txBox="1"/>
          <p:nvPr/>
        </p:nvSpPr>
        <p:spPr>
          <a:xfrm>
            <a:off x="1592199" y="1425222"/>
            <a:ext cx="8232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Energy</a:t>
            </a:r>
            <a:r>
              <a:rPr lang="en-US" sz="1000" dirty="0" smtClean="0"/>
              <a:t>: sustainable future &amp; example</a:t>
            </a:r>
            <a:endParaRPr lang="en-US" sz="1000" dirty="0"/>
          </a:p>
        </p:txBody>
      </p:sp>
      <p:cxnSp>
        <p:nvCxnSpPr>
          <p:cNvPr id="682" name="Straight Connector 681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  <a:stCxn id="675" idx="0"/>
          </p:cNvCxnSpPr>
          <p:nvPr/>
        </p:nvCxnSpPr>
        <p:spPr>
          <a:xfrm flipV="1">
            <a:off x="809774" y="2435464"/>
            <a:ext cx="478548" cy="32322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2" name="Straight Connector 691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>
            <a:off x="721820" y="1715948"/>
            <a:ext cx="311792" cy="91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4" name="Picture 693" descr="A close up of a logo&#10;&#10;Description automatically generated">
            <a:extLst>
              <a:ext uri="{FF2B5EF4-FFF2-40B4-BE49-F238E27FC236}">
                <a16:creationId xmlns:a16="http://schemas.microsoft.com/office/drawing/2014/main" id="{08360917-81DD-49B3-883E-0486B62D6504}"/>
              </a:ext>
            </a:extLst>
          </p:cNvPr>
          <p:cNvPicPr>
            <a:picLocks noChangeAspect="1"/>
          </p:cNvPicPr>
          <p:nvPr/>
        </p:nvPicPr>
        <p:blipFill rotWithShape="1">
          <a:blip r:embed="rId5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47"/>
          <a:stretch/>
        </p:blipFill>
        <p:spPr>
          <a:xfrm>
            <a:off x="3301110" y="2012296"/>
            <a:ext cx="414363" cy="357402"/>
          </a:xfrm>
          <a:prstGeom prst="rect">
            <a:avLst/>
          </a:prstGeom>
        </p:spPr>
      </p:pic>
      <p:pic>
        <p:nvPicPr>
          <p:cNvPr id="1116" name="Picture 92" descr="https://static.thenounproject.com/png/32085-200.png"/>
          <p:cNvPicPr>
            <a:picLocks noChangeAspect="1" noChangeArrowheads="1"/>
          </p:cNvPicPr>
          <p:nvPr/>
        </p:nvPicPr>
        <p:blipFill>
          <a:blip r:embed="rId5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5718" y="2090382"/>
            <a:ext cx="264016" cy="264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8" name="Picture 94" descr="https://static.thenounproject.com/png/2998615-200.png"/>
          <p:cNvPicPr>
            <a:picLocks noChangeAspect="1" noChangeArrowheads="1"/>
          </p:cNvPicPr>
          <p:nvPr/>
        </p:nvPicPr>
        <p:blipFill>
          <a:blip r:embed="rId5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255" y="3426739"/>
            <a:ext cx="351079" cy="351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0" name="Picture 96" descr="https://static.thenounproject.com/png/111210-200.png"/>
          <p:cNvPicPr>
            <a:picLocks noChangeAspect="1" noChangeArrowheads="1"/>
          </p:cNvPicPr>
          <p:nvPr/>
        </p:nvPicPr>
        <p:blipFill>
          <a:blip r:embed="rId5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767" y="3092415"/>
            <a:ext cx="476835" cy="476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2" name="Picture 98" descr="https://static.thenounproject.com/png/1149486-200.png"/>
          <p:cNvPicPr>
            <a:picLocks noChangeAspect="1" noChangeArrowheads="1"/>
          </p:cNvPicPr>
          <p:nvPr/>
        </p:nvPicPr>
        <p:blipFill>
          <a:blip r:embed="rId5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395" y="3353077"/>
            <a:ext cx="395968" cy="395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4" name="Picture 100" descr="https://static.thenounproject.com/png/1790590-200.png"/>
          <p:cNvPicPr>
            <a:picLocks noChangeAspect="1" noChangeArrowheads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574" y="2338328"/>
            <a:ext cx="402689" cy="402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" name="Picture 102" descr="https://static.thenounproject.com/png/2631479-200.png"/>
          <p:cNvPicPr>
            <a:picLocks noChangeAspect="1" noChangeArrowheads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2037" y="2394555"/>
            <a:ext cx="603564" cy="603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9" name="Picture 102" descr="https://static.thenounproject.com/png/2631479-200.png"/>
          <p:cNvPicPr>
            <a:picLocks noChangeAspect="1" noChangeArrowheads="1"/>
          </p:cNvPicPr>
          <p:nvPr/>
        </p:nvPicPr>
        <p:blipFill>
          <a:blip r:embed="rId6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0197" y="3737544"/>
            <a:ext cx="530647" cy="530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01" name="Straight Connector 700">
            <a:extLst>
              <a:ext uri="{FF2B5EF4-FFF2-40B4-BE49-F238E27FC236}">
                <a16:creationId xmlns:a16="http://schemas.microsoft.com/office/drawing/2014/main" id="{0AE8AA44-1750-41E6-9F70-8D8C59CC1C2E}"/>
              </a:ext>
            </a:extLst>
          </p:cNvPr>
          <p:cNvCxnSpPr>
            <a:cxnSpLocks/>
          </p:cNvCxnSpPr>
          <p:nvPr/>
        </p:nvCxnSpPr>
        <p:spPr>
          <a:xfrm flipH="1" flipV="1">
            <a:off x="8489728" y="4212006"/>
            <a:ext cx="334962" cy="28168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8" name="Picture 104" descr="https://static.thenounproject.com/png/672416-200.png"/>
          <p:cNvPicPr>
            <a:picLocks noChangeAspect="1" noChangeArrowheads="1"/>
          </p:cNvPicPr>
          <p:nvPr/>
        </p:nvPicPr>
        <p:blipFill>
          <a:blip r:embed="rId6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2463" y="5325145"/>
            <a:ext cx="478733" cy="478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2" name="TextBox 701">
            <a:extLst>
              <a:ext uri="{FF2B5EF4-FFF2-40B4-BE49-F238E27FC236}">
                <a16:creationId xmlns:a16="http://schemas.microsoft.com/office/drawing/2014/main" id="{189D5999-43F7-F641-9393-172A969C8B1F}"/>
              </a:ext>
            </a:extLst>
          </p:cNvPr>
          <p:cNvSpPr txBox="1"/>
          <p:nvPr/>
        </p:nvSpPr>
        <p:spPr>
          <a:xfrm>
            <a:off x="-47676" y="16776177"/>
            <a:ext cx="9742448" cy="76944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‘ </a:t>
            </a:r>
            <a:r>
              <a:rPr lang="en-US" sz="2400" b="1" dirty="0">
                <a:solidFill>
                  <a:schemeClr val="bg1"/>
                </a:solidFill>
              </a:rPr>
              <a:t>Geography is the subject which holds the key to our future. </a:t>
            </a:r>
            <a:r>
              <a:rPr lang="en-US" sz="2400" dirty="0">
                <a:solidFill>
                  <a:schemeClr val="bg1"/>
                </a:solidFill>
              </a:rPr>
              <a:t>’  </a:t>
            </a:r>
            <a:r>
              <a:rPr lang="en-US" sz="2000" dirty="0">
                <a:solidFill>
                  <a:schemeClr val="bg1"/>
                </a:solidFill>
              </a:rPr>
              <a:t>MICHAEL </a:t>
            </a:r>
            <a:r>
              <a:rPr lang="en-US" sz="2000" dirty="0" smtClean="0">
                <a:solidFill>
                  <a:schemeClr val="bg1"/>
                </a:solidFill>
              </a:rPr>
              <a:t>PALIN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 </a:t>
            </a:r>
            <a:endParaRPr lang="en-US" sz="2000" dirty="0">
              <a:solidFill>
                <a:schemeClr val="bg1"/>
              </a:solidFill>
            </a:endParaRPr>
          </a:p>
        </p:txBody>
      </p:sp>
      <p:graphicFrame>
        <p:nvGraphicFramePr>
          <p:cNvPr id="113" name="Table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019936"/>
              </p:ext>
            </p:extLst>
          </p:nvPr>
        </p:nvGraphicFramePr>
        <p:xfrm>
          <a:off x="194233" y="13402585"/>
          <a:ext cx="9346550" cy="32123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7468">
                  <a:extLst>
                    <a:ext uri="{9D8B030D-6E8A-4147-A177-3AD203B41FA5}">
                      <a16:colId xmlns:a16="http://schemas.microsoft.com/office/drawing/2014/main" val="4028590954"/>
                    </a:ext>
                  </a:extLst>
                </a:gridCol>
                <a:gridCol w="3918813">
                  <a:extLst>
                    <a:ext uri="{9D8B030D-6E8A-4147-A177-3AD203B41FA5}">
                      <a16:colId xmlns:a16="http://schemas.microsoft.com/office/drawing/2014/main" val="2379585164"/>
                    </a:ext>
                  </a:extLst>
                </a:gridCol>
                <a:gridCol w="3430269">
                  <a:extLst>
                    <a:ext uri="{9D8B030D-6E8A-4147-A177-3AD203B41FA5}">
                      <a16:colId xmlns:a16="http://schemas.microsoft.com/office/drawing/2014/main" val="1797853651"/>
                    </a:ext>
                  </a:extLst>
                </a:gridCol>
              </a:tblGrid>
              <a:tr h="27253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26440" algn="ctr"/>
                        </a:tabLs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</a:rPr>
                        <a:t>Examinations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Topics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effectLst/>
                        </a:rPr>
                        <a:t>Details</a:t>
                      </a: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892896"/>
                  </a:ext>
                </a:extLst>
              </a:tr>
              <a:tr h="81761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Paper 1: Living with the physical environment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A: Challenge</a:t>
                      </a:r>
                      <a:r>
                        <a:rPr lang="en-GB" sz="16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of natural hazards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B: The living world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C: UK Physical landscapes: Coasts &amp; Rivers</a:t>
                      </a:r>
                      <a:endParaRPr lang="en-GB" sz="16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 hour 30 minutes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88 marks </a:t>
                      </a:r>
                      <a:r>
                        <a:rPr lang="en-GB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(including 3 for </a:t>
                      </a:r>
                      <a:r>
                        <a:rPr lang="en-GB" sz="160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SPaG</a:t>
                      </a:r>
                      <a:r>
                        <a:rPr lang="en-GB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35 % of GCSE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84429"/>
                  </a:ext>
                </a:extLst>
              </a:tr>
              <a:tr h="99478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Paper 2: Challenges in the human environment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A: Urban Issues and Challenges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B: The changing economic world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C: The challenge of</a:t>
                      </a:r>
                      <a:r>
                        <a:rPr lang="en-GB" sz="16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resource management:  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Energy</a:t>
                      </a:r>
                      <a:endParaRPr lang="en-GB" sz="16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 hour 30 minutes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88 marks </a:t>
                      </a:r>
                      <a:r>
                        <a:rPr lang="en-GB" sz="16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(including 3 for </a:t>
                      </a:r>
                      <a:r>
                        <a:rPr lang="en-GB" sz="1600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SPaG</a:t>
                      </a:r>
                      <a:r>
                        <a:rPr lang="en-GB" sz="16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35 </a:t>
                      </a:r>
                      <a:r>
                        <a:rPr lang="en-GB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% of GCSE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113374"/>
                  </a:ext>
                </a:extLst>
              </a:tr>
              <a:tr h="10901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Paper 3: Geographical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applications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1B305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200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A: Issue Evaluation</a:t>
                      </a:r>
                    </a:p>
                    <a:p>
                      <a:pPr marL="0" marR="0" lvl="0" indent="0" algn="l" defTabSz="972007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en-GB" sz="16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Pre-release resource booklet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B: Fieldwork</a:t>
                      </a:r>
                      <a:endParaRPr lang="en-GB" sz="16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 hour 15 minutes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76 marks </a:t>
                      </a:r>
                      <a:r>
                        <a:rPr lang="en-GB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(including 6 for </a:t>
                      </a:r>
                      <a:r>
                        <a:rPr lang="en-GB" sz="160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SPaG</a:t>
                      </a:r>
                      <a:r>
                        <a:rPr lang="en-GB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30 % of </a:t>
                      </a:r>
                      <a:r>
                        <a:rPr lang="en-GB" sz="1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GCSE</a:t>
                      </a:r>
                      <a:endParaRPr lang="en-GB" sz="16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656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11864</TotalTime>
  <Words>504</Words>
  <Application>Microsoft Office PowerPoint</Application>
  <PresentationFormat>Custom</PresentationFormat>
  <Paragraphs>99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Aharoni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Evans, Sarah</cp:lastModifiedBy>
  <cp:revision>253</cp:revision>
  <cp:lastPrinted>2018-09-02T17:44:52Z</cp:lastPrinted>
  <dcterms:created xsi:type="dcterms:W3CDTF">2018-02-08T08:28:53Z</dcterms:created>
  <dcterms:modified xsi:type="dcterms:W3CDTF">2019-12-05T01:37:21Z</dcterms:modified>
</cp:coreProperties>
</file>