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83" r:id="rId6"/>
    <p:sldId id="274" r:id="rId7"/>
    <p:sldId id="294" r:id="rId8"/>
    <p:sldId id="286" r:id="rId9"/>
    <p:sldId id="296" r:id="rId10"/>
    <p:sldId id="297" r:id="rId11"/>
    <p:sldId id="298" r:id="rId12"/>
    <p:sldId id="299" r:id="rId13"/>
    <p:sldId id="300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2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2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3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1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5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7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4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01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88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71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6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0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8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6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10 core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53927"/>
              </p:ext>
            </p:extLst>
          </p:nvPr>
        </p:nvGraphicFramePr>
        <p:xfrm>
          <a:off x="0" y="13647"/>
          <a:ext cx="9144001" cy="674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7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27112700"/>
                    </a:ext>
                  </a:extLst>
                </a:gridCol>
                <a:gridCol w="2879678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194589420"/>
                    </a:ext>
                  </a:extLst>
                </a:gridCol>
                <a:gridCol w="2604031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318414750"/>
                    </a:ext>
                  </a:extLst>
                </a:gridCol>
                <a:gridCol w="3155325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141231608"/>
                    </a:ext>
                  </a:extLst>
                </a:gridCol>
              </a:tblGrid>
              <a:tr h="3365855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24 – simultaneous equations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Think</a:t>
                      </a:r>
                      <a:r>
                        <a:rPr lang="en-GB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of two numbers that have a product of 12 and a sum of 7</a:t>
                      </a:r>
                    </a:p>
                    <a:p>
                      <a:pPr algn="ctr"/>
                      <a:r>
                        <a:rPr lang="en-GB" sz="18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 and 4</a:t>
                      </a:r>
                    </a:p>
                    <a:p>
                      <a:pPr algn="ctr"/>
                      <a:endParaRPr lang="en-GB" sz="1800" b="0" i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800" b="0" i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Think of two numbers that have a sum of 19 and a difference of 5</a:t>
                      </a:r>
                    </a:p>
                    <a:p>
                      <a:pPr algn="ctr"/>
                      <a:r>
                        <a:rPr lang="en-GB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 and 7</a:t>
                      </a:r>
                      <a:endParaRPr lang="en-GB" sz="1800" b="0" i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the simultaneous equations</a:t>
                      </a:r>
                    </a:p>
                    <a:p>
                      <a:pPr algn="ctr" rtl="0" fontAlgn="base">
                        <a:tabLst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2x + y = 12 </a:t>
                      </a:r>
                    </a:p>
                    <a:p>
                      <a:pPr algn="ctr"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x + y = 7</a:t>
                      </a:r>
                    </a:p>
                    <a:p>
                      <a:pPr algn="ctr" rtl="0" fontAlgn="base">
                        <a:tabLst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X = 5 </a:t>
                      </a:r>
                    </a:p>
                    <a:p>
                      <a:pPr algn="ctr"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2</a:t>
                      </a:r>
                      <a:endParaRPr lang="en-GB" sz="18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Solve the simultaneous equations </a:t>
                      </a: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3a + b = 30</a:t>
                      </a: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2a – b = 10</a:t>
                      </a: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= 8</a:t>
                      </a: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 = 6</a:t>
                      </a:r>
                      <a:endParaRPr lang="en-US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642647800"/>
                  </a:ext>
                </a:extLst>
              </a:tr>
              <a:tr h="3365855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cans of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pop and 3 chocolate bars cost £5.30</a:t>
                      </a:r>
                    </a:p>
                    <a:p>
                      <a:pPr algn="ctr"/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cans of pop and 3 chocolate bars cost £4.50 </a:t>
                      </a:r>
                    </a:p>
                    <a:p>
                      <a:pPr algn="ctr"/>
                      <a:endParaRPr lang="en-GB" sz="18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£10 enough to buy 7 cans of pop and 6 chocolate bars? </a:t>
                      </a:r>
                    </a:p>
                    <a:p>
                      <a:pPr algn="ctr"/>
                      <a:endParaRPr lang="en-GB" sz="18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Cans = 80p</a:t>
                      </a:r>
                    </a:p>
                    <a:p>
                      <a:pPr algn="ctr"/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Chocolate bar = 70p</a:t>
                      </a:r>
                    </a:p>
                    <a:p>
                      <a:pPr algn="ctr"/>
                      <a:endParaRPr lang="en-GB" sz="180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 cans         = 7 x 80p = £5.60</a:t>
                      </a:r>
                    </a:p>
                    <a:p>
                      <a:pPr algn="l"/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 chocolate = 6 x 70p </a:t>
                      </a:r>
                      <a:r>
                        <a:rPr lang="en-GB" sz="1800" u="sng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£4.20</a:t>
                      </a:r>
                    </a:p>
                    <a:p>
                      <a:pPr algn="l"/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            Total          = £9.80 , yes 20p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Solve the simultaneous equations </a:t>
                      </a: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3x + 6y = 24</a:t>
                      </a: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+ 4y = 16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 rtl="0" fontAlgn="base"/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 rtl="0" fontAlgn="base"/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 = 2 </a:t>
                      </a:r>
                    </a:p>
                    <a:p>
                      <a:pPr algn="ctr" rtl="0" fontAlgn="base"/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Y= 3</a:t>
                      </a:r>
                      <a:endParaRPr lang="en-US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438" y="4624298"/>
            <a:ext cx="2818562" cy="166650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91475"/>
              </p:ext>
            </p:extLst>
          </p:nvPr>
        </p:nvGraphicFramePr>
        <p:xfrm>
          <a:off x="19319" y="-13150"/>
          <a:ext cx="9144001" cy="7123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7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27112700"/>
                    </a:ext>
                  </a:extLst>
                </a:gridCol>
                <a:gridCol w="2879678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194589420"/>
                    </a:ext>
                  </a:extLst>
                </a:gridCol>
                <a:gridCol w="2604031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318414750"/>
                    </a:ext>
                  </a:extLst>
                </a:gridCol>
                <a:gridCol w="3155325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141231608"/>
                    </a:ext>
                  </a:extLst>
                </a:gridCol>
              </a:tblGrid>
              <a:tr h="2281451"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Properties of polygons and constructions		Topic 21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sum of the </a:t>
                      </a: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exterior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angles of any polygon?</a:t>
                      </a:r>
                    </a:p>
                    <a:p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Circle your answer.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exterior angle of a regular polygon is </a:t>
                      </a:r>
                    </a:p>
                    <a:p>
                      <a:pPr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  <a:r>
                        <a:rPr lang="en-GB" sz="1800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.How many sides does it have</a:t>
                      </a:r>
                      <a:r>
                        <a:rPr lang="en-GB" sz="1800" b="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Name the polygons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642647800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value of </a:t>
                      </a:r>
                      <a:r>
                        <a:rPr lang="en-GB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 and y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rtl="0" fontAlgn="base"/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the value of x.</a:t>
                      </a:r>
                    </a:p>
                    <a:p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size of each exterior and then each interior angle of a regular octagon.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907561586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diagram shows 3 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Regular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polygons, find the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Size of angle y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ABC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on a straight line, 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size of angle x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rtl="0" fontAlgn="base"/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443811" y="2493209"/>
            <a:ext cx="3165264" cy="2131089"/>
            <a:chOff x="395307" y="2440298"/>
            <a:chExt cx="3165264" cy="2131089"/>
          </a:xfrm>
        </p:grpSpPr>
        <p:grpSp>
          <p:nvGrpSpPr>
            <p:cNvPr id="20" name="Group 19"/>
            <p:cNvGrpSpPr/>
            <p:nvPr/>
          </p:nvGrpSpPr>
          <p:grpSpPr>
            <a:xfrm>
              <a:off x="689811" y="2720924"/>
              <a:ext cx="2870760" cy="1592371"/>
              <a:chOff x="689811" y="2720924"/>
              <a:chExt cx="2870760" cy="1592371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89811" y="2720924"/>
                <a:ext cx="2550694" cy="1561593"/>
              </a:xfrm>
              <a:prstGeom prst="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2426" y="3913185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39126" y="2925111"/>
                <a:ext cx="6469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y</a:t>
                </a:r>
                <a:endParaRPr lang="en-GB" sz="2400" dirty="0">
                  <a:latin typeface="Script MT Bold" panose="03040602040607080904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57839" y="3869517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44</a:t>
                </a:r>
                <a:endParaRPr lang="en-GB" sz="2000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171074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351775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Pie 20"/>
            <p:cNvSpPr/>
            <p:nvPr/>
          </p:nvSpPr>
          <p:spPr>
            <a:xfrm>
              <a:off x="395307" y="3995387"/>
              <a:ext cx="576000" cy="576000"/>
            </a:xfrm>
            <a:prstGeom prst="pie">
              <a:avLst>
                <a:gd name="adj1" fmla="val 18607589"/>
                <a:gd name="adj2" fmla="val 2154170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2955723" y="3995387"/>
              <a:ext cx="576000" cy="576000"/>
            </a:xfrm>
            <a:prstGeom prst="pie">
              <a:avLst>
                <a:gd name="adj1" fmla="val 10787165"/>
                <a:gd name="adj2" fmla="val 1381912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1696744" y="2440298"/>
              <a:ext cx="540000" cy="540000"/>
            </a:xfrm>
            <a:prstGeom prst="pie">
              <a:avLst>
                <a:gd name="adj1" fmla="val 3158650"/>
                <a:gd name="adj2" fmla="val 764677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77667" y="3819217"/>
            <a:ext cx="64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cript MT Bold" panose="03040602040607080904" pitchFamily="66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321" r="12027" b="18825"/>
          <a:stretch/>
        </p:blipFill>
        <p:spPr>
          <a:xfrm>
            <a:off x="3609075" y="2718764"/>
            <a:ext cx="2195854" cy="165939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871581"/>
            <a:ext cx="2923504" cy="108808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18" y="3271318"/>
            <a:ext cx="1223494" cy="1267824"/>
          </a:xfrm>
          <a:prstGeom prst="rect">
            <a:avLst/>
          </a:prstGeom>
        </p:spPr>
      </p:pic>
      <p:pic>
        <p:nvPicPr>
          <p:cNvPr id="25" name="Content Placeholder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13493" r="31325" b="11425"/>
          <a:stretch/>
        </p:blipFill>
        <p:spPr>
          <a:xfrm>
            <a:off x="3476097" y="4597268"/>
            <a:ext cx="2088546" cy="22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438" y="4624298"/>
            <a:ext cx="2818562" cy="166650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668589"/>
              </p:ext>
            </p:extLst>
          </p:nvPr>
        </p:nvGraphicFramePr>
        <p:xfrm>
          <a:off x="19318" y="-81554"/>
          <a:ext cx="9144001" cy="6903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42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27112700"/>
                    </a:ext>
                  </a:extLst>
                </a:gridCol>
                <a:gridCol w="2953203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194589420"/>
                    </a:ext>
                  </a:extLst>
                </a:gridCol>
                <a:gridCol w="2604031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318414750"/>
                    </a:ext>
                  </a:extLst>
                </a:gridCol>
                <a:gridCol w="3155325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141231608"/>
                    </a:ext>
                  </a:extLst>
                </a:gridCol>
              </a:tblGrid>
              <a:tr h="2281451"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Properties of polygons and constructions		Topic 21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exterior angles sum to 360</a:t>
                      </a:r>
                      <a:endParaRPr lang="en-GB" sz="1800" b="0" i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/>
                      </a:pPr>
                      <a:endParaRPr lang="en-GB" sz="18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 ÷ 30 = 12 sides</a:t>
                      </a:r>
                      <a:endParaRPr lang="en-GB" sz="1800" b="0" baseline="300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–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hexagon</a:t>
                      </a:r>
                    </a:p>
                    <a:p>
                      <a:pPr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 – semi circle</a:t>
                      </a:r>
                    </a:p>
                    <a:p>
                      <a:pPr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 – triangle</a:t>
                      </a:r>
                    </a:p>
                    <a:p>
                      <a:pPr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 - dodecagon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642647800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X = 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Y =  92</a:t>
                      </a:r>
                    </a:p>
                    <a:p>
                      <a:pPr rtl="0" fontAlgn="base"/>
                      <a:endParaRPr lang="en-US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 – (90 + 36 + 160+ 21)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 –307 = 53</a:t>
                      </a:r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Exterior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:  </a:t>
                      </a:r>
                      <a:r>
                        <a:rPr lang="en-GB" sz="18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360/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8 = 45 </a:t>
                      </a:r>
                    </a:p>
                    <a:p>
                      <a:pPr algn="l"/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Interior :  180 – 45 = 135</a:t>
                      </a:r>
                      <a:endParaRPr lang="en-GB" sz="18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907561586"/>
                  </a:ext>
                </a:extLst>
              </a:tr>
              <a:tr h="2340445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Exterior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pentagon = 72 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Interior pentagon  = 108</a:t>
                      </a:r>
                    </a:p>
                    <a:p>
                      <a:endParaRPr lang="en-GB" sz="180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 = 360 – (3 x108) 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Y= 360 – 324 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Y= 36</a:t>
                      </a:r>
                      <a:endParaRPr lang="en-GB" sz="1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443811" y="3000777"/>
            <a:ext cx="3165264" cy="1623521"/>
            <a:chOff x="395307" y="2440298"/>
            <a:chExt cx="3165264" cy="2131089"/>
          </a:xfrm>
        </p:grpSpPr>
        <p:grpSp>
          <p:nvGrpSpPr>
            <p:cNvPr id="20" name="Group 19"/>
            <p:cNvGrpSpPr/>
            <p:nvPr/>
          </p:nvGrpSpPr>
          <p:grpSpPr>
            <a:xfrm>
              <a:off x="689811" y="2720924"/>
              <a:ext cx="2870760" cy="1592371"/>
              <a:chOff x="689811" y="2720924"/>
              <a:chExt cx="2870760" cy="1592371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89811" y="2720924"/>
                <a:ext cx="2550694" cy="1561593"/>
              </a:xfrm>
              <a:prstGeom prst="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2426" y="3913185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39126" y="2925111"/>
                <a:ext cx="6469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y</a:t>
                </a:r>
                <a:endParaRPr lang="en-GB" sz="2400" dirty="0">
                  <a:latin typeface="Script MT Bold" panose="03040602040607080904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57839" y="3869517"/>
                <a:ext cx="11027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44</a:t>
                </a:r>
                <a:endParaRPr lang="en-GB" sz="2000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171074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2351775" y="321840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Pie 20"/>
            <p:cNvSpPr/>
            <p:nvPr/>
          </p:nvSpPr>
          <p:spPr>
            <a:xfrm>
              <a:off x="395307" y="3995387"/>
              <a:ext cx="576000" cy="576000"/>
            </a:xfrm>
            <a:prstGeom prst="pie">
              <a:avLst>
                <a:gd name="adj1" fmla="val 18607589"/>
                <a:gd name="adj2" fmla="val 2154170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2955723" y="3995387"/>
              <a:ext cx="576000" cy="576000"/>
            </a:xfrm>
            <a:prstGeom prst="pie">
              <a:avLst>
                <a:gd name="adj1" fmla="val 10787165"/>
                <a:gd name="adj2" fmla="val 1381912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1696744" y="2440298"/>
              <a:ext cx="540000" cy="540000"/>
            </a:xfrm>
            <a:prstGeom prst="pie">
              <a:avLst>
                <a:gd name="adj1" fmla="val 3158650"/>
                <a:gd name="adj2" fmla="val 764677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77667" y="3819217"/>
            <a:ext cx="64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cript MT Bold" panose="03040602040607080904" pitchFamily="66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321" r="12027" b="18825"/>
          <a:stretch/>
        </p:blipFill>
        <p:spPr>
          <a:xfrm>
            <a:off x="3822843" y="2880308"/>
            <a:ext cx="1982085" cy="149785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37" y="1217488"/>
            <a:ext cx="2588021" cy="96322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84" y="2937615"/>
            <a:ext cx="1223494" cy="1267824"/>
          </a:xfrm>
          <a:prstGeom prst="rect">
            <a:avLst/>
          </a:prstGeom>
        </p:spPr>
      </p:pic>
      <p:pic>
        <p:nvPicPr>
          <p:cNvPr id="25" name="Content Placeholder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13493" r="31325" b="11425"/>
          <a:stretch/>
        </p:blipFill>
        <p:spPr>
          <a:xfrm>
            <a:off x="3547046" y="4619303"/>
            <a:ext cx="2088546" cy="22658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31852" y="5680021"/>
            <a:ext cx="107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1172" y="5382908"/>
            <a:ext cx="107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7566" y="5680021"/>
            <a:ext cx="59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13398" y="5752240"/>
            <a:ext cx="107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65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1590" y="6211669"/>
            <a:ext cx="233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X= 180 – (65 + 40)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= 75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066784"/>
                  </p:ext>
                </p:extLst>
              </p:nvPr>
            </p:nvGraphicFramePr>
            <p:xfrm>
              <a:off x="0" y="13645"/>
              <a:ext cx="9144001" cy="67477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=""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=""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="" xmlns:a16="http://schemas.microsoft.com/office/drawing/2014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="" xmlns:a16="http://schemas.microsoft.com/office/drawing/2014/main" val="4141231608"/>
                        </a:ext>
                      </a:extLst>
                    </a:gridCol>
                  </a:tblGrid>
                  <a:tr h="317536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table of values for the following function  y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−4</m:t>
                              </m:r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Factorise and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solve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x2  - 2x - 8 = 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Plot this graph and show where the graph crosses the x and y axis.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table of values for the following function  y = 5 – x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2647800"/>
                      </a:ext>
                    </a:extLst>
                  </a:tr>
                  <a:tr h="3572395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How fast was the cyclist travelling at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10 seconds.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For how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long did he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cycle at 5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Metres per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second?</a:t>
                          </a:r>
                          <a:endParaRPr lang="en-GB" sz="1600" b="0" kern="1200" baseline="300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 Work out the total distance travelled by the cyclist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me what the graph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the following would look like: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x</a:t>
                          </a:r>
                          <a:r>
                            <a:rPr lang="en-GB" sz="2000" b="1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1" kern="1200" baseline="300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000" b="1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1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5 – 2x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1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-x</a:t>
                          </a:r>
                          <a:r>
                            <a:rPr lang="en-GB" sz="2000" b="1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2000" b="1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383190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066784"/>
                  </p:ext>
                </p:extLst>
              </p:nvPr>
            </p:nvGraphicFramePr>
            <p:xfrm>
              <a:off x="0" y="13645"/>
              <a:ext cx="9144001" cy="67477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841475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41231608"/>
                        </a:ext>
                      </a:extLst>
                    </a:gridCol>
                  </a:tblGrid>
                  <a:tr h="317536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970" t="-768" r="-200211" b="-1130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Factorise and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solve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x2  - 2x - 8 = 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Plot this graph and show where the graph crosses the x and y axis.</a:t>
                          </a:r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table of values for the following function  y = 5 – x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42647800"/>
                      </a:ext>
                    </a:extLst>
                  </a:tr>
                  <a:tr h="3572395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How fast was the cyclist travelling at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10 seconds.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For how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long did he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cycle at 5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Metres per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second?</a:t>
                          </a:r>
                          <a:endParaRPr lang="en-GB" sz="1600" b="0" kern="1200" baseline="300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 Work </a:t>
                          </a:r>
                          <a: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out the total distance travelled by the </a:t>
                          </a:r>
                          <a: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cyclist</a:t>
                          </a:r>
                          <a:endParaRPr lang="en-GB" sz="16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7759" t="-89438" r="-423" b="-3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383190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02178"/>
              </p:ext>
            </p:extLst>
          </p:nvPr>
        </p:nvGraphicFramePr>
        <p:xfrm>
          <a:off x="648236" y="1229575"/>
          <a:ext cx="25457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39"/>
                <a:gridCol w="388537"/>
                <a:gridCol w="412821"/>
                <a:gridCol w="485670"/>
                <a:gridCol w="473529"/>
                <a:gridCol w="47352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46" y="3953813"/>
            <a:ext cx="4262870" cy="280759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178"/>
              </p:ext>
            </p:extLst>
          </p:nvPr>
        </p:nvGraphicFramePr>
        <p:xfrm>
          <a:off x="6426521" y="1443968"/>
          <a:ext cx="25457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39"/>
                <a:gridCol w="388537"/>
                <a:gridCol w="412821"/>
                <a:gridCol w="485670"/>
                <a:gridCol w="473529"/>
                <a:gridCol w="47352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X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-1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- 4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2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647756"/>
                  </p:ext>
                </p:extLst>
              </p:nvPr>
            </p:nvGraphicFramePr>
            <p:xfrm>
              <a:off x="0" y="13645"/>
              <a:ext cx="9105363" cy="67477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="" xmlns:a16="http://schemas.microsoft.com/office/drawing/2014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="" xmlns:a16="http://schemas.microsoft.com/office/drawing/2014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="" xmlns:a16="http://schemas.microsoft.com/office/drawing/2014/main" val="318414750"/>
                        </a:ext>
                      </a:extLst>
                    </a:gridCol>
                    <a:gridCol w="2841040">
                      <a:extLst>
                        <a:ext uri="{9D8B030D-6E8A-4147-A177-3AD203B41FA5}">
                          <a16:colId xmlns="" xmlns:a16="http://schemas.microsoft.com/office/drawing/2014/main" val="4141231608"/>
                        </a:ext>
                      </a:extLst>
                    </a:gridCol>
                  </a:tblGrid>
                  <a:tr h="317536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table of values for the following function  y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kern="1200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−4</m:t>
                              </m:r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800" b="0" i="1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Factorise and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solve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x2  - 2x - 8 = 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(x – 4) (x + 2) = 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Roots  (4 , 0) ( -2, 0)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intercept  (0 , 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table of values for the following function  y = 5 – x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2647800"/>
                      </a:ext>
                    </a:extLst>
                  </a:tr>
                  <a:tr h="3572395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How fast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at 10 seconds. 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2.6 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m/s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travelled at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5m/s for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50 seconds</a:t>
                          </a:r>
                          <a:endParaRPr lang="en-GB" sz="1600" b="0" kern="1200" baseline="300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 </a:t>
                          </a:r>
                          <a:r>
                            <a:rPr lang="en-GB" sz="16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400m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me what the graph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the following would look like: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Next 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slide</a:t>
                          </a:r>
                          <a:endParaRPr lang="en-GB" sz="20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383190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647756"/>
                  </p:ext>
                </p:extLst>
              </p:nvPr>
            </p:nvGraphicFramePr>
            <p:xfrm>
              <a:off x="0" y="13645"/>
              <a:ext cx="9105363" cy="67477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711270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94589420"/>
                        </a:ext>
                      </a:extLst>
                    </a:gridCol>
                    <a:gridCol w="287967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8414750"/>
                        </a:ext>
                      </a:extLst>
                    </a:gridCol>
                    <a:gridCol w="28410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41231608"/>
                        </a:ext>
                      </a:extLst>
                    </a:gridCol>
                  </a:tblGrid>
                  <a:tr h="317536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008" t="-768" r="-199364" b="-1130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Factorise and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solve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x2  - 2x - 8 = 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(x – 4) (x + 2) = 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Roots  (4 , 0) ( -2, 0)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intercept  (0 , 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 table of values for the following function  y = 5 – x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42647800"/>
                      </a:ext>
                    </a:extLst>
                  </a:tr>
                  <a:tr h="3572395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How fast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at 10 seconds. 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2.6 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m/s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travelled at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5m/s for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50 seconds</a:t>
                          </a:r>
                          <a:endParaRPr lang="en-GB" sz="1600" b="0" kern="1200" baseline="300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 </a:t>
                          </a:r>
                          <a:r>
                            <a:rPr lang="en-GB" sz="16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400m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Sketch me what the graph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the following would look like: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Next 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slide</a:t>
                          </a:r>
                          <a:endParaRPr lang="en-GB" sz="20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383190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03193"/>
              </p:ext>
            </p:extLst>
          </p:nvPr>
        </p:nvGraphicFramePr>
        <p:xfrm>
          <a:off x="648236" y="1229575"/>
          <a:ext cx="25457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39"/>
                <a:gridCol w="388537"/>
                <a:gridCol w="412821"/>
                <a:gridCol w="485670"/>
                <a:gridCol w="473529"/>
                <a:gridCol w="47352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98" y="3953813"/>
            <a:ext cx="4262870" cy="280759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43096"/>
              </p:ext>
            </p:extLst>
          </p:nvPr>
        </p:nvGraphicFramePr>
        <p:xfrm>
          <a:off x="6426521" y="1443968"/>
          <a:ext cx="251141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39"/>
                <a:gridCol w="388537"/>
                <a:gridCol w="412821"/>
                <a:gridCol w="485670"/>
                <a:gridCol w="473529"/>
                <a:gridCol w="43922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X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-1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- 4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3078051" y="5511168"/>
            <a:ext cx="12878" cy="8005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56080" y="5511168"/>
            <a:ext cx="32197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1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486473"/>
                  </p:ext>
                </p:extLst>
              </p:nvPr>
            </p:nvGraphicFramePr>
            <p:xfrm>
              <a:off x="0" y="13645"/>
              <a:ext cx="9144001" cy="67477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="" xmlns:a16="http://schemas.microsoft.com/office/drawing/2014/main" val="427112700"/>
                        </a:ext>
                      </a:extLst>
                    </a:gridCol>
                    <a:gridCol w="3667788">
                      <a:extLst>
                        <a:ext uri="{9D8B030D-6E8A-4147-A177-3AD203B41FA5}">
                          <a16:colId xmlns="" xmlns:a16="http://schemas.microsoft.com/office/drawing/2014/main" val="4194589420"/>
                        </a:ext>
                      </a:extLst>
                    </a:gridCol>
                    <a:gridCol w="721217">
                      <a:extLst>
                        <a:ext uri="{9D8B030D-6E8A-4147-A177-3AD203B41FA5}">
                          <a16:colId xmlns="" xmlns:a16="http://schemas.microsoft.com/office/drawing/2014/main" val="318414750"/>
                        </a:ext>
                      </a:extLst>
                    </a:gridCol>
                    <a:gridCol w="4250029">
                      <a:extLst>
                        <a:ext uri="{9D8B030D-6E8A-4147-A177-3AD203B41FA5}">
                          <a16:colId xmlns="" xmlns:a16="http://schemas.microsoft.com/office/drawing/2014/main" val="4141231608"/>
                        </a:ext>
                      </a:extLst>
                    </a:gridCol>
                  </a:tblGrid>
                  <a:tr h="317536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x</a:t>
                          </a:r>
                          <a:r>
                            <a:rPr lang="en-GB" sz="1800" b="1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1" kern="1200" baseline="300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800" b="1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2647800"/>
                      </a:ext>
                    </a:extLst>
                  </a:tr>
                  <a:tr h="3572395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5 – 2x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kern="1200" baseline="300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Y = -x</a:t>
                          </a:r>
                          <a:r>
                            <a:rPr lang="en-GB" sz="2000" b="1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383190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486473"/>
                  </p:ext>
                </p:extLst>
              </p:nvPr>
            </p:nvGraphicFramePr>
            <p:xfrm>
              <a:off x="0" y="13645"/>
              <a:ext cx="9144001" cy="67477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96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27112700"/>
                        </a:ext>
                      </a:extLst>
                    </a:gridCol>
                    <a:gridCol w="3667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94589420"/>
                        </a:ext>
                      </a:extLst>
                    </a:gridCol>
                    <a:gridCol w="7212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8414750"/>
                        </a:ext>
                      </a:extLst>
                    </a:gridCol>
                    <a:gridCol w="42500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41231608"/>
                        </a:ext>
                      </a:extLst>
                    </a:gridCol>
                  </a:tblGrid>
                  <a:tr h="317536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 :  Graphs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x</a:t>
                          </a:r>
                          <a:r>
                            <a:rPr lang="en-GB" sz="1800" b="1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1" kern="1200" baseline="300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15043" t="-768" r="143" b="-1126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42647800"/>
                      </a:ext>
                    </a:extLst>
                  </a:tr>
                  <a:tr h="3572395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5 – 2x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kern="1200" baseline="300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Y = -x</a:t>
                          </a:r>
                          <a:r>
                            <a:rPr lang="en-GB" sz="2000" b="1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383190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73" y="323244"/>
            <a:ext cx="2790391" cy="270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462" y="323244"/>
            <a:ext cx="3309870" cy="2468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73" y="3851660"/>
            <a:ext cx="3519031" cy="2512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565" y="3819007"/>
            <a:ext cx="2662641" cy="22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72357"/>
              </p:ext>
            </p:extLst>
          </p:nvPr>
        </p:nvGraphicFramePr>
        <p:xfrm>
          <a:off x="19319" y="-13150"/>
          <a:ext cx="8983013" cy="684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450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27112700"/>
                    </a:ext>
                  </a:extLst>
                </a:gridCol>
                <a:gridCol w="4319517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194589420"/>
                    </a:ext>
                  </a:extLst>
                </a:gridCol>
                <a:gridCol w="3906046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318414750"/>
                    </a:ext>
                  </a:extLst>
                </a:gridCol>
              </a:tblGrid>
              <a:tr h="2281451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i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Sampling time series and pie charts 	Topic 23</a:t>
                      </a:r>
                      <a:endParaRPr lang="en-GB" sz="1600" b="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24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Do</a:t>
                      </a:r>
                      <a:r>
                        <a:rPr lang="en-GB" sz="2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you like crisps?  “ </a:t>
                      </a:r>
                    </a:p>
                    <a:p>
                      <a:pPr algn="ctr"/>
                      <a:endParaRPr lang="en-GB" sz="1600" b="0" i="1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Font typeface="+mj-lt"/>
                        <a:buAutoNum type="alphaLcParenR"/>
                      </a:pPr>
                      <a:r>
                        <a:rPr lang="en-GB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wrong with this question on a questionnaire?</a:t>
                      </a:r>
                      <a:endParaRPr lang="en-GB" sz="1600" b="0" i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Font typeface="+mj-lt"/>
                        <a:buAutoNum type="alphaLcParenR"/>
                      </a:pPr>
                      <a:endParaRPr lang="en-GB" sz="1600" b="0" i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Font typeface="+mj-lt"/>
                        <a:buAutoNum type="alphaLcParenR"/>
                      </a:pPr>
                      <a:r>
                        <a:rPr lang="en-GB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Can you write a better question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tabLst/>
                      </a:pPr>
                      <a:endParaRPr lang="en-GB" sz="1600" b="0" baseline="300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/>
                      </a:pPr>
                      <a:endParaRPr lang="en-GB" sz="1600" b="0" baseline="300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John wants to know what people in his workplace think of the canteen, he asks 40 women.</a:t>
                      </a:r>
                    </a:p>
                    <a:p>
                      <a:pPr algn="ctr" rtl="0" fontAlgn="base">
                        <a:tabLst/>
                      </a:pP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why might this not be a good reflection of what the whole workforce think.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642647800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Finish the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table for a pie chart</a:t>
                      </a: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907561586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many minutes in the reaction was the temperature above 20 </a:t>
                      </a:r>
                      <a:r>
                        <a:rPr lang="en-GB" sz="1600" baseline="30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?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Between which minutes saw the biggest fall in temperature?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96" y="5203065"/>
            <a:ext cx="3945900" cy="153624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77718"/>
              </p:ext>
            </p:extLst>
          </p:nvPr>
        </p:nvGraphicFramePr>
        <p:xfrm>
          <a:off x="918693" y="2705982"/>
          <a:ext cx="2893453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656"/>
                <a:gridCol w="669702"/>
                <a:gridCol w="73409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Flavour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Freq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Angle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Salt and V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Cheese and O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26574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other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Total</a:t>
                      </a:r>
                      <a:endParaRPr lang="en-GB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72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360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95307"/>
              </p:ext>
            </p:extLst>
          </p:nvPr>
        </p:nvGraphicFramePr>
        <p:xfrm>
          <a:off x="5591578" y="2362546"/>
          <a:ext cx="2893453" cy="2092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9656"/>
                <a:gridCol w="669702"/>
                <a:gridCol w="73409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Team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Freq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Angle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Liverpool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Everton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26574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other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Manchester</a:t>
                      </a:r>
                      <a:r>
                        <a:rPr lang="en-GB" sz="1400" baseline="0" dirty="0" smtClean="0"/>
                        <a:t> city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total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14701"/>
              </p:ext>
            </p:extLst>
          </p:nvPr>
        </p:nvGraphicFramePr>
        <p:xfrm>
          <a:off x="19319" y="-13150"/>
          <a:ext cx="9071672" cy="6999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7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27112700"/>
                    </a:ext>
                  </a:extLst>
                </a:gridCol>
                <a:gridCol w="4632460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194589420"/>
                    </a:ext>
                  </a:extLst>
                </a:gridCol>
                <a:gridCol w="3994705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318414750"/>
                    </a:ext>
                  </a:extLst>
                </a:gridCol>
              </a:tblGrid>
              <a:tr h="2281451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i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Sampling time series and pie charts 	Topic 23</a:t>
                      </a:r>
                      <a:endParaRPr lang="en-GB" sz="1600" b="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“Do</a:t>
                      </a:r>
                      <a:r>
                        <a:rPr lang="en-GB" sz="20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you like crisps?  “ </a:t>
                      </a:r>
                    </a:p>
                    <a:p>
                      <a:pPr algn="ctr"/>
                      <a:endParaRPr lang="en-GB" sz="1600" b="0" i="1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Font typeface="+mj-lt"/>
                        <a:buAutoNum type="alphaLcParenR"/>
                      </a:pPr>
                      <a:r>
                        <a:rPr lang="en-GB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wrong with this question on a questionnaire?</a:t>
                      </a:r>
                      <a:endParaRPr lang="en-GB" sz="1600" b="0" i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</a:t>
                      </a:r>
                      <a:r>
                        <a:rPr lang="en-GB" sz="16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time frame  ,very vague</a:t>
                      </a:r>
                      <a:endParaRPr lang="en-GB" sz="1600" b="0" i="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Font typeface="+mj-lt"/>
                        <a:buAutoNum type="alphaLcParenR"/>
                      </a:pPr>
                      <a:r>
                        <a:rPr lang="en-GB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Can you write a better question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tabLst/>
                      </a:pPr>
                      <a:endParaRPr lang="en-GB" sz="1600" b="0" baseline="300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/>
                      </a:pPr>
                      <a:endParaRPr lang="en-GB" sz="1600" b="0" baseline="300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John wants to know what people in his workplace think of the canteen, he asks 40 women.</a:t>
                      </a:r>
                    </a:p>
                    <a:p>
                      <a:pPr algn="ctr" rtl="0" fontAlgn="base">
                        <a:tabLst/>
                      </a:pP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/>
                      </a:pP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Only women picked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642647800"/>
                  </a:ext>
                </a:extLst>
              </a:tr>
              <a:tr h="243622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Finish the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table for a pie chart</a:t>
                      </a: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907561586"/>
                  </a:ext>
                </a:extLst>
              </a:tr>
              <a:tr h="228145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many minutes in the reaction was the temperature above 20 </a:t>
                      </a:r>
                      <a:r>
                        <a:rPr lang="en-GB" sz="1600" baseline="30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?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Between which minutes saw the biggest fall in temperature?</a:t>
                      </a:r>
                    </a:p>
                    <a:p>
                      <a:pPr marL="342900" indent="-342900" algn="ctr">
                        <a:buAutoNum type="alphaLcParenR"/>
                      </a:pPr>
                      <a:endParaRPr lang="en-GB" sz="16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5minutes       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Between minutes 5 and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96" y="5203065"/>
            <a:ext cx="3697661" cy="143960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81305"/>
              </p:ext>
            </p:extLst>
          </p:nvPr>
        </p:nvGraphicFramePr>
        <p:xfrm>
          <a:off x="970349" y="2672426"/>
          <a:ext cx="3719568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970"/>
                <a:gridCol w="860910"/>
                <a:gridCol w="94368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Flavour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Freq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Angle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Salt and V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Cheese and O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85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5747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other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115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Total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72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360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16498"/>
              </p:ext>
            </p:extLst>
          </p:nvPr>
        </p:nvGraphicFramePr>
        <p:xfrm>
          <a:off x="5469596" y="2362546"/>
          <a:ext cx="3264514" cy="2153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3200"/>
                <a:gridCol w="768701"/>
                <a:gridCol w="84261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Team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Freq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Angle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Liverpool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Everton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574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other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Manchester</a:t>
                      </a:r>
                      <a:r>
                        <a:rPr lang="en-GB" sz="1600" baseline="0" dirty="0" smtClean="0"/>
                        <a:t> city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130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total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360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6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71777"/>
              </p:ext>
            </p:extLst>
          </p:nvPr>
        </p:nvGraphicFramePr>
        <p:xfrm>
          <a:off x="0" y="13647"/>
          <a:ext cx="9144001" cy="673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7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27112700"/>
                    </a:ext>
                  </a:extLst>
                </a:gridCol>
                <a:gridCol w="2879678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194589420"/>
                    </a:ext>
                  </a:extLst>
                </a:gridCol>
                <a:gridCol w="2604031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318414750"/>
                    </a:ext>
                  </a:extLst>
                </a:gridCol>
                <a:gridCol w="3155325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4141231608"/>
                    </a:ext>
                  </a:extLst>
                </a:gridCol>
              </a:tblGrid>
              <a:tr h="3365855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24 – simultaneous equations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Think</a:t>
                      </a:r>
                      <a:r>
                        <a:rPr lang="en-GB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of two numbers that have a product of 12 and a sum of 7</a:t>
                      </a:r>
                    </a:p>
                    <a:p>
                      <a:pPr algn="ctr"/>
                      <a:endParaRPr lang="en-GB" sz="1800" b="0" i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800" b="0" i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800" b="0" i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Think of two numbers that have a sum of 19 and a difference of 5</a:t>
                      </a:r>
                    </a:p>
                    <a:p>
                      <a:pPr algn="ctr"/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Solve the simultaneous equations</a:t>
                      </a:r>
                    </a:p>
                    <a:p>
                      <a:pPr algn="ctr" rtl="0" fontAlgn="base">
                        <a:tabLst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2x + y = 12 </a:t>
                      </a:r>
                    </a:p>
                    <a:p>
                      <a:pPr algn="ctr" rtl="0" fontAlgn="base">
                        <a:tabLst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x + y = 7</a:t>
                      </a:r>
                    </a:p>
                    <a:p>
                      <a:pPr algn="ctr" rtl="0" fontAlgn="base">
                        <a:tabLst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Solve the simultaneous equations </a:t>
                      </a: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3a + b = 30</a:t>
                      </a: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2a – b = 10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642647800"/>
                  </a:ext>
                </a:extLst>
              </a:tr>
              <a:tr h="3365855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cans of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pop and 3 chocolate bars cost £5.00</a:t>
                      </a:r>
                    </a:p>
                    <a:p>
                      <a:pPr algn="ctr"/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cans of pop and 3 chocolate bars cost £4.20 </a:t>
                      </a:r>
                    </a:p>
                    <a:p>
                      <a:pPr algn="ctr"/>
                      <a:endParaRPr lang="en-GB" sz="18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£10 enough to buy 7 cans of pop and 7 chocolate bars?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Solve the simultaneous equations </a:t>
                      </a: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3x + 6y = 24</a:t>
                      </a:r>
                    </a:p>
                    <a:p>
                      <a:pPr algn="ctr" rtl="0" fontAlgn="base">
                        <a:tabLst>
                          <a:tab pos="442913" algn="l"/>
                        </a:tabLs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+ 4y = 16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 rtl="0" fontAlgn="base"/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7" ma:contentTypeDescription="Create a new document." ma:contentTypeScope="" ma:versionID="f0e5ce0eb79dab634d0d10c7fa8a8f2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4b64548196bd3f9631082348a9973d04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9E3F2B-19FD-46FF-A6A5-DB72348307E6}"/>
</file>

<file path=customXml/itemProps2.xml><?xml version="1.0" encoding="utf-8"?>
<ds:datastoreItem xmlns:ds="http://schemas.openxmlformats.org/officeDocument/2006/customXml" ds:itemID="{B8B9D3C5-88F0-4767-98BE-FD5D04A7C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4E0C1-20B9-45DF-9EE7-FEA4AFBCE433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ac2b899c-feaf-4902-9f78-83816e525775"/>
    <ds:schemaRef ds:uri="http://schemas.microsoft.com/office/infopath/2007/PartnerControls"/>
    <ds:schemaRef ds:uri="http://purl.org/dc/elements/1.1/"/>
    <ds:schemaRef ds:uri="ea71102e-c2e2-43df-a20f-703c85d4b77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1609</TotalTime>
  <Words>971</Words>
  <Application>Microsoft Office PowerPoint</Application>
  <PresentationFormat>On-screen Show (4:3)</PresentationFormat>
  <Paragraphs>310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Century Gothic</vt:lpstr>
      <vt:lpstr>Comic Sans MS</vt:lpstr>
      <vt:lpstr>Script MT Bold</vt:lpstr>
      <vt:lpstr>Times New Roman</vt:lpstr>
      <vt:lpstr>Wingdings 3</vt:lpstr>
      <vt:lpstr>Office Theme</vt:lpstr>
      <vt:lpstr>Ion Boardroom</vt:lpstr>
      <vt:lpstr>Test 6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3 Revision</dc:title>
  <dc:creator>Tim Gledhill</dc:creator>
  <cp:lastModifiedBy>Matthew Wood</cp:lastModifiedBy>
  <cp:revision>122</cp:revision>
  <dcterms:modified xsi:type="dcterms:W3CDTF">2019-07-22T10:19:51Z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3584">
    <vt:lpwstr>12</vt:lpwstr>
  </property>
</Properties>
</file>